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46"/>
  </p:notesMasterIdLst>
  <p:handoutMasterIdLst>
    <p:handoutMasterId r:id="rId47"/>
  </p:handoutMasterIdLst>
  <p:sldIdLst>
    <p:sldId id="465" r:id="rId5"/>
    <p:sldId id="407" r:id="rId6"/>
    <p:sldId id="396" r:id="rId7"/>
    <p:sldId id="527" r:id="rId8"/>
    <p:sldId id="397" r:id="rId9"/>
    <p:sldId id="398" r:id="rId10"/>
    <p:sldId id="517" r:id="rId11"/>
    <p:sldId id="416" r:id="rId12"/>
    <p:sldId id="487" r:id="rId13"/>
    <p:sldId id="492" r:id="rId14"/>
    <p:sldId id="493" r:id="rId15"/>
    <p:sldId id="502" r:id="rId16"/>
    <p:sldId id="524" r:id="rId17"/>
    <p:sldId id="534" r:id="rId18"/>
    <p:sldId id="535" r:id="rId19"/>
    <p:sldId id="525" r:id="rId20"/>
    <p:sldId id="536" r:id="rId21"/>
    <p:sldId id="554" r:id="rId22"/>
    <p:sldId id="503" r:id="rId23"/>
    <p:sldId id="526" r:id="rId24"/>
    <p:sldId id="537" r:id="rId25"/>
    <p:sldId id="538" r:id="rId26"/>
    <p:sldId id="539" r:id="rId27"/>
    <p:sldId id="505" r:id="rId28"/>
    <p:sldId id="507" r:id="rId29"/>
    <p:sldId id="550" r:id="rId30"/>
    <p:sldId id="547" r:id="rId31"/>
    <p:sldId id="548" r:id="rId32"/>
    <p:sldId id="549" r:id="rId33"/>
    <p:sldId id="552" r:id="rId34"/>
    <p:sldId id="551" r:id="rId35"/>
    <p:sldId id="540" r:id="rId36"/>
    <p:sldId id="541" r:id="rId37"/>
    <p:sldId id="546" r:id="rId38"/>
    <p:sldId id="542" r:id="rId39"/>
    <p:sldId id="543" r:id="rId40"/>
    <p:sldId id="544" r:id="rId41"/>
    <p:sldId id="545" r:id="rId42"/>
    <p:sldId id="455" r:id="rId43"/>
    <p:sldId id="579" r:id="rId44"/>
    <p:sldId id="578" r:id="rId45"/>
  </p:sldIdLst>
  <p:sldSz cx="9144000" cy="6858000" type="screen4x3"/>
  <p:notesSz cx="6858000" cy="9144000"/>
  <p:custDataLst>
    <p:tags r:id="rId48"/>
  </p:custDataLst>
  <p:defaultText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4728" userDrawn="1">
          <p15:clr>
            <a:srgbClr val="A4A3A4"/>
          </p15:clr>
        </p15:guide>
        <p15:guide id="3" orient="horz" pos="1872">
          <p15:clr>
            <a:srgbClr val="A4A3A4"/>
          </p15:clr>
        </p15:guide>
        <p15:guide id="4" orient="horz" pos="2112" userDrawn="1">
          <p15:clr>
            <a:srgbClr val="A4A3A4"/>
          </p15:clr>
        </p15:guide>
        <p15:guide id="5" orient="horz" pos="888" userDrawn="1">
          <p15:clr>
            <a:srgbClr val="A4A3A4"/>
          </p15:clr>
        </p15:guide>
        <p15:guide id="6" pos="288" userDrawn="1">
          <p15:clr>
            <a:srgbClr val="A4A3A4"/>
          </p15:clr>
        </p15:guide>
        <p15:guide id="7" orient="horz" pos="1656" userDrawn="1">
          <p15:clr>
            <a:srgbClr val="A4A3A4"/>
          </p15:clr>
        </p15:guide>
        <p15:guide id="8" pos="209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70">
          <p15:clr>
            <a:srgbClr val="A4A3A4"/>
          </p15:clr>
        </p15:guide>
        <p15:guide id="4" orient="horz" pos="1798">
          <p15:clr>
            <a:srgbClr val="A4A3A4"/>
          </p15:clr>
        </p15:guide>
        <p15:guide id="5" orient="horz" pos="2053">
          <p15:clr>
            <a:srgbClr val="A4A3A4"/>
          </p15:clr>
        </p15:guide>
        <p15:guide id="6" pos="706">
          <p15:clr>
            <a:srgbClr val="A4A3A4"/>
          </p15:clr>
        </p15:guide>
        <p15:guide id="7" pos="886">
          <p15:clr>
            <a:srgbClr val="A4A3A4"/>
          </p15:clr>
        </p15:guide>
        <p15:guide id="8" orient="horz" pos="18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on, Tracey L" initials="LTL" lastIdx="22" clrIdx="0"/>
  <p:cmAuthor id="1" name="Lisa" initials="LW" lastIdx="3" clrIdx="1"/>
  <p:cmAuthor id="2" name="Vincik, Renee L" initials="VRL"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B00"/>
    <a:srgbClr val="8CC63F"/>
    <a:srgbClr val="47C3D3"/>
    <a:srgbClr val="DAF3F6"/>
    <a:srgbClr val="848484"/>
    <a:srgbClr val="5C9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301" autoAdjust="0"/>
    <p:restoredTop sz="80286" autoAdjust="0"/>
  </p:normalViewPr>
  <p:slideViewPr>
    <p:cSldViewPr snapToGrid="0">
      <p:cViewPr varScale="1">
        <p:scale>
          <a:sx n="114" d="100"/>
          <a:sy n="114" d="100"/>
        </p:scale>
        <p:origin x="2166" y="108"/>
      </p:cViewPr>
      <p:guideLst>
        <p:guide orient="horz" pos="4128"/>
        <p:guide pos="4728"/>
        <p:guide orient="horz" pos="1872"/>
        <p:guide orient="horz" pos="2112"/>
        <p:guide orient="horz" pos="888"/>
        <p:guide pos="288"/>
        <p:guide orient="horz" pos="1656"/>
        <p:guide pos="2093"/>
      </p:guideLst>
    </p:cSldViewPr>
  </p:slideViewPr>
  <p:notesTextViewPr>
    <p:cViewPr>
      <p:scale>
        <a:sx n="3" d="2"/>
        <a:sy n="3" d="2"/>
      </p:scale>
      <p:origin x="0" y="0"/>
    </p:cViewPr>
  </p:notesTextViewPr>
  <p:sorterViewPr>
    <p:cViewPr>
      <p:scale>
        <a:sx n="78" d="100"/>
        <a:sy n="78" d="100"/>
      </p:scale>
      <p:origin x="0" y="0"/>
    </p:cViewPr>
  </p:sorterViewPr>
  <p:notesViewPr>
    <p:cSldViewPr snapToGrid="0">
      <p:cViewPr>
        <p:scale>
          <a:sx n="79" d="100"/>
          <a:sy n="79" d="100"/>
        </p:scale>
        <p:origin x="3512" y="1408"/>
      </p:cViewPr>
      <p:guideLst>
        <p:guide orient="horz" pos="2880"/>
        <p:guide pos="2160"/>
        <p:guide orient="horz" pos="2170"/>
        <p:guide orient="horz" pos="1798"/>
        <p:guide orient="horz" pos="2053"/>
        <p:guide pos="706"/>
        <p:guide pos="886"/>
        <p:guide orient="horz" pos="18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solidFill>
                <a:schemeClr val="bg1"/>
              </a:solidFill>
            </a:ln>
            <a:effectLst/>
          </c:spPr>
          <c:dPt>
            <c:idx val="1"/>
            <c:bubble3D val="0"/>
            <c:spPr>
              <a:solidFill>
                <a:schemeClr val="accent3"/>
              </a:solidFill>
              <a:ln>
                <a:solidFill>
                  <a:schemeClr val="bg1"/>
                </a:solidFill>
              </a:ln>
              <a:effectLst/>
            </c:spPr>
            <c:extLst>
              <c:ext xmlns:c16="http://schemas.microsoft.com/office/drawing/2014/chart" uri="{C3380CC4-5D6E-409C-BE32-E72D297353CC}">
                <c16:uniqueId val="{00000001-8547-4849-B61E-3907ABE73C6F}"/>
              </c:ext>
            </c:extLst>
          </c:dPt>
          <c:dPt>
            <c:idx val="2"/>
            <c:bubble3D val="0"/>
            <c:spPr>
              <a:solidFill>
                <a:schemeClr val="tx2"/>
              </a:solidFill>
              <a:ln>
                <a:solidFill>
                  <a:schemeClr val="bg1"/>
                </a:solidFill>
              </a:ln>
              <a:effectLst/>
            </c:spPr>
            <c:extLst>
              <c:ext xmlns:c16="http://schemas.microsoft.com/office/drawing/2014/chart" uri="{C3380CC4-5D6E-409C-BE32-E72D297353CC}">
                <c16:uniqueId val="{00000003-8547-4849-B61E-3907ABE73C6F}"/>
              </c:ext>
            </c:extLst>
          </c:dPt>
          <c:dPt>
            <c:idx val="3"/>
            <c:bubble3D val="0"/>
            <c:spPr>
              <a:solidFill>
                <a:schemeClr val="accent4"/>
              </a:solidFill>
              <a:ln>
                <a:solidFill>
                  <a:schemeClr val="bg1"/>
                </a:solidFill>
              </a:ln>
              <a:effectLst/>
            </c:spPr>
            <c:extLst>
              <c:ext xmlns:c16="http://schemas.microsoft.com/office/drawing/2014/chart" uri="{C3380CC4-5D6E-409C-BE32-E72D297353CC}">
                <c16:uniqueId val="{00000005-8547-4849-B61E-3907ABE73C6F}"/>
              </c:ext>
            </c:extLst>
          </c:dPt>
          <c:dPt>
            <c:idx val="4"/>
            <c:bubble3D val="0"/>
            <c:spPr>
              <a:solidFill>
                <a:srgbClr val="848484"/>
              </a:solidFill>
              <a:ln>
                <a:solidFill>
                  <a:schemeClr val="bg1"/>
                </a:solidFill>
              </a:ln>
              <a:effectLst/>
            </c:spPr>
            <c:extLst>
              <c:ext xmlns:c16="http://schemas.microsoft.com/office/drawing/2014/chart" uri="{C3380CC4-5D6E-409C-BE32-E72D297353CC}">
                <c16:uniqueId val="{00000007-8547-4849-B61E-3907ABE73C6F}"/>
              </c:ext>
            </c:extLst>
          </c:dPt>
          <c:dLbls>
            <c:dLbl>
              <c:idx val="0"/>
              <c:spPr/>
              <c:txPr>
                <a:bodyPr/>
                <a:lstStyle/>
                <a:p>
                  <a:pPr>
                    <a:defRPr>
                      <a:solidFill>
                        <a:schemeClr val="bg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8-A2F3-A049-8845-15E1F691ED80}"/>
                </c:ext>
              </c:extLst>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Past Payment History</c:v>
                </c:pt>
                <c:pt idx="1">
                  <c:v>Outstanding Debt</c:v>
                </c:pt>
                <c:pt idx="2">
                  <c:v>Length of Credit History</c:v>
                </c:pt>
                <c:pt idx="3">
                  <c:v>New Applications for Credit</c:v>
                </c:pt>
                <c:pt idx="4">
                  <c:v>Types of Credit</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9-8547-4849-B61E-3907ABE73C6F}"/>
            </c:ext>
          </c:extLst>
        </c:ser>
        <c:dLbls>
          <c:showLegendKey val="0"/>
          <c:showVal val="0"/>
          <c:showCatName val="0"/>
          <c:showSerName val="0"/>
          <c:showPercent val="1"/>
          <c:showBubbleSize val="0"/>
          <c:showLeaderLines val="1"/>
        </c:dLbls>
        <c:firstSliceAng val="0"/>
        <c:holeSize val="50"/>
      </c:doughnutChart>
    </c:plotArea>
    <c:legend>
      <c:legendPos val="l"/>
      <c:layout>
        <c:manualLayout>
          <c:xMode val="edge"/>
          <c:yMode val="edge"/>
          <c:x val="0"/>
          <c:y val="0.19201909237151807"/>
          <c:w val="0.40816931733096384"/>
          <c:h val="0.61596181525696381"/>
        </c:manualLayout>
      </c:layout>
      <c:overlay val="0"/>
      <c:txPr>
        <a:bodyPr/>
        <a:lstStyle/>
        <a:p>
          <a:pPr>
            <a:defRPr sz="1600"/>
          </a:pPr>
          <a:endParaRPr lang="en-US"/>
        </a:p>
      </c:txPr>
    </c:legend>
    <c:plotVisOnly val="1"/>
    <c:dispBlanksAs val="zero"/>
    <c:showDLblsOverMax val="0"/>
  </c:chart>
  <c:txPr>
    <a:bodyPr/>
    <a:lstStyle/>
    <a:p>
      <a:pPr>
        <a:defRPr sz="1800">
          <a:solidFill>
            <a:schemeClr val="tx2"/>
          </a:solidFil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A8A01-A31E-DB40-9234-8639655E5768}"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C21640A7-B948-B44D-8782-A429878FBABD}">
      <dgm:prSet phldrT="[Text]" custT="1"/>
      <dgm:spPr/>
      <dgm:t>
        <a:bodyPr/>
        <a:lstStyle/>
        <a:p>
          <a:r>
            <a:rPr lang="en-US" sz="2400" b="1" dirty="0">
              <a:solidFill>
                <a:schemeClr val="tx2"/>
              </a:solidFill>
            </a:rPr>
            <a:t>COVER</a:t>
          </a:r>
          <a:br>
            <a:rPr lang="en-US" sz="2400" b="1" dirty="0">
              <a:solidFill>
                <a:schemeClr val="tx2"/>
              </a:solidFill>
            </a:rPr>
          </a:br>
          <a:r>
            <a:rPr lang="en-US" sz="2400" b="1" dirty="0">
              <a:solidFill>
                <a:schemeClr val="tx2"/>
              </a:solidFill>
            </a:rPr>
            <a:t>THE BASICS</a:t>
          </a:r>
        </a:p>
      </dgm:t>
    </dgm:pt>
    <dgm:pt modelId="{04068D87-3F04-8842-BCAE-683D8FAF33C7}" type="parTrans" cxnId="{11D9003C-2981-D54B-9254-6866F74CA16C}">
      <dgm:prSet/>
      <dgm:spPr/>
      <dgm:t>
        <a:bodyPr/>
        <a:lstStyle/>
        <a:p>
          <a:endParaRPr lang="en-US"/>
        </a:p>
      </dgm:t>
    </dgm:pt>
    <dgm:pt modelId="{941365DD-383C-7940-B811-209690C9BDCC}" type="sibTrans" cxnId="{11D9003C-2981-D54B-9254-6866F74CA16C}">
      <dgm:prSet/>
      <dgm:spPr/>
      <dgm:t>
        <a:bodyPr/>
        <a:lstStyle/>
        <a:p>
          <a:endParaRPr lang="en-US"/>
        </a:p>
      </dgm:t>
    </dgm:pt>
    <dgm:pt modelId="{0F1C2CB4-8C13-764F-B213-FAA778D233AB}">
      <dgm:prSet phldrT="[Text]" custT="1"/>
      <dgm:spPr/>
      <dgm:t>
        <a:bodyPr/>
        <a:lstStyle/>
        <a:p>
          <a:r>
            <a:rPr lang="en-US" sz="2400" b="1">
              <a:solidFill>
                <a:schemeClr val="tx2"/>
              </a:solidFill>
            </a:rPr>
            <a:t>INVEST WISELY</a:t>
          </a:r>
          <a:endParaRPr lang="en-US" sz="2400" b="1" dirty="0">
            <a:solidFill>
              <a:schemeClr val="tx2"/>
            </a:solidFill>
          </a:endParaRPr>
        </a:p>
      </dgm:t>
    </dgm:pt>
    <dgm:pt modelId="{BC67248B-236E-2D43-BAB3-1BD65A5A2549}" type="parTrans" cxnId="{E0B8DD1E-575B-A14C-B6F8-538B9590DB22}">
      <dgm:prSet/>
      <dgm:spPr/>
      <dgm:t>
        <a:bodyPr/>
        <a:lstStyle/>
        <a:p>
          <a:endParaRPr lang="en-US"/>
        </a:p>
      </dgm:t>
    </dgm:pt>
    <dgm:pt modelId="{BC676BE8-91E5-5A49-A516-672063E2D15A}" type="sibTrans" cxnId="{E0B8DD1E-575B-A14C-B6F8-538B9590DB22}">
      <dgm:prSet/>
      <dgm:spPr/>
      <dgm:t>
        <a:bodyPr/>
        <a:lstStyle/>
        <a:p>
          <a:endParaRPr lang="en-US"/>
        </a:p>
      </dgm:t>
    </dgm:pt>
    <dgm:pt modelId="{D2D0A3D1-56B6-D749-AA90-4DF27AB00D43}">
      <dgm:prSet phldrT="[Text]" custT="1"/>
      <dgm:spPr/>
      <dgm:t>
        <a:bodyPr/>
        <a:lstStyle/>
        <a:p>
          <a:r>
            <a:rPr lang="en-US" sz="2400" b="1">
              <a:solidFill>
                <a:schemeClr val="tx2"/>
              </a:solidFill>
            </a:rPr>
            <a:t>SAVE REGULARLY</a:t>
          </a:r>
          <a:endParaRPr lang="en-US" sz="2400" b="1" dirty="0">
            <a:solidFill>
              <a:schemeClr val="tx2"/>
            </a:solidFill>
          </a:endParaRPr>
        </a:p>
      </dgm:t>
    </dgm:pt>
    <dgm:pt modelId="{ABAB30E5-4D7F-574E-A857-DA7D3405AEEB}" type="parTrans" cxnId="{AC5A098C-F5A2-1C42-8654-445583A99463}">
      <dgm:prSet/>
      <dgm:spPr/>
      <dgm:t>
        <a:bodyPr/>
        <a:lstStyle/>
        <a:p>
          <a:endParaRPr lang="en-US"/>
        </a:p>
      </dgm:t>
    </dgm:pt>
    <dgm:pt modelId="{F0906C6F-9EEA-E04E-98D0-364109312173}" type="sibTrans" cxnId="{AC5A098C-F5A2-1C42-8654-445583A99463}">
      <dgm:prSet/>
      <dgm:spPr/>
      <dgm:t>
        <a:bodyPr/>
        <a:lstStyle/>
        <a:p>
          <a:endParaRPr lang="en-US"/>
        </a:p>
      </dgm:t>
    </dgm:pt>
    <dgm:pt modelId="{175F3749-24E3-2A4B-8A9B-A80993AC873B}" type="pres">
      <dgm:prSet presAssocID="{B90A8A01-A31E-DB40-9234-8639655E5768}" presName="rootnode" presStyleCnt="0">
        <dgm:presLayoutVars>
          <dgm:chMax/>
          <dgm:chPref/>
          <dgm:dir/>
          <dgm:animLvl val="lvl"/>
        </dgm:presLayoutVars>
      </dgm:prSet>
      <dgm:spPr/>
    </dgm:pt>
    <dgm:pt modelId="{A2777253-FF4C-5A4F-A25D-366CCDA4F049}" type="pres">
      <dgm:prSet presAssocID="{C21640A7-B948-B44D-8782-A429878FBABD}" presName="composite" presStyleCnt="0"/>
      <dgm:spPr/>
    </dgm:pt>
    <dgm:pt modelId="{4C399763-1D1F-844D-B9A5-E75D47F6767A}" type="pres">
      <dgm:prSet presAssocID="{C21640A7-B948-B44D-8782-A429878FBABD}" presName="LShape" presStyleLbl="alignNode1" presStyleIdx="0" presStyleCnt="5"/>
      <dgm:spPr>
        <a:solidFill>
          <a:schemeClr val="accent3"/>
        </a:solidFill>
        <a:ln>
          <a:solidFill>
            <a:schemeClr val="accent3"/>
          </a:solidFill>
        </a:ln>
      </dgm:spPr>
    </dgm:pt>
    <dgm:pt modelId="{7D800894-8DC4-0A43-9FB1-2725FA3696D0}" type="pres">
      <dgm:prSet presAssocID="{C21640A7-B948-B44D-8782-A429878FBABD}" presName="ParentText" presStyleLbl="revTx" presStyleIdx="0" presStyleCnt="3">
        <dgm:presLayoutVars>
          <dgm:chMax val="0"/>
          <dgm:chPref val="0"/>
          <dgm:bulletEnabled val="1"/>
        </dgm:presLayoutVars>
      </dgm:prSet>
      <dgm:spPr/>
    </dgm:pt>
    <dgm:pt modelId="{9FA98E3C-7A69-744D-9198-62953FFF4A54}" type="pres">
      <dgm:prSet presAssocID="{C21640A7-B948-B44D-8782-A429878FBABD}" presName="Triangle" presStyleLbl="alignNode1" presStyleIdx="1" presStyleCnt="5"/>
      <dgm:spPr>
        <a:solidFill>
          <a:schemeClr val="bg1"/>
        </a:solidFill>
        <a:ln>
          <a:solidFill>
            <a:schemeClr val="bg1"/>
          </a:solidFill>
        </a:ln>
      </dgm:spPr>
    </dgm:pt>
    <dgm:pt modelId="{3FDB18BD-54DF-B94E-973A-A1C5717ECAB9}" type="pres">
      <dgm:prSet presAssocID="{941365DD-383C-7940-B811-209690C9BDCC}" presName="sibTrans" presStyleCnt="0"/>
      <dgm:spPr/>
    </dgm:pt>
    <dgm:pt modelId="{B285627B-4CB1-BF4E-9B5A-9B359EB92E98}" type="pres">
      <dgm:prSet presAssocID="{941365DD-383C-7940-B811-209690C9BDCC}" presName="space" presStyleCnt="0"/>
      <dgm:spPr/>
    </dgm:pt>
    <dgm:pt modelId="{F4B2D28D-59EF-B54C-93BD-2EE453A43467}" type="pres">
      <dgm:prSet presAssocID="{D2D0A3D1-56B6-D749-AA90-4DF27AB00D43}" presName="composite" presStyleCnt="0"/>
      <dgm:spPr/>
    </dgm:pt>
    <dgm:pt modelId="{1720771F-034A-CA4F-AD5A-AB43F3558BEE}" type="pres">
      <dgm:prSet presAssocID="{D2D0A3D1-56B6-D749-AA90-4DF27AB00D43}" presName="LShape" presStyleLbl="alignNode1" presStyleIdx="2" presStyleCnt="5"/>
      <dgm:spPr>
        <a:xfrm rot="5400000">
          <a:off x="2535938" y="145202"/>
          <a:ext cx="1166709" cy="1941378"/>
        </a:xfrm>
        <a:prstGeom prst="corner">
          <a:avLst>
            <a:gd name="adj1" fmla="val 16120"/>
            <a:gd name="adj2" fmla="val 16110"/>
          </a:avLst>
        </a:prstGeom>
        <a:solidFill>
          <a:srgbClr val="117788"/>
        </a:solidFill>
        <a:ln w="25400" cap="flat" cmpd="sng" algn="ctr">
          <a:solidFill>
            <a:srgbClr val="117788"/>
          </a:solidFill>
          <a:prstDash val="solid"/>
        </a:ln>
        <a:effectLst/>
      </dgm:spPr>
    </dgm:pt>
    <dgm:pt modelId="{187C6DC8-3986-BD4E-819A-D1C2CA819DFC}" type="pres">
      <dgm:prSet presAssocID="{D2D0A3D1-56B6-D749-AA90-4DF27AB00D43}" presName="ParentText" presStyleLbl="revTx" presStyleIdx="1" presStyleCnt="3" custScaleX="104343" custLinFactNeighborX="2860">
        <dgm:presLayoutVars>
          <dgm:chMax val="0"/>
          <dgm:chPref val="0"/>
          <dgm:bulletEnabled val="1"/>
        </dgm:presLayoutVars>
      </dgm:prSet>
      <dgm:spPr/>
    </dgm:pt>
    <dgm:pt modelId="{208F5A75-60EA-E142-B744-CEEE82D31ADA}" type="pres">
      <dgm:prSet presAssocID="{D2D0A3D1-56B6-D749-AA90-4DF27AB00D43}" presName="Triangle" presStyleLbl="alignNode1" presStyleIdx="3" presStyleCnt="5"/>
      <dgm:spPr>
        <a:solidFill>
          <a:schemeClr val="bg1"/>
        </a:solidFill>
        <a:ln>
          <a:solidFill>
            <a:schemeClr val="bg1"/>
          </a:solidFill>
        </a:ln>
      </dgm:spPr>
    </dgm:pt>
    <dgm:pt modelId="{E7FB6C5C-7365-5042-A1A4-518C1012D5EB}" type="pres">
      <dgm:prSet presAssocID="{F0906C6F-9EEA-E04E-98D0-364109312173}" presName="sibTrans" presStyleCnt="0"/>
      <dgm:spPr/>
    </dgm:pt>
    <dgm:pt modelId="{C524492D-FDFC-EE42-B9CA-D9A8E19E5CBC}" type="pres">
      <dgm:prSet presAssocID="{F0906C6F-9EEA-E04E-98D0-364109312173}" presName="space" presStyleCnt="0"/>
      <dgm:spPr/>
    </dgm:pt>
    <dgm:pt modelId="{7AA27001-248E-1A4C-B458-637813B27153}" type="pres">
      <dgm:prSet presAssocID="{0F1C2CB4-8C13-764F-B213-FAA778D233AB}" presName="composite" presStyleCnt="0"/>
      <dgm:spPr/>
    </dgm:pt>
    <dgm:pt modelId="{81307903-0645-9A42-86F1-D9D7A2DB01DF}" type="pres">
      <dgm:prSet presAssocID="{0F1C2CB4-8C13-764F-B213-FAA778D233AB}" presName="LShape" presStyleLbl="alignNode1" presStyleIdx="4" presStyleCnt="5"/>
      <dgm:spPr>
        <a:xfrm rot="5400000">
          <a:off x="4681570" y="-385736"/>
          <a:ext cx="1166709" cy="1941378"/>
        </a:xfrm>
        <a:prstGeom prst="corner">
          <a:avLst>
            <a:gd name="adj1" fmla="val 16120"/>
            <a:gd name="adj2" fmla="val 16110"/>
          </a:avLst>
        </a:prstGeom>
        <a:solidFill>
          <a:srgbClr val="117788"/>
        </a:solidFill>
        <a:ln w="25400" cap="flat" cmpd="sng" algn="ctr">
          <a:solidFill>
            <a:srgbClr val="117788"/>
          </a:solidFill>
          <a:prstDash val="solid"/>
        </a:ln>
        <a:effectLst/>
      </dgm:spPr>
    </dgm:pt>
    <dgm:pt modelId="{D474A723-7FE4-F848-A622-E5FD57DA7DEA}" type="pres">
      <dgm:prSet presAssocID="{0F1C2CB4-8C13-764F-B213-FAA778D233AB}" presName="ParentText" presStyleLbl="revTx" presStyleIdx="2" presStyleCnt="3">
        <dgm:presLayoutVars>
          <dgm:chMax val="0"/>
          <dgm:chPref val="0"/>
          <dgm:bulletEnabled val="1"/>
        </dgm:presLayoutVars>
      </dgm:prSet>
      <dgm:spPr/>
    </dgm:pt>
  </dgm:ptLst>
  <dgm:cxnLst>
    <dgm:cxn modelId="{E0B8DD1E-575B-A14C-B6F8-538B9590DB22}" srcId="{B90A8A01-A31E-DB40-9234-8639655E5768}" destId="{0F1C2CB4-8C13-764F-B213-FAA778D233AB}" srcOrd="2" destOrd="0" parTransId="{BC67248B-236E-2D43-BAB3-1BD65A5A2549}" sibTransId="{BC676BE8-91E5-5A49-A516-672063E2D15A}"/>
    <dgm:cxn modelId="{11D9003C-2981-D54B-9254-6866F74CA16C}" srcId="{B90A8A01-A31E-DB40-9234-8639655E5768}" destId="{C21640A7-B948-B44D-8782-A429878FBABD}" srcOrd="0" destOrd="0" parTransId="{04068D87-3F04-8842-BCAE-683D8FAF33C7}" sibTransId="{941365DD-383C-7940-B811-209690C9BDCC}"/>
    <dgm:cxn modelId="{D6B31356-D95A-4A43-8713-CA43A9BF5C07}" type="presOf" srcId="{B90A8A01-A31E-DB40-9234-8639655E5768}" destId="{175F3749-24E3-2A4B-8A9B-A80993AC873B}" srcOrd="0" destOrd="0" presId="urn:microsoft.com/office/officeart/2009/3/layout/StepUpProcess"/>
    <dgm:cxn modelId="{AC5A098C-F5A2-1C42-8654-445583A99463}" srcId="{B90A8A01-A31E-DB40-9234-8639655E5768}" destId="{D2D0A3D1-56B6-D749-AA90-4DF27AB00D43}" srcOrd="1" destOrd="0" parTransId="{ABAB30E5-4D7F-574E-A857-DA7D3405AEEB}" sibTransId="{F0906C6F-9EEA-E04E-98D0-364109312173}"/>
    <dgm:cxn modelId="{90E07095-ECD6-3E43-9709-1942B8B3A225}" type="presOf" srcId="{C21640A7-B948-B44D-8782-A429878FBABD}" destId="{7D800894-8DC4-0A43-9FB1-2725FA3696D0}" srcOrd="0" destOrd="0" presId="urn:microsoft.com/office/officeart/2009/3/layout/StepUpProcess"/>
    <dgm:cxn modelId="{39383DB1-DCEF-2441-9964-BE43459E2185}" type="presOf" srcId="{D2D0A3D1-56B6-D749-AA90-4DF27AB00D43}" destId="{187C6DC8-3986-BD4E-819A-D1C2CA819DFC}" srcOrd="0" destOrd="0" presId="urn:microsoft.com/office/officeart/2009/3/layout/StepUpProcess"/>
    <dgm:cxn modelId="{04E8C1EE-7FC1-0540-8183-0C5D9B0C5E84}" type="presOf" srcId="{0F1C2CB4-8C13-764F-B213-FAA778D233AB}" destId="{D474A723-7FE4-F848-A622-E5FD57DA7DEA}" srcOrd="0" destOrd="0" presId="urn:microsoft.com/office/officeart/2009/3/layout/StepUpProcess"/>
    <dgm:cxn modelId="{10D73F61-425D-E34C-ACB1-AB3696C46560}" type="presParOf" srcId="{175F3749-24E3-2A4B-8A9B-A80993AC873B}" destId="{A2777253-FF4C-5A4F-A25D-366CCDA4F049}" srcOrd="0" destOrd="0" presId="urn:microsoft.com/office/officeart/2009/3/layout/StepUpProcess"/>
    <dgm:cxn modelId="{3BCB2607-B9E7-4D47-867E-AFFD555D5A0B}" type="presParOf" srcId="{A2777253-FF4C-5A4F-A25D-366CCDA4F049}" destId="{4C399763-1D1F-844D-B9A5-E75D47F6767A}" srcOrd="0" destOrd="0" presId="urn:microsoft.com/office/officeart/2009/3/layout/StepUpProcess"/>
    <dgm:cxn modelId="{1C54BD01-5015-7A43-B96E-E24B99662DEC}" type="presParOf" srcId="{A2777253-FF4C-5A4F-A25D-366CCDA4F049}" destId="{7D800894-8DC4-0A43-9FB1-2725FA3696D0}" srcOrd="1" destOrd="0" presId="urn:microsoft.com/office/officeart/2009/3/layout/StepUpProcess"/>
    <dgm:cxn modelId="{58430AF5-FBA2-F342-B42E-5E747C257513}" type="presParOf" srcId="{A2777253-FF4C-5A4F-A25D-366CCDA4F049}" destId="{9FA98E3C-7A69-744D-9198-62953FFF4A54}" srcOrd="2" destOrd="0" presId="urn:microsoft.com/office/officeart/2009/3/layout/StepUpProcess"/>
    <dgm:cxn modelId="{3250F8A9-8CDD-0443-9808-466A94A7C2C3}" type="presParOf" srcId="{175F3749-24E3-2A4B-8A9B-A80993AC873B}" destId="{3FDB18BD-54DF-B94E-973A-A1C5717ECAB9}" srcOrd="1" destOrd="0" presId="urn:microsoft.com/office/officeart/2009/3/layout/StepUpProcess"/>
    <dgm:cxn modelId="{0FC20A3D-C593-7845-BD3D-5084EE6C6535}" type="presParOf" srcId="{3FDB18BD-54DF-B94E-973A-A1C5717ECAB9}" destId="{B285627B-4CB1-BF4E-9B5A-9B359EB92E98}" srcOrd="0" destOrd="0" presId="urn:microsoft.com/office/officeart/2009/3/layout/StepUpProcess"/>
    <dgm:cxn modelId="{BC930075-C5CA-5A43-A724-E089C8D8C4F1}" type="presParOf" srcId="{175F3749-24E3-2A4B-8A9B-A80993AC873B}" destId="{F4B2D28D-59EF-B54C-93BD-2EE453A43467}" srcOrd="2" destOrd="0" presId="urn:microsoft.com/office/officeart/2009/3/layout/StepUpProcess"/>
    <dgm:cxn modelId="{F0DFB8EE-D252-3B47-8D08-5000CC9C27BE}" type="presParOf" srcId="{F4B2D28D-59EF-B54C-93BD-2EE453A43467}" destId="{1720771F-034A-CA4F-AD5A-AB43F3558BEE}" srcOrd="0" destOrd="0" presId="urn:microsoft.com/office/officeart/2009/3/layout/StepUpProcess"/>
    <dgm:cxn modelId="{4746E30C-FB02-EB4D-975F-4568A596DA62}" type="presParOf" srcId="{F4B2D28D-59EF-B54C-93BD-2EE453A43467}" destId="{187C6DC8-3986-BD4E-819A-D1C2CA819DFC}" srcOrd="1" destOrd="0" presId="urn:microsoft.com/office/officeart/2009/3/layout/StepUpProcess"/>
    <dgm:cxn modelId="{F339E4A9-4BF8-9D4C-9E5A-C95841558C74}" type="presParOf" srcId="{F4B2D28D-59EF-B54C-93BD-2EE453A43467}" destId="{208F5A75-60EA-E142-B744-CEEE82D31ADA}" srcOrd="2" destOrd="0" presId="urn:microsoft.com/office/officeart/2009/3/layout/StepUpProcess"/>
    <dgm:cxn modelId="{70E81850-018F-C443-ACAC-5ADA95D998A9}" type="presParOf" srcId="{175F3749-24E3-2A4B-8A9B-A80993AC873B}" destId="{E7FB6C5C-7365-5042-A1A4-518C1012D5EB}" srcOrd="3" destOrd="0" presId="urn:microsoft.com/office/officeart/2009/3/layout/StepUpProcess"/>
    <dgm:cxn modelId="{2E90560F-6162-3941-98DC-A0584F6B2DA6}" type="presParOf" srcId="{E7FB6C5C-7365-5042-A1A4-518C1012D5EB}" destId="{C524492D-FDFC-EE42-B9CA-D9A8E19E5CBC}" srcOrd="0" destOrd="0" presId="urn:microsoft.com/office/officeart/2009/3/layout/StepUpProcess"/>
    <dgm:cxn modelId="{7C0C8FDE-795E-FE43-A217-577877F4FA80}" type="presParOf" srcId="{175F3749-24E3-2A4B-8A9B-A80993AC873B}" destId="{7AA27001-248E-1A4C-B458-637813B27153}" srcOrd="4" destOrd="0" presId="urn:microsoft.com/office/officeart/2009/3/layout/StepUpProcess"/>
    <dgm:cxn modelId="{CB149C95-4595-A64B-9EFE-B4A8142FC076}" type="presParOf" srcId="{7AA27001-248E-1A4C-B458-637813B27153}" destId="{81307903-0645-9A42-86F1-D9D7A2DB01DF}" srcOrd="0" destOrd="0" presId="urn:microsoft.com/office/officeart/2009/3/layout/StepUpProcess"/>
    <dgm:cxn modelId="{6344CEC5-5A28-B948-B465-F5B46680EC0E}" type="presParOf" srcId="{7AA27001-248E-1A4C-B458-637813B27153}" destId="{D474A723-7FE4-F848-A622-E5FD57DA7DE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99763-1D1F-844D-B9A5-E75D47F6767A}">
      <dsp:nvSpPr>
        <dsp:cNvPr id="0" name=""/>
        <dsp:cNvSpPr/>
      </dsp:nvSpPr>
      <dsp:spPr>
        <a:xfrm rot="5400000">
          <a:off x="390306" y="676141"/>
          <a:ext cx="1166709" cy="1941378"/>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7D800894-8DC4-0A43-9FB1-2725FA3696D0}">
      <dsp:nvSpPr>
        <dsp:cNvPr id="0" name=""/>
        <dsp:cNvSpPr/>
      </dsp:nvSpPr>
      <dsp:spPr>
        <a:xfrm>
          <a:off x="195553" y="1256195"/>
          <a:ext cx="1752687" cy="153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2"/>
              </a:solidFill>
            </a:rPr>
            <a:t>COVER</a:t>
          </a:r>
          <a:br>
            <a:rPr lang="en-US" sz="2400" b="1" kern="1200" dirty="0">
              <a:solidFill>
                <a:schemeClr val="tx2"/>
              </a:solidFill>
            </a:rPr>
          </a:br>
          <a:r>
            <a:rPr lang="en-US" sz="2400" b="1" kern="1200" dirty="0">
              <a:solidFill>
                <a:schemeClr val="tx2"/>
              </a:solidFill>
            </a:rPr>
            <a:t>THE BASICS</a:t>
          </a:r>
        </a:p>
      </dsp:txBody>
      <dsp:txXfrm>
        <a:off x="195553" y="1256195"/>
        <a:ext cx="1752687" cy="1536333"/>
      </dsp:txXfrm>
    </dsp:sp>
    <dsp:sp modelId="{9FA98E3C-7A69-744D-9198-62953FFF4A54}">
      <dsp:nvSpPr>
        <dsp:cNvPr id="0" name=""/>
        <dsp:cNvSpPr/>
      </dsp:nvSpPr>
      <dsp:spPr>
        <a:xfrm>
          <a:off x="1617545" y="533214"/>
          <a:ext cx="330695" cy="330695"/>
        </a:xfrm>
        <a:prstGeom prst="triangle">
          <a:avLst>
            <a:gd name="adj" fmla="val 10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1720771F-034A-CA4F-AD5A-AB43F3558BEE}">
      <dsp:nvSpPr>
        <dsp:cNvPr id="0" name=""/>
        <dsp:cNvSpPr/>
      </dsp:nvSpPr>
      <dsp:spPr>
        <a:xfrm rot="5400000">
          <a:off x="2535938" y="145202"/>
          <a:ext cx="1166709" cy="1941378"/>
        </a:xfrm>
        <a:prstGeom prst="corner">
          <a:avLst>
            <a:gd name="adj1" fmla="val 16120"/>
            <a:gd name="adj2" fmla="val 16110"/>
          </a:avLst>
        </a:prstGeom>
        <a:solidFill>
          <a:srgbClr val="117788"/>
        </a:solidFill>
        <a:ln w="25400" cap="flat" cmpd="sng" algn="ctr">
          <a:solidFill>
            <a:srgbClr val="117788"/>
          </a:solidFill>
          <a:prstDash val="solid"/>
        </a:ln>
        <a:effectLst/>
      </dsp:spPr>
      <dsp:style>
        <a:lnRef idx="2">
          <a:scrgbClr r="0" g="0" b="0"/>
        </a:lnRef>
        <a:fillRef idx="1">
          <a:scrgbClr r="0" g="0" b="0"/>
        </a:fillRef>
        <a:effectRef idx="0">
          <a:scrgbClr r="0" g="0" b="0"/>
        </a:effectRef>
        <a:fontRef idx="minor">
          <a:schemeClr val="lt1"/>
        </a:fontRef>
      </dsp:style>
    </dsp:sp>
    <dsp:sp modelId="{187C6DC8-3986-BD4E-819A-D1C2CA819DFC}">
      <dsp:nvSpPr>
        <dsp:cNvPr id="0" name=""/>
        <dsp:cNvSpPr/>
      </dsp:nvSpPr>
      <dsp:spPr>
        <a:xfrm>
          <a:off x="2353252" y="725256"/>
          <a:ext cx="1828806" cy="153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2"/>
              </a:solidFill>
            </a:rPr>
            <a:t>SAVE REGULARLY</a:t>
          </a:r>
          <a:endParaRPr lang="en-US" sz="2400" b="1" kern="1200" dirty="0">
            <a:solidFill>
              <a:schemeClr val="tx2"/>
            </a:solidFill>
          </a:endParaRPr>
        </a:p>
      </dsp:txBody>
      <dsp:txXfrm>
        <a:off x="2353252" y="725256"/>
        <a:ext cx="1828806" cy="1536333"/>
      </dsp:txXfrm>
    </dsp:sp>
    <dsp:sp modelId="{208F5A75-60EA-E142-B744-CEEE82D31ADA}">
      <dsp:nvSpPr>
        <dsp:cNvPr id="0" name=""/>
        <dsp:cNvSpPr/>
      </dsp:nvSpPr>
      <dsp:spPr>
        <a:xfrm>
          <a:off x="3763177" y="2276"/>
          <a:ext cx="330695" cy="330695"/>
        </a:xfrm>
        <a:prstGeom prst="triangle">
          <a:avLst>
            <a:gd name="adj" fmla="val 10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1307903-0645-9A42-86F1-D9D7A2DB01DF}">
      <dsp:nvSpPr>
        <dsp:cNvPr id="0" name=""/>
        <dsp:cNvSpPr/>
      </dsp:nvSpPr>
      <dsp:spPr>
        <a:xfrm rot="5400000">
          <a:off x="4681570" y="-385736"/>
          <a:ext cx="1166709" cy="1941378"/>
        </a:xfrm>
        <a:prstGeom prst="corner">
          <a:avLst>
            <a:gd name="adj1" fmla="val 16120"/>
            <a:gd name="adj2" fmla="val 16110"/>
          </a:avLst>
        </a:prstGeom>
        <a:solidFill>
          <a:srgbClr val="117788"/>
        </a:solidFill>
        <a:ln w="25400" cap="flat" cmpd="sng" algn="ctr">
          <a:solidFill>
            <a:srgbClr val="117788"/>
          </a:solidFill>
          <a:prstDash val="solid"/>
        </a:ln>
        <a:effectLst/>
      </dsp:spPr>
      <dsp:style>
        <a:lnRef idx="2">
          <a:scrgbClr r="0" g="0" b="0"/>
        </a:lnRef>
        <a:fillRef idx="1">
          <a:scrgbClr r="0" g="0" b="0"/>
        </a:fillRef>
        <a:effectRef idx="0">
          <a:scrgbClr r="0" g="0" b="0"/>
        </a:effectRef>
        <a:fontRef idx="minor">
          <a:schemeClr val="lt1"/>
        </a:fontRef>
      </dsp:style>
    </dsp:sp>
    <dsp:sp modelId="{D474A723-7FE4-F848-A622-E5FD57DA7DEA}">
      <dsp:nvSpPr>
        <dsp:cNvPr id="0" name=""/>
        <dsp:cNvSpPr/>
      </dsp:nvSpPr>
      <dsp:spPr>
        <a:xfrm>
          <a:off x="4486817" y="194317"/>
          <a:ext cx="1752687" cy="153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2"/>
              </a:solidFill>
            </a:rPr>
            <a:t>INVEST WISELY</a:t>
          </a:r>
          <a:endParaRPr lang="en-US" sz="2400" b="1" kern="1200" dirty="0">
            <a:solidFill>
              <a:schemeClr val="tx2"/>
            </a:solidFill>
          </a:endParaRPr>
        </a:p>
      </dsp:txBody>
      <dsp:txXfrm>
        <a:off x="4486817" y="194317"/>
        <a:ext cx="1752687" cy="153633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ource Sans Pro"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1FF26E-EE3B-4A9F-87A2-F750150D9BF1}" type="datetimeFigureOut">
              <a:rPr lang="en-US" smtClean="0">
                <a:latin typeface="Source Sans Pro" pitchFamily="34" charset="0"/>
              </a:rPr>
              <a:pPr/>
              <a:t>10/18/2018</a:t>
            </a:fld>
            <a:endParaRPr lang="en-US" dirty="0">
              <a:latin typeface="Source Sans Pro"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Source Sans Pro"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0B29B2-F200-4C9A-BB13-418D75BC8519}" type="slidenum">
              <a:rPr lang="en-US" smtClean="0">
                <a:latin typeface="Source Sans Pro" pitchFamily="34" charset="0"/>
              </a:rPr>
              <a:pPr/>
              <a:t>‹#›</a:t>
            </a:fld>
            <a:endParaRPr lang="en-US" dirty="0">
              <a:latin typeface="Source Sans Pro" pitchFamily="34" charset="0"/>
            </a:endParaRPr>
          </a:p>
        </p:txBody>
      </p:sp>
    </p:spTree>
    <p:extLst>
      <p:ext uri="{BB962C8B-B14F-4D97-AF65-F5344CB8AC3E}">
        <p14:creationId xmlns:p14="http://schemas.microsoft.com/office/powerpoint/2010/main" val="20102408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p:cNvCxnSpPr/>
          <p:nvPr/>
        </p:nvCxnSpPr>
        <p:spPr>
          <a:xfrm>
            <a:off x="1271588" y="2879725"/>
            <a:ext cx="0" cy="550227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4"/>
          <p:cNvSpPr>
            <a:spLocks noGrp="1" noRot="1" noChangeAspect="1" noChangeArrowheads="1" noTextEdit="1"/>
          </p:cNvSpPr>
          <p:nvPr>
            <p:ph type="sldImg" idx="2"/>
          </p:nvPr>
        </p:nvSpPr>
        <p:spPr bwMode="auto">
          <a:xfrm>
            <a:off x="4099397" y="990600"/>
            <a:ext cx="2336328"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 name="Rectangle 5"/>
          <p:cNvSpPr>
            <a:spLocks noGrp="1" noChangeArrowheads="1"/>
          </p:cNvSpPr>
          <p:nvPr>
            <p:ph type="body" sz="quarter" idx="3"/>
          </p:nvPr>
        </p:nvSpPr>
        <p:spPr bwMode="auto">
          <a:xfrm>
            <a:off x="1423988" y="2916237"/>
            <a:ext cx="5035550" cy="5465763"/>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7" name="Picture 16" descr="reg-next-step-logo-rgb.png"/>
          <p:cNvPicPr>
            <a:picLocks noChangeAspect="1"/>
          </p:cNvPicPr>
          <p:nvPr/>
        </p:nvPicPr>
        <p:blipFill rotWithShape="1">
          <a:blip r:embed="rId2">
            <a:extLst>
              <a:ext uri="{28A0092B-C50C-407E-A947-70E740481C1C}">
                <a14:useLocalDpi xmlns:a14="http://schemas.microsoft.com/office/drawing/2010/main" val="0"/>
              </a:ext>
            </a:extLst>
          </a:blip>
          <a:srcRect l="25984" t="22614" r="35497" b="42170"/>
          <a:stretch/>
        </p:blipFill>
        <p:spPr>
          <a:xfrm>
            <a:off x="6138340" y="96704"/>
            <a:ext cx="601956" cy="541931"/>
          </a:xfrm>
          <a:prstGeom prst="rect">
            <a:avLst/>
          </a:prstGeom>
        </p:spPr>
      </p:pic>
      <p:sp>
        <p:nvSpPr>
          <p:cNvPr id="19" name="Slide Number Placeholder 1"/>
          <p:cNvSpPr>
            <a:spLocks noGrp="1"/>
          </p:cNvSpPr>
          <p:nvPr>
            <p:ph type="sldNum" sz="quarter" idx="5"/>
          </p:nvPr>
        </p:nvSpPr>
        <p:spPr>
          <a:xfrm>
            <a:off x="97401" y="8614093"/>
            <a:ext cx="2971800" cy="457200"/>
          </a:xfrm>
          <a:prstGeom prst="rect">
            <a:avLst/>
          </a:prstGeom>
        </p:spPr>
        <p:txBody>
          <a:bodyPr vert="horz" lIns="91440" tIns="45720" rIns="91440" bIns="45720" rtlCol="0" anchor="b"/>
          <a:lstStyle>
            <a:lvl1pPr algn="l">
              <a:defRPr sz="1050">
                <a:latin typeface="Source Sans Pro" pitchFamily="34" charset="0"/>
                <a:cs typeface="Source Sans Pro" pitchFamily="34" charset="0"/>
              </a:defRPr>
            </a:lvl1pPr>
          </a:lstStyle>
          <a:p>
            <a:fld id="{26EE0D1E-9E61-5545-B9ED-5ECB36E177A6}" type="slidenum">
              <a:rPr lang="en-US" smtClean="0"/>
              <a:pPr/>
              <a:t>‹#›</a:t>
            </a:fld>
            <a:endParaRPr lang="en-US" dirty="0"/>
          </a:p>
        </p:txBody>
      </p:sp>
      <p:sp>
        <p:nvSpPr>
          <p:cNvPr id="20" name="Text Box 51"/>
          <p:cNvSpPr txBox="1"/>
          <p:nvPr/>
        </p:nvSpPr>
        <p:spPr>
          <a:xfrm>
            <a:off x="1197106" y="8837861"/>
            <a:ext cx="2139681"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Source Sans Pro" pitchFamily="34" charset="0"/>
                <a:ea typeface="Source Sans Pro" pitchFamily="34" charset="0"/>
                <a:cs typeface="Source Sans Pro"/>
              </a:rPr>
              <a:t>© 2018 Regions Bank.</a:t>
            </a:r>
          </a:p>
        </p:txBody>
      </p:sp>
      <p:sp>
        <p:nvSpPr>
          <p:cNvPr id="23" name="Text Box 51"/>
          <p:cNvSpPr txBox="1"/>
          <p:nvPr/>
        </p:nvSpPr>
        <p:spPr>
          <a:xfrm>
            <a:off x="3604591" y="8791445"/>
            <a:ext cx="3112063" cy="246569"/>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Source Sans Pro" pitchFamily="34" charset="0"/>
                <a:ea typeface="Source Sans Pro" pitchFamily="34" charset="0"/>
                <a:cs typeface="Source Sans Pro"/>
              </a:rPr>
              <a:t>MONEY MANAGEMENT FOR STUDENT ATHLETES</a:t>
            </a:r>
          </a:p>
        </p:txBody>
      </p:sp>
    </p:spTree>
    <p:extLst>
      <p:ext uri="{BB962C8B-B14F-4D97-AF65-F5344CB8AC3E}">
        <p14:creationId xmlns:p14="http://schemas.microsoft.com/office/powerpoint/2010/main" val="1082815575"/>
      </p:ext>
    </p:extLst>
  </p:cSld>
  <p:clrMap bg1="lt1" tx1="dk1" bg2="lt2" tx2="dk2" accent1="accent1" accent2="accent2" accent3="accent3" accent4="accent4" accent5="accent5" accent6="accent6" hlink="hlink" folHlink="folHlink"/>
  <p:hf hdr="0" ftr="0" dt="0"/>
  <p:notesStyle>
    <a:lvl1pPr marL="0" algn="l" defTabSz="913743" rtl="0" eaLnBrk="1" latinLnBrk="0" hangingPunct="1">
      <a:defRPr sz="1200" kern="1200">
        <a:solidFill>
          <a:schemeClr val="tx1"/>
        </a:solidFill>
        <a:latin typeface="Source Sans Pro" pitchFamily="34" charset="0"/>
        <a:ea typeface="+mn-ea"/>
        <a:cs typeface="+mn-cs"/>
      </a:defRPr>
    </a:lvl1pPr>
    <a:lvl2pPr marL="456869" algn="l" defTabSz="913743" rtl="0" eaLnBrk="1" latinLnBrk="0" hangingPunct="1">
      <a:defRPr sz="1200" kern="1200">
        <a:solidFill>
          <a:schemeClr val="tx1"/>
        </a:solidFill>
        <a:latin typeface="Source Sans Pro" pitchFamily="34" charset="0"/>
        <a:ea typeface="+mn-ea"/>
        <a:cs typeface="+mn-cs"/>
      </a:defRPr>
    </a:lvl2pPr>
    <a:lvl3pPr marL="913743" algn="l" defTabSz="913743" rtl="0" eaLnBrk="1" latinLnBrk="0" hangingPunct="1">
      <a:defRPr sz="1200" kern="1200">
        <a:solidFill>
          <a:schemeClr val="tx1"/>
        </a:solidFill>
        <a:latin typeface="Source Sans Pro" pitchFamily="34" charset="0"/>
        <a:ea typeface="+mn-ea"/>
        <a:cs typeface="+mn-cs"/>
      </a:defRPr>
    </a:lvl3pPr>
    <a:lvl4pPr marL="1370620" algn="l" defTabSz="913743" rtl="0" eaLnBrk="1" latinLnBrk="0" hangingPunct="1">
      <a:defRPr sz="1200" kern="1200">
        <a:solidFill>
          <a:schemeClr val="tx1"/>
        </a:solidFill>
        <a:latin typeface="Source Sans Pro" pitchFamily="34" charset="0"/>
        <a:ea typeface="+mn-ea"/>
        <a:cs typeface="+mn-cs"/>
      </a:defRPr>
    </a:lvl4pPr>
    <a:lvl5pPr marL="1827491" algn="l" defTabSz="913743" rtl="0" eaLnBrk="1" latinLnBrk="0" hangingPunct="1">
      <a:defRPr sz="1200" kern="1200">
        <a:solidFill>
          <a:schemeClr val="tx1"/>
        </a:solidFill>
        <a:latin typeface="Source Sans Pro" pitchFamily="34" charset="0"/>
        <a:ea typeface="+mn-ea"/>
        <a:cs typeface="+mn-cs"/>
      </a:defRPr>
    </a:lvl5pPr>
    <a:lvl6pPr marL="2284362" algn="l" defTabSz="913743" rtl="0" eaLnBrk="1" latinLnBrk="0" hangingPunct="1">
      <a:defRPr sz="1200" kern="1200">
        <a:solidFill>
          <a:schemeClr val="tx1"/>
        </a:solidFill>
        <a:latin typeface="+mn-lt"/>
        <a:ea typeface="+mn-ea"/>
        <a:cs typeface="+mn-cs"/>
      </a:defRPr>
    </a:lvl6pPr>
    <a:lvl7pPr marL="2741238" algn="l" defTabSz="913743" rtl="0" eaLnBrk="1" latinLnBrk="0" hangingPunct="1">
      <a:defRPr sz="1200" kern="1200">
        <a:solidFill>
          <a:schemeClr val="tx1"/>
        </a:solidFill>
        <a:latin typeface="+mn-lt"/>
        <a:ea typeface="+mn-ea"/>
        <a:cs typeface="+mn-cs"/>
      </a:defRPr>
    </a:lvl7pPr>
    <a:lvl8pPr marL="3198104" algn="l" defTabSz="913743" rtl="0" eaLnBrk="1" latinLnBrk="0" hangingPunct="1">
      <a:defRPr sz="1200" kern="1200">
        <a:solidFill>
          <a:schemeClr val="tx1"/>
        </a:solidFill>
        <a:latin typeface="+mn-lt"/>
        <a:ea typeface="+mn-ea"/>
        <a:cs typeface="+mn-cs"/>
      </a:defRPr>
    </a:lvl8pPr>
    <a:lvl9pPr marL="3654982" algn="l" defTabSz="913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14.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2.pn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image" Target="../media/image20.png"/><Relationship Id="rId4" Type="http://schemas.openxmlformats.org/officeDocument/2006/relationships/image" Target="../media/image21.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20.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22.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image" Target="../media/image21.png"/><Relationship Id="rId4" Type="http://schemas.openxmlformats.org/officeDocument/2006/relationships/image" Target="../media/image22.png"/></Relationships>
</file>

<file path=ppt/notesSlides/_rels/note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20.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18.png"/></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image" Target="../media/image21.png"/><Relationship Id="rId4" Type="http://schemas.openxmlformats.org/officeDocument/2006/relationships/image" Target="../media/image22.pn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21.pn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18.pn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22.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image" Target="../media/image18.png"/><Relationship Id="rId4" Type="http://schemas.openxmlformats.org/officeDocument/2006/relationships/image" Target="../media/image20.png"/></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22.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image" Target="../media/image21.png"/><Relationship Id="rId4" Type="http://schemas.openxmlformats.org/officeDocument/2006/relationships/image" Target="../media/image22.pn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image" Target="../media/image22.png"/><Relationship Id="rId4" Type="http://schemas.openxmlformats.org/officeDocument/2006/relationships/image" Target="../media/image18.pn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image" Target="../media/image21.png"/><Relationship Id="rId4" Type="http://schemas.openxmlformats.org/officeDocument/2006/relationships/image" Target="../media/image22.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3"/>
            <a:ext cx="7010400" cy="9326446"/>
          </a:xfrm>
          <a:prstGeom prst="rect">
            <a:avLst/>
          </a:prstGeom>
        </p:spPr>
      </p:pic>
      <p:pic>
        <p:nvPicPr>
          <p:cNvPr id="8" name="Picture 7" descr="reg-next-step-logo-rgb.png">
            <a:extLst>
              <a:ext uri="{FF2B5EF4-FFF2-40B4-BE49-F238E27FC236}">
                <a16:creationId xmlns:a16="http://schemas.microsoft.com/office/drawing/2014/main" id="{82A02059-CB54-1344-BF64-9B5FAC8F845D}"/>
              </a:ext>
            </a:extLst>
          </p:cNvPr>
          <p:cNvPicPr>
            <a:picLocks noChangeAspect="1"/>
          </p:cNvPicPr>
          <p:nvPr/>
        </p:nvPicPr>
        <p:blipFill rotWithShape="1">
          <a:blip r:embed="rId4">
            <a:extLst>
              <a:ext uri="{28A0092B-C50C-407E-A947-70E740481C1C}">
                <a14:useLocalDpi xmlns:a14="http://schemas.microsoft.com/office/drawing/2010/main" val="0"/>
              </a:ext>
            </a:extLst>
          </a:blip>
          <a:srcRect l="25226" t="21749" r="34795" b="41384"/>
          <a:stretch/>
        </p:blipFill>
        <p:spPr>
          <a:xfrm>
            <a:off x="1997612" y="225083"/>
            <a:ext cx="1223890" cy="1111348"/>
          </a:xfrm>
          <a:prstGeom prst="rect">
            <a:avLst/>
          </a:prstGeom>
        </p:spPr>
      </p:pic>
      <p:sp>
        <p:nvSpPr>
          <p:cNvPr id="4" name="Text Placeholder 3">
            <a:extLst>
              <a:ext uri="{FF2B5EF4-FFF2-40B4-BE49-F238E27FC236}">
                <a16:creationId xmlns:a16="http://schemas.microsoft.com/office/drawing/2014/main" id="{185FF202-B98C-1045-846E-883FE2B3FB3E}"/>
              </a:ext>
            </a:extLst>
          </p:cNvPr>
          <p:cNvSpPr txBox="1">
            <a:spLocks/>
          </p:cNvSpPr>
          <p:nvPr/>
        </p:nvSpPr>
        <p:spPr>
          <a:xfrm>
            <a:off x="481492" y="6477000"/>
            <a:ext cx="5188568" cy="2242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10751">
              <a:lnSpc>
                <a:spcPts val="4400"/>
              </a:lnSpc>
              <a:spcBef>
                <a:spcPts val="0"/>
              </a:spcBef>
              <a:buSzPct val="145000"/>
              <a:buNone/>
            </a:pPr>
            <a:r>
              <a:rPr lang="en-US" sz="4400" b="1" kern="0" dirty="0">
                <a:solidFill>
                  <a:srgbClr val="FFFFFF"/>
                </a:solidFill>
                <a:latin typeface="Source Sans Pro" pitchFamily="34" charset="0"/>
                <a:sym typeface="Helvetica Neue"/>
              </a:rPr>
              <a:t>MONEY MANAGEMENT</a:t>
            </a:r>
            <a:endParaRPr lang="en-US" kern="0" dirty="0">
              <a:solidFill>
                <a:srgbClr val="FFFFFF"/>
              </a:solidFill>
              <a:latin typeface="Source Sans Pro Light" pitchFamily="34" charset="0"/>
              <a:ea typeface="Source Sans Pro Light" pitchFamily="34" charset="0"/>
              <a:sym typeface="Helvetica Neue"/>
            </a:endParaRPr>
          </a:p>
        </p:txBody>
      </p:sp>
      <p:sp>
        <p:nvSpPr>
          <p:cNvPr id="5" name="Rectangle 4">
            <a:extLst>
              <a:ext uri="{FF2B5EF4-FFF2-40B4-BE49-F238E27FC236}">
                <a16:creationId xmlns:a16="http://schemas.microsoft.com/office/drawing/2014/main" id="{E07DC237-F53E-C646-BFE2-816D0C1DA7AA}"/>
              </a:ext>
            </a:extLst>
          </p:cNvPr>
          <p:cNvSpPr/>
          <p:nvPr/>
        </p:nvSpPr>
        <p:spPr>
          <a:xfrm>
            <a:off x="489857" y="7412788"/>
            <a:ext cx="5491908" cy="666849"/>
          </a:xfrm>
          <a:prstGeom prst="rect">
            <a:avLst/>
          </a:prstGeom>
        </p:spPr>
        <p:txBody>
          <a:bodyPr wrap="square">
            <a:spAutoFit/>
          </a:bodyPr>
          <a:lstStyle/>
          <a:p>
            <a:pPr lvl="0" defTabSz="410751">
              <a:lnSpc>
                <a:spcPts val="5000"/>
              </a:lnSpc>
              <a:buSzPct val="145000"/>
            </a:pPr>
            <a:r>
              <a:rPr lang="en-US" sz="2800" kern="0" dirty="0">
                <a:solidFill>
                  <a:srgbClr val="FFFFFF"/>
                </a:solidFill>
                <a:latin typeface="Source Sans Pro Light" pitchFamily="34" charset="0"/>
                <a:ea typeface="Source Sans Pro Light" pitchFamily="34" charset="0"/>
                <a:sym typeface="Helvetica Neue"/>
              </a:rPr>
              <a:t>FOR STUDENT ATHLETES</a:t>
            </a:r>
          </a:p>
        </p:txBody>
      </p:sp>
    </p:spTree>
    <p:extLst>
      <p:ext uri="{BB962C8B-B14F-4D97-AF65-F5344CB8AC3E}">
        <p14:creationId xmlns:p14="http://schemas.microsoft.com/office/powerpoint/2010/main" val="315966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06525" y="2916238"/>
            <a:ext cx="4907778" cy="6601090"/>
          </a:xfrm>
        </p:spPr>
        <p:txBody>
          <a:bodyPr/>
          <a:lstStyle/>
          <a:p>
            <a:r>
              <a:rPr lang="en-US" b="1" dirty="0">
                <a:solidFill>
                  <a:schemeClr val="tx1">
                    <a:lumMod val="75000"/>
                    <a:lumOff val="25000"/>
                  </a:schemeClr>
                </a:solidFill>
              </a:rPr>
              <a:t>Know Your Expenses</a:t>
            </a: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Many people overestimate their purchasing power. They look at their total salary as the money available to spend; however, it is best to base your spending plan on your net income.</a:t>
            </a:r>
          </a:p>
          <a:p>
            <a:r>
              <a:rPr lang="en-US" dirty="0">
                <a:solidFill>
                  <a:schemeClr val="tx1">
                    <a:lumMod val="75000"/>
                    <a:lumOff val="25000"/>
                  </a:schemeClr>
                </a:solidFill>
              </a:rPr>
              <a:t> </a:t>
            </a:r>
          </a:p>
          <a:p>
            <a:r>
              <a:rPr lang="en-US" dirty="0">
                <a:solidFill>
                  <a:schemeClr val="tx1">
                    <a:lumMod val="75000"/>
                    <a:lumOff val="25000"/>
                  </a:schemeClr>
                </a:solidFill>
              </a:rPr>
              <a:t>Now let’s talk about expenses. </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Fixed expenses do not change from month to month. Typically, you do not have any control over how much you pay. Examples include rent/mortgage, insurance, car payment or other loan payments.</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Variable expenses can vary based on your situation (e.g. savings, utilities, food, transportation/ gas, car maintenance, education, personal expenses and entertainment). You may have some degree of control over how much you pay. </a:t>
            </a:r>
          </a:p>
          <a:p>
            <a:pPr marL="0" lvl="1">
              <a:spcBef>
                <a:spcPts val="611"/>
              </a:spcBef>
              <a:spcAft>
                <a:spcPts val="611"/>
              </a:spcAft>
              <a:defRPr/>
            </a:pPr>
            <a:r>
              <a:rPr lang="en-US" dirty="0">
                <a:solidFill>
                  <a:schemeClr val="tx1">
                    <a:lumMod val="75000"/>
                    <a:lumOff val="25000"/>
                  </a:schemeClr>
                </a:solidFill>
              </a:rPr>
              <a:t>&lt;click to next slide&gt;</a:t>
            </a:r>
          </a:p>
          <a:p>
            <a:pPr marL="0" lvl="1">
              <a:spcBef>
                <a:spcPts val="611"/>
              </a:spcBef>
              <a:spcAft>
                <a:spcPts val="611"/>
              </a:spcAft>
              <a:defRPr/>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66153"/>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0F35F1C4-DBF3-8342-ABC6-42A370DA3D87}"/>
              </a:ext>
            </a:extLst>
          </p:cNvPr>
          <p:cNvSpPr>
            <a:spLocks noGrp="1"/>
          </p:cNvSpPr>
          <p:nvPr>
            <p:ph type="sldNum" sz="quarter" idx="10"/>
          </p:nvPr>
        </p:nvSpPr>
        <p:spPr/>
        <p:txBody>
          <a:bodyPr/>
          <a:lstStyle/>
          <a:p>
            <a:fld id="{26EE0D1E-9E61-5545-B9ED-5ECB36E177A6}" type="slidenum">
              <a:rPr lang="en-US" smtClean="0"/>
              <a:pPr/>
              <a:t>10</a:t>
            </a:fld>
            <a:endParaRPr lang="en-US" dirty="0"/>
          </a:p>
        </p:txBody>
      </p:sp>
    </p:spTree>
    <p:extLst>
      <p:ext uri="{BB962C8B-B14F-4D97-AF65-F5344CB8AC3E}">
        <p14:creationId xmlns:p14="http://schemas.microsoft.com/office/powerpoint/2010/main" val="27083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06525" y="2916238"/>
            <a:ext cx="4542154" cy="5929651"/>
          </a:xfrm>
        </p:spPr>
        <p:txBody>
          <a:bodyPr/>
          <a:lstStyle/>
          <a:p>
            <a:r>
              <a:rPr lang="en-US" b="1" dirty="0">
                <a:solidFill>
                  <a:schemeClr val="tx1">
                    <a:lumMod val="75000"/>
                    <a:lumOff val="25000"/>
                  </a:schemeClr>
                </a:solidFill>
              </a:rPr>
              <a:t>Personal</a:t>
            </a:r>
            <a:r>
              <a:rPr lang="en-US" b="1" baseline="0" dirty="0">
                <a:solidFill>
                  <a:schemeClr val="tx1">
                    <a:lumMod val="75000"/>
                    <a:lumOff val="25000"/>
                  </a:schemeClr>
                </a:solidFill>
              </a:rPr>
              <a:t> Spending Plan</a:t>
            </a:r>
            <a:endParaRPr lang="en-US" b="1" dirty="0">
              <a:solidFill>
                <a:schemeClr val="tx1">
                  <a:lumMod val="75000"/>
                  <a:lumOff val="25000"/>
                </a:schemeClr>
              </a:solidFill>
            </a:endParaRPr>
          </a:p>
          <a:p>
            <a:pPr>
              <a:spcBef>
                <a:spcPts val="1834"/>
              </a:spcBef>
              <a:spcAft>
                <a:spcPts val="611"/>
              </a:spcAft>
            </a:pPr>
            <a:r>
              <a:rPr lang="en-US" b="1" dirty="0">
                <a:solidFill>
                  <a:schemeClr val="tx1">
                    <a:lumMod val="75000"/>
                    <a:lumOff val="25000"/>
                  </a:schemeClr>
                </a:solidFill>
              </a:rPr>
              <a:t>Say: </a:t>
            </a:r>
            <a:r>
              <a:rPr lang="en-US" dirty="0">
                <a:solidFill>
                  <a:schemeClr val="tx1">
                    <a:lumMod val="75000"/>
                    <a:lumOff val="25000"/>
                  </a:schemeClr>
                </a:solidFill>
              </a:rPr>
              <a:t>Now that we have discussed gross and net income, as well as fixed and variable expenses, let’s create a </a:t>
            </a:r>
            <a:r>
              <a:rPr lang="en-US" b="1" dirty="0">
                <a:solidFill>
                  <a:schemeClr val="tx1">
                    <a:lumMod val="75000"/>
                    <a:lumOff val="25000"/>
                  </a:schemeClr>
                </a:solidFill>
              </a:rPr>
              <a:t>personal spending plan</a:t>
            </a:r>
            <a:r>
              <a:rPr lang="en-US" dirty="0">
                <a:solidFill>
                  <a:schemeClr val="tx1">
                    <a:lumMod val="75000"/>
                    <a:lumOff val="25000"/>
                  </a:schemeClr>
                </a:solidFill>
              </a:rPr>
              <a:t>. You can prepare this worksheet on a monthly basis, and it will help you determine your cash flow—which includes all of the money coming in and out. The goal here should be to have more coming in than going out.</a:t>
            </a:r>
          </a:p>
          <a:p>
            <a:pPr>
              <a:spcBef>
                <a:spcPts val="611"/>
              </a:spcBef>
              <a:spcAft>
                <a:spcPts val="611"/>
              </a:spcAft>
            </a:pPr>
            <a:r>
              <a:rPr lang="en-US" dirty="0">
                <a:solidFill>
                  <a:schemeClr val="tx1">
                    <a:lumMod val="75000"/>
                    <a:lumOff val="25000"/>
                  </a:schemeClr>
                </a:solidFill>
              </a:rPr>
              <a:t>First, </a:t>
            </a:r>
            <a:r>
              <a:rPr lang="en-US" b="1" dirty="0">
                <a:solidFill>
                  <a:schemeClr val="tx1">
                    <a:lumMod val="75000"/>
                    <a:lumOff val="25000"/>
                  </a:schemeClr>
                </a:solidFill>
              </a:rPr>
              <a:t>list monthly income sources and income amounts</a:t>
            </a:r>
            <a:r>
              <a:rPr lang="en-US" dirty="0">
                <a:solidFill>
                  <a:schemeClr val="tx1">
                    <a:lumMod val="75000"/>
                    <a:lumOff val="25000"/>
                  </a:schemeClr>
                </a:solidFill>
              </a:rPr>
              <a:t>. </a:t>
            </a:r>
          </a:p>
          <a:p>
            <a:pPr>
              <a:spcBef>
                <a:spcPts val="611"/>
              </a:spcBef>
              <a:spcAft>
                <a:spcPts val="611"/>
              </a:spcAft>
            </a:pPr>
            <a:r>
              <a:rPr lang="en-US" dirty="0">
                <a:solidFill>
                  <a:schemeClr val="tx1">
                    <a:lumMod val="75000"/>
                    <a:lumOff val="25000"/>
                  </a:schemeClr>
                </a:solidFill>
              </a:rPr>
              <a:t>Next, </a:t>
            </a:r>
            <a:r>
              <a:rPr lang="en-US" b="1" dirty="0">
                <a:solidFill>
                  <a:schemeClr val="tx1">
                    <a:lumMod val="75000"/>
                    <a:lumOff val="25000"/>
                  </a:schemeClr>
                </a:solidFill>
              </a:rPr>
              <a:t>list fixed monthly expenses</a:t>
            </a:r>
            <a:r>
              <a:rPr lang="en-US" dirty="0">
                <a:solidFill>
                  <a:schemeClr val="tx1">
                    <a:lumMod val="75000"/>
                    <a:lumOff val="25000"/>
                  </a:schemeClr>
                </a:solidFill>
              </a:rPr>
              <a:t>. </a:t>
            </a:r>
          </a:p>
          <a:p>
            <a:pPr>
              <a:spcBef>
                <a:spcPts val="611"/>
              </a:spcBef>
              <a:spcAft>
                <a:spcPts val="611"/>
              </a:spcAft>
            </a:pPr>
            <a:r>
              <a:rPr lang="en-US" dirty="0">
                <a:solidFill>
                  <a:schemeClr val="tx1">
                    <a:lumMod val="75000"/>
                    <a:lumOff val="25000"/>
                  </a:schemeClr>
                </a:solidFill>
              </a:rPr>
              <a:t>The next group are your </a:t>
            </a:r>
            <a:r>
              <a:rPr lang="en-US" b="1" dirty="0">
                <a:solidFill>
                  <a:schemeClr val="tx1">
                    <a:lumMod val="75000"/>
                    <a:lumOff val="25000"/>
                  </a:schemeClr>
                </a:solidFill>
              </a:rPr>
              <a:t>variable expenses</a:t>
            </a:r>
            <a:r>
              <a:rPr lang="en-US" dirty="0">
                <a:solidFill>
                  <a:schemeClr val="tx1">
                    <a:lumMod val="75000"/>
                    <a:lumOff val="25000"/>
                  </a:schemeClr>
                </a:solidFill>
              </a:rPr>
              <a:t>. </a:t>
            </a:r>
          </a:p>
          <a:p>
            <a:pPr>
              <a:spcBef>
                <a:spcPts val="611"/>
              </a:spcBef>
              <a:spcAft>
                <a:spcPts val="611"/>
              </a:spcAft>
            </a:pPr>
            <a:r>
              <a:rPr lang="en-US" dirty="0">
                <a:solidFill>
                  <a:schemeClr val="tx1">
                    <a:lumMod val="75000"/>
                    <a:lumOff val="25000"/>
                  </a:schemeClr>
                </a:solidFill>
              </a:rPr>
              <a:t>Finally, sort everything in </a:t>
            </a:r>
            <a:r>
              <a:rPr lang="en-US" b="1" dirty="0">
                <a:solidFill>
                  <a:schemeClr val="tx1">
                    <a:lumMod val="75000"/>
                    <a:lumOff val="25000"/>
                  </a:schemeClr>
                </a:solidFill>
              </a:rPr>
              <a:t>chronological order.</a:t>
            </a:r>
            <a:endParaRPr lang="en-US" dirty="0">
              <a:solidFill>
                <a:schemeClr val="tx1">
                  <a:lumMod val="75000"/>
                  <a:lumOff val="25000"/>
                </a:schemeClr>
              </a:solidFill>
            </a:endParaRPr>
          </a:p>
          <a:p>
            <a:pPr>
              <a:spcBef>
                <a:spcPts val="1834"/>
              </a:spcBef>
              <a:spcAft>
                <a:spcPts val="611"/>
              </a:spcAft>
            </a:pPr>
            <a:r>
              <a:rPr lang="en-US" dirty="0">
                <a:solidFill>
                  <a:schemeClr val="tx1">
                    <a:lumMod val="75000"/>
                    <a:lumOff val="25000"/>
                  </a:schemeClr>
                </a:solidFill>
              </a:rPr>
              <a:t>At this point you have created a personal spending plan. You can prepare this worksheet on a monthly basis, and it will help you determine your cash flow—which includes all of the money coming in and out. </a:t>
            </a:r>
          </a:p>
          <a:p>
            <a:endParaRPr lang="en-US" dirty="0"/>
          </a:p>
          <a:p>
            <a:endParaRPr lang="en-US" dirty="0"/>
          </a:p>
          <a:p>
            <a:r>
              <a:rPr lang="en-US" dirty="0"/>
              <a:t> </a:t>
            </a:r>
            <a:r>
              <a:rPr lang="en-US" dirty="0">
                <a:solidFill>
                  <a:schemeClr val="tx1">
                    <a:lumMod val="75000"/>
                    <a:lumOff val="25000"/>
                  </a:schemeClr>
                </a:solidFill>
              </a:rPr>
              <a:t>&lt;click to next slide&gt; </a:t>
            </a:r>
          </a:p>
          <a:p>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851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1096646-51FF-B941-9C99-D4137AAEF4A8}"/>
              </a:ext>
            </a:extLst>
          </p:cNvPr>
          <p:cNvSpPr>
            <a:spLocks noGrp="1"/>
          </p:cNvSpPr>
          <p:nvPr>
            <p:ph type="sldNum" sz="quarter" idx="10"/>
          </p:nvPr>
        </p:nvSpPr>
        <p:spPr/>
        <p:txBody>
          <a:bodyPr/>
          <a:lstStyle/>
          <a:p>
            <a:fld id="{26EE0D1E-9E61-5545-B9ED-5ECB36E177A6}" type="slidenum">
              <a:rPr lang="en-US" smtClean="0"/>
              <a:pPr/>
              <a:t>11</a:t>
            </a:fld>
            <a:endParaRPr lang="en-US" dirty="0"/>
          </a:p>
        </p:txBody>
      </p:sp>
    </p:spTree>
    <p:extLst>
      <p:ext uri="{BB962C8B-B14F-4D97-AF65-F5344CB8AC3E}">
        <p14:creationId xmlns:p14="http://schemas.microsoft.com/office/powerpoint/2010/main" val="3116085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9146"/>
            <a:ext cx="4751493" cy="6158865"/>
          </a:xfrm>
          <a:prstGeom prst="rect">
            <a:avLst/>
          </a:prstGeom>
        </p:spPr>
        <p:txBody>
          <a:bodyPr/>
          <a:lstStyle/>
          <a:p>
            <a:pPr lvl="0">
              <a:defRPr/>
            </a:pPr>
            <a:r>
              <a:rPr lang="en-US" b="1" dirty="0">
                <a:solidFill>
                  <a:schemeClr val="tx1">
                    <a:lumMod val="75000"/>
                    <a:lumOff val="25000"/>
                  </a:schemeClr>
                </a:solidFill>
              </a:rPr>
              <a:t>Why is it important to set a goal and save?</a:t>
            </a:r>
          </a:p>
          <a:p>
            <a:pPr>
              <a:spcBef>
                <a:spcPts val="1834"/>
              </a:spcBef>
            </a:pPr>
            <a:r>
              <a:rPr lang="en-US" b="1" dirty="0">
                <a:solidFill>
                  <a:schemeClr val="tx1">
                    <a:lumMod val="75000"/>
                    <a:lumOff val="25000"/>
                  </a:schemeClr>
                </a:solidFill>
                <a:ea typeface="ＭＳ Ｐゴシック" pitchFamily="34" charset="-128"/>
              </a:rPr>
              <a:t>Ask: </a:t>
            </a:r>
            <a:r>
              <a:rPr lang="en-US" dirty="0">
                <a:solidFill>
                  <a:schemeClr val="tx1">
                    <a:lumMod val="75000"/>
                    <a:lumOff val="25000"/>
                  </a:schemeClr>
                </a:solidFill>
                <a:ea typeface="ＭＳ Ｐゴシック" pitchFamily="34" charset="-128"/>
              </a:rPr>
              <a:t>One of the entries on your personal spending plan is </a:t>
            </a:r>
            <a:r>
              <a:rPr lang="en-US" i="1" dirty="0">
                <a:solidFill>
                  <a:schemeClr val="tx1">
                    <a:lumMod val="75000"/>
                    <a:lumOff val="25000"/>
                  </a:schemeClr>
                </a:solidFill>
                <a:ea typeface="ＭＳ Ｐゴシック" pitchFamily="34" charset="-128"/>
              </a:rPr>
              <a:t>Saving</a:t>
            </a:r>
            <a:r>
              <a:rPr lang="en-US" dirty="0">
                <a:solidFill>
                  <a:schemeClr val="tx1">
                    <a:lumMod val="75000"/>
                    <a:lumOff val="25000"/>
                  </a:schemeClr>
                </a:solidFill>
                <a:ea typeface="ＭＳ Ｐゴシック" pitchFamily="34" charset="-128"/>
              </a:rPr>
              <a:t>. </a:t>
            </a:r>
            <a:r>
              <a:rPr lang="en-US" b="1" dirty="0">
                <a:solidFill>
                  <a:schemeClr val="tx1">
                    <a:lumMod val="75000"/>
                    <a:lumOff val="25000"/>
                  </a:schemeClr>
                </a:solidFill>
                <a:ea typeface="ＭＳ Ｐゴシック" pitchFamily="34" charset="-128"/>
              </a:rPr>
              <a:t> </a:t>
            </a:r>
            <a:r>
              <a:rPr lang="en-US" dirty="0">
                <a:solidFill>
                  <a:schemeClr val="tx1">
                    <a:lumMod val="75000"/>
                    <a:lumOff val="25000"/>
                  </a:schemeClr>
                </a:solidFill>
                <a:ea typeface="ＭＳ Ｐゴシック" pitchFamily="34" charset="-128"/>
              </a:rPr>
              <a:t>Why do you think</a:t>
            </a:r>
            <a:r>
              <a:rPr lang="en-US" baseline="0" dirty="0">
                <a:solidFill>
                  <a:schemeClr val="tx1">
                    <a:lumMod val="75000"/>
                    <a:lumOff val="25000"/>
                  </a:schemeClr>
                </a:solidFill>
                <a:ea typeface="ＭＳ Ｐゴシック" pitchFamily="34" charset="-128"/>
              </a:rPr>
              <a:t> it is important to save</a:t>
            </a:r>
            <a:r>
              <a:rPr lang="en-US" dirty="0">
                <a:solidFill>
                  <a:schemeClr val="tx1">
                    <a:lumMod val="75000"/>
                    <a:lumOff val="25000"/>
                  </a:schemeClr>
                </a:solidFill>
                <a:ea typeface="ＭＳ Ｐゴシック" pitchFamily="34" charset="-128"/>
              </a:rPr>
              <a:t>? What kinds of things might people want to save for?</a:t>
            </a:r>
          </a:p>
          <a:p>
            <a:pPr defTabSz="931774">
              <a:defRPr/>
            </a:pPr>
            <a:endParaRPr lang="en-US" dirty="0">
              <a:solidFill>
                <a:schemeClr val="tx1">
                  <a:lumMod val="75000"/>
                  <a:lumOff val="25000"/>
                </a:schemeClr>
              </a:solidFill>
              <a:ea typeface="ＭＳ Ｐゴシック" pitchFamily="34" charset="-128"/>
            </a:endParaRPr>
          </a:p>
          <a:p>
            <a:pPr>
              <a:spcAft>
                <a:spcPts val="306"/>
              </a:spcAft>
            </a:pPr>
            <a:r>
              <a:rPr lang="en-US" b="1" dirty="0">
                <a:solidFill>
                  <a:schemeClr val="tx1">
                    <a:lumMod val="75000"/>
                    <a:lumOff val="25000"/>
                  </a:schemeClr>
                </a:solidFill>
                <a:ea typeface="ＭＳ Ｐゴシック" pitchFamily="34" charset="-128"/>
              </a:rPr>
              <a:t>Acknowledge</a:t>
            </a:r>
            <a:r>
              <a:rPr lang="en-US" dirty="0">
                <a:solidFill>
                  <a:schemeClr val="tx1">
                    <a:lumMod val="75000"/>
                    <a:lumOff val="25000"/>
                  </a:schemeClr>
                </a:solidFill>
                <a:ea typeface="ＭＳ Ｐゴシック" pitchFamily="34" charset="-128"/>
              </a:rPr>
              <a:t> </a:t>
            </a:r>
            <a:r>
              <a:rPr lang="en-US" b="1" dirty="0">
                <a:solidFill>
                  <a:schemeClr val="tx1">
                    <a:lumMod val="75000"/>
                    <a:lumOff val="25000"/>
                  </a:schemeClr>
                </a:solidFill>
                <a:ea typeface="ＭＳ Ｐゴシック" pitchFamily="34" charset="-128"/>
              </a:rPr>
              <a:t>and</a:t>
            </a:r>
            <a:r>
              <a:rPr lang="en-US" b="1" baseline="0" dirty="0">
                <a:solidFill>
                  <a:schemeClr val="tx1">
                    <a:lumMod val="75000"/>
                    <a:lumOff val="25000"/>
                  </a:schemeClr>
                </a:solidFill>
                <a:ea typeface="ＭＳ Ｐゴシック" pitchFamily="34" charset="-128"/>
              </a:rPr>
              <a:t> debrief </a:t>
            </a:r>
            <a:r>
              <a:rPr lang="en-US" dirty="0">
                <a:solidFill>
                  <a:schemeClr val="tx1">
                    <a:lumMod val="75000"/>
                    <a:lumOff val="25000"/>
                  </a:schemeClr>
                </a:solidFill>
                <a:ea typeface="ＭＳ Ｐゴシック" pitchFamily="34" charset="-128"/>
              </a:rPr>
              <a:t>all answers with an encouraging smile and appreciation. After a couple of people have offered ideas</a:t>
            </a:r>
            <a:r>
              <a:rPr lang="en-US" baseline="0" dirty="0">
                <a:solidFill>
                  <a:schemeClr val="tx1">
                    <a:lumMod val="75000"/>
                    <a:lumOff val="25000"/>
                  </a:schemeClr>
                </a:solidFill>
                <a:ea typeface="ＭＳ Ｐゴシック" pitchFamily="34" charset="-128"/>
              </a:rPr>
              <a:t> and each of the points below are addressed, move on.</a:t>
            </a:r>
            <a:endParaRPr lang="en-US" dirty="0">
              <a:solidFill>
                <a:schemeClr val="tx1">
                  <a:lumMod val="75000"/>
                  <a:lumOff val="25000"/>
                </a:schemeClr>
              </a:solidFill>
              <a:ea typeface="ＭＳ Ｐゴシック" pitchFamily="34" charset="-128"/>
            </a:endParaRPr>
          </a:p>
          <a:p>
            <a:pPr marL="279400" indent="-168275">
              <a:spcBef>
                <a:spcPts val="306"/>
              </a:spcBef>
              <a:spcAft>
                <a:spcPts val="306"/>
              </a:spcAft>
              <a:buFont typeface="Arial" pitchFamily="34" charset="0"/>
              <a:buChar char="•"/>
            </a:pPr>
            <a:r>
              <a:rPr lang="en-US" dirty="0">
                <a:solidFill>
                  <a:schemeClr val="tx1">
                    <a:lumMod val="75000"/>
                    <a:lumOff val="25000"/>
                  </a:schemeClr>
                </a:solidFill>
              </a:rPr>
              <a:t>Emergencies such as major car repair</a:t>
            </a:r>
          </a:p>
          <a:p>
            <a:pPr marL="279400" indent="-168275">
              <a:spcBef>
                <a:spcPts val="306"/>
              </a:spcBef>
              <a:spcAft>
                <a:spcPts val="306"/>
              </a:spcAft>
              <a:buFont typeface="Arial" pitchFamily="34" charset="0"/>
              <a:buChar char="•"/>
            </a:pPr>
            <a:r>
              <a:rPr lang="en-US" dirty="0">
                <a:solidFill>
                  <a:schemeClr val="tx1">
                    <a:lumMod val="75000"/>
                    <a:lumOff val="25000"/>
                  </a:schemeClr>
                </a:solidFill>
              </a:rPr>
              <a:t>Goal or big purchase such as: </a:t>
            </a:r>
          </a:p>
          <a:p>
            <a:pPr marL="457200" lvl="1" indent="-177800">
              <a:spcBef>
                <a:spcPts val="306"/>
              </a:spcBef>
              <a:spcAft>
                <a:spcPts val="306"/>
              </a:spcAft>
              <a:buFont typeface="Courier New" pitchFamily="49" charset="0"/>
              <a:buChar char="o"/>
            </a:pPr>
            <a:r>
              <a:rPr lang="en-US" dirty="0">
                <a:solidFill>
                  <a:schemeClr val="tx1">
                    <a:lumMod val="75000"/>
                    <a:lumOff val="25000"/>
                  </a:schemeClr>
                </a:solidFill>
              </a:rPr>
              <a:t>Spring break or summer vacation trip</a:t>
            </a:r>
          </a:p>
          <a:p>
            <a:pPr marL="457200" lvl="1" indent="-177800">
              <a:spcBef>
                <a:spcPts val="306"/>
              </a:spcBef>
              <a:spcAft>
                <a:spcPts val="306"/>
              </a:spcAft>
              <a:buFont typeface="Courier New" pitchFamily="49" charset="0"/>
              <a:buChar char="o"/>
            </a:pPr>
            <a:r>
              <a:rPr lang="en-US" dirty="0">
                <a:solidFill>
                  <a:schemeClr val="tx1">
                    <a:lumMod val="75000"/>
                    <a:lumOff val="25000"/>
                  </a:schemeClr>
                </a:solidFill>
              </a:rPr>
              <a:t>New car</a:t>
            </a:r>
          </a:p>
          <a:p>
            <a:pPr marL="279400" indent="-168275">
              <a:spcBef>
                <a:spcPts val="306"/>
              </a:spcBef>
              <a:spcAft>
                <a:spcPts val="306"/>
              </a:spcAft>
              <a:buFont typeface="Arial" pitchFamily="34" charset="0"/>
              <a:buChar char="•"/>
            </a:pPr>
            <a:r>
              <a:rPr lang="en-US" dirty="0">
                <a:solidFill>
                  <a:schemeClr val="tx1">
                    <a:lumMod val="75000"/>
                    <a:lumOff val="25000"/>
                  </a:schemeClr>
                </a:solidFill>
              </a:rPr>
              <a:t>Education</a:t>
            </a:r>
          </a:p>
          <a:p>
            <a:pPr defTabSz="931774">
              <a:spcBef>
                <a:spcPts val="611"/>
              </a:spcBef>
              <a:spcAft>
                <a:spcPts val="611"/>
              </a:spcAft>
              <a:defRPr/>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Know Where</a:t>
            </a:r>
            <a:r>
              <a:rPr lang="en-US" i="1" baseline="0" dirty="0">
                <a:solidFill>
                  <a:schemeClr val="tx1">
                    <a:lumMod val="75000"/>
                    <a:lumOff val="25000"/>
                  </a:schemeClr>
                </a:solidFill>
              </a:rPr>
              <a:t> Your Money Goes</a:t>
            </a:r>
            <a:r>
              <a:rPr lang="en-US" i="1" dirty="0">
                <a:solidFill>
                  <a:schemeClr val="tx1">
                    <a:lumMod val="75000"/>
                    <a:lumOff val="25000"/>
                  </a:schemeClr>
                </a:solidFill>
              </a:rPr>
              <a:t>: Fuel</a:t>
            </a:r>
            <a:r>
              <a:rPr lang="en-US" i="1" baseline="0" dirty="0">
                <a:solidFill>
                  <a:schemeClr val="tx1">
                    <a:lumMod val="75000"/>
                    <a:lumOff val="25000"/>
                  </a:schemeClr>
                </a:solidFill>
              </a:rPr>
              <a:t> Your Savings </a:t>
            </a:r>
            <a:r>
              <a:rPr lang="en-US" dirty="0">
                <a:solidFill>
                  <a:schemeClr val="tx1">
                    <a:lumMod val="75000"/>
                    <a:lumOff val="25000"/>
                  </a:schemeClr>
                </a:solidFill>
              </a:rPr>
              <a:t>section. </a:t>
            </a:r>
          </a:p>
          <a:p>
            <a:pPr defTabSz="931774">
              <a:spcBef>
                <a:spcPts val="611"/>
              </a:spcBef>
              <a:spcAft>
                <a:spcPts val="611"/>
              </a:spcAft>
              <a:defRPr/>
            </a:pPr>
            <a:r>
              <a:rPr lang="en-US" b="1" dirty="0">
                <a:solidFill>
                  <a:schemeClr val="tx1">
                    <a:lumMod val="75000"/>
                    <a:lumOff val="25000"/>
                  </a:schemeClr>
                </a:solidFill>
              </a:rPr>
              <a:t>Say: </a:t>
            </a:r>
            <a:r>
              <a:rPr lang="en-US" dirty="0">
                <a:solidFill>
                  <a:schemeClr val="tx1">
                    <a:lumMod val="75000"/>
                    <a:lumOff val="25000"/>
                  </a:schemeClr>
                </a:solidFill>
              </a:rPr>
              <a:t>Jot down some ways</a:t>
            </a:r>
            <a:r>
              <a:rPr lang="en-US" baseline="0" dirty="0">
                <a:solidFill>
                  <a:schemeClr val="tx1">
                    <a:lumMod val="75000"/>
                    <a:lumOff val="25000"/>
                  </a:schemeClr>
                </a:solidFill>
              </a:rPr>
              <a:t> you can think of to increase your income and decrease your expenses at the bottom of your handout. Please be ready to share an idea with the group. </a:t>
            </a:r>
            <a:r>
              <a:rPr lang="en-US" i="1" baseline="0" dirty="0">
                <a:solidFill>
                  <a:schemeClr val="tx1">
                    <a:lumMod val="75000"/>
                    <a:lumOff val="25000"/>
                  </a:schemeClr>
                </a:solidFill>
              </a:rPr>
              <a:t>&lt;Pause to allow time for reflection.&gt; </a:t>
            </a:r>
            <a:r>
              <a:rPr lang="en-US" baseline="0" dirty="0">
                <a:solidFill>
                  <a:schemeClr val="tx1">
                    <a:lumMod val="75000"/>
                    <a:lumOff val="25000"/>
                  </a:schemeClr>
                </a:solidFill>
              </a:rPr>
              <a:t>Who will share an idea first?</a:t>
            </a:r>
            <a:endParaRPr lang="en-US" dirty="0">
              <a:solidFill>
                <a:schemeClr val="tx1">
                  <a:lumMod val="75000"/>
                  <a:lumOff val="25000"/>
                </a:schemeClr>
              </a:solidFill>
            </a:endParaRPr>
          </a:p>
          <a:p>
            <a:pPr>
              <a:spcBef>
                <a:spcPts val="611"/>
              </a:spcBef>
              <a:spcAft>
                <a:spcPts val="611"/>
              </a:spcAft>
            </a:pPr>
            <a:r>
              <a:rPr lang="en-US" dirty="0">
                <a:solidFill>
                  <a:schemeClr val="tx1">
                    <a:lumMod val="75000"/>
                    <a:lumOff val="25000"/>
                  </a:schemeClr>
                </a:solidFill>
              </a:rPr>
              <a:t>&lt;click to next slide&gt;</a:t>
            </a:r>
          </a:p>
          <a:p>
            <a:endParaRPr lang="en-US" dirty="0">
              <a:ea typeface="ＭＳ Ｐゴシック" pitchFamily="34" charset="-128"/>
            </a:endParaRPr>
          </a:p>
          <a:p>
            <a:pPr defTabSz="931774">
              <a:defRPr/>
            </a:pPr>
            <a:endParaRPr lang="en-US" dirty="0">
              <a:solidFill>
                <a:schemeClr val="tx1">
                  <a:lumMod val="75000"/>
                  <a:lumOff val="25000"/>
                </a:schemeClr>
              </a:solidFill>
            </a:endParaRPr>
          </a:p>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97" y="668949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61" y="3242145"/>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 y="4043923"/>
            <a:ext cx="701040" cy="697230"/>
          </a:xfrm>
          <a:prstGeom prst="rect">
            <a:avLst/>
          </a:prstGeom>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1" y="588772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8E647183-F8F4-2544-B7D4-625AD7966E13}"/>
              </a:ext>
            </a:extLst>
          </p:cNvPr>
          <p:cNvSpPr>
            <a:spLocks noGrp="1"/>
          </p:cNvSpPr>
          <p:nvPr>
            <p:ph type="sldNum" sz="quarter" idx="10"/>
          </p:nvPr>
        </p:nvSpPr>
        <p:spPr/>
        <p:txBody>
          <a:bodyPr/>
          <a:lstStyle/>
          <a:p>
            <a:fld id="{26EE0D1E-9E61-5545-B9ED-5ECB36E177A6}" type="slidenum">
              <a:rPr lang="en-US" smtClean="0"/>
              <a:pPr/>
              <a:t>12</a:t>
            </a:fld>
            <a:endParaRPr lang="en-US" dirty="0"/>
          </a:p>
        </p:txBody>
      </p:sp>
    </p:spTree>
    <p:extLst>
      <p:ext uri="{BB962C8B-B14F-4D97-AF65-F5344CB8AC3E}">
        <p14:creationId xmlns:p14="http://schemas.microsoft.com/office/powerpoint/2010/main" val="741620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9134"/>
            <a:ext cx="4895421" cy="5732780"/>
          </a:xfrm>
          <a:prstGeom prst="rect">
            <a:avLst/>
          </a:prstGeom>
        </p:spPr>
        <p:txBody>
          <a:bodyPr/>
          <a:lstStyle/>
          <a:p>
            <a:pPr>
              <a:defRPr/>
            </a:pPr>
            <a:r>
              <a:rPr lang="en-US" b="1" dirty="0">
                <a:solidFill>
                  <a:schemeClr val="tx1">
                    <a:lumMod val="75000"/>
                    <a:lumOff val="25000"/>
                  </a:schemeClr>
                </a:solidFill>
              </a:rPr>
              <a:t>Grow Your Savings</a:t>
            </a:r>
          </a:p>
          <a:p>
            <a:pPr>
              <a:spcBef>
                <a:spcPts val="1834"/>
              </a:spcBef>
            </a:pPr>
            <a:r>
              <a:rPr lang="en-US" b="1" dirty="0">
                <a:solidFill>
                  <a:schemeClr val="tx1">
                    <a:lumMod val="75000"/>
                    <a:lumOff val="25000"/>
                  </a:schemeClr>
                </a:solidFill>
              </a:rPr>
              <a:t>Say:</a:t>
            </a:r>
            <a:r>
              <a:rPr lang="en-US" dirty="0">
                <a:solidFill>
                  <a:schemeClr val="tx1">
                    <a:lumMod val="75000"/>
                    <a:lumOff val="25000"/>
                  </a:schemeClr>
                </a:solidFill>
              </a:rPr>
              <a:t> We can all agree that when we are saving we want to see our money grow. Making regular payments to yourself first, even in small amounts, adds up over time. </a:t>
            </a:r>
          </a:p>
          <a:p>
            <a:pPr>
              <a:spcBef>
                <a:spcPts val="1834"/>
              </a:spcBef>
            </a:pPr>
            <a:r>
              <a:rPr lang="en-US" b="1" dirty="0">
                <a:solidFill>
                  <a:schemeClr val="tx1">
                    <a:lumMod val="75000"/>
                    <a:lumOff val="25000"/>
                  </a:schemeClr>
                </a:solidFill>
              </a:rPr>
              <a:t>Ask: </a:t>
            </a:r>
            <a:r>
              <a:rPr lang="en-US" dirty="0">
                <a:solidFill>
                  <a:schemeClr val="tx1">
                    <a:lumMod val="75000"/>
                    <a:lumOff val="25000"/>
                  </a:schemeClr>
                </a:solidFill>
              </a:rPr>
              <a:t>Let’s take a situation you may have been in yourself. And if you haven’t, you likely will be. Assume you have a vehicle that you use to drive to work and school. One day you unlock the door, get in, turn the key in the ignition and nothing happens. Your car needs attention and likely some sort of repair. It might be inexpensive or it might cost a significant amount. What do you do?</a:t>
            </a:r>
          </a:p>
          <a:p>
            <a:pPr>
              <a:spcBef>
                <a:spcPts val="1223"/>
              </a:spcBef>
            </a:pPr>
            <a:r>
              <a:rPr lang="en-US" b="1" dirty="0">
                <a:solidFill>
                  <a:schemeClr val="tx1">
                    <a:lumMod val="75000"/>
                    <a:lumOff val="25000"/>
                  </a:schemeClr>
                </a:solidFill>
              </a:rPr>
              <a:t>Debrief </a:t>
            </a:r>
            <a:r>
              <a:rPr lang="en-US" dirty="0">
                <a:solidFill>
                  <a:schemeClr val="tx1">
                    <a:lumMod val="75000"/>
                    <a:lumOff val="25000"/>
                  </a:schemeClr>
                </a:solidFill>
              </a:rPr>
              <a:t>answers:</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Get upset and panic. This is a common way to feel when you don’t know what to expect.</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Call a friend or automobile club for a ride and make an appointment to get the car serviced. There is no way to know in advance what the cost of the repair might be which can be unsettling.</a:t>
            </a:r>
          </a:p>
          <a:p>
            <a:pPr>
              <a:spcBef>
                <a:spcPts val="611"/>
              </a:spcBef>
              <a:spcAft>
                <a:spcPts val="611"/>
              </a:spcAft>
              <a:defRPr/>
            </a:pPr>
            <a:r>
              <a:rPr lang="en-US" b="1" dirty="0">
                <a:solidFill>
                  <a:schemeClr val="tx1">
                    <a:lumMod val="75000"/>
                    <a:lumOff val="25000"/>
                  </a:schemeClr>
                </a:solidFill>
              </a:rPr>
              <a:t>Say: </a:t>
            </a:r>
            <a:r>
              <a:rPr lang="en-US" dirty="0">
                <a:solidFill>
                  <a:schemeClr val="tx1">
                    <a:lumMod val="75000"/>
                    <a:lumOff val="25000"/>
                  </a:schemeClr>
                </a:solidFill>
              </a:rPr>
              <a:t>Setting aside a little money from each paycheck to grow your emergency savings ensures that when an unexpected expense arises—like a car repair, for example– you have resources on hand to help. </a:t>
            </a:r>
            <a:endParaRPr lang="en-US" b="1" dirty="0">
              <a:solidFill>
                <a:schemeClr val="tx1">
                  <a:lumMod val="75000"/>
                  <a:lumOff val="25000"/>
                </a:schemeClr>
              </a:solidFill>
            </a:endParaRPr>
          </a:p>
          <a:p>
            <a:pPr>
              <a:spcBef>
                <a:spcPts val="611"/>
              </a:spcBef>
            </a:pPr>
            <a:r>
              <a:rPr lang="en-US" dirty="0">
                <a:solidFill>
                  <a:schemeClr val="tx1">
                    <a:lumMod val="75000"/>
                    <a:lumOff val="25000"/>
                  </a:schemeClr>
                </a:solidFill>
              </a:rPr>
              <a:t> &lt;click to next slide&gt;</a:t>
            </a:r>
            <a:endParaRPr lang="en-US" dirty="0">
              <a:solidFill>
                <a:schemeClr val="tx1">
                  <a:lumMod val="75000"/>
                  <a:lumOff val="25000"/>
                </a:schemeClr>
              </a:solidFill>
              <a:ea typeface="ＭＳ Ｐゴシック" pitchFamily="34" charset="-128"/>
            </a:endParaRPr>
          </a:p>
          <a:p>
            <a:pPr eaLnBrk="1" hangingPunct="1"/>
            <a:endParaRPr lang="en-US" b="1" dirty="0"/>
          </a:p>
          <a:p>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4048582"/>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5300982"/>
            <a:ext cx="701040" cy="697230"/>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 y="325695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18" y="680178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AC5E1859-9BAD-9248-B2EF-E6EBFACCF17C}"/>
              </a:ext>
            </a:extLst>
          </p:cNvPr>
          <p:cNvSpPr>
            <a:spLocks noGrp="1"/>
          </p:cNvSpPr>
          <p:nvPr>
            <p:ph type="sldNum" sz="quarter" idx="10"/>
          </p:nvPr>
        </p:nvSpPr>
        <p:spPr/>
        <p:txBody>
          <a:bodyPr/>
          <a:lstStyle/>
          <a:p>
            <a:fld id="{26EE0D1E-9E61-5545-B9ED-5ECB36E177A6}" type="slidenum">
              <a:rPr lang="en-US" smtClean="0"/>
              <a:pPr/>
              <a:t>13</a:t>
            </a:fld>
            <a:endParaRPr lang="en-US" dirty="0"/>
          </a:p>
        </p:txBody>
      </p:sp>
    </p:spTree>
    <p:extLst>
      <p:ext uri="{BB962C8B-B14F-4D97-AF65-F5344CB8AC3E}">
        <p14:creationId xmlns:p14="http://schemas.microsoft.com/office/powerpoint/2010/main" val="962220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14437" y="2916238"/>
            <a:ext cx="4620048" cy="61750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defRPr/>
            </a:pPr>
            <a:r>
              <a:rPr lang="en-US" b="1" dirty="0">
                <a:solidFill>
                  <a:schemeClr val="tx1">
                    <a:lumMod val="75000"/>
                    <a:lumOff val="25000"/>
                  </a:schemeClr>
                </a:solidFill>
              </a:rPr>
              <a:t>Picking a Savings Account</a:t>
            </a: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You might be thinking, “Well, I better get a savings account and start saving now. I need to take advantage of free money!”</a:t>
            </a:r>
          </a:p>
          <a:p>
            <a:endParaRPr lang="en-US" i="1" dirty="0">
              <a:solidFill>
                <a:schemeClr val="tx1">
                  <a:lumMod val="75000"/>
                  <a:lumOff val="25000"/>
                </a:schemeClr>
              </a:solidFill>
            </a:endParaRPr>
          </a:p>
          <a:p>
            <a:r>
              <a:rPr lang="en-US" dirty="0">
                <a:solidFill>
                  <a:schemeClr val="tx1">
                    <a:lumMod val="75000"/>
                    <a:lumOff val="25000"/>
                  </a:schemeClr>
                </a:solidFill>
              </a:rPr>
              <a:t>Here are a couple of things to consider when choosing an account. </a:t>
            </a:r>
          </a:p>
          <a:p>
            <a:pPr marL="232943" indent="-232943">
              <a:spcBef>
                <a:spcPts val="1223"/>
              </a:spcBef>
              <a:spcAft>
                <a:spcPts val="611"/>
              </a:spcAft>
              <a:buAutoNum type="arabicPeriod"/>
            </a:pPr>
            <a:r>
              <a:rPr lang="en-US" b="1" dirty="0">
                <a:solidFill>
                  <a:schemeClr val="tx1">
                    <a:lumMod val="75000"/>
                    <a:lumOff val="25000"/>
                  </a:schemeClr>
                </a:solidFill>
              </a:rPr>
              <a:t>Does the interest compound, and if so, when? </a:t>
            </a:r>
            <a:r>
              <a:rPr lang="en-US" dirty="0">
                <a:solidFill>
                  <a:schemeClr val="tx1">
                    <a:lumMod val="75000"/>
                    <a:lumOff val="25000"/>
                  </a:schemeClr>
                </a:solidFill>
              </a:rPr>
              <a:t>Daily, monthly or annually? In our example we gave a simple example where the interest accrued at the end of the year. If the account you choose compounds interest more often, you earn money on the previously paid interest, in addition to the money in your account.  </a:t>
            </a:r>
          </a:p>
          <a:p>
            <a:pPr marL="232943" indent="-232943">
              <a:spcBef>
                <a:spcPts val="611"/>
              </a:spcBef>
              <a:spcAft>
                <a:spcPts val="611"/>
              </a:spcAft>
              <a:buAutoNum type="arabicPeriod"/>
            </a:pPr>
            <a:r>
              <a:rPr lang="en-US" b="1" dirty="0">
                <a:solidFill>
                  <a:schemeClr val="tx1">
                    <a:lumMod val="75000"/>
                    <a:lumOff val="25000"/>
                  </a:schemeClr>
                </a:solidFill>
              </a:rPr>
              <a:t>What is the APY? </a:t>
            </a:r>
            <a:r>
              <a:rPr lang="en-US" dirty="0">
                <a:solidFill>
                  <a:schemeClr val="tx1">
                    <a:lumMod val="75000"/>
                    <a:lumOff val="25000"/>
                  </a:schemeClr>
                </a:solidFill>
              </a:rPr>
              <a:t>This stands for annual percentage yield. It takes into account the interest rate and compounding period to give you a single number that represents how much you will earn from that investment in one year. Using this number you can easily compare one account’s offerings to another.</a:t>
            </a:r>
          </a:p>
          <a:p>
            <a:pPr>
              <a:spcBef>
                <a:spcPts val="1223"/>
              </a:spcBef>
            </a:pPr>
            <a:r>
              <a:rPr lang="en-US" dirty="0">
                <a:solidFill>
                  <a:schemeClr val="tx1">
                    <a:lumMod val="75000"/>
                    <a:lumOff val="25000"/>
                  </a:schemeClr>
                </a:solidFill>
              </a:rPr>
              <a:t>Make sure you ask the bank’s customer service representative for the Truth in Savings disclosures. These disclosures list the APY and other important information that you should know about the accounts available at the bank. You can use these to comparison-shop and help you find the best deal. </a:t>
            </a:r>
          </a:p>
          <a:p>
            <a:pPr>
              <a:spcBef>
                <a:spcPts val="1223"/>
              </a:spcBef>
            </a:pPr>
            <a:r>
              <a:rPr lang="en-US" dirty="0">
                <a:solidFill>
                  <a:schemeClr val="tx1">
                    <a:lumMod val="75000"/>
                    <a:lumOff val="25000"/>
                  </a:schemeClr>
                </a:solidFill>
              </a:rPr>
              <a:t>Not all savings accounts are created equal.  </a:t>
            </a:r>
          </a:p>
          <a:p>
            <a:pPr>
              <a:spcBef>
                <a:spcPts val="1223"/>
              </a:spcBef>
            </a:pPr>
            <a:r>
              <a:rPr lang="en-US" b="1" dirty="0">
                <a:solidFill>
                  <a:schemeClr val="tx1">
                    <a:lumMod val="75000"/>
                    <a:lumOff val="25000"/>
                  </a:schemeClr>
                </a:solidFill>
              </a:rPr>
              <a:t> </a:t>
            </a:r>
            <a:r>
              <a:rPr lang="en-US" dirty="0">
                <a:solidFill>
                  <a:schemeClr val="tx1">
                    <a:lumMod val="75000"/>
                    <a:lumOff val="25000"/>
                  </a:schemeClr>
                </a:solidFill>
              </a:rPr>
              <a:t>&lt;click to next slide&gt;</a:t>
            </a:r>
          </a:p>
          <a:p>
            <a:pPr>
              <a:spcBef>
                <a:spcPts val="1223"/>
              </a:spcBef>
            </a:pPr>
            <a:endParaRPr lang="en-US" b="1" dirty="0">
              <a:solidFill>
                <a:schemeClr val="tx1">
                  <a:lumMod val="75000"/>
                  <a:lumOff val="25000"/>
                </a:schemeClr>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5706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407C1A5C-0AA1-ED49-85CF-283009969905}"/>
              </a:ext>
            </a:extLst>
          </p:cNvPr>
          <p:cNvSpPr>
            <a:spLocks noGrp="1"/>
          </p:cNvSpPr>
          <p:nvPr>
            <p:ph type="sldNum" sz="quarter" idx="10"/>
          </p:nvPr>
        </p:nvSpPr>
        <p:spPr/>
        <p:txBody>
          <a:bodyPr/>
          <a:lstStyle/>
          <a:p>
            <a:fld id="{26EE0D1E-9E61-5545-B9ED-5ECB36E177A6}" type="slidenum">
              <a:rPr lang="en-US" smtClean="0"/>
              <a:pPr/>
              <a:t>14</a:t>
            </a:fld>
            <a:endParaRPr lang="en-US" dirty="0"/>
          </a:p>
        </p:txBody>
      </p:sp>
    </p:spTree>
    <p:extLst>
      <p:ext uri="{BB962C8B-B14F-4D97-AF65-F5344CB8AC3E}">
        <p14:creationId xmlns:p14="http://schemas.microsoft.com/office/powerpoint/2010/main" val="2900516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195763" y="1006475"/>
            <a:ext cx="2376487" cy="1782763"/>
          </a:xfrm>
          <a:ln/>
        </p:spPr>
      </p:sp>
      <p:sp>
        <p:nvSpPr>
          <p:cNvPr id="57348" name="Rectangle 1027"/>
          <p:cNvSpPr>
            <a:spLocks noGrp="1" noChangeArrowheads="1"/>
          </p:cNvSpPr>
          <p:nvPr>
            <p:ph type="body" idx="1"/>
          </p:nvPr>
        </p:nvSpPr>
        <p:spPr>
          <a:xfrm>
            <a:off x="1406204" y="2927721"/>
            <a:ext cx="4775834" cy="567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schemeClr val="tx1">
                    <a:lumMod val="75000"/>
                    <a:lumOff val="25000"/>
                  </a:schemeClr>
                </a:solidFill>
              </a:rPr>
              <a:t>The Rule of 72</a:t>
            </a:r>
          </a:p>
          <a:p>
            <a:pPr>
              <a:spcBef>
                <a:spcPts val="1834"/>
              </a:spcBef>
            </a:pPr>
            <a:r>
              <a:rPr lang="en-US" b="1" dirty="0">
                <a:solidFill>
                  <a:schemeClr val="tx1">
                    <a:lumMod val="75000"/>
                    <a:lumOff val="25000"/>
                  </a:schemeClr>
                </a:solidFill>
              </a:rPr>
              <a:t>Say:</a:t>
            </a:r>
            <a:r>
              <a:rPr lang="en-US" dirty="0">
                <a:solidFill>
                  <a:schemeClr val="tx1">
                    <a:lumMod val="75000"/>
                    <a:lumOff val="25000"/>
                  </a:schemeClr>
                </a:solidFill>
              </a:rPr>
              <a:t> The </a:t>
            </a:r>
            <a:r>
              <a:rPr lang="en-US" i="1" dirty="0">
                <a:solidFill>
                  <a:schemeClr val="tx1">
                    <a:lumMod val="75000"/>
                    <a:lumOff val="25000"/>
                  </a:schemeClr>
                </a:solidFill>
              </a:rPr>
              <a:t>Rule of 72 </a:t>
            </a:r>
            <a:r>
              <a:rPr lang="en-US" dirty="0">
                <a:solidFill>
                  <a:schemeClr val="tx1">
                    <a:lumMod val="75000"/>
                    <a:lumOff val="25000"/>
                  </a:schemeClr>
                </a:solidFill>
              </a:rPr>
              <a:t>is a formula that lets you estimate how long it will take for your savings to double in value. This calculation assumes that the interest rate remains the same over time. </a:t>
            </a:r>
          </a:p>
          <a:p>
            <a:r>
              <a:rPr lang="en-US" dirty="0">
                <a:solidFill>
                  <a:schemeClr val="tx1">
                    <a:lumMod val="75000"/>
                    <a:lumOff val="25000"/>
                  </a:schemeClr>
                </a:solidFill>
              </a:rPr>
              <a:t> </a:t>
            </a:r>
          </a:p>
          <a:p>
            <a:r>
              <a:rPr lang="en-US" dirty="0">
                <a:solidFill>
                  <a:schemeClr val="tx1">
                    <a:lumMod val="75000"/>
                    <a:lumOff val="25000"/>
                  </a:schemeClr>
                </a:solidFill>
              </a:rPr>
              <a:t>Here is how you calculate it. Divide 72 by the current interest rate to estimate the number of years that it will take to double your initial savings amount. </a:t>
            </a:r>
          </a:p>
          <a:p>
            <a:endParaRPr lang="en-US" dirty="0">
              <a:solidFill>
                <a:schemeClr val="tx1">
                  <a:lumMod val="75000"/>
                  <a:lumOff val="25000"/>
                </a:schemeClr>
              </a:solidFill>
            </a:endParaRPr>
          </a:p>
          <a:p>
            <a:pPr lvl="0"/>
            <a:r>
              <a:rPr lang="en-US" dirty="0">
                <a:solidFill>
                  <a:schemeClr val="tx1">
                    <a:lumMod val="75000"/>
                    <a:lumOff val="25000"/>
                  </a:schemeClr>
                </a:solidFill>
              </a:rPr>
              <a:t>For example, if you invest $1000 in a savings account at a 4 percent interest rate, it will take about 18 years for your initial savings of $1000 to double. </a:t>
            </a:r>
          </a:p>
          <a:p>
            <a:r>
              <a:rPr lang="en-US" dirty="0">
                <a:solidFill>
                  <a:schemeClr val="tx1">
                    <a:lumMod val="75000"/>
                    <a:lumOff val="25000"/>
                  </a:schemeClr>
                </a:solidFill>
              </a:rPr>
              <a:t> </a:t>
            </a:r>
          </a:p>
          <a:p>
            <a:r>
              <a:rPr lang="en-US" dirty="0">
                <a:solidFill>
                  <a:schemeClr val="tx1">
                    <a:lumMod val="75000"/>
                    <a:lumOff val="25000"/>
                  </a:schemeClr>
                </a:solidFill>
              </a:rPr>
              <a:t>Now that you know about the benefits of saving and how money can grow, let us look at the different types of savings and investment options available. </a:t>
            </a:r>
          </a:p>
          <a:p>
            <a:pPr>
              <a:spcBef>
                <a:spcPts val="1223"/>
              </a:spcBef>
            </a:pPr>
            <a:r>
              <a:rPr lang="en-US" dirty="0">
                <a:solidFill>
                  <a:schemeClr val="tx1">
                    <a:lumMod val="75000"/>
                    <a:lumOff val="25000"/>
                  </a:schemeClr>
                </a:solidFill>
              </a:rPr>
              <a:t>&lt;click to next slide&gt;</a:t>
            </a:r>
          </a:p>
          <a:p>
            <a:r>
              <a:rPr lang="en-US" dirty="0"/>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BEB75162-5B90-0543-8E80-88AC97E42F37}"/>
              </a:ext>
            </a:extLst>
          </p:cNvPr>
          <p:cNvSpPr>
            <a:spLocks noGrp="1"/>
          </p:cNvSpPr>
          <p:nvPr>
            <p:ph type="sldNum" sz="quarter" idx="10"/>
          </p:nvPr>
        </p:nvSpPr>
        <p:spPr/>
        <p:txBody>
          <a:bodyPr/>
          <a:lstStyle/>
          <a:p>
            <a:fld id="{26EE0D1E-9E61-5545-B9ED-5ECB36E177A6}" type="slidenum">
              <a:rPr lang="en-US" smtClean="0"/>
              <a:pPr/>
              <a:t>15</a:t>
            </a:fld>
            <a:endParaRPr lang="en-US" dirty="0"/>
          </a:p>
        </p:txBody>
      </p:sp>
    </p:spTree>
    <p:extLst>
      <p:ext uri="{BB962C8B-B14F-4D97-AF65-F5344CB8AC3E}">
        <p14:creationId xmlns:p14="http://schemas.microsoft.com/office/powerpoint/2010/main" val="2420833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871538"/>
            <a:ext cx="2376487" cy="1781175"/>
          </a:xfrm>
        </p:spPr>
      </p:sp>
      <p:sp>
        <p:nvSpPr>
          <p:cNvPr id="3" name="Notes Placeholder 2"/>
          <p:cNvSpPr>
            <a:spLocks noGrp="1"/>
          </p:cNvSpPr>
          <p:nvPr>
            <p:ph type="body" idx="1"/>
          </p:nvPr>
        </p:nvSpPr>
        <p:spPr>
          <a:xfrm>
            <a:off x="1406204" y="2766669"/>
            <a:ext cx="5346428" cy="6239765"/>
          </a:xfrm>
        </p:spPr>
        <p:txBody>
          <a:bodyPr/>
          <a:lstStyle/>
          <a:p>
            <a:pPr lvl="0"/>
            <a:r>
              <a:rPr lang="en-US" b="1" dirty="0">
                <a:solidFill>
                  <a:schemeClr val="tx1">
                    <a:lumMod val="75000"/>
                    <a:lumOff val="25000"/>
                  </a:schemeClr>
                </a:solidFill>
              </a:rPr>
              <a:t>Ways to Save</a:t>
            </a:r>
          </a:p>
          <a:p>
            <a:pPr>
              <a:spcBef>
                <a:spcPts val="1834"/>
              </a:spcBef>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Ways to Save: Checklist to Save Your Money</a:t>
            </a:r>
            <a:r>
              <a:rPr lang="en-US" i="1" baseline="0" dirty="0">
                <a:solidFill>
                  <a:schemeClr val="tx1">
                    <a:lumMod val="75000"/>
                    <a:lumOff val="25000"/>
                  </a:schemeClr>
                </a:solidFill>
              </a:rPr>
              <a:t> </a:t>
            </a:r>
            <a:r>
              <a:rPr lang="en-US" dirty="0">
                <a:solidFill>
                  <a:schemeClr val="tx1">
                    <a:lumMod val="75000"/>
                    <a:lumOff val="25000"/>
                  </a:schemeClr>
                </a:solidFill>
              </a:rPr>
              <a:t>section. </a:t>
            </a:r>
          </a:p>
          <a:p>
            <a:pPr>
              <a:spcBef>
                <a:spcPts val="611"/>
              </a:spcBef>
            </a:pPr>
            <a:r>
              <a:rPr lang="en-US" b="1" dirty="0">
                <a:solidFill>
                  <a:schemeClr val="tx1">
                    <a:lumMod val="75000"/>
                    <a:lumOff val="25000"/>
                  </a:schemeClr>
                </a:solidFill>
              </a:rPr>
              <a:t>Say:</a:t>
            </a:r>
            <a:r>
              <a:rPr lang="en-US" dirty="0">
                <a:solidFill>
                  <a:schemeClr val="tx1">
                    <a:lumMod val="75000"/>
                    <a:lumOff val="25000"/>
                  </a:schemeClr>
                </a:solidFill>
              </a:rPr>
              <a:t> There are two ways to save money: </a:t>
            </a:r>
          </a:p>
          <a:p>
            <a:pPr marL="279400" lvl="1" indent="-168275">
              <a:spcBef>
                <a:spcPts val="204"/>
              </a:spcBef>
              <a:spcAft>
                <a:spcPts val="204"/>
              </a:spcAft>
              <a:buFont typeface="Arial" pitchFamily="34" charset="0"/>
              <a:buChar char="•"/>
              <a:defRPr/>
            </a:pPr>
            <a:r>
              <a:rPr lang="en-US" dirty="0">
                <a:solidFill>
                  <a:schemeClr val="tx1">
                    <a:lumMod val="75000"/>
                    <a:lumOff val="25000"/>
                  </a:schemeClr>
                </a:solidFill>
              </a:rPr>
              <a:t>Open a savings account or similar product at a financial institution</a:t>
            </a:r>
          </a:p>
          <a:p>
            <a:pPr marL="279400" lvl="1" indent="-168275">
              <a:spcBef>
                <a:spcPts val="204"/>
              </a:spcBef>
              <a:spcAft>
                <a:spcPts val="204"/>
              </a:spcAft>
              <a:buFont typeface="Arial" pitchFamily="34" charset="0"/>
              <a:buChar char="•"/>
              <a:defRPr/>
            </a:pPr>
            <a:r>
              <a:rPr lang="en-US" dirty="0">
                <a:solidFill>
                  <a:schemeClr val="tx1">
                    <a:lumMod val="75000"/>
                    <a:lumOff val="25000"/>
                  </a:schemeClr>
                </a:solidFill>
              </a:rPr>
              <a:t>Invest </a:t>
            </a:r>
          </a:p>
          <a:p>
            <a:pPr>
              <a:spcBef>
                <a:spcPts val="611"/>
              </a:spcBef>
              <a:spcAft>
                <a:spcPts val="611"/>
              </a:spcAft>
            </a:pPr>
            <a:r>
              <a:rPr lang="en-US" dirty="0">
                <a:solidFill>
                  <a:schemeClr val="tx1">
                    <a:lumMod val="75000"/>
                    <a:lumOff val="25000"/>
                  </a:schemeClr>
                </a:solidFill>
              </a:rPr>
              <a:t>An important difference between the two is that a savings account may be federally insured while investments are usually not insured. </a:t>
            </a:r>
          </a:p>
          <a:p>
            <a:pPr>
              <a:spcBef>
                <a:spcPts val="611"/>
              </a:spcBef>
            </a:pPr>
            <a:r>
              <a:rPr lang="en-US" dirty="0">
                <a:solidFill>
                  <a:schemeClr val="tx1">
                    <a:lumMod val="75000"/>
                    <a:lumOff val="25000"/>
                  </a:schemeClr>
                </a:solidFill>
              </a:rPr>
              <a:t>With a savings account or similar product: </a:t>
            </a:r>
          </a:p>
          <a:p>
            <a:pPr marL="282575" lvl="1" indent="-171450">
              <a:spcBef>
                <a:spcPts val="204"/>
              </a:spcBef>
              <a:spcAft>
                <a:spcPts val="204"/>
              </a:spcAft>
              <a:buFont typeface="Arial" pitchFamily="34" charset="0"/>
              <a:buChar char="•"/>
              <a:defRPr/>
            </a:pPr>
            <a:r>
              <a:rPr lang="en-US" dirty="0">
                <a:solidFill>
                  <a:schemeClr val="tx1">
                    <a:lumMod val="75000"/>
                    <a:lumOff val="25000"/>
                  </a:schemeClr>
                </a:solidFill>
              </a:rPr>
              <a:t>You can make money by earning interest on the amount deposited. </a:t>
            </a:r>
          </a:p>
          <a:p>
            <a:pPr marL="282575" lvl="1" indent="-171450">
              <a:spcBef>
                <a:spcPts val="204"/>
              </a:spcBef>
              <a:spcAft>
                <a:spcPts val="204"/>
              </a:spcAft>
              <a:buFont typeface="Arial" pitchFamily="34" charset="0"/>
              <a:buChar char="•"/>
              <a:defRPr/>
            </a:pPr>
            <a:r>
              <a:rPr lang="en-US" dirty="0">
                <a:solidFill>
                  <a:schemeClr val="tx1">
                    <a:lumMod val="75000"/>
                    <a:lumOff val="25000"/>
                  </a:schemeClr>
                </a:solidFill>
              </a:rPr>
              <a:t>The bank pays you for the opportunity to use your money. </a:t>
            </a:r>
          </a:p>
          <a:p>
            <a:pPr marL="282575" lvl="1" indent="-171450">
              <a:spcBef>
                <a:spcPts val="204"/>
              </a:spcBef>
              <a:spcAft>
                <a:spcPts val="204"/>
              </a:spcAft>
              <a:buFont typeface="Arial" pitchFamily="34" charset="0"/>
              <a:buChar char="•"/>
              <a:defRPr/>
            </a:pPr>
            <a:r>
              <a:rPr lang="en-US" dirty="0">
                <a:solidFill>
                  <a:schemeClr val="tx1">
                    <a:lumMod val="75000"/>
                    <a:lumOff val="25000"/>
                  </a:schemeClr>
                </a:solidFill>
              </a:rPr>
              <a:t>Your money is safe, and you have easy access to it. </a:t>
            </a:r>
          </a:p>
          <a:p>
            <a:pPr>
              <a:spcBef>
                <a:spcPts val="917"/>
              </a:spcBef>
              <a:spcAft>
                <a:spcPts val="611"/>
              </a:spcAft>
            </a:pPr>
            <a:r>
              <a:rPr lang="en-US" dirty="0">
                <a:solidFill>
                  <a:schemeClr val="tx1">
                    <a:lumMod val="75000"/>
                    <a:lumOff val="25000"/>
                  </a:schemeClr>
                </a:solidFill>
              </a:rPr>
              <a:t>If your money is deposited at a federally insured financial institution, the Federal Deposit Insurance Corporation (FDIC) insures it up to the maximum allowed by law. This means that if your financial institution goes out of business and cannot pay you your money, the FDIC will make sure that you receive it up to the insurance limit. </a:t>
            </a:r>
          </a:p>
          <a:p>
            <a:pPr>
              <a:spcBef>
                <a:spcPts val="611"/>
              </a:spcBef>
              <a:spcAft>
                <a:spcPts val="917"/>
              </a:spcAft>
            </a:pPr>
            <a:r>
              <a:rPr lang="en-US" dirty="0">
                <a:solidFill>
                  <a:schemeClr val="tx1">
                    <a:lumMod val="75000"/>
                    <a:lumOff val="25000"/>
                  </a:schemeClr>
                </a:solidFill>
              </a:rPr>
              <a:t>Here are several ways to save money:</a:t>
            </a:r>
          </a:p>
          <a:p>
            <a:pPr marL="284163" indent="-173038">
              <a:buFont typeface="+mj-lt"/>
              <a:buAutoNum type="arabicPeriod"/>
            </a:pPr>
            <a:r>
              <a:rPr lang="en-US" dirty="0">
                <a:solidFill>
                  <a:schemeClr val="tx1">
                    <a:lumMod val="75000"/>
                    <a:lumOff val="25000"/>
                  </a:schemeClr>
                </a:solidFill>
              </a:rPr>
              <a:t>When you get paid, put a portion in savings. Direct deposit or automatic transfer make it easy.</a:t>
            </a:r>
          </a:p>
          <a:p>
            <a:pPr marL="284163" indent="-173038">
              <a:buFont typeface="+mj-lt"/>
              <a:buAutoNum type="arabicPeriod"/>
            </a:pPr>
            <a:r>
              <a:rPr lang="en-US" dirty="0">
                <a:solidFill>
                  <a:schemeClr val="tx1">
                    <a:lumMod val="75000"/>
                    <a:lumOff val="25000"/>
                  </a:schemeClr>
                </a:solidFill>
              </a:rPr>
              <a:t>Save at least part of any cash gift you receive.</a:t>
            </a:r>
          </a:p>
          <a:p>
            <a:pPr marL="284163" indent="-173038">
              <a:buFont typeface="+mj-lt"/>
              <a:buAutoNum type="arabicPeriod"/>
            </a:pPr>
            <a:r>
              <a:rPr lang="en-US" dirty="0">
                <a:solidFill>
                  <a:schemeClr val="tx1">
                    <a:lumMod val="75000"/>
                    <a:lumOff val="25000"/>
                  </a:schemeClr>
                </a:solidFill>
              </a:rPr>
              <a:t>Save your change and deposit it in your savings account monthly.</a:t>
            </a:r>
          </a:p>
          <a:p>
            <a:pPr marL="284163" indent="-173038">
              <a:buFont typeface="+mj-lt"/>
              <a:buAutoNum type="arabicPeriod"/>
            </a:pPr>
            <a:r>
              <a:rPr lang="en-US" dirty="0">
                <a:solidFill>
                  <a:schemeClr val="tx1">
                    <a:lumMod val="75000"/>
                    <a:lumOff val="25000"/>
                  </a:schemeClr>
                </a:solidFill>
              </a:rPr>
              <a:t>Save your income tax refund.</a:t>
            </a:r>
          </a:p>
          <a:p>
            <a:pPr>
              <a:spcBef>
                <a:spcPts val="611"/>
              </a:spcBef>
              <a:spcAft>
                <a:spcPts val="917"/>
              </a:spcAft>
            </a:pPr>
            <a:r>
              <a:rPr lang="en-US" dirty="0">
                <a:solidFill>
                  <a:schemeClr val="tx1">
                    <a:lumMod val="75000"/>
                    <a:lumOff val="25000"/>
                  </a:schemeClr>
                </a:solidFill>
              </a:rPr>
              <a:t>Let’s look at three savings options available at most banks. </a:t>
            </a:r>
          </a:p>
          <a:p>
            <a:pPr>
              <a:spcBef>
                <a:spcPts val="611"/>
              </a:spcBef>
              <a:spcAft>
                <a:spcPts val="917"/>
              </a:spcAft>
            </a:pPr>
            <a:r>
              <a:rPr lang="en-US" dirty="0">
                <a:solidFill>
                  <a:schemeClr val="tx1">
                    <a:lumMod val="75000"/>
                    <a:lumOff val="25000"/>
                  </a:schemeClr>
                </a:solidFill>
              </a:rPr>
              <a:t>&lt;click to next slide&gt;</a:t>
            </a:r>
          </a:p>
          <a:p>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85" y="3092777"/>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85" y="3885529"/>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FF13550B-0869-9E48-90D7-4B5565B2CDDD}"/>
              </a:ext>
            </a:extLst>
          </p:cNvPr>
          <p:cNvSpPr>
            <a:spLocks noGrp="1"/>
          </p:cNvSpPr>
          <p:nvPr>
            <p:ph type="sldNum" sz="quarter" idx="10"/>
          </p:nvPr>
        </p:nvSpPr>
        <p:spPr/>
        <p:txBody>
          <a:bodyPr/>
          <a:lstStyle/>
          <a:p>
            <a:fld id="{26EE0D1E-9E61-5545-B9ED-5ECB36E177A6}" type="slidenum">
              <a:rPr lang="en-US" smtClean="0"/>
              <a:pPr/>
              <a:t>16</a:t>
            </a:fld>
            <a:endParaRPr lang="en-US" dirty="0"/>
          </a:p>
        </p:txBody>
      </p:sp>
    </p:spTree>
    <p:extLst>
      <p:ext uri="{BB962C8B-B14F-4D97-AF65-F5344CB8AC3E}">
        <p14:creationId xmlns:p14="http://schemas.microsoft.com/office/powerpoint/2010/main" val="90417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06204" y="2927721"/>
            <a:ext cx="5087408" cy="5593980"/>
          </a:xfrm>
        </p:spPr>
        <p:txBody>
          <a:bodyPr/>
          <a:lstStyle/>
          <a:p>
            <a:r>
              <a:rPr lang="en-US" b="1" dirty="0">
                <a:solidFill>
                  <a:schemeClr val="tx1">
                    <a:lumMod val="75000"/>
                    <a:lumOff val="25000"/>
                  </a:schemeClr>
                </a:solidFill>
              </a:rPr>
              <a:t>Name That Savings Product</a:t>
            </a: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Now we will play a little game. I’ll call out features of these savings products and as soon as you have a guess please interrupt me with the name of the product I am describing. The three products are CD, Money Market Account, and Statement Savings Account.</a:t>
            </a:r>
          </a:p>
          <a:p>
            <a:r>
              <a:rPr lang="en-US" dirty="0">
                <a:solidFill>
                  <a:schemeClr val="tx1">
                    <a:lumMod val="75000"/>
                    <a:lumOff val="25000"/>
                  </a:schemeClr>
                </a:solidFill>
              </a:rPr>
              <a:t> </a:t>
            </a:r>
          </a:p>
          <a:p>
            <a:pPr marL="279532" indent="-349415">
              <a:buAutoNum type="arabicPeriod"/>
            </a:pPr>
            <a:r>
              <a:rPr lang="en-US" b="1" dirty="0">
                <a:solidFill>
                  <a:schemeClr val="tx1">
                    <a:lumMod val="75000"/>
                    <a:lumOff val="25000"/>
                  </a:schemeClr>
                </a:solidFill>
              </a:rPr>
              <a:t>A product in which you: </a:t>
            </a:r>
          </a:p>
          <a:p>
            <a:pPr marL="568325" lvl="1" indent="-196850">
              <a:spcBef>
                <a:spcPts val="611"/>
              </a:spcBef>
              <a:spcAft>
                <a:spcPts val="611"/>
              </a:spcAft>
              <a:buFont typeface="Arial" pitchFamily="34" charset="0"/>
              <a:buChar char="•"/>
              <a:defRPr/>
            </a:pPr>
            <a:r>
              <a:rPr lang="en-US" dirty="0">
                <a:solidFill>
                  <a:schemeClr val="tx1">
                    <a:lumMod val="75000"/>
                    <a:lumOff val="25000"/>
                  </a:schemeClr>
                </a:solidFill>
              </a:rPr>
              <a:t>Leave your money for a set period of time/term like 6 months or a year</a:t>
            </a:r>
            <a:endParaRPr lang="en-US" sz="1600" dirty="0">
              <a:solidFill>
                <a:schemeClr val="tx1">
                  <a:lumMod val="75000"/>
                  <a:lumOff val="25000"/>
                </a:schemeClr>
              </a:solidFill>
            </a:endParaRPr>
          </a:p>
          <a:p>
            <a:pPr marL="568325" lvl="1" indent="-196850">
              <a:spcBef>
                <a:spcPts val="611"/>
              </a:spcBef>
              <a:spcAft>
                <a:spcPts val="611"/>
              </a:spcAft>
              <a:buFont typeface="Arial" pitchFamily="34" charset="0"/>
              <a:buChar char="•"/>
              <a:defRPr/>
            </a:pPr>
            <a:r>
              <a:rPr lang="en-US" dirty="0">
                <a:solidFill>
                  <a:schemeClr val="tx1">
                    <a:lumMod val="75000"/>
                    <a:lumOff val="25000"/>
                  </a:schemeClr>
                </a:solidFill>
              </a:rPr>
              <a:t>Limited deposits or withdrawal</a:t>
            </a:r>
          </a:p>
          <a:p>
            <a:pPr marL="568325" lvl="1" indent="-196850">
              <a:spcBef>
                <a:spcPts val="611"/>
              </a:spcBef>
              <a:spcAft>
                <a:spcPts val="611"/>
              </a:spcAft>
              <a:buFont typeface="Arial" pitchFamily="34" charset="0"/>
              <a:buChar char="•"/>
              <a:defRPr/>
            </a:pPr>
            <a:r>
              <a:rPr lang="en-US" dirty="0">
                <a:solidFill>
                  <a:schemeClr val="tx1">
                    <a:lumMod val="75000"/>
                    <a:lumOff val="25000"/>
                  </a:schemeClr>
                </a:solidFill>
              </a:rPr>
              <a:t>Earn a higher interest rate with longer terms</a:t>
            </a:r>
            <a:endParaRPr lang="en-US" sz="1600" dirty="0">
              <a:solidFill>
                <a:schemeClr val="tx1">
                  <a:lumMod val="75000"/>
                  <a:lumOff val="25000"/>
                </a:schemeClr>
              </a:solidFill>
            </a:endParaRPr>
          </a:p>
          <a:p>
            <a:pPr marL="568325" lvl="1" indent="-196850">
              <a:spcBef>
                <a:spcPts val="611"/>
              </a:spcBef>
              <a:spcAft>
                <a:spcPts val="611"/>
              </a:spcAft>
              <a:buFont typeface="Arial" pitchFamily="34" charset="0"/>
              <a:buChar char="•"/>
              <a:defRPr/>
            </a:pPr>
            <a:r>
              <a:rPr lang="en-US" dirty="0">
                <a:solidFill>
                  <a:schemeClr val="tx1">
                    <a:lumMod val="75000"/>
                    <a:lumOff val="25000"/>
                  </a:schemeClr>
                </a:solidFill>
              </a:rPr>
              <a:t>Pay a fee if you withdraw your money before the term has ended </a:t>
            </a:r>
          </a:p>
          <a:p>
            <a:pPr marL="372709" lvl="1">
              <a:spcBef>
                <a:spcPts val="611"/>
              </a:spcBef>
            </a:pPr>
            <a:r>
              <a:rPr lang="en-US" b="1" dirty="0">
                <a:solidFill>
                  <a:schemeClr val="tx1">
                    <a:lumMod val="75000"/>
                    <a:lumOff val="25000"/>
                  </a:schemeClr>
                </a:solidFill>
              </a:rPr>
              <a:t>Answer: Certificate of Deposit (CD)</a:t>
            </a:r>
          </a:p>
          <a:p>
            <a:pPr lvl="1"/>
            <a:endParaRPr lang="en-US" b="1" dirty="0">
              <a:solidFill>
                <a:schemeClr val="tx1">
                  <a:lumMod val="75000"/>
                  <a:lumOff val="25000"/>
                </a:schemeClr>
              </a:solidFill>
            </a:endParaRPr>
          </a:p>
          <a:p>
            <a:pPr marL="232943" indent="-232943">
              <a:buFont typeface="+mj-lt"/>
              <a:buAutoNum type="arabicPeriod"/>
            </a:pPr>
            <a:r>
              <a:rPr lang="en-US" b="1" dirty="0">
                <a:solidFill>
                  <a:schemeClr val="tx1">
                    <a:lumMod val="75000"/>
                    <a:lumOff val="25000"/>
                  </a:schemeClr>
                </a:solidFill>
              </a:rPr>
              <a:t>A product that:</a:t>
            </a:r>
          </a:p>
          <a:p>
            <a:pPr marL="568325" lvl="2" indent="-196850">
              <a:spcBef>
                <a:spcPts val="611"/>
              </a:spcBef>
              <a:spcAft>
                <a:spcPts val="611"/>
              </a:spcAft>
              <a:buFont typeface="Arial" pitchFamily="34" charset="0"/>
              <a:buChar char="•"/>
              <a:defRPr/>
            </a:pPr>
            <a:r>
              <a:rPr lang="en-US" dirty="0">
                <a:solidFill>
                  <a:schemeClr val="tx1">
                    <a:lumMod val="75000"/>
                    <a:lumOff val="25000"/>
                  </a:schemeClr>
                </a:solidFill>
              </a:rPr>
              <a:t>Requires a higher minimum balance to earn interest (usually)</a:t>
            </a:r>
            <a:endParaRPr lang="en-US" sz="2400" dirty="0">
              <a:solidFill>
                <a:schemeClr val="tx1">
                  <a:lumMod val="75000"/>
                  <a:lumOff val="25000"/>
                </a:schemeClr>
              </a:solidFill>
            </a:endParaRPr>
          </a:p>
          <a:p>
            <a:pPr marL="568325" lvl="2" indent="-196850">
              <a:spcBef>
                <a:spcPts val="611"/>
              </a:spcBef>
              <a:spcAft>
                <a:spcPts val="611"/>
              </a:spcAft>
              <a:buFont typeface="Arial" pitchFamily="34" charset="0"/>
              <a:buChar char="•"/>
              <a:defRPr/>
            </a:pPr>
            <a:r>
              <a:rPr lang="en-US" dirty="0">
                <a:solidFill>
                  <a:schemeClr val="tx1">
                    <a:lumMod val="75000"/>
                    <a:lumOff val="25000"/>
                  </a:schemeClr>
                </a:solidFill>
              </a:rPr>
              <a:t>Pays a higher interest rate for higher balances</a:t>
            </a:r>
            <a:endParaRPr lang="en-US" sz="2400" dirty="0">
              <a:solidFill>
                <a:schemeClr val="tx1">
                  <a:lumMod val="75000"/>
                  <a:lumOff val="25000"/>
                </a:schemeClr>
              </a:solidFill>
            </a:endParaRPr>
          </a:p>
          <a:p>
            <a:pPr marL="568325" lvl="2" indent="-196850">
              <a:spcBef>
                <a:spcPts val="611"/>
              </a:spcBef>
              <a:spcAft>
                <a:spcPts val="611"/>
              </a:spcAft>
              <a:buFont typeface="Arial" pitchFamily="34" charset="0"/>
              <a:buChar char="•"/>
              <a:defRPr/>
            </a:pPr>
            <a:r>
              <a:rPr lang="en-US" dirty="0">
                <a:solidFill>
                  <a:schemeClr val="tx1">
                    <a:lumMod val="75000"/>
                    <a:lumOff val="25000"/>
                  </a:schemeClr>
                </a:solidFill>
              </a:rPr>
              <a:t>Does not have a fixed term </a:t>
            </a:r>
            <a:endParaRPr lang="en-US" sz="2400" dirty="0">
              <a:solidFill>
                <a:schemeClr val="tx1">
                  <a:lumMod val="75000"/>
                  <a:lumOff val="25000"/>
                </a:schemeClr>
              </a:solidFill>
            </a:endParaRPr>
          </a:p>
          <a:p>
            <a:pPr marL="568325" lvl="2" indent="-196850">
              <a:spcBef>
                <a:spcPts val="611"/>
              </a:spcBef>
              <a:spcAft>
                <a:spcPts val="611"/>
              </a:spcAft>
              <a:buFont typeface="Arial" pitchFamily="34" charset="0"/>
              <a:buChar char="•"/>
              <a:defRPr/>
            </a:pPr>
            <a:r>
              <a:rPr lang="en-US" dirty="0">
                <a:solidFill>
                  <a:schemeClr val="tx1">
                    <a:lumMod val="75000"/>
                    <a:lumOff val="25000"/>
                  </a:schemeClr>
                </a:solidFill>
              </a:rPr>
              <a:t>Allows you to make deposits and withdrawals</a:t>
            </a:r>
          </a:p>
          <a:p>
            <a:pPr marL="372709" lvl="1">
              <a:spcBef>
                <a:spcPts val="611"/>
              </a:spcBef>
            </a:pPr>
            <a:r>
              <a:rPr lang="en-US" b="1" dirty="0">
                <a:solidFill>
                  <a:schemeClr val="tx1">
                    <a:lumMod val="75000"/>
                    <a:lumOff val="25000"/>
                  </a:schemeClr>
                </a:solidFill>
              </a:rPr>
              <a:t>Answer: Money Market Account </a:t>
            </a:r>
          </a:p>
          <a:p>
            <a:pPr lvl="1"/>
            <a:endParaRPr lang="en-US" b="1" dirty="0">
              <a:solidFill>
                <a:schemeClr val="tx1">
                  <a:lumMod val="75000"/>
                  <a:lumOff val="25000"/>
                </a:schemeClr>
              </a:solidFill>
            </a:endParaRPr>
          </a:p>
          <a:p>
            <a:pPr marL="0" lvl="1"/>
            <a:r>
              <a:rPr lang="en-US" dirty="0">
                <a:solidFill>
                  <a:schemeClr val="tx1">
                    <a:lumMod val="75000"/>
                    <a:lumOff val="25000"/>
                  </a:schemeClr>
                </a:solidFill>
              </a:rPr>
              <a:t>&lt;continued on next slide&gt;</a:t>
            </a:r>
          </a:p>
          <a:p>
            <a:pPr lvl="1"/>
            <a:endParaRPr lang="en-US" b="1" dirty="0"/>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a:extLst>
              <a:ext uri="{FF2B5EF4-FFF2-40B4-BE49-F238E27FC236}">
                <a16:creationId xmlns:a16="http://schemas.microsoft.com/office/drawing/2014/main" id="{3C692133-C636-4C4A-9284-277438D93B13}"/>
              </a:ext>
            </a:extLst>
          </p:cNvPr>
          <p:cNvSpPr>
            <a:spLocks noGrp="1"/>
          </p:cNvSpPr>
          <p:nvPr>
            <p:ph type="sldNum" sz="quarter" idx="10"/>
          </p:nvPr>
        </p:nvSpPr>
        <p:spPr/>
        <p:txBody>
          <a:bodyPr/>
          <a:lstStyle/>
          <a:p>
            <a:fld id="{26EE0D1E-9E61-5545-B9ED-5ECB36E177A6}" type="slidenum">
              <a:rPr lang="en-US" smtClean="0"/>
              <a:pPr/>
              <a:t>17</a:t>
            </a:fld>
            <a:endParaRPr lang="en-US" dirty="0"/>
          </a:p>
        </p:txBody>
      </p:sp>
    </p:spTree>
    <p:extLst>
      <p:ext uri="{BB962C8B-B14F-4D97-AF65-F5344CB8AC3E}">
        <p14:creationId xmlns:p14="http://schemas.microsoft.com/office/powerpoint/2010/main" val="383293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06525" y="2916238"/>
            <a:ext cx="4853728" cy="5593980"/>
          </a:xfrm>
        </p:spPr>
        <p:txBody>
          <a:bodyPr/>
          <a:lstStyle/>
          <a:p>
            <a:r>
              <a:rPr lang="en-US" b="1" dirty="0">
                <a:solidFill>
                  <a:schemeClr val="tx1">
                    <a:lumMod val="75000"/>
                    <a:lumOff val="25000"/>
                  </a:schemeClr>
                </a:solidFill>
              </a:rPr>
              <a:t>Name That Savings Product, continued</a:t>
            </a:r>
            <a:endParaRPr lang="en-US" dirty="0">
              <a:solidFill>
                <a:schemeClr val="tx1">
                  <a:lumMod val="75000"/>
                  <a:lumOff val="25000"/>
                </a:schemeClr>
              </a:solidFill>
            </a:endParaRPr>
          </a:p>
          <a:p>
            <a:pPr marL="232943" indent="-232943">
              <a:spcBef>
                <a:spcPts val="1834"/>
              </a:spcBef>
              <a:buFont typeface="+mj-lt"/>
              <a:buAutoNum type="arabicPeriod" startAt="3"/>
            </a:pPr>
            <a:r>
              <a:rPr lang="en-US" b="1" dirty="0">
                <a:solidFill>
                  <a:schemeClr val="tx1">
                    <a:lumMod val="75000"/>
                    <a:lumOff val="25000"/>
                  </a:schemeClr>
                </a:solidFill>
              </a:rPr>
              <a:t>A product that: </a:t>
            </a:r>
          </a:p>
          <a:p>
            <a:pPr marL="558800" lvl="1" indent="-163513">
              <a:spcBef>
                <a:spcPts val="611"/>
              </a:spcBef>
              <a:spcAft>
                <a:spcPts val="611"/>
              </a:spcAft>
              <a:buFont typeface="Arial" pitchFamily="34" charset="0"/>
              <a:buChar char="•"/>
              <a:defRPr/>
            </a:pPr>
            <a:r>
              <a:rPr lang="en-US" dirty="0">
                <a:solidFill>
                  <a:schemeClr val="tx1">
                    <a:lumMod val="75000"/>
                    <a:lumOff val="25000"/>
                  </a:schemeClr>
                </a:solidFill>
              </a:rPr>
              <a:t>May require you to maintain a minimum daily balance</a:t>
            </a:r>
            <a:endParaRPr lang="en-US" sz="2400" dirty="0">
              <a:solidFill>
                <a:schemeClr val="tx1">
                  <a:lumMod val="75000"/>
                  <a:lumOff val="25000"/>
                </a:schemeClr>
              </a:solidFill>
            </a:endParaRPr>
          </a:p>
          <a:p>
            <a:pPr marL="558800" lvl="1" indent="-163513">
              <a:spcBef>
                <a:spcPts val="611"/>
              </a:spcBef>
              <a:spcAft>
                <a:spcPts val="611"/>
              </a:spcAft>
              <a:buFont typeface="Arial" pitchFamily="34" charset="0"/>
              <a:buChar char="•"/>
              <a:defRPr/>
            </a:pPr>
            <a:r>
              <a:rPr lang="en-US" dirty="0">
                <a:solidFill>
                  <a:schemeClr val="tx1">
                    <a:lumMod val="75000"/>
                    <a:lumOff val="25000"/>
                  </a:schemeClr>
                </a:solidFill>
              </a:rPr>
              <a:t>Requires a lower minimum deposit to open</a:t>
            </a:r>
            <a:endParaRPr lang="en-US" sz="2400" dirty="0">
              <a:solidFill>
                <a:schemeClr val="tx1">
                  <a:lumMod val="75000"/>
                  <a:lumOff val="25000"/>
                </a:schemeClr>
              </a:solidFill>
            </a:endParaRPr>
          </a:p>
          <a:p>
            <a:pPr marL="372709" lvl="1">
              <a:spcBef>
                <a:spcPts val="611"/>
              </a:spcBef>
            </a:pPr>
            <a:r>
              <a:rPr lang="en-US" b="1" dirty="0">
                <a:solidFill>
                  <a:schemeClr val="tx1">
                    <a:lumMod val="75000"/>
                    <a:lumOff val="25000"/>
                  </a:schemeClr>
                </a:solidFill>
              </a:rPr>
              <a:t>Answer: Statement Savings Account </a:t>
            </a:r>
            <a:endParaRPr lang="en-US" dirty="0">
              <a:solidFill>
                <a:schemeClr val="tx1">
                  <a:lumMod val="75000"/>
                  <a:lumOff val="25000"/>
                </a:schemeClr>
              </a:solidFill>
            </a:endParaRPr>
          </a:p>
          <a:p>
            <a:r>
              <a:rPr lang="en-US" dirty="0">
                <a:solidFill>
                  <a:schemeClr val="tx1">
                    <a:lumMod val="75000"/>
                    <a:lumOff val="25000"/>
                  </a:schemeClr>
                </a:solidFill>
              </a:rPr>
              <a:t> </a:t>
            </a:r>
          </a:p>
          <a:p>
            <a:r>
              <a:rPr lang="en-US" dirty="0">
                <a:solidFill>
                  <a:schemeClr val="tx1">
                    <a:lumMod val="75000"/>
                    <a:lumOff val="25000"/>
                  </a:schemeClr>
                </a:solidFill>
              </a:rPr>
              <a:t>With these savings products, you will likely receive periodic statements from your financial institution. Remember to always check your bank records and statements to be sure they are accurate. </a:t>
            </a:r>
          </a:p>
          <a:p>
            <a:r>
              <a:rPr lang="en-US" b="1" dirty="0">
                <a:solidFill>
                  <a:schemeClr val="tx1">
                    <a:lumMod val="75000"/>
                    <a:lumOff val="25000"/>
                  </a:schemeClr>
                </a:solidFill>
              </a:rPr>
              <a:t> </a:t>
            </a:r>
          </a:p>
          <a:p>
            <a:r>
              <a:rPr lang="en-US" b="1" dirty="0">
                <a:solidFill>
                  <a:schemeClr val="tx1">
                    <a:lumMod val="75000"/>
                    <a:lumOff val="25000"/>
                  </a:schemeClr>
                </a:solidFill>
              </a:rPr>
              <a:t>Ask: </a:t>
            </a:r>
            <a:r>
              <a:rPr lang="en-US" dirty="0">
                <a:solidFill>
                  <a:schemeClr val="tx1">
                    <a:lumMod val="75000"/>
                    <a:lumOff val="25000"/>
                  </a:schemeClr>
                </a:solidFill>
              </a:rPr>
              <a:t>What questions do you have about these savings products? </a:t>
            </a:r>
          </a:p>
          <a:p>
            <a:r>
              <a:rPr lang="en-US" dirty="0">
                <a:solidFill>
                  <a:schemeClr val="tx1">
                    <a:lumMod val="75000"/>
                    <a:lumOff val="25000"/>
                  </a:schemeClr>
                </a:solidFill>
              </a:rPr>
              <a:t> </a:t>
            </a:r>
          </a:p>
          <a:p>
            <a:r>
              <a:rPr lang="en-US" dirty="0">
                <a:solidFill>
                  <a:schemeClr val="tx1">
                    <a:lumMod val="75000"/>
                    <a:lumOff val="25000"/>
                  </a:schemeClr>
                </a:solidFill>
              </a:rPr>
              <a:t>&lt;click to next slide&gt;</a:t>
            </a:r>
          </a:p>
          <a:p>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35" y="524048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B5A12EAE-0337-BD41-87E3-50C29281771C}"/>
              </a:ext>
            </a:extLst>
          </p:cNvPr>
          <p:cNvSpPr>
            <a:spLocks noGrp="1"/>
          </p:cNvSpPr>
          <p:nvPr>
            <p:ph type="sldNum" sz="quarter" idx="10"/>
          </p:nvPr>
        </p:nvSpPr>
        <p:spPr/>
        <p:txBody>
          <a:bodyPr/>
          <a:lstStyle/>
          <a:p>
            <a:fld id="{26EE0D1E-9E61-5545-B9ED-5ECB36E177A6}" type="slidenum">
              <a:rPr lang="en-US" smtClean="0"/>
              <a:pPr/>
              <a:t>18</a:t>
            </a:fld>
            <a:endParaRPr lang="en-US" dirty="0"/>
          </a:p>
        </p:txBody>
      </p:sp>
    </p:spTree>
    <p:extLst>
      <p:ext uri="{BB962C8B-B14F-4D97-AF65-F5344CB8AC3E}">
        <p14:creationId xmlns:p14="http://schemas.microsoft.com/office/powerpoint/2010/main" val="184124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Rot="1" noChangeAspect="1" noChangeArrowheads="1" noTextEdit="1"/>
          </p:cNvSpPr>
          <p:nvPr>
            <p:ph type="sldImg"/>
          </p:nvPr>
        </p:nvSpPr>
        <p:spPr>
          <a:xfrm>
            <a:off x="4195763" y="1006475"/>
            <a:ext cx="2376487" cy="1782763"/>
          </a:xfrm>
          <a:ln/>
        </p:spPr>
      </p:sp>
      <p:sp>
        <p:nvSpPr>
          <p:cNvPr id="46084" name="Rectangle 1027"/>
          <p:cNvSpPr>
            <a:spLocks noGrp="1" noChangeArrowheads="1"/>
          </p:cNvSpPr>
          <p:nvPr>
            <p:ph type="body" idx="1"/>
          </p:nvPr>
        </p:nvSpPr>
        <p:spPr>
          <a:xfrm>
            <a:off x="1406525" y="2916238"/>
            <a:ext cx="4858351" cy="62363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Wants vs. Needs</a:t>
            </a:r>
          </a:p>
          <a:p>
            <a:pPr>
              <a:spcBef>
                <a:spcPts val="1834"/>
              </a:spcBef>
            </a:pPr>
            <a:r>
              <a:rPr lang="en-US" b="1" baseline="0" dirty="0">
                <a:solidFill>
                  <a:schemeClr val="tx1">
                    <a:lumMod val="75000"/>
                    <a:lumOff val="25000"/>
                  </a:schemeClr>
                </a:solidFill>
              </a:rPr>
              <a:t>Say: </a:t>
            </a:r>
            <a:r>
              <a:rPr lang="en-US" dirty="0">
                <a:solidFill>
                  <a:schemeClr val="tx1">
                    <a:lumMod val="75000"/>
                    <a:lumOff val="25000"/>
                  </a:schemeClr>
                </a:solidFill>
              </a:rPr>
              <a:t>Many people spend all of the money they make. But we all know that saving money is important. You may believe you do not have enough money to start saving, but today we’ll talk about some important concepts and terms related to savings, and some things you can do to start saving money now.</a:t>
            </a:r>
          </a:p>
          <a:p>
            <a:pPr lvl="0"/>
            <a:endParaRPr lang="en-US" b="1" baseline="0" dirty="0">
              <a:solidFill>
                <a:schemeClr val="tx1">
                  <a:lumMod val="75000"/>
                  <a:lumOff val="25000"/>
                </a:schemeClr>
              </a:solidFill>
            </a:endParaRPr>
          </a:p>
          <a:p>
            <a:pPr lvl="0"/>
            <a:r>
              <a:rPr lang="en-US" b="1" baseline="0" dirty="0">
                <a:solidFill>
                  <a:schemeClr val="tx1">
                    <a:lumMod val="75000"/>
                    <a:lumOff val="25000"/>
                  </a:schemeClr>
                </a:solidFill>
              </a:rPr>
              <a:t>Ask: </a:t>
            </a:r>
            <a:r>
              <a:rPr lang="en-US" b="0" baseline="0" dirty="0">
                <a:solidFill>
                  <a:schemeClr val="tx1">
                    <a:lumMod val="75000"/>
                    <a:lumOff val="25000"/>
                  </a:schemeClr>
                </a:solidFill>
              </a:rPr>
              <a:t>Call out some things that you or someone</a:t>
            </a:r>
            <a:r>
              <a:rPr lang="en-US" b="0" dirty="0">
                <a:solidFill>
                  <a:schemeClr val="tx1">
                    <a:lumMod val="75000"/>
                    <a:lumOff val="25000"/>
                  </a:schemeClr>
                </a:solidFill>
              </a:rPr>
              <a:t> you know</a:t>
            </a:r>
            <a:r>
              <a:rPr lang="en-US" b="0" baseline="0" dirty="0">
                <a:solidFill>
                  <a:schemeClr val="tx1">
                    <a:lumMod val="75000"/>
                    <a:lumOff val="25000"/>
                  </a:schemeClr>
                </a:solidFill>
              </a:rPr>
              <a:t> purchases</a:t>
            </a:r>
            <a:r>
              <a:rPr lang="en-US" b="0" dirty="0">
                <a:solidFill>
                  <a:schemeClr val="tx1">
                    <a:lumMod val="75000"/>
                    <a:lumOff val="25000"/>
                  </a:schemeClr>
                </a:solidFill>
              </a:rPr>
              <a:t> on a regular basis </a:t>
            </a:r>
            <a:r>
              <a:rPr lang="en-US" b="0" baseline="0" dirty="0">
                <a:solidFill>
                  <a:schemeClr val="tx1">
                    <a:lumMod val="75000"/>
                    <a:lumOff val="25000"/>
                  </a:schemeClr>
                </a:solidFill>
              </a:rPr>
              <a:t>and we will all determine which are wants and which are needs. Keep in mind that needs and wants are not “bad” or “good”, but it’s key to recognize which are which.</a:t>
            </a:r>
          </a:p>
          <a:p>
            <a:pPr lvl="0"/>
            <a:endParaRPr lang="en-US" b="1" baseline="0" dirty="0">
              <a:solidFill>
                <a:schemeClr val="tx1">
                  <a:lumMod val="75000"/>
                  <a:lumOff val="25000"/>
                </a:schemeClr>
              </a:solidFill>
            </a:endParaRPr>
          </a:p>
          <a:p>
            <a:pPr lvl="0"/>
            <a:r>
              <a:rPr lang="en-US" b="1" dirty="0">
                <a:solidFill>
                  <a:schemeClr val="tx1">
                    <a:lumMod val="75000"/>
                    <a:lumOff val="25000"/>
                  </a:schemeClr>
                </a:solidFill>
              </a:rPr>
              <a:t>Debrief </a:t>
            </a:r>
            <a:r>
              <a:rPr lang="en-US" dirty="0">
                <a:solidFill>
                  <a:schemeClr val="tx1">
                    <a:lumMod val="75000"/>
                    <a:lumOff val="25000"/>
                  </a:schemeClr>
                </a:solidFill>
              </a:rPr>
              <a:t>all answers. Encourage discussion around the gray areas where there is discussion as to whether things are wants or needs. For example, are new shoes a need or a want? Dinner</a:t>
            </a:r>
            <a:r>
              <a:rPr lang="en-US" baseline="0" dirty="0">
                <a:solidFill>
                  <a:schemeClr val="tx1">
                    <a:lumMod val="75000"/>
                    <a:lumOff val="25000"/>
                  </a:schemeClr>
                </a:solidFill>
              </a:rPr>
              <a:t> out</a:t>
            </a:r>
            <a:r>
              <a:rPr lang="en-US" dirty="0">
                <a:solidFill>
                  <a:schemeClr val="tx1">
                    <a:lumMod val="75000"/>
                    <a:lumOff val="25000"/>
                  </a:schemeClr>
                </a:solidFill>
              </a:rPr>
              <a:t>? A movie? And so on.</a:t>
            </a:r>
          </a:p>
          <a:p>
            <a:pPr lvl="0"/>
            <a:endParaRPr lang="en-US" b="1" baseline="0" dirty="0">
              <a:solidFill>
                <a:schemeClr val="tx1">
                  <a:lumMod val="75000"/>
                  <a:lumOff val="25000"/>
                </a:schemeClr>
              </a:solidFill>
            </a:endParaRPr>
          </a:p>
          <a:p>
            <a:pPr lvl="0"/>
            <a:r>
              <a:rPr lang="en-US" b="1" baseline="0" dirty="0">
                <a:solidFill>
                  <a:schemeClr val="tx1">
                    <a:lumMod val="75000"/>
                    <a:lumOff val="25000"/>
                  </a:schemeClr>
                </a:solidFill>
              </a:rPr>
              <a:t>Ask: </a:t>
            </a:r>
            <a:r>
              <a:rPr lang="en-US" b="0" baseline="0" dirty="0">
                <a:solidFill>
                  <a:schemeClr val="tx1">
                    <a:lumMod val="75000"/>
                    <a:lumOff val="25000"/>
                  </a:schemeClr>
                </a:solidFill>
              </a:rPr>
              <a:t>Think about a ‘want’ you could consider giving up in order to pay yourself first? How much would you save in a week? Month? Year?</a:t>
            </a:r>
          </a:p>
          <a:p>
            <a:pPr lvl="0"/>
            <a:endParaRPr lang="en-US" dirty="0">
              <a:solidFill>
                <a:schemeClr val="tx1">
                  <a:lumMod val="75000"/>
                  <a:lumOff val="25000"/>
                </a:schemeClr>
              </a:solidFill>
            </a:endParaRPr>
          </a:p>
          <a:p>
            <a:pPr lvl="0"/>
            <a:r>
              <a:rPr lang="en-US" b="1" dirty="0">
                <a:solidFill>
                  <a:schemeClr val="tx1">
                    <a:lumMod val="75000"/>
                    <a:lumOff val="25000"/>
                  </a:schemeClr>
                </a:solidFill>
              </a:rPr>
              <a:t>Accept </a:t>
            </a:r>
            <a:r>
              <a:rPr lang="en-US" dirty="0">
                <a:solidFill>
                  <a:schemeClr val="tx1">
                    <a:lumMod val="75000"/>
                    <a:lumOff val="25000"/>
                  </a:schemeClr>
                </a:solidFill>
              </a:rPr>
              <a:t>all answers as correct and encourage discussion.</a:t>
            </a:r>
            <a:endParaRPr lang="en-US" b="0" baseline="0" dirty="0">
              <a:solidFill>
                <a:schemeClr val="tx1">
                  <a:lumMod val="75000"/>
                  <a:lumOff val="25000"/>
                </a:schemeClr>
              </a:solidFill>
            </a:endParaRPr>
          </a:p>
          <a:p>
            <a:pPr>
              <a:spcBef>
                <a:spcPts val="1223"/>
              </a:spcBef>
            </a:pPr>
            <a:r>
              <a:rPr lang="en-US" dirty="0">
                <a:solidFill>
                  <a:schemeClr val="tx1">
                    <a:lumMod val="75000"/>
                    <a:lumOff val="25000"/>
                  </a:schemeClr>
                </a:solidFill>
              </a:rPr>
              <a:t>&lt;click to next slide&gt;</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41" y="4367046"/>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41" y="6104074"/>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41" y="5318065"/>
            <a:ext cx="701040" cy="697230"/>
          </a:xfrm>
          <a:prstGeom prst="rect">
            <a:avLst/>
          </a:prstGeom>
        </p:spPr>
      </p:pic>
      <p:sp>
        <p:nvSpPr>
          <p:cNvPr id="2" name="Slide Number Placeholder 1">
            <a:extLst>
              <a:ext uri="{FF2B5EF4-FFF2-40B4-BE49-F238E27FC236}">
                <a16:creationId xmlns:a16="http://schemas.microsoft.com/office/drawing/2014/main" id="{8F418714-7426-FA4D-B706-DA44847092B3}"/>
              </a:ext>
            </a:extLst>
          </p:cNvPr>
          <p:cNvSpPr>
            <a:spLocks noGrp="1"/>
          </p:cNvSpPr>
          <p:nvPr>
            <p:ph type="sldNum" sz="quarter" idx="10"/>
          </p:nvPr>
        </p:nvSpPr>
        <p:spPr/>
        <p:txBody>
          <a:bodyPr/>
          <a:lstStyle/>
          <a:p>
            <a:fld id="{26EE0D1E-9E61-5545-B9ED-5ECB36E177A6}" type="slidenum">
              <a:rPr lang="en-US" smtClean="0"/>
              <a:pPr/>
              <a:t>19</a:t>
            </a:fld>
            <a:endParaRPr lang="en-US" dirty="0"/>
          </a:p>
        </p:txBody>
      </p:sp>
    </p:spTree>
    <p:extLst>
      <p:ext uri="{BB962C8B-B14F-4D97-AF65-F5344CB8AC3E}">
        <p14:creationId xmlns:p14="http://schemas.microsoft.com/office/powerpoint/2010/main" val="285977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760106"/>
            <a:ext cx="6857999" cy="8017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177" tIns="46589" rIns="93177" bIns="46589" anchor="ctr"/>
          <a:lstStyle/>
          <a:p>
            <a:pPr algn="ctr">
              <a:defRPr/>
            </a:pPr>
            <a:endParaRPr lang="en-US" dirty="0">
              <a:latin typeface="Source Sans Pro" pitchFamily="34" charset="0"/>
            </a:endParaRPr>
          </a:p>
        </p:txBody>
      </p:sp>
      <p:sp>
        <p:nvSpPr>
          <p:cNvPr id="123920" name="Rectangle 3"/>
          <p:cNvSpPr>
            <a:spLocks noGrp="1" noChangeArrowheads="1"/>
          </p:cNvSpPr>
          <p:nvPr>
            <p:ph type="body" idx="3"/>
          </p:nvPr>
        </p:nvSpPr>
        <p:spPr>
          <a:xfrm>
            <a:off x="322675" y="2543807"/>
            <a:ext cx="4350925" cy="683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11"/>
              </a:spcBef>
            </a:pPr>
            <a:r>
              <a:rPr lang="en-US" b="1" dirty="0">
                <a:solidFill>
                  <a:schemeClr val="tx1">
                    <a:lumMod val="75000"/>
                    <a:lumOff val="25000"/>
                  </a:schemeClr>
                </a:solidFill>
              </a:rPr>
              <a:t>Facilitator Preparation Instructions</a:t>
            </a:r>
          </a:p>
          <a:p>
            <a:pPr>
              <a:spcBef>
                <a:spcPts val="1869"/>
              </a:spcBef>
              <a:spcAft>
                <a:spcPts val="623"/>
              </a:spcAft>
            </a:pPr>
            <a:r>
              <a:rPr lang="en-US" b="1" dirty="0">
                <a:solidFill>
                  <a:schemeClr val="tx1">
                    <a:lumMod val="75000"/>
                    <a:lumOff val="25000"/>
                  </a:schemeClr>
                </a:solidFill>
              </a:rPr>
              <a:t>Familiarize</a:t>
            </a:r>
            <a:r>
              <a:rPr lang="en-US" dirty="0">
                <a:solidFill>
                  <a:schemeClr val="tx1">
                    <a:lumMod val="75000"/>
                    <a:lumOff val="25000"/>
                  </a:schemeClr>
                </a:solidFill>
              </a:rPr>
              <a:t> yourself with this entire guide by reading it thoroughly and making notes for yourself in advance of presenting the seminar. Where there are [brackets] you are asked to fill in your own information so that when you are presenting you will seamlessly flow into your own specific information. Also, edit two beginning slides and each handout with your specific information in advance.</a:t>
            </a:r>
          </a:p>
          <a:p>
            <a:pPr>
              <a:spcBef>
                <a:spcPts val="623"/>
              </a:spcBef>
              <a:spcAft>
                <a:spcPts val="623"/>
              </a:spcAft>
            </a:pPr>
            <a:r>
              <a:rPr lang="en-US" b="1" dirty="0">
                <a:solidFill>
                  <a:schemeClr val="tx1">
                    <a:lumMod val="75000"/>
                    <a:lumOff val="25000"/>
                  </a:schemeClr>
                </a:solidFill>
              </a:rPr>
              <a:t>Icons</a:t>
            </a:r>
            <a:r>
              <a:rPr lang="en-US" dirty="0">
                <a:solidFill>
                  <a:schemeClr val="tx1">
                    <a:lumMod val="75000"/>
                    <a:lumOff val="25000"/>
                  </a:schemeClr>
                </a:solidFill>
              </a:rPr>
              <a:t> used in these materials are shown on the right.</a:t>
            </a:r>
          </a:p>
          <a:p>
            <a:pPr>
              <a:spcBef>
                <a:spcPts val="623"/>
              </a:spcBef>
              <a:spcAft>
                <a:spcPts val="623"/>
              </a:spcAft>
            </a:pPr>
            <a:r>
              <a:rPr lang="en-US" dirty="0">
                <a:solidFill>
                  <a:schemeClr val="tx1">
                    <a:lumMod val="75000"/>
                    <a:lumOff val="25000"/>
                  </a:schemeClr>
                </a:solidFill>
              </a:rPr>
              <a:t>Where you see the </a:t>
            </a:r>
            <a:r>
              <a:rPr lang="en-US" b="1" dirty="0">
                <a:solidFill>
                  <a:schemeClr val="tx1">
                    <a:lumMod val="75000"/>
                    <a:lumOff val="25000"/>
                  </a:schemeClr>
                </a:solidFill>
              </a:rPr>
              <a:t>SAY</a:t>
            </a:r>
            <a:r>
              <a:rPr lang="en-US" dirty="0">
                <a:solidFill>
                  <a:schemeClr val="tx1">
                    <a:lumMod val="75000"/>
                    <a:lumOff val="25000"/>
                  </a:schemeClr>
                </a:solidFill>
              </a:rPr>
              <a:t> icon, feel free to read in advance and make notes so that you feel comfortable delivering the information. It is not necessary or recommended to read verbatim. </a:t>
            </a:r>
          </a:p>
          <a:p>
            <a:pPr>
              <a:spcBef>
                <a:spcPts val="623"/>
              </a:spcBef>
              <a:spcAft>
                <a:spcPts val="623"/>
              </a:spcAft>
            </a:pPr>
            <a:r>
              <a:rPr lang="en-US" dirty="0">
                <a:solidFill>
                  <a:schemeClr val="tx1">
                    <a:lumMod val="75000"/>
                    <a:lumOff val="25000"/>
                  </a:schemeClr>
                </a:solidFill>
              </a:rPr>
              <a:t>When you </a:t>
            </a:r>
            <a:r>
              <a:rPr lang="en-US" b="1" dirty="0">
                <a:solidFill>
                  <a:schemeClr val="tx1">
                    <a:lumMod val="75000"/>
                    <a:lumOff val="25000"/>
                  </a:schemeClr>
                </a:solidFill>
              </a:rPr>
              <a:t>cannot play the videos </a:t>
            </a:r>
            <a:r>
              <a:rPr lang="en-US" dirty="0">
                <a:solidFill>
                  <a:schemeClr val="tx1">
                    <a:lumMod val="75000"/>
                    <a:lumOff val="25000"/>
                  </a:schemeClr>
                </a:solidFill>
              </a:rPr>
              <a:t>that are part of this seminar, instead share the content information that is summarized in this guide with the group. </a:t>
            </a:r>
          </a:p>
          <a:p>
            <a:pPr>
              <a:spcBef>
                <a:spcPts val="623"/>
              </a:spcBef>
              <a:spcAft>
                <a:spcPts val="623"/>
              </a:spcAft>
            </a:pPr>
            <a:r>
              <a:rPr lang="en-US" b="1" dirty="0">
                <a:solidFill>
                  <a:schemeClr val="tx1">
                    <a:lumMod val="75000"/>
                    <a:lumOff val="25000"/>
                  </a:schemeClr>
                </a:solidFill>
              </a:rPr>
              <a:t>Suggestions for timing </a:t>
            </a:r>
            <a:r>
              <a:rPr lang="en-US" dirty="0">
                <a:solidFill>
                  <a:schemeClr val="tx1">
                    <a:lumMod val="75000"/>
                    <a:lumOff val="25000"/>
                  </a:schemeClr>
                </a:solidFill>
              </a:rPr>
              <a:t>are provided for each element of the agenda. Keeping track of time during the presentation is a key responsibility of a facilitator. If you find that some areas take slightly longer or shorter than expected, this is typical. Just ensure you adjust for that in another section.</a:t>
            </a:r>
          </a:p>
          <a:p>
            <a:pPr>
              <a:spcBef>
                <a:spcPts val="623"/>
              </a:spcBef>
              <a:spcAft>
                <a:spcPts val="623"/>
              </a:spcAft>
            </a:pPr>
            <a:r>
              <a:rPr lang="en-US" dirty="0">
                <a:solidFill>
                  <a:schemeClr val="tx1">
                    <a:lumMod val="75000"/>
                    <a:lumOff val="25000"/>
                  </a:schemeClr>
                </a:solidFill>
              </a:rPr>
              <a:t>If </a:t>
            </a:r>
            <a:r>
              <a:rPr lang="en-US" b="1" dirty="0">
                <a:solidFill>
                  <a:schemeClr val="tx1">
                    <a:lumMod val="75000"/>
                    <a:lumOff val="25000"/>
                  </a:schemeClr>
                </a:solidFill>
              </a:rPr>
              <a:t>questions arise that you cannot answer</a:t>
            </a:r>
            <a:r>
              <a:rPr lang="en-US" dirty="0">
                <a:solidFill>
                  <a:schemeClr val="tx1">
                    <a:lumMod val="75000"/>
                    <a:lumOff val="25000"/>
                  </a:schemeClr>
                </a:solidFill>
              </a:rPr>
              <a:t>, acknowledge each and let the participants know you will research the answer and get back with each person individually. Ask individual(s) for their contact information, and then be sure to follow up after the seminar. </a:t>
            </a:r>
          </a:p>
          <a:p>
            <a:pPr>
              <a:spcBef>
                <a:spcPts val="623"/>
              </a:spcBef>
              <a:spcAft>
                <a:spcPts val="623"/>
              </a:spcAft>
            </a:pPr>
            <a:r>
              <a:rPr lang="en-US" dirty="0">
                <a:solidFill>
                  <a:schemeClr val="tx1">
                    <a:lumMod val="75000"/>
                    <a:lumOff val="25000"/>
                  </a:schemeClr>
                </a:solidFill>
              </a:rPr>
              <a:t>&lt;Click to next slide to begin the seminar&gt;</a:t>
            </a:r>
          </a:p>
          <a:p>
            <a:pPr>
              <a:spcBef>
                <a:spcPts val="611"/>
              </a:spcBef>
              <a:spcAft>
                <a:spcPts val="611"/>
              </a:spcAft>
            </a:pPr>
            <a:endParaRPr lang="en-US" dirty="0"/>
          </a:p>
        </p:txBody>
      </p:sp>
      <p:sp>
        <p:nvSpPr>
          <p:cNvPr id="123907" name="Rectangle 2"/>
          <p:cNvSpPr>
            <a:spLocks noGrp="1" noRot="1" noChangeAspect="1" noChangeArrowheads="1" noTextEdit="1"/>
          </p:cNvSpPr>
          <p:nvPr>
            <p:ph type="sldImg"/>
          </p:nvPr>
        </p:nvSpPr>
        <p:spPr>
          <a:xfrm>
            <a:off x="4303713" y="1084263"/>
            <a:ext cx="2263775" cy="1698625"/>
          </a:xfrm>
          <a:ln/>
        </p:spPr>
      </p:sp>
      <p:cxnSp>
        <p:nvCxnSpPr>
          <p:cNvPr id="30" name="Straight Connector 29"/>
          <p:cNvCxnSpPr/>
          <p:nvPr/>
        </p:nvCxnSpPr>
        <p:spPr>
          <a:xfrm>
            <a:off x="5655821" y="2978564"/>
            <a:ext cx="0" cy="579948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3914" name="Rectangle 3"/>
          <p:cNvSpPr txBox="1">
            <a:spLocks noChangeArrowheads="1"/>
          </p:cNvSpPr>
          <p:nvPr/>
        </p:nvSpPr>
        <p:spPr bwMode="auto">
          <a:xfrm>
            <a:off x="5765562" y="7113673"/>
            <a:ext cx="1011158"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Important point for Facilitator to note</a:t>
            </a:r>
            <a:endParaRPr lang="en-US" sz="1200" dirty="0">
              <a:solidFill>
                <a:schemeClr val="tx1">
                  <a:lumMod val="75000"/>
                  <a:lumOff val="25000"/>
                </a:schemeClr>
              </a:solidFill>
              <a:latin typeface="Source Sans Pro" pitchFamily="34" charset="0"/>
            </a:endParaRPr>
          </a:p>
          <a:p>
            <a:pPr>
              <a:spcBef>
                <a:spcPct val="30000"/>
              </a:spcBef>
            </a:pPr>
            <a:endParaRPr lang="en-US" sz="1200" dirty="0">
              <a:latin typeface="Source Sans Pro" pitchFamily="34" charset="0"/>
            </a:endParaRPr>
          </a:p>
        </p:txBody>
      </p:sp>
      <p:sp>
        <p:nvSpPr>
          <p:cNvPr id="123915" name="Rectangle 3"/>
          <p:cNvSpPr txBox="1">
            <a:spLocks noChangeArrowheads="1"/>
          </p:cNvSpPr>
          <p:nvPr/>
        </p:nvSpPr>
        <p:spPr bwMode="auto">
          <a:xfrm>
            <a:off x="5747413" y="3033128"/>
            <a:ext cx="920524"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Facilitator script (Verbatim)</a:t>
            </a:r>
          </a:p>
          <a:p>
            <a:pPr>
              <a:spcBef>
                <a:spcPct val="30000"/>
              </a:spcBef>
            </a:pPr>
            <a:endParaRPr lang="en-US" sz="1200" b="1" dirty="0">
              <a:latin typeface="Source Sans Pro" pitchFamily="34" charset="0"/>
            </a:endParaRPr>
          </a:p>
          <a:p>
            <a:pPr>
              <a:spcBef>
                <a:spcPct val="30000"/>
              </a:spcBef>
            </a:pPr>
            <a:endParaRPr lang="en-US" sz="1200" dirty="0">
              <a:latin typeface="Source Sans Pro" pitchFamily="34" charset="0"/>
            </a:endParaRPr>
          </a:p>
          <a:p>
            <a:pPr>
              <a:spcBef>
                <a:spcPct val="30000"/>
              </a:spcBef>
            </a:pPr>
            <a:endParaRPr lang="en-US" sz="1200" dirty="0">
              <a:latin typeface="Source Sans Pro" pitchFamily="34" charset="0"/>
            </a:endParaRPr>
          </a:p>
        </p:txBody>
      </p:sp>
      <p:sp>
        <p:nvSpPr>
          <p:cNvPr id="123917" name="Rectangle 3"/>
          <p:cNvSpPr txBox="1">
            <a:spLocks noChangeArrowheads="1"/>
          </p:cNvSpPr>
          <p:nvPr/>
        </p:nvSpPr>
        <p:spPr bwMode="auto">
          <a:xfrm>
            <a:off x="5733714" y="4648201"/>
            <a:ext cx="1120899" cy="79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Restate the key points of an activity or discussion</a:t>
            </a:r>
          </a:p>
          <a:p>
            <a:pPr>
              <a:spcBef>
                <a:spcPct val="30000"/>
              </a:spcBef>
            </a:pPr>
            <a:endParaRPr lang="en-US" sz="1200" b="1" dirty="0">
              <a:latin typeface="Source Sans Pro" pitchFamily="34" charset="0"/>
            </a:endParaRPr>
          </a:p>
          <a:p>
            <a:pPr>
              <a:spcBef>
                <a:spcPct val="30000"/>
              </a:spcBef>
            </a:pPr>
            <a:endParaRPr lang="en-US" sz="1200" dirty="0">
              <a:latin typeface="Source Sans Pro" pitchFamily="34" charset="0"/>
            </a:endParaRPr>
          </a:p>
          <a:p>
            <a:pPr>
              <a:spcBef>
                <a:spcPct val="30000"/>
              </a:spcBef>
            </a:pPr>
            <a:endParaRPr lang="en-US" sz="1200" dirty="0">
              <a:latin typeface="Source Sans Pro" pitchFamily="34" charset="0"/>
            </a:endParaRPr>
          </a:p>
        </p:txBody>
      </p:sp>
      <p:sp>
        <p:nvSpPr>
          <p:cNvPr id="123918" name="Rectangle 3"/>
          <p:cNvSpPr txBox="1">
            <a:spLocks noChangeArrowheads="1"/>
          </p:cNvSpPr>
          <p:nvPr/>
        </p:nvSpPr>
        <p:spPr bwMode="auto">
          <a:xfrm>
            <a:off x="5767203" y="6352541"/>
            <a:ext cx="920524"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Information for reference purposes</a:t>
            </a:r>
          </a:p>
          <a:p>
            <a:pPr>
              <a:spcBef>
                <a:spcPct val="30000"/>
              </a:spcBef>
            </a:pPr>
            <a:endParaRPr lang="en-US" sz="1200" b="1" dirty="0">
              <a:latin typeface="Source Sans Pro" pitchFamily="34" charset="0"/>
            </a:endParaRPr>
          </a:p>
          <a:p>
            <a:pPr>
              <a:spcBef>
                <a:spcPct val="30000"/>
              </a:spcBef>
            </a:pPr>
            <a:endParaRPr lang="en-US" sz="1200" dirty="0">
              <a:latin typeface="Source Sans Pro" pitchFamily="34" charset="0"/>
            </a:endParaRPr>
          </a:p>
          <a:p>
            <a:pPr>
              <a:spcBef>
                <a:spcPct val="30000"/>
              </a:spcBef>
            </a:pPr>
            <a:endParaRPr lang="en-US" sz="1200" dirty="0">
              <a:latin typeface="Source Sans Pro" pitchFamily="34" charset="0"/>
            </a:endParaRPr>
          </a:p>
        </p:txBody>
      </p:sp>
      <p:sp>
        <p:nvSpPr>
          <p:cNvPr id="123922" name="Rectangle 3"/>
          <p:cNvSpPr txBox="1">
            <a:spLocks noChangeArrowheads="1"/>
          </p:cNvSpPr>
          <p:nvPr/>
        </p:nvSpPr>
        <p:spPr bwMode="auto">
          <a:xfrm>
            <a:off x="5756489" y="3836831"/>
            <a:ext cx="920524"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Ask a discussion question </a:t>
            </a:r>
          </a:p>
          <a:p>
            <a:pPr>
              <a:spcBef>
                <a:spcPct val="30000"/>
              </a:spcBef>
            </a:pPr>
            <a:endParaRPr lang="en-US" sz="1200" b="1" dirty="0">
              <a:latin typeface="Source Sans Pro" pitchFamily="34" charset="0"/>
            </a:endParaRPr>
          </a:p>
          <a:p>
            <a:pPr>
              <a:spcBef>
                <a:spcPct val="30000"/>
              </a:spcBef>
            </a:pPr>
            <a:endParaRPr lang="en-US" sz="1200" dirty="0">
              <a:latin typeface="Source Sans Pro" pitchFamily="34" charset="0"/>
            </a:endParaRPr>
          </a:p>
          <a:p>
            <a:pPr>
              <a:spcBef>
                <a:spcPct val="30000"/>
              </a:spcBef>
            </a:pPr>
            <a:endParaRPr lang="en-US" sz="1200" dirty="0">
              <a:latin typeface="Source Sans Pro" pitchFamily="34" charset="0"/>
            </a:endParaRP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388" y="7947724"/>
            <a:ext cx="694944" cy="6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314" y="6302148"/>
            <a:ext cx="707936" cy="70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090" y="5469091"/>
            <a:ext cx="707935" cy="70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314" y="3050609"/>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3314" y="4648200"/>
            <a:ext cx="701040" cy="69723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3314" y="3850187"/>
            <a:ext cx="707936" cy="704088"/>
          </a:xfrm>
          <a:prstGeom prst="rect">
            <a:avLst/>
          </a:prstGeom>
        </p:spPr>
      </p:pic>
      <p:sp>
        <p:nvSpPr>
          <p:cNvPr id="24" name="Rectangle 3"/>
          <p:cNvSpPr txBox="1">
            <a:spLocks noChangeArrowheads="1"/>
          </p:cNvSpPr>
          <p:nvPr/>
        </p:nvSpPr>
        <p:spPr bwMode="auto">
          <a:xfrm>
            <a:off x="5765562" y="5442268"/>
            <a:ext cx="1011158"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Show </a:t>
            </a:r>
            <a:br>
              <a:rPr lang="en-US" sz="1000" dirty="0">
                <a:solidFill>
                  <a:schemeClr val="tx1">
                    <a:lumMod val="75000"/>
                    <a:lumOff val="25000"/>
                  </a:schemeClr>
                </a:solidFill>
                <a:latin typeface="Source Sans Pro" pitchFamily="34" charset="0"/>
              </a:rPr>
            </a:br>
            <a:r>
              <a:rPr lang="en-US" sz="1000" dirty="0">
                <a:solidFill>
                  <a:schemeClr val="tx1">
                    <a:lumMod val="75000"/>
                    <a:lumOff val="25000"/>
                  </a:schemeClr>
                </a:solidFill>
                <a:latin typeface="Source Sans Pro" pitchFamily="34" charset="0"/>
              </a:rPr>
              <a:t>video clip (when possible)</a:t>
            </a:r>
          </a:p>
          <a:p>
            <a:pPr>
              <a:spcBef>
                <a:spcPct val="30000"/>
              </a:spcBef>
            </a:pPr>
            <a:endParaRPr lang="en-US" sz="1200" b="1" dirty="0">
              <a:latin typeface="Source Sans Pro" pitchFamily="34" charset="0"/>
            </a:endParaRPr>
          </a:p>
          <a:p>
            <a:pPr>
              <a:spcBef>
                <a:spcPct val="30000"/>
              </a:spcBef>
            </a:pPr>
            <a:endParaRPr lang="en-US" sz="1200" dirty="0">
              <a:latin typeface="Source Sans Pro" pitchFamily="34" charset="0"/>
            </a:endParaRPr>
          </a:p>
          <a:p>
            <a:pPr>
              <a:spcBef>
                <a:spcPct val="30000"/>
              </a:spcBef>
            </a:pPr>
            <a:endParaRPr lang="en-US" sz="1200" dirty="0">
              <a:latin typeface="Source Sans Pro"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2389" y="7127241"/>
            <a:ext cx="704088" cy="700262"/>
          </a:xfrm>
          <a:prstGeom prst="rect">
            <a:avLst/>
          </a:prstGeom>
        </p:spPr>
      </p:pic>
      <p:sp>
        <p:nvSpPr>
          <p:cNvPr id="27" name="Rectangle 3"/>
          <p:cNvSpPr txBox="1">
            <a:spLocks noChangeArrowheads="1"/>
          </p:cNvSpPr>
          <p:nvPr/>
        </p:nvSpPr>
        <p:spPr bwMode="auto">
          <a:xfrm>
            <a:off x="5776277" y="7888373"/>
            <a:ext cx="922163" cy="7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1" tIns="49245" rIns="98491" bIns="49245"/>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Source Sans Pro" pitchFamily="34" charset="0"/>
              </a:rPr>
              <a:t>Suggestions for great seminar</a:t>
            </a:r>
            <a:br>
              <a:rPr lang="en-US" sz="1000" dirty="0">
                <a:solidFill>
                  <a:schemeClr val="tx1">
                    <a:lumMod val="75000"/>
                    <a:lumOff val="25000"/>
                  </a:schemeClr>
                </a:solidFill>
                <a:latin typeface="Source Sans Pro" pitchFamily="34" charset="0"/>
              </a:rPr>
            </a:br>
            <a:r>
              <a:rPr lang="en-US" sz="1000" dirty="0">
                <a:solidFill>
                  <a:schemeClr val="tx1">
                    <a:lumMod val="75000"/>
                    <a:lumOff val="25000"/>
                  </a:schemeClr>
                </a:solidFill>
                <a:latin typeface="Source Sans Pro" pitchFamily="34" charset="0"/>
              </a:rPr>
              <a:t>delivery</a:t>
            </a:r>
            <a:endParaRPr lang="en-US" sz="1200" dirty="0">
              <a:solidFill>
                <a:schemeClr val="tx1">
                  <a:lumMod val="75000"/>
                  <a:lumOff val="25000"/>
                </a:schemeClr>
              </a:solidFill>
              <a:latin typeface="Source Sans Pro" pitchFamily="34" charset="0"/>
            </a:endParaRPr>
          </a:p>
          <a:p>
            <a:pPr>
              <a:spcBef>
                <a:spcPct val="30000"/>
              </a:spcBef>
            </a:pPr>
            <a:endParaRPr lang="en-US" sz="1200" dirty="0">
              <a:latin typeface="Source Sans Pro" pitchFamily="34" charset="0"/>
            </a:endParaRPr>
          </a:p>
        </p:txBody>
      </p:sp>
      <p:sp>
        <p:nvSpPr>
          <p:cNvPr id="5" name="Slide Number Placeholder 4">
            <a:extLst>
              <a:ext uri="{FF2B5EF4-FFF2-40B4-BE49-F238E27FC236}">
                <a16:creationId xmlns:a16="http://schemas.microsoft.com/office/drawing/2014/main" id="{1D7CBF1D-C2D3-D54F-A375-BB07D4F329EE}"/>
              </a:ext>
            </a:extLst>
          </p:cNvPr>
          <p:cNvSpPr>
            <a:spLocks noGrp="1"/>
          </p:cNvSpPr>
          <p:nvPr>
            <p:ph type="sldNum" sz="quarter" idx="10"/>
          </p:nvPr>
        </p:nvSpPr>
        <p:spPr/>
        <p:txBody>
          <a:bodyPr/>
          <a:lstStyle/>
          <a:p>
            <a:fld id="{26EE0D1E-9E61-5545-B9ED-5ECB36E177A6}" type="slidenum">
              <a:rPr lang="en-US" smtClean="0"/>
              <a:pPr/>
              <a:t>2</a:t>
            </a:fld>
            <a:endParaRPr lang="en-US" dirty="0"/>
          </a:p>
        </p:txBody>
      </p:sp>
    </p:spTree>
    <p:extLst>
      <p:ext uri="{BB962C8B-B14F-4D97-AF65-F5344CB8AC3E}">
        <p14:creationId xmlns:p14="http://schemas.microsoft.com/office/powerpoint/2010/main" val="256294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06525" y="2916238"/>
            <a:ext cx="5087408" cy="5816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But, I Don’t Have Extra Money to Save…</a:t>
            </a:r>
          </a:p>
          <a:p>
            <a:pPr defTabSz="931774">
              <a:spcBef>
                <a:spcPts val="1834"/>
              </a:spcBef>
              <a:spcAft>
                <a:spcPts val="611"/>
              </a:spcAft>
              <a:defRPr/>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Ways to Save: Change Your</a:t>
            </a:r>
            <a:r>
              <a:rPr lang="en-US" i="1" baseline="0" dirty="0">
                <a:solidFill>
                  <a:schemeClr val="tx1">
                    <a:lumMod val="75000"/>
                    <a:lumOff val="25000"/>
                  </a:schemeClr>
                </a:solidFill>
              </a:rPr>
              <a:t> Habits </a:t>
            </a:r>
            <a:r>
              <a:rPr lang="en-US" dirty="0">
                <a:solidFill>
                  <a:schemeClr val="tx1">
                    <a:lumMod val="75000"/>
                    <a:lumOff val="25000"/>
                  </a:schemeClr>
                </a:solidFill>
              </a:rPr>
              <a:t>section. </a:t>
            </a:r>
          </a:p>
          <a:p>
            <a:pPr>
              <a:spcBef>
                <a:spcPts val="611"/>
              </a:spcBef>
              <a:spcAft>
                <a:spcPts val="611"/>
              </a:spcAft>
            </a:pPr>
            <a:r>
              <a:rPr lang="en-US" b="1" dirty="0">
                <a:solidFill>
                  <a:schemeClr val="tx1">
                    <a:lumMod val="75000"/>
                    <a:lumOff val="25000"/>
                  </a:schemeClr>
                </a:solidFill>
              </a:rPr>
              <a:t>Say: </a:t>
            </a:r>
            <a:r>
              <a:rPr lang="en-US" dirty="0">
                <a:solidFill>
                  <a:schemeClr val="tx1">
                    <a:lumMod val="75000"/>
                    <a:lumOff val="25000"/>
                  </a:schemeClr>
                </a:solidFill>
              </a:rPr>
              <a:t>Creating a personal savings goal and action plan can provide a road map for successful saving. </a:t>
            </a:r>
          </a:p>
          <a:p>
            <a:pPr>
              <a:spcBef>
                <a:spcPts val="611"/>
              </a:spcBef>
              <a:spcAft>
                <a:spcPts val="611"/>
              </a:spcAft>
            </a:pPr>
            <a:r>
              <a:rPr lang="en-US" b="1" dirty="0">
                <a:solidFill>
                  <a:schemeClr val="tx1">
                    <a:lumMod val="75000"/>
                    <a:lumOff val="25000"/>
                  </a:schemeClr>
                </a:solidFill>
              </a:rPr>
              <a:t>Ask:</a:t>
            </a:r>
            <a:r>
              <a:rPr lang="en-US" dirty="0">
                <a:solidFill>
                  <a:schemeClr val="tx1">
                    <a:lumMod val="75000"/>
                    <a:lumOff val="25000"/>
                  </a:schemeClr>
                </a:solidFill>
              </a:rPr>
              <a:t> Using your own experience and what you saw in the video, what can you do this week to begin to save?  </a:t>
            </a:r>
            <a:r>
              <a:rPr lang="en-US" b="1" dirty="0">
                <a:solidFill>
                  <a:schemeClr val="tx1">
                    <a:lumMod val="75000"/>
                    <a:lumOff val="25000"/>
                  </a:schemeClr>
                </a:solidFill>
              </a:rPr>
              <a:t>Accept all answers</a:t>
            </a:r>
            <a:r>
              <a:rPr lang="en-US" dirty="0">
                <a:solidFill>
                  <a:schemeClr val="tx1">
                    <a:lumMod val="75000"/>
                    <a:lumOff val="25000"/>
                  </a:schemeClr>
                </a:solidFill>
              </a:rPr>
              <a:t> as correct. </a:t>
            </a:r>
          </a:p>
          <a:p>
            <a:pPr>
              <a:spcBef>
                <a:spcPts val="611"/>
              </a:spcBef>
              <a:spcAft>
                <a:spcPts val="611"/>
              </a:spcAft>
            </a:pPr>
            <a:r>
              <a:rPr lang="en-US" b="1" dirty="0">
                <a:solidFill>
                  <a:schemeClr val="tx1">
                    <a:lumMod val="75000"/>
                    <a:lumOff val="25000"/>
                  </a:schemeClr>
                </a:solidFill>
              </a:rPr>
              <a:t>Say: </a:t>
            </a:r>
            <a:r>
              <a:rPr lang="en-US" dirty="0">
                <a:solidFill>
                  <a:schemeClr val="tx1">
                    <a:lumMod val="75000"/>
                    <a:lumOff val="25000"/>
                  </a:schemeClr>
                </a:solidFill>
              </a:rPr>
              <a:t>Even drinking less soda can add up to savings. And  saving $1 a day adds up to $365 by the end of the year! What can you do next month to save? You may be able to channel money into savings by cutting costs on wants vs. needs.</a:t>
            </a:r>
          </a:p>
          <a:p>
            <a:pPr>
              <a:spcBef>
                <a:spcPts val="611"/>
              </a:spcBef>
              <a:spcAft>
                <a:spcPts val="611"/>
              </a:spcAft>
            </a:pPr>
            <a:r>
              <a:rPr lang="en-US" b="1" dirty="0">
                <a:solidFill>
                  <a:schemeClr val="tx2"/>
                </a:solidFill>
              </a:rPr>
              <a:t>What can you do by the end of the year to save? </a:t>
            </a:r>
            <a:r>
              <a:rPr lang="en-US" dirty="0">
                <a:solidFill>
                  <a:schemeClr val="tx1">
                    <a:lumMod val="75000"/>
                    <a:lumOff val="25000"/>
                  </a:schemeClr>
                </a:solidFill>
              </a:rPr>
              <a:t>You could pay off a loan and continue making those payments into your savings account. Or if you get a raise at work, you have been living without that money… sock the extra amount away and make yourself a saver!</a:t>
            </a:r>
          </a:p>
          <a:p>
            <a:pPr>
              <a:spcBef>
                <a:spcPts val="611"/>
              </a:spcBef>
              <a:spcAft>
                <a:spcPts val="611"/>
              </a:spcAft>
            </a:pPr>
            <a:r>
              <a:rPr lang="en-US" b="1" dirty="0">
                <a:solidFill>
                  <a:schemeClr val="tx1">
                    <a:lumMod val="75000"/>
                    <a:lumOff val="25000"/>
                  </a:schemeClr>
                </a:solidFill>
              </a:rPr>
              <a:t>Ask: </a:t>
            </a:r>
            <a:r>
              <a:rPr lang="en-US" dirty="0">
                <a:solidFill>
                  <a:schemeClr val="tx1">
                    <a:lumMod val="75000"/>
                    <a:lumOff val="25000"/>
                  </a:schemeClr>
                </a:solidFill>
              </a:rPr>
              <a:t>What can you do by the end of the year to save?</a:t>
            </a:r>
          </a:p>
          <a:p>
            <a:pPr>
              <a:spcBef>
                <a:spcPts val="611"/>
              </a:spcBef>
              <a:spcAft>
                <a:spcPts val="611"/>
              </a:spcAft>
            </a:pPr>
            <a:r>
              <a:rPr lang="en-US" b="1" dirty="0">
                <a:solidFill>
                  <a:schemeClr val="tx1">
                    <a:lumMod val="75000"/>
                    <a:lumOff val="25000"/>
                  </a:schemeClr>
                </a:solidFill>
              </a:rPr>
              <a:t>Debrief </a:t>
            </a:r>
            <a:r>
              <a:rPr lang="en-US" dirty="0">
                <a:solidFill>
                  <a:schemeClr val="tx1">
                    <a:lumMod val="75000"/>
                    <a:lumOff val="25000"/>
                  </a:schemeClr>
                </a:solidFill>
              </a:rPr>
              <a:t>answers:</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Get a part time job</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Tutor</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Sock the extra money away in savings</a:t>
            </a:r>
          </a:p>
          <a:p>
            <a:pPr>
              <a:spcBef>
                <a:spcPts val="611"/>
              </a:spcBef>
            </a:pPr>
            <a:r>
              <a:rPr lang="en-US" dirty="0"/>
              <a:t> </a:t>
            </a:r>
            <a:r>
              <a:rPr lang="en-US" dirty="0">
                <a:solidFill>
                  <a:schemeClr val="tx1">
                    <a:lumMod val="75000"/>
                    <a:lumOff val="25000"/>
                  </a:schemeClr>
                </a:solidFill>
              </a:rPr>
              <a:t>&lt;click to next slide&gt;</a:t>
            </a:r>
          </a:p>
          <a:p>
            <a:r>
              <a:rPr lang="en-US" dirty="0"/>
              <a:t> </a:t>
            </a:r>
          </a:p>
          <a:p>
            <a:endParaRPr lang="en-US" dirty="0"/>
          </a:p>
          <a:p>
            <a:endParaRPr lang="en-US" dirty="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85" y="4544577"/>
            <a:ext cx="701041" cy="69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85" y="309880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85" y="382168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84" y="6328370"/>
            <a:ext cx="701041" cy="69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25" y="7088329"/>
            <a:ext cx="701040" cy="697230"/>
          </a:xfrm>
          <a:prstGeom prst="rect">
            <a:avLst/>
          </a:prstGeom>
        </p:spPr>
      </p:pic>
      <p:sp>
        <p:nvSpPr>
          <p:cNvPr id="2" name="Slide Number Placeholder 1">
            <a:extLst>
              <a:ext uri="{FF2B5EF4-FFF2-40B4-BE49-F238E27FC236}">
                <a16:creationId xmlns:a16="http://schemas.microsoft.com/office/drawing/2014/main" id="{2AD34699-3A6E-9E4D-9267-0EB1DC80201B}"/>
              </a:ext>
            </a:extLst>
          </p:cNvPr>
          <p:cNvSpPr>
            <a:spLocks noGrp="1"/>
          </p:cNvSpPr>
          <p:nvPr>
            <p:ph type="sldNum" sz="quarter" idx="10"/>
          </p:nvPr>
        </p:nvSpPr>
        <p:spPr/>
        <p:txBody>
          <a:bodyPr/>
          <a:lstStyle/>
          <a:p>
            <a:fld id="{26EE0D1E-9E61-5545-B9ED-5ECB36E177A6}" type="slidenum">
              <a:rPr lang="en-US" smtClean="0"/>
              <a:pPr/>
              <a:t>20</a:t>
            </a:fld>
            <a:endParaRPr lang="en-US" dirty="0"/>
          </a:p>
        </p:txBody>
      </p:sp>
    </p:spTree>
    <p:extLst>
      <p:ext uri="{BB962C8B-B14F-4D97-AF65-F5344CB8AC3E}">
        <p14:creationId xmlns:p14="http://schemas.microsoft.com/office/powerpoint/2010/main" val="95731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06525" y="2916238"/>
            <a:ext cx="5098709" cy="58570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ts val="1223"/>
              </a:spcBef>
              <a:spcAft>
                <a:spcPts val="611"/>
              </a:spcAft>
            </a:pPr>
            <a:r>
              <a:rPr lang="en-US" b="1" dirty="0">
                <a:solidFill>
                  <a:schemeClr val="tx1">
                    <a:lumMod val="75000"/>
                    <a:lumOff val="25000"/>
                  </a:schemeClr>
                </a:solidFill>
              </a:rPr>
              <a:t>Ways to Save: Save Money &amp; Fuel Your Savings</a:t>
            </a:r>
          </a:p>
          <a:p>
            <a:pPr marL="0" lvl="1">
              <a:spcBef>
                <a:spcPts val="1223"/>
              </a:spcBef>
            </a:pPr>
            <a:r>
              <a:rPr lang="en-US" b="1" dirty="0">
                <a:solidFill>
                  <a:schemeClr val="tx1">
                    <a:lumMod val="75000"/>
                    <a:lumOff val="25000"/>
                  </a:schemeClr>
                </a:solidFill>
              </a:rPr>
              <a:t>Reference</a:t>
            </a:r>
            <a:r>
              <a:rPr lang="en-US" dirty="0">
                <a:solidFill>
                  <a:schemeClr val="tx1">
                    <a:lumMod val="75000"/>
                    <a:lumOff val="25000"/>
                  </a:schemeClr>
                </a:solidFill>
              </a:rPr>
              <a:t> the handout</a:t>
            </a:r>
            <a:r>
              <a:rPr lang="en-US" baseline="0" dirty="0">
                <a:solidFill>
                  <a:schemeClr val="tx1">
                    <a:lumMod val="75000"/>
                    <a:lumOff val="25000"/>
                  </a:schemeClr>
                </a:solidFill>
              </a:rPr>
              <a:t>: </a:t>
            </a:r>
            <a:r>
              <a:rPr lang="en-US" i="1" dirty="0">
                <a:solidFill>
                  <a:schemeClr val="tx1">
                    <a:lumMod val="75000"/>
                    <a:lumOff val="25000"/>
                  </a:schemeClr>
                </a:solidFill>
              </a:rPr>
              <a:t>Ways to Save: </a:t>
            </a:r>
            <a:r>
              <a:rPr lang="en-US" i="1" dirty="0"/>
              <a:t>Saving to Increase Your Wealth and Financial Stability</a:t>
            </a:r>
            <a:r>
              <a:rPr lang="en-US" i="1" dirty="0">
                <a:solidFill>
                  <a:schemeClr val="tx1">
                    <a:lumMod val="75000"/>
                    <a:lumOff val="25000"/>
                  </a:schemeClr>
                </a:solidFill>
              </a:rPr>
              <a:t>, Save Money </a:t>
            </a:r>
            <a:r>
              <a:rPr lang="en-US" dirty="0">
                <a:solidFill>
                  <a:schemeClr val="tx1">
                    <a:lumMod val="75000"/>
                    <a:lumOff val="25000"/>
                  </a:schemeClr>
                </a:solidFill>
              </a:rPr>
              <a:t>and</a:t>
            </a:r>
            <a:r>
              <a:rPr lang="en-US" i="1" dirty="0">
                <a:solidFill>
                  <a:schemeClr val="tx1">
                    <a:lumMod val="75000"/>
                    <a:lumOff val="25000"/>
                  </a:schemeClr>
                </a:solidFill>
              </a:rPr>
              <a:t> Invest Money sections. </a:t>
            </a:r>
          </a:p>
          <a:p>
            <a:pPr marL="0" lvl="1">
              <a:spcBef>
                <a:spcPts val="1223"/>
              </a:spcBef>
            </a:pPr>
            <a:r>
              <a:rPr lang="en-US" b="1" dirty="0">
                <a:solidFill>
                  <a:schemeClr val="tx1">
                    <a:lumMod val="75000"/>
                    <a:lumOff val="25000"/>
                  </a:schemeClr>
                </a:solidFill>
              </a:rPr>
              <a:t>Review</a:t>
            </a:r>
            <a:r>
              <a:rPr lang="en-US" dirty="0">
                <a:solidFill>
                  <a:schemeClr val="tx1">
                    <a:lumMod val="75000"/>
                    <a:lumOff val="25000"/>
                  </a:schemeClr>
                </a:solidFill>
              </a:rPr>
              <a:t> the handout section-by-section in detail, stopping frequently to ask for questions and provide clarification. Use the slide to lead the discussion</a:t>
            </a:r>
            <a:r>
              <a:rPr lang="en-US" baseline="0" dirty="0">
                <a:solidFill>
                  <a:schemeClr val="tx1">
                    <a:lumMod val="75000"/>
                    <a:lumOff val="25000"/>
                  </a:schemeClr>
                </a:solidFill>
              </a:rPr>
              <a:t>.</a:t>
            </a:r>
          </a:p>
          <a:p>
            <a:pPr marL="0" lvl="1">
              <a:spcBef>
                <a:spcPts val="1223"/>
              </a:spcBef>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Ways to Save: Checklist to Decrease Your Spending, Fuel Your Savings section.</a:t>
            </a:r>
          </a:p>
          <a:p>
            <a:endParaRPr lang="en-US" b="1"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Try a few of these tips to save money.</a:t>
            </a:r>
          </a:p>
          <a:p>
            <a:pPr marL="284163" lvl="2" indent="-173038">
              <a:spcBef>
                <a:spcPts val="611"/>
              </a:spcBef>
              <a:spcAft>
                <a:spcPts val="408"/>
              </a:spcAft>
              <a:buFont typeface="Arial" pitchFamily="34" charset="0"/>
              <a:buChar char="•"/>
              <a:defRPr/>
            </a:pPr>
            <a:r>
              <a:rPr lang="en-US" dirty="0">
                <a:solidFill>
                  <a:schemeClr val="tx1">
                    <a:lumMod val="75000"/>
                    <a:lumOff val="25000"/>
                  </a:schemeClr>
                </a:solidFill>
              </a:rPr>
              <a:t>Buy used textbooks and sell them back at the end of the semester.</a:t>
            </a:r>
          </a:p>
          <a:p>
            <a:pPr marL="284163" lvl="2" indent="-173038">
              <a:spcBef>
                <a:spcPts val="611"/>
              </a:spcBef>
              <a:spcAft>
                <a:spcPts val="408"/>
              </a:spcAft>
              <a:buFont typeface="Arial" pitchFamily="34" charset="0"/>
              <a:buChar char="•"/>
              <a:defRPr/>
            </a:pPr>
            <a:r>
              <a:rPr lang="en-US" dirty="0">
                <a:solidFill>
                  <a:schemeClr val="tx1">
                    <a:lumMod val="75000"/>
                    <a:lumOff val="25000"/>
                  </a:schemeClr>
                </a:solidFill>
              </a:rPr>
              <a:t>Eat at home most nights of the week.</a:t>
            </a:r>
          </a:p>
          <a:p>
            <a:pPr marL="284163" lvl="2" indent="-173038">
              <a:spcBef>
                <a:spcPts val="408"/>
              </a:spcBef>
              <a:spcAft>
                <a:spcPts val="408"/>
              </a:spcAft>
              <a:buFont typeface="Arial" pitchFamily="34" charset="0"/>
              <a:buChar char="•"/>
              <a:defRPr/>
            </a:pPr>
            <a:r>
              <a:rPr lang="en-US" dirty="0">
                <a:solidFill>
                  <a:schemeClr val="tx1">
                    <a:lumMod val="75000"/>
                    <a:lumOff val="25000"/>
                  </a:schemeClr>
                </a:solidFill>
              </a:rPr>
              <a:t>Combat high gas prices by carpooling on long trips, even just across town.</a:t>
            </a:r>
          </a:p>
          <a:p>
            <a:pPr marL="284163" lvl="2" indent="-173038">
              <a:spcBef>
                <a:spcPts val="408"/>
              </a:spcBef>
              <a:spcAft>
                <a:spcPts val="408"/>
              </a:spcAft>
              <a:buFont typeface="Arial" pitchFamily="34" charset="0"/>
              <a:buChar char="•"/>
              <a:defRPr/>
            </a:pPr>
            <a:r>
              <a:rPr lang="en-US" dirty="0">
                <a:solidFill>
                  <a:schemeClr val="tx1">
                    <a:lumMod val="75000"/>
                    <a:lumOff val="25000"/>
                  </a:schemeClr>
                </a:solidFill>
              </a:rPr>
              <a:t>Consider riding your bike for fresh air and exercise. And its free!</a:t>
            </a:r>
          </a:p>
          <a:p>
            <a:pPr marL="284163" lvl="2" indent="-173038">
              <a:spcBef>
                <a:spcPts val="408"/>
              </a:spcBef>
              <a:spcAft>
                <a:spcPts val="408"/>
              </a:spcAft>
              <a:buFont typeface="Arial" pitchFamily="34" charset="0"/>
              <a:buChar char="•"/>
              <a:defRPr/>
            </a:pPr>
            <a:r>
              <a:rPr lang="en-US" dirty="0">
                <a:solidFill>
                  <a:schemeClr val="tx1">
                    <a:lumMod val="75000"/>
                    <a:lumOff val="25000"/>
                  </a:schemeClr>
                </a:solidFill>
              </a:rPr>
              <a:t>Movie tickets can be expensive. Rent or buy a movie and host movie night at home. Or game night!</a:t>
            </a:r>
          </a:p>
          <a:p>
            <a:pPr marL="284163" lvl="2" indent="-173038">
              <a:spcBef>
                <a:spcPts val="408"/>
              </a:spcBef>
              <a:spcAft>
                <a:spcPts val="408"/>
              </a:spcAft>
              <a:buFont typeface="Arial" pitchFamily="34" charset="0"/>
              <a:buChar char="•"/>
              <a:defRPr/>
            </a:pPr>
            <a:r>
              <a:rPr lang="en-US" dirty="0">
                <a:solidFill>
                  <a:schemeClr val="tx1">
                    <a:lumMod val="75000"/>
                    <a:lumOff val="25000"/>
                  </a:schemeClr>
                </a:solidFill>
              </a:rPr>
              <a:t>Look for BOGO (buy one, get one free) deals on items you use frequently.</a:t>
            </a:r>
          </a:p>
          <a:p>
            <a:pPr marL="284163" lvl="2" indent="-173038">
              <a:spcBef>
                <a:spcPts val="408"/>
              </a:spcBef>
              <a:spcAft>
                <a:spcPts val="408"/>
              </a:spcAft>
              <a:buFont typeface="Arial" pitchFamily="34" charset="0"/>
              <a:buChar char="•"/>
              <a:defRPr/>
            </a:pPr>
            <a:r>
              <a:rPr lang="en-US" dirty="0">
                <a:solidFill>
                  <a:schemeClr val="tx1">
                    <a:lumMod val="75000"/>
                    <a:lumOff val="25000"/>
                  </a:schemeClr>
                </a:solidFill>
              </a:rPr>
              <a:t>Check out the thrift stores and consignment boutiques near you for cool finds at great prices.</a:t>
            </a:r>
          </a:p>
          <a:p>
            <a:pPr marL="0" lvl="2">
              <a:spcBef>
                <a:spcPts val="408"/>
              </a:spcBef>
              <a:spcAft>
                <a:spcPts val="408"/>
              </a:spcAft>
              <a:defRPr/>
            </a:pPr>
            <a:r>
              <a:rPr lang="en-US" dirty="0">
                <a:solidFill>
                  <a:schemeClr val="tx1">
                    <a:lumMod val="75000"/>
                    <a:lumOff val="25000"/>
                  </a:schemeClr>
                </a:solidFill>
              </a:rPr>
              <a:t>&lt;continued on next slide&gt;</a:t>
            </a:r>
          </a:p>
          <a:p>
            <a:pPr eaLnBrk="1" hangingPunct="1"/>
            <a:endParaRPr lang="en-US" dirty="0">
              <a:solidFill>
                <a:schemeClr val="tx1">
                  <a:lumMod val="75000"/>
                  <a:lumOff val="25000"/>
                </a:schemeClr>
              </a:solidFill>
            </a:endParaRPr>
          </a:p>
          <a:p>
            <a:pPr eaLnBrk="1" hangingPunct="1"/>
            <a:endParaRPr lang="en-US" dirty="0">
              <a:solidFill>
                <a:schemeClr val="tx1">
                  <a:lumMod val="75000"/>
                  <a:lumOff val="25000"/>
                </a:schemeClr>
              </a:solidFill>
            </a:endParaRPr>
          </a:p>
          <a:p>
            <a:endParaRPr lang="en-US" dirty="0">
              <a:solidFill>
                <a:schemeClr val="tx1">
                  <a:lumMod val="75000"/>
                  <a:lumOff val="25000"/>
                </a:scheme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5" y="425914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34" y="504000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7" y="325374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AEC90C0B-2D59-A549-B1A3-79DE4A9DEC7A}"/>
              </a:ext>
            </a:extLst>
          </p:cNvPr>
          <p:cNvSpPr>
            <a:spLocks noGrp="1"/>
          </p:cNvSpPr>
          <p:nvPr>
            <p:ph type="sldNum" sz="quarter" idx="10"/>
          </p:nvPr>
        </p:nvSpPr>
        <p:spPr/>
        <p:txBody>
          <a:bodyPr/>
          <a:lstStyle/>
          <a:p>
            <a:fld id="{26EE0D1E-9E61-5545-B9ED-5ECB36E177A6}" type="slidenum">
              <a:rPr lang="en-US" smtClean="0"/>
              <a:pPr/>
              <a:t>21</a:t>
            </a:fld>
            <a:endParaRPr lang="en-US" dirty="0"/>
          </a:p>
        </p:txBody>
      </p:sp>
    </p:spTree>
    <p:extLst>
      <p:ext uri="{BB962C8B-B14F-4D97-AF65-F5344CB8AC3E}">
        <p14:creationId xmlns:p14="http://schemas.microsoft.com/office/powerpoint/2010/main" val="507645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02080" y="2915363"/>
            <a:ext cx="4853728" cy="61750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Ways to Save: Change Your Habits</a:t>
            </a:r>
          </a:p>
          <a:p>
            <a:pPr marL="0" lvl="1">
              <a:spcBef>
                <a:spcPts val="1834"/>
              </a:spcBef>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Ways to Save: Checklist to Decrease Your Spending, Change Your Habits  </a:t>
            </a:r>
            <a:r>
              <a:rPr lang="en-US" dirty="0">
                <a:solidFill>
                  <a:schemeClr val="tx1">
                    <a:lumMod val="75000"/>
                    <a:lumOff val="25000"/>
                  </a:schemeClr>
                </a:solidFill>
              </a:rPr>
              <a:t>section.</a:t>
            </a:r>
            <a:endParaRPr lang="en-US" b="1"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Did you know that if you saved $125 per month, at the end of 10 years you will have $15,000? Plus any interest you may have earned! For many people cutting $125 out of the monthly budget sounds daunting. Here are some ways to change your habits while creating the habit of saving.</a:t>
            </a:r>
          </a:p>
          <a:p>
            <a:r>
              <a:rPr lang="en-US" b="1" dirty="0">
                <a:solidFill>
                  <a:schemeClr val="tx1">
                    <a:lumMod val="75000"/>
                    <a:lumOff val="25000"/>
                  </a:schemeClr>
                </a:solidFill>
              </a:rPr>
              <a:t> </a:t>
            </a:r>
            <a:endParaRPr lang="en-US" dirty="0">
              <a:solidFill>
                <a:schemeClr val="tx1">
                  <a:lumMod val="75000"/>
                  <a:lumOff val="25000"/>
                </a:schemeClr>
              </a:solidFill>
            </a:endParaRPr>
          </a:p>
          <a:p>
            <a:pPr marL="279400" lvl="2" indent="-168275">
              <a:spcBef>
                <a:spcPts val="611"/>
              </a:spcBef>
              <a:spcAft>
                <a:spcPts val="611"/>
              </a:spcAft>
              <a:buFont typeface="Arial" pitchFamily="34" charset="0"/>
              <a:buChar char="•"/>
              <a:defRPr/>
            </a:pPr>
            <a:r>
              <a:rPr lang="en-US" b="1" dirty="0">
                <a:solidFill>
                  <a:schemeClr val="tx1">
                    <a:lumMod val="75000"/>
                    <a:lumOff val="25000"/>
                  </a:schemeClr>
                </a:solidFill>
              </a:rPr>
              <a:t>Comparison Shop </a:t>
            </a:r>
            <a:r>
              <a:rPr lang="en-US" dirty="0">
                <a:solidFill>
                  <a:schemeClr val="tx1">
                    <a:lumMod val="75000"/>
                    <a:lumOff val="25000"/>
                  </a:schemeClr>
                </a:solidFill>
              </a:rPr>
              <a:t>There are the old fashioned ways like clipping coupons and visiting multiple stores to ensure you get the best deals. And new ways like like on the internet and with mobile apps that allow you to compare the price of an item through different retailers. And because many retailers now offer price match guarantees, you might not even have to drive to the store advertising the lowest price.</a:t>
            </a:r>
          </a:p>
          <a:p>
            <a:pPr marL="279400" lvl="2" indent="-168275">
              <a:spcBef>
                <a:spcPts val="611"/>
              </a:spcBef>
              <a:spcAft>
                <a:spcPts val="611"/>
              </a:spcAft>
              <a:buFont typeface="Arial" pitchFamily="34" charset="0"/>
              <a:buChar char="•"/>
              <a:defRPr/>
            </a:pPr>
            <a:r>
              <a:rPr lang="en-US" b="1" dirty="0">
                <a:solidFill>
                  <a:schemeClr val="tx1">
                    <a:lumMod val="75000"/>
                    <a:lumOff val="25000"/>
                  </a:schemeClr>
                </a:solidFill>
              </a:rPr>
              <a:t>Use the Library for Books and Videos </a:t>
            </a:r>
            <a:r>
              <a:rPr lang="en-US" dirty="0">
                <a:solidFill>
                  <a:schemeClr val="tx1">
                    <a:lumMod val="75000"/>
                    <a:lumOff val="25000"/>
                  </a:schemeClr>
                </a:solidFill>
              </a:rPr>
              <a:t>Checking books out of the library has always been a great way to save money over buying books at the bookstore. Now, many libraries stock electronic books and movies, so you can check those out, too, instead of buying or renting.</a:t>
            </a:r>
          </a:p>
          <a:p>
            <a:pPr>
              <a:spcBef>
                <a:spcPts val="611"/>
              </a:spcBef>
            </a:pPr>
            <a:r>
              <a:rPr lang="en-US" b="1" dirty="0">
                <a:solidFill>
                  <a:schemeClr val="tx1">
                    <a:lumMod val="75000"/>
                    <a:lumOff val="25000"/>
                  </a:schemeClr>
                </a:solidFill>
              </a:rPr>
              <a:t> </a:t>
            </a:r>
            <a:r>
              <a:rPr lang="en-US" dirty="0">
                <a:solidFill>
                  <a:schemeClr val="tx1">
                    <a:lumMod val="75000"/>
                    <a:lumOff val="25000"/>
                  </a:schemeClr>
                </a:solidFill>
              </a:rPr>
              <a:t>&lt;continued on next slide&gt;</a:t>
            </a:r>
          </a:p>
          <a:p>
            <a:pPr lvl="0"/>
            <a:endParaRPr lang="en-US" b="1" baseline="0"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99188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7" y="325374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909064E7-F9AC-644A-94AF-44AC28884FD0}"/>
              </a:ext>
            </a:extLst>
          </p:cNvPr>
          <p:cNvSpPr>
            <a:spLocks noGrp="1"/>
          </p:cNvSpPr>
          <p:nvPr>
            <p:ph type="sldNum" sz="quarter" idx="10"/>
          </p:nvPr>
        </p:nvSpPr>
        <p:spPr/>
        <p:txBody>
          <a:bodyPr/>
          <a:lstStyle/>
          <a:p>
            <a:fld id="{26EE0D1E-9E61-5545-B9ED-5ECB36E177A6}" type="slidenum">
              <a:rPr lang="en-US" smtClean="0"/>
              <a:pPr/>
              <a:t>22</a:t>
            </a:fld>
            <a:endParaRPr lang="en-US" dirty="0"/>
          </a:p>
        </p:txBody>
      </p:sp>
    </p:spTree>
    <p:extLst>
      <p:ext uri="{BB962C8B-B14F-4D97-AF65-F5344CB8AC3E}">
        <p14:creationId xmlns:p14="http://schemas.microsoft.com/office/powerpoint/2010/main" val="272265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02080" y="2915363"/>
            <a:ext cx="4542154" cy="5796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Ways to Save: Change Your Habits, continued</a:t>
            </a:r>
          </a:p>
          <a:p>
            <a:endParaRPr lang="en-US" dirty="0">
              <a:solidFill>
                <a:schemeClr val="tx1">
                  <a:lumMod val="75000"/>
                  <a:lumOff val="25000"/>
                </a:schemeClr>
              </a:solidFill>
            </a:endParaRPr>
          </a:p>
          <a:p>
            <a:pPr marL="284163" lvl="1" indent="-173038">
              <a:spcBef>
                <a:spcPts val="623"/>
              </a:spcBef>
              <a:spcAft>
                <a:spcPts val="623"/>
              </a:spcAft>
              <a:buFont typeface="Arial" pitchFamily="34" charset="0"/>
              <a:buChar char="•"/>
              <a:defRPr/>
            </a:pPr>
            <a:r>
              <a:rPr lang="en-US" b="1" kern="1200" dirty="0">
                <a:solidFill>
                  <a:schemeClr val="tx1">
                    <a:lumMod val="75000"/>
                    <a:lumOff val="25000"/>
                  </a:schemeClr>
                </a:solidFill>
                <a:effectLst/>
                <a:ea typeface="+mn-ea"/>
                <a:cs typeface="+mn-cs"/>
              </a:rPr>
              <a:t>Brew Your Coffee at Home </a:t>
            </a:r>
            <a:r>
              <a:rPr lang="en-US" dirty="0">
                <a:solidFill>
                  <a:schemeClr val="tx1">
                    <a:lumMod val="75000"/>
                    <a:lumOff val="25000"/>
                  </a:schemeClr>
                </a:solidFill>
              </a:rPr>
              <a:t>That $4 cup of coffee may add up to $1000 annually. Drinking coffee at home – while not free – could make a really big difference in terms of your annual savings.</a:t>
            </a:r>
          </a:p>
          <a:p>
            <a:pPr marL="284163" lvl="1" indent="-173038">
              <a:spcBef>
                <a:spcPts val="623"/>
              </a:spcBef>
              <a:spcAft>
                <a:spcPts val="623"/>
              </a:spcAft>
              <a:buFont typeface="Arial" pitchFamily="34" charset="0"/>
              <a:buChar char="•"/>
              <a:defRPr/>
            </a:pPr>
            <a:r>
              <a:rPr lang="en-US" b="1" kern="1200" dirty="0">
                <a:solidFill>
                  <a:schemeClr val="tx1">
                    <a:lumMod val="75000"/>
                    <a:lumOff val="25000"/>
                  </a:schemeClr>
                </a:solidFill>
                <a:effectLst/>
                <a:ea typeface="+mn-ea"/>
                <a:cs typeface="+mn-cs"/>
              </a:rPr>
              <a:t>"Staycation“ </a:t>
            </a:r>
            <a:r>
              <a:rPr lang="en-US" dirty="0">
                <a:solidFill>
                  <a:schemeClr val="tx1">
                    <a:lumMod val="75000"/>
                    <a:lumOff val="25000"/>
                  </a:schemeClr>
                </a:solidFill>
              </a:rPr>
              <a:t>The annual summer vacation may cost your family several hundred to $1000 per day. It's easy to see why the concept of a “staycation” – visiting a local hotel or destination instead of traveling is a popular way to take a break without breaking the bank.</a:t>
            </a:r>
          </a:p>
          <a:p>
            <a:pPr marL="284163" lvl="1" indent="-173038">
              <a:spcBef>
                <a:spcPts val="611"/>
              </a:spcBef>
              <a:spcAft>
                <a:spcPts val="611"/>
              </a:spcAft>
              <a:buFont typeface="Arial" pitchFamily="34" charset="0"/>
              <a:buChar char="•"/>
              <a:defRPr/>
            </a:pPr>
            <a:r>
              <a:rPr lang="en-US" b="1" kern="1200" dirty="0">
                <a:solidFill>
                  <a:schemeClr val="tx1">
                    <a:lumMod val="75000"/>
                    <a:lumOff val="25000"/>
                  </a:schemeClr>
                </a:solidFill>
                <a:effectLst/>
                <a:ea typeface="+mn-ea"/>
                <a:cs typeface="+mn-cs"/>
              </a:rPr>
              <a:t>Bring Your Own Drink </a:t>
            </a:r>
            <a:r>
              <a:rPr lang="en-US" dirty="0">
                <a:solidFill>
                  <a:schemeClr val="tx1">
                    <a:lumMod val="75000"/>
                    <a:lumOff val="25000"/>
                  </a:schemeClr>
                </a:solidFill>
              </a:rPr>
              <a:t>Bring fresh water with you instead of buying drinks out at restaurants and convenience store—many places charge over $2 for a beverage.</a:t>
            </a:r>
            <a:r>
              <a:rPr lang="en-US" b="1" dirty="0">
                <a:solidFill>
                  <a:schemeClr val="tx1">
                    <a:lumMod val="75000"/>
                    <a:lumOff val="25000"/>
                  </a:schemeClr>
                </a:solidFill>
              </a:rPr>
              <a:t> </a:t>
            </a:r>
          </a:p>
          <a:p>
            <a:pPr marL="0" lvl="1">
              <a:spcBef>
                <a:spcPts val="611"/>
              </a:spcBef>
              <a:spcAft>
                <a:spcPts val="611"/>
              </a:spcAft>
              <a:defRPr/>
            </a:pPr>
            <a:r>
              <a:rPr lang="en-US" dirty="0">
                <a:solidFill>
                  <a:schemeClr val="tx1">
                    <a:lumMod val="75000"/>
                    <a:lumOff val="25000"/>
                  </a:schemeClr>
                </a:solidFill>
              </a:rPr>
              <a:t>&lt;click to next slide&gt;</a:t>
            </a:r>
          </a:p>
          <a:p>
            <a:endParaRPr lang="en-US" dirty="0"/>
          </a:p>
          <a:p>
            <a:pPr lvl="0"/>
            <a:endParaRPr lang="en-US" b="1" baseline="0" dirty="0">
              <a:solidFill>
                <a:schemeClr val="tx1">
                  <a:lumMod val="75000"/>
                  <a:lumOff val="25000"/>
                </a:scheme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B1CD26FE-2B73-2145-B6C6-28D15B819F09}"/>
              </a:ext>
            </a:extLst>
          </p:cNvPr>
          <p:cNvSpPr>
            <a:spLocks noGrp="1"/>
          </p:cNvSpPr>
          <p:nvPr>
            <p:ph type="sldNum" sz="quarter" idx="10"/>
          </p:nvPr>
        </p:nvSpPr>
        <p:spPr/>
        <p:txBody>
          <a:bodyPr/>
          <a:lstStyle/>
          <a:p>
            <a:fld id="{26EE0D1E-9E61-5545-B9ED-5ECB36E177A6}" type="slidenum">
              <a:rPr lang="en-US" smtClean="0"/>
              <a:pPr/>
              <a:t>23</a:t>
            </a:fld>
            <a:endParaRPr lang="en-US" dirty="0"/>
          </a:p>
        </p:txBody>
      </p:sp>
    </p:spTree>
    <p:extLst>
      <p:ext uri="{BB962C8B-B14F-4D97-AF65-F5344CB8AC3E}">
        <p14:creationId xmlns:p14="http://schemas.microsoft.com/office/powerpoint/2010/main" val="4010391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6"/>
          <p:cNvSpPr>
            <a:spLocks noGrp="1" noRot="1" noChangeAspect="1" noChangeArrowheads="1" noTextEdit="1"/>
          </p:cNvSpPr>
          <p:nvPr>
            <p:ph type="sldImg"/>
          </p:nvPr>
        </p:nvSpPr>
        <p:spPr>
          <a:xfrm>
            <a:off x="4195763" y="1006475"/>
            <a:ext cx="2376487" cy="1782763"/>
          </a:xfrm>
          <a:ln/>
        </p:spPr>
      </p:sp>
      <p:sp>
        <p:nvSpPr>
          <p:cNvPr id="43012" name="Rectangle 1027"/>
          <p:cNvSpPr>
            <a:spLocks noGrp="1" noChangeArrowheads="1"/>
          </p:cNvSpPr>
          <p:nvPr>
            <p:ph type="body" idx="1"/>
          </p:nvPr>
        </p:nvSpPr>
        <p:spPr>
          <a:xfrm>
            <a:off x="1406525" y="2916238"/>
            <a:ext cx="4931621" cy="60426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306"/>
              </a:spcBef>
            </a:pPr>
            <a:r>
              <a:rPr lang="en-US" b="1" dirty="0">
                <a:solidFill>
                  <a:schemeClr val="tx1">
                    <a:lumMod val="75000"/>
                    <a:lumOff val="25000"/>
                  </a:schemeClr>
                </a:solidFill>
              </a:rPr>
              <a:t>Harnessing the Power of Credit</a:t>
            </a:r>
          </a:p>
          <a:p>
            <a:pPr>
              <a:spcBef>
                <a:spcPts val="1834"/>
              </a:spcBef>
            </a:pPr>
            <a:r>
              <a:rPr lang="en-US" b="1" dirty="0">
                <a:solidFill>
                  <a:schemeClr val="tx1">
                    <a:lumMod val="75000"/>
                    <a:lumOff val="25000"/>
                  </a:schemeClr>
                </a:solidFill>
                <a:ea typeface="ＭＳ Ｐゴシック" pitchFamily="34" charset="-128"/>
              </a:rPr>
              <a:t>Say: </a:t>
            </a:r>
          </a:p>
          <a:p>
            <a:pPr marL="279400" indent="-168275">
              <a:spcBef>
                <a:spcPts val="611"/>
              </a:spcBef>
              <a:spcAft>
                <a:spcPts val="611"/>
              </a:spcAft>
              <a:buFont typeface="Arial" pitchFamily="34" charset="0"/>
              <a:buChar char="•"/>
            </a:pPr>
            <a:r>
              <a:rPr lang="en-US" dirty="0">
                <a:solidFill>
                  <a:schemeClr val="tx1">
                    <a:lumMod val="75000"/>
                    <a:lumOff val="25000"/>
                  </a:schemeClr>
                </a:solidFill>
                <a:ea typeface="ＭＳ Ｐゴシック" pitchFamily="34" charset="-128"/>
              </a:rPr>
              <a:t>You have probably heard the term “good credit”. </a:t>
            </a:r>
          </a:p>
          <a:p>
            <a:pPr marL="279400" indent="-168275">
              <a:spcBef>
                <a:spcPts val="611"/>
              </a:spcBef>
              <a:spcAft>
                <a:spcPts val="611"/>
              </a:spcAft>
              <a:buFont typeface="Arial" pitchFamily="34" charset="0"/>
              <a:buChar char="•"/>
            </a:pPr>
            <a:r>
              <a:rPr lang="en-US" dirty="0">
                <a:solidFill>
                  <a:schemeClr val="tx1">
                    <a:lumMod val="75000"/>
                    <a:lumOff val="25000"/>
                  </a:schemeClr>
                </a:solidFill>
                <a:ea typeface="ＭＳ Ｐゴシック" pitchFamily="34" charset="-128"/>
              </a:rPr>
              <a:t>Having good credit means that you have established a history of making your loan payments on time to repay the money you owe. If you have good credit, it will be easier to borrow money in the future. </a:t>
            </a:r>
          </a:p>
          <a:p>
            <a:pPr marL="279400" indent="-168275">
              <a:spcBef>
                <a:spcPts val="611"/>
              </a:spcBef>
              <a:spcAft>
                <a:spcPts val="611"/>
              </a:spcAft>
              <a:buFont typeface="Arial" pitchFamily="34" charset="0"/>
              <a:buChar char="•"/>
            </a:pPr>
            <a:r>
              <a:rPr lang="en-US" dirty="0">
                <a:solidFill>
                  <a:schemeClr val="tx1">
                    <a:lumMod val="75000"/>
                    <a:lumOff val="25000"/>
                  </a:schemeClr>
                </a:solidFill>
                <a:ea typeface="ＭＳ Ｐゴシック" pitchFamily="34" charset="-128"/>
              </a:rPr>
              <a:t>If you have problems using credit responsibly and make your payments late or not at all, it will be harder to obtain additional credit in the future.</a:t>
            </a:r>
            <a:endParaRPr lang="en-US" dirty="0">
              <a:solidFill>
                <a:schemeClr val="tx1">
                  <a:lumMod val="75000"/>
                  <a:lumOff val="25000"/>
                </a:schemeClr>
              </a:solidFill>
            </a:endParaRPr>
          </a:p>
          <a:p>
            <a:endParaRPr lang="en-US" b="1" dirty="0">
              <a:solidFill>
                <a:schemeClr val="tx1">
                  <a:lumMod val="75000"/>
                  <a:lumOff val="25000"/>
                </a:schemeClr>
              </a:solidFill>
            </a:endParaRPr>
          </a:p>
          <a:p>
            <a:r>
              <a:rPr lang="en-US" b="1" dirty="0">
                <a:solidFill>
                  <a:schemeClr val="tx1">
                    <a:lumMod val="75000"/>
                    <a:lumOff val="25000"/>
                  </a:schemeClr>
                </a:solidFill>
              </a:rPr>
              <a:t>Ask:</a:t>
            </a:r>
            <a:r>
              <a:rPr lang="en-US" baseline="0" dirty="0">
                <a:solidFill>
                  <a:schemeClr val="tx1">
                    <a:lumMod val="75000"/>
                    <a:lumOff val="25000"/>
                  </a:schemeClr>
                </a:solidFill>
              </a:rPr>
              <a:t> </a:t>
            </a:r>
            <a:r>
              <a:rPr lang="en-US" dirty="0">
                <a:solidFill>
                  <a:schemeClr val="tx1">
                    <a:lumMod val="75000"/>
                    <a:lumOff val="25000"/>
                  </a:schemeClr>
                </a:solidFill>
              </a:rPr>
              <a:t>Using this slide for ideas, why do you think credit is important? </a:t>
            </a:r>
          </a:p>
          <a:p>
            <a:endParaRPr lang="en-US" b="1" dirty="0">
              <a:solidFill>
                <a:schemeClr val="tx1">
                  <a:lumMod val="75000"/>
                  <a:lumOff val="25000"/>
                </a:schemeClr>
              </a:solidFill>
            </a:endParaRPr>
          </a:p>
          <a:p>
            <a:pPr>
              <a:spcAft>
                <a:spcPts val="611"/>
              </a:spcAft>
            </a:pPr>
            <a:r>
              <a:rPr lang="en-US" b="1" dirty="0">
                <a:solidFill>
                  <a:schemeClr val="tx1">
                    <a:lumMod val="75000"/>
                    <a:lumOff val="25000"/>
                  </a:schemeClr>
                </a:solidFill>
              </a:rPr>
              <a:t>Debrief </a:t>
            </a:r>
            <a:r>
              <a:rPr lang="en-US" dirty="0">
                <a:solidFill>
                  <a:schemeClr val="tx1">
                    <a:lumMod val="75000"/>
                    <a:lumOff val="25000"/>
                  </a:schemeClr>
                </a:solidFill>
              </a:rPr>
              <a:t>the following points encouraging participants to offer specific examples for each</a:t>
            </a:r>
            <a:r>
              <a:rPr lang="en-US" b="1" dirty="0">
                <a:solidFill>
                  <a:schemeClr val="tx1">
                    <a:lumMod val="75000"/>
                    <a:lumOff val="25000"/>
                  </a:schemeClr>
                </a:solidFill>
              </a:rPr>
              <a:t>:</a:t>
            </a:r>
          </a:p>
          <a:p>
            <a:pPr>
              <a:spcBef>
                <a:spcPts val="611"/>
              </a:spcBef>
              <a:spcAft>
                <a:spcPts val="306"/>
              </a:spcAft>
            </a:pPr>
            <a:r>
              <a:rPr lang="en-US" dirty="0">
                <a:solidFill>
                  <a:schemeClr val="tx1">
                    <a:lumMod val="75000"/>
                    <a:lumOff val="25000"/>
                  </a:schemeClr>
                </a:solidFill>
              </a:rPr>
              <a:t>Credit is important because it: </a:t>
            </a:r>
          </a:p>
          <a:p>
            <a:pPr marL="282575" indent="-171450">
              <a:spcBef>
                <a:spcPts val="611"/>
              </a:spcBef>
              <a:spcAft>
                <a:spcPts val="611"/>
              </a:spcAft>
              <a:buFont typeface="Arial" pitchFamily="34" charset="0"/>
              <a:buChar char="•"/>
            </a:pPr>
            <a:r>
              <a:rPr lang="en-US" dirty="0">
                <a:solidFill>
                  <a:schemeClr val="tx1">
                    <a:lumMod val="75000"/>
                    <a:lumOff val="25000"/>
                  </a:schemeClr>
                </a:solidFill>
              </a:rPr>
              <a:t>Can be useful in times of emergencies</a:t>
            </a:r>
          </a:p>
          <a:p>
            <a:pPr marL="282575" indent="-171450">
              <a:spcBef>
                <a:spcPts val="611"/>
              </a:spcBef>
              <a:spcAft>
                <a:spcPts val="611"/>
              </a:spcAft>
              <a:buFont typeface="Arial" pitchFamily="34" charset="0"/>
              <a:buChar char="•"/>
            </a:pPr>
            <a:r>
              <a:rPr lang="en-US" dirty="0">
                <a:solidFill>
                  <a:schemeClr val="tx1">
                    <a:lumMod val="75000"/>
                    <a:lumOff val="25000"/>
                  </a:schemeClr>
                </a:solidFill>
              </a:rPr>
              <a:t>Is more convenient than carrying large amounts of cash </a:t>
            </a:r>
          </a:p>
          <a:p>
            <a:pPr marL="282575" indent="-171450">
              <a:spcBef>
                <a:spcPts val="611"/>
              </a:spcBef>
              <a:spcAft>
                <a:spcPts val="611"/>
              </a:spcAft>
              <a:buFont typeface="Arial" pitchFamily="34" charset="0"/>
              <a:buChar char="•"/>
            </a:pPr>
            <a:r>
              <a:rPr lang="en-US" dirty="0">
                <a:solidFill>
                  <a:schemeClr val="tx1">
                    <a:lumMod val="75000"/>
                    <a:lumOff val="25000"/>
                  </a:schemeClr>
                </a:solidFill>
              </a:rPr>
              <a:t>Allows you to make a large purchase, such as a car or house, and pay for it over time </a:t>
            </a:r>
          </a:p>
          <a:p>
            <a:pPr marL="282575" indent="-171450">
              <a:spcBef>
                <a:spcPts val="611"/>
              </a:spcBef>
              <a:buFont typeface="Arial" pitchFamily="34" charset="0"/>
              <a:buChar char="•"/>
            </a:pPr>
            <a:r>
              <a:rPr lang="en-US" dirty="0">
                <a:solidFill>
                  <a:schemeClr val="tx1">
                    <a:lumMod val="75000"/>
                    <a:lumOff val="25000"/>
                  </a:schemeClr>
                </a:solidFill>
              </a:rPr>
              <a:t>Can affect your ability to obtain employment, housing, and insurance based on how you manage it.</a:t>
            </a:r>
          </a:p>
          <a:p>
            <a:pPr marL="0" lvl="1">
              <a:spcBef>
                <a:spcPts val="1223"/>
              </a:spcBef>
              <a:spcAft>
                <a:spcPts val="306"/>
              </a:spcAft>
            </a:pPr>
            <a:r>
              <a:rPr lang="en-US" dirty="0">
                <a:solidFill>
                  <a:schemeClr val="tx1">
                    <a:lumMod val="75000"/>
                    <a:lumOff val="25000"/>
                  </a:schemeClr>
                </a:solidFill>
              </a:rPr>
              <a:t>&lt;continued on next slide&gt;</a:t>
            </a:r>
          </a:p>
          <a:p>
            <a:pPr>
              <a:spcBef>
                <a:spcPts val="306"/>
              </a:spcBef>
              <a:spcAft>
                <a:spcPts val="306"/>
              </a:spcAft>
            </a:pPr>
            <a:endParaRPr lang="en-US" dirty="0"/>
          </a:p>
          <a:p>
            <a:pPr eaLnBrk="1" hangingPunct="1"/>
            <a:endParaRPr lang="en-US" dirty="0"/>
          </a:p>
          <a:p>
            <a:pPr eaLnBrk="1" hangingPunct="1"/>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80" y="3263755"/>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61" y="5219602"/>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61" y="5987582"/>
            <a:ext cx="701040" cy="697230"/>
          </a:xfrm>
          <a:prstGeom prst="rect">
            <a:avLst/>
          </a:prstGeom>
        </p:spPr>
      </p:pic>
      <p:sp>
        <p:nvSpPr>
          <p:cNvPr id="2" name="Slide Number Placeholder 1">
            <a:extLst>
              <a:ext uri="{FF2B5EF4-FFF2-40B4-BE49-F238E27FC236}">
                <a16:creationId xmlns:a16="http://schemas.microsoft.com/office/drawing/2014/main" id="{327863F1-A6B6-D145-8051-9D51BC7A14D0}"/>
              </a:ext>
            </a:extLst>
          </p:cNvPr>
          <p:cNvSpPr>
            <a:spLocks noGrp="1"/>
          </p:cNvSpPr>
          <p:nvPr>
            <p:ph type="sldNum" sz="quarter" idx="10"/>
          </p:nvPr>
        </p:nvSpPr>
        <p:spPr/>
        <p:txBody>
          <a:bodyPr/>
          <a:lstStyle/>
          <a:p>
            <a:fld id="{26EE0D1E-9E61-5545-B9ED-5ECB36E177A6}" type="slidenum">
              <a:rPr lang="en-US" smtClean="0"/>
              <a:pPr/>
              <a:t>24</a:t>
            </a:fld>
            <a:endParaRPr lang="en-US" dirty="0"/>
          </a:p>
        </p:txBody>
      </p:sp>
    </p:spTree>
    <p:extLst>
      <p:ext uri="{BB962C8B-B14F-4D97-AF65-F5344CB8AC3E}">
        <p14:creationId xmlns:p14="http://schemas.microsoft.com/office/powerpoint/2010/main" val="205312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6238"/>
            <a:ext cx="5140960" cy="6430010"/>
          </a:xfrm>
          <a:prstGeom prst="rect">
            <a:avLst/>
          </a:prstGeom>
        </p:spPr>
        <p:txBody>
          <a:bodyPr/>
          <a:lstStyle/>
          <a:p>
            <a:pPr lvl="0">
              <a:defRPr/>
            </a:pPr>
            <a:r>
              <a:rPr lang="en-US" b="1" dirty="0">
                <a:solidFill>
                  <a:schemeClr val="tx1">
                    <a:lumMod val="75000"/>
                    <a:lumOff val="25000"/>
                  </a:schemeClr>
                </a:solidFill>
              </a:rPr>
              <a:t>The 4 Cs of Credit</a:t>
            </a:r>
            <a:endParaRPr lang="en-US" dirty="0">
              <a:solidFill>
                <a:schemeClr val="tx1">
                  <a:lumMod val="75000"/>
                  <a:lumOff val="25000"/>
                </a:schemeClr>
              </a:solidFill>
            </a:endParaRP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When you apply for credit, some lenders may use the </a:t>
            </a:r>
            <a:r>
              <a:rPr lang="en-US" b="1" dirty="0">
                <a:solidFill>
                  <a:schemeClr val="tx1">
                    <a:lumMod val="75000"/>
                    <a:lumOff val="25000"/>
                  </a:schemeClr>
                </a:solidFill>
              </a:rPr>
              <a:t>Four Cs</a:t>
            </a:r>
            <a:r>
              <a:rPr lang="en-US" dirty="0">
                <a:solidFill>
                  <a:schemeClr val="tx1">
                    <a:lumMod val="75000"/>
                    <a:lumOff val="25000"/>
                  </a:schemeClr>
                </a:solidFill>
              </a:rPr>
              <a:t> to decide whether you are a good credit risk or in other words, whether you are likely to pay back the loan.</a:t>
            </a:r>
          </a:p>
          <a:p>
            <a:pPr marL="279400" indent="-168275">
              <a:spcBef>
                <a:spcPts val="1223"/>
              </a:spcBef>
              <a:spcAft>
                <a:spcPts val="611"/>
              </a:spcAft>
              <a:buFont typeface="Arial" pitchFamily="34" charset="0"/>
              <a:buChar char="•"/>
            </a:pPr>
            <a:r>
              <a:rPr lang="en-US" b="1" dirty="0">
                <a:solidFill>
                  <a:srgbClr val="6DB33F"/>
                </a:solidFill>
                <a:ea typeface="Geneva"/>
                <a:cs typeface="Arial" pitchFamily="34" charset="0"/>
              </a:rPr>
              <a:t>Capacity: </a:t>
            </a:r>
            <a:r>
              <a:rPr lang="en-US" dirty="0">
                <a:ea typeface="Geneva"/>
                <a:cs typeface="Arial" pitchFamily="34" charset="0"/>
              </a:rPr>
              <a:t>Your ability to meet payments </a:t>
            </a:r>
          </a:p>
          <a:p>
            <a:pPr marL="279532" lvl="1">
              <a:spcBef>
                <a:spcPts val="611"/>
              </a:spcBef>
              <a:spcAft>
                <a:spcPts val="611"/>
              </a:spcAft>
            </a:pPr>
            <a:r>
              <a:rPr lang="en-US" b="1" dirty="0">
                <a:solidFill>
                  <a:schemeClr val="tx1">
                    <a:lumMod val="75000"/>
                    <a:lumOff val="25000"/>
                  </a:schemeClr>
                </a:solidFill>
                <a:ea typeface="Geneva"/>
                <a:cs typeface="Arial" pitchFamily="34" charset="0"/>
              </a:rPr>
              <a:t>For example: </a:t>
            </a:r>
          </a:p>
          <a:p>
            <a:pPr marL="465887" indent="-174708">
              <a:spcBef>
                <a:spcPts val="204"/>
              </a:spcBef>
              <a:spcAft>
                <a:spcPts val="204"/>
              </a:spcAft>
              <a:buFont typeface="Courier New" pitchFamily="49" charset="0"/>
              <a:buChar char="o"/>
            </a:pPr>
            <a:r>
              <a:rPr lang="en-US" dirty="0">
                <a:solidFill>
                  <a:schemeClr val="tx1">
                    <a:lumMod val="75000"/>
                    <a:lumOff val="25000"/>
                  </a:schemeClr>
                </a:solidFill>
              </a:rPr>
              <a:t>How</a:t>
            </a:r>
            <a:r>
              <a:rPr lang="en-US" dirty="0">
                <a:solidFill>
                  <a:schemeClr val="tx1">
                    <a:lumMod val="75000"/>
                    <a:lumOff val="25000"/>
                  </a:schemeClr>
                </a:solidFill>
                <a:ea typeface="Geneva"/>
                <a:cs typeface="Arial" pitchFamily="34" charset="0"/>
              </a:rPr>
              <a:t> long have you been in your job? </a:t>
            </a:r>
          </a:p>
          <a:p>
            <a:pPr marL="465887" indent="-174708">
              <a:spcBef>
                <a:spcPts val="204"/>
              </a:spcBef>
              <a:spcAft>
                <a:spcPts val="204"/>
              </a:spcAft>
              <a:buFont typeface="Courier New" pitchFamily="49" charset="0"/>
              <a:buChar char="o"/>
            </a:pPr>
            <a:r>
              <a:rPr lang="en-US" dirty="0">
                <a:solidFill>
                  <a:schemeClr val="tx1">
                    <a:lumMod val="75000"/>
                    <a:lumOff val="25000"/>
                  </a:schemeClr>
                </a:solidFill>
                <a:ea typeface="Geneva"/>
                <a:cs typeface="Arial" pitchFamily="34" charset="0"/>
              </a:rPr>
              <a:t>How much money do you make?</a:t>
            </a:r>
          </a:p>
          <a:p>
            <a:pPr marL="279400" indent="-168275">
              <a:spcBef>
                <a:spcPts val="1223"/>
              </a:spcBef>
              <a:spcAft>
                <a:spcPts val="611"/>
              </a:spcAft>
              <a:buFont typeface="Arial" pitchFamily="34" charset="0"/>
              <a:buChar char="•"/>
            </a:pPr>
            <a:r>
              <a:rPr lang="en-US" b="1" dirty="0">
                <a:solidFill>
                  <a:srgbClr val="6DB33F"/>
                </a:solidFill>
                <a:ea typeface="Geneva"/>
                <a:cs typeface="Arial" pitchFamily="34" charset="0"/>
              </a:rPr>
              <a:t>Capital: </a:t>
            </a:r>
            <a:r>
              <a:rPr lang="en-US" dirty="0">
                <a:ea typeface="Geneva"/>
                <a:cs typeface="Arial" pitchFamily="34" charset="0"/>
              </a:rPr>
              <a:t>Value of your assets and net worth</a:t>
            </a:r>
          </a:p>
          <a:p>
            <a:pPr marL="279532" lvl="1">
              <a:spcBef>
                <a:spcPts val="611"/>
              </a:spcBef>
              <a:spcAft>
                <a:spcPts val="611"/>
              </a:spcAft>
            </a:pPr>
            <a:r>
              <a:rPr lang="en-US" b="1" dirty="0">
                <a:solidFill>
                  <a:schemeClr val="tx1">
                    <a:lumMod val="75000"/>
                    <a:lumOff val="25000"/>
                  </a:schemeClr>
                </a:solidFill>
                <a:ea typeface="Geneva"/>
                <a:cs typeface="Arial" pitchFamily="34" charset="0"/>
              </a:rPr>
              <a:t>For example: </a:t>
            </a:r>
          </a:p>
          <a:p>
            <a:pPr marL="465887" indent="-232943">
              <a:spcBef>
                <a:spcPts val="204"/>
              </a:spcBef>
              <a:spcAft>
                <a:spcPts val="204"/>
              </a:spcAft>
              <a:buFont typeface="Courier New" pitchFamily="49" charset="0"/>
              <a:buChar char="o"/>
            </a:pPr>
            <a:r>
              <a:rPr lang="en-US" dirty="0">
                <a:solidFill>
                  <a:schemeClr val="tx1">
                    <a:lumMod val="75000"/>
                    <a:lumOff val="25000"/>
                  </a:schemeClr>
                </a:solidFill>
                <a:ea typeface="Geneva"/>
                <a:cs typeface="Arial" pitchFamily="34" charset="0"/>
              </a:rPr>
              <a:t>How much money do you have in your checking account?</a:t>
            </a:r>
          </a:p>
          <a:p>
            <a:pPr marL="279400" indent="-168275">
              <a:spcBef>
                <a:spcPts val="1223"/>
              </a:spcBef>
              <a:spcAft>
                <a:spcPts val="611"/>
              </a:spcAft>
              <a:buFont typeface="Arial" pitchFamily="34" charset="0"/>
              <a:buChar char="•"/>
            </a:pPr>
            <a:r>
              <a:rPr lang="en-US" b="1" dirty="0">
                <a:solidFill>
                  <a:srgbClr val="6DB33F"/>
                </a:solidFill>
                <a:cs typeface="Arial" pitchFamily="34" charset="0"/>
              </a:rPr>
              <a:t>Collateral: </a:t>
            </a:r>
            <a:r>
              <a:rPr lang="en-US" dirty="0">
                <a:cs typeface="Arial" pitchFamily="34" charset="0"/>
              </a:rPr>
              <a:t>Property/assets used to secure the loan</a:t>
            </a:r>
          </a:p>
          <a:p>
            <a:pPr marL="279532">
              <a:spcBef>
                <a:spcPts val="611"/>
              </a:spcBef>
              <a:spcAft>
                <a:spcPts val="611"/>
              </a:spcAft>
            </a:pPr>
            <a:r>
              <a:rPr lang="en-US" b="1" dirty="0">
                <a:solidFill>
                  <a:schemeClr val="tx1">
                    <a:lumMod val="75000"/>
                    <a:lumOff val="25000"/>
                  </a:schemeClr>
                </a:solidFill>
                <a:ea typeface="Geneva"/>
                <a:cs typeface="Arial" pitchFamily="34" charset="0"/>
              </a:rPr>
              <a:t>For example: </a:t>
            </a:r>
          </a:p>
          <a:p>
            <a:pPr marL="465887" indent="-174708">
              <a:spcBef>
                <a:spcPts val="204"/>
              </a:spcBef>
              <a:spcAft>
                <a:spcPts val="204"/>
              </a:spcAft>
              <a:buFont typeface="Courier New" pitchFamily="49" charset="0"/>
              <a:buChar char="o"/>
            </a:pPr>
            <a:r>
              <a:rPr lang="en-US" dirty="0">
                <a:solidFill>
                  <a:schemeClr val="tx1">
                    <a:lumMod val="75000"/>
                    <a:lumOff val="25000"/>
                  </a:schemeClr>
                </a:solidFill>
                <a:ea typeface="Geneva"/>
                <a:cs typeface="Arial" pitchFamily="34" charset="0"/>
              </a:rPr>
              <a:t>Do you have any assets to secure the loan?</a:t>
            </a:r>
          </a:p>
          <a:p>
            <a:pPr marL="279400" indent="-168275">
              <a:spcBef>
                <a:spcPts val="1223"/>
              </a:spcBef>
              <a:spcAft>
                <a:spcPts val="611"/>
              </a:spcAft>
              <a:buFont typeface="Arial" pitchFamily="34" charset="0"/>
              <a:buChar char="•"/>
            </a:pPr>
            <a:r>
              <a:rPr lang="en-US" b="1" dirty="0">
                <a:solidFill>
                  <a:srgbClr val="6DB33F"/>
                </a:solidFill>
                <a:ea typeface="Geneva"/>
                <a:cs typeface="Arial" pitchFamily="34" charset="0"/>
              </a:rPr>
              <a:t>Character:</a:t>
            </a:r>
            <a:r>
              <a:rPr lang="en-US" b="1" dirty="0">
                <a:solidFill>
                  <a:srgbClr val="C1961C"/>
                </a:solidFill>
                <a:ea typeface="Geneva"/>
                <a:cs typeface="Arial" pitchFamily="34" charset="0"/>
              </a:rPr>
              <a:t> </a:t>
            </a:r>
            <a:r>
              <a:rPr lang="en-US" dirty="0">
                <a:ea typeface="Geneva"/>
                <a:cs typeface="Arial" pitchFamily="34" charset="0"/>
              </a:rPr>
              <a:t>How you paid your bills or debts in the past</a:t>
            </a:r>
          </a:p>
          <a:p>
            <a:pPr marL="279532" lvl="1">
              <a:spcBef>
                <a:spcPts val="306"/>
              </a:spcBef>
            </a:pPr>
            <a:r>
              <a:rPr lang="en-US" b="1" dirty="0">
                <a:solidFill>
                  <a:schemeClr val="tx1">
                    <a:lumMod val="75000"/>
                    <a:lumOff val="25000"/>
                  </a:schemeClr>
                </a:solidFill>
                <a:ea typeface="Geneva"/>
                <a:cs typeface="Arial" pitchFamily="34" charset="0"/>
              </a:rPr>
              <a:t>For example: </a:t>
            </a:r>
          </a:p>
          <a:p>
            <a:pPr marL="465887" indent="-174708">
              <a:spcBef>
                <a:spcPts val="204"/>
              </a:spcBef>
              <a:spcAft>
                <a:spcPts val="204"/>
              </a:spcAft>
              <a:buFont typeface="Courier New" pitchFamily="49" charset="0"/>
              <a:buChar char="o"/>
            </a:pPr>
            <a:r>
              <a:rPr lang="en-US" dirty="0">
                <a:solidFill>
                  <a:schemeClr val="tx1">
                    <a:lumMod val="75000"/>
                    <a:lumOff val="25000"/>
                  </a:schemeClr>
                </a:solidFill>
                <a:ea typeface="Geneva"/>
                <a:cs typeface="Arial" pitchFamily="34" charset="0"/>
              </a:rPr>
              <a:t>Have you had credit in the past?</a:t>
            </a:r>
          </a:p>
          <a:p>
            <a:pPr marL="465887" indent="-174708">
              <a:spcBef>
                <a:spcPts val="306"/>
              </a:spcBef>
              <a:spcAft>
                <a:spcPts val="306"/>
              </a:spcAft>
              <a:buFont typeface="Courier New" pitchFamily="49" charset="0"/>
              <a:buChar char="o"/>
            </a:pPr>
            <a:r>
              <a:rPr lang="en-US" dirty="0">
                <a:solidFill>
                  <a:schemeClr val="tx1">
                    <a:lumMod val="75000"/>
                    <a:lumOff val="25000"/>
                  </a:schemeClr>
                </a:solidFill>
                <a:ea typeface="Geneva"/>
                <a:cs typeface="Arial" pitchFamily="34" charset="0"/>
              </a:rPr>
              <a:t>Did you pay the money back on time? </a:t>
            </a:r>
          </a:p>
          <a:p>
            <a:pPr>
              <a:spcBef>
                <a:spcPts val="611"/>
              </a:spcBef>
              <a:spcAft>
                <a:spcPts val="1223"/>
              </a:spcAft>
            </a:pPr>
            <a:r>
              <a:rPr lang="en-US" dirty="0">
                <a:solidFill>
                  <a:schemeClr val="tx1">
                    <a:lumMod val="75000"/>
                    <a:lumOff val="25000"/>
                  </a:schemeClr>
                </a:solidFill>
              </a:rPr>
              <a:t>&lt;click to next slide&gt;</a:t>
            </a:r>
          </a:p>
          <a:p>
            <a:endParaRPr lang="en-US" dirty="0"/>
          </a:p>
          <a:p>
            <a:endParaRPr lang="en-US" dirty="0">
              <a:ea typeface="Geneva"/>
              <a:cs typeface="Arial" pitchFamily="34" charset="0"/>
            </a:endParaRPr>
          </a:p>
          <a:p>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06" y="325374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CEEA72F-63DF-514B-B5A4-322EB75C6F9C}"/>
              </a:ext>
            </a:extLst>
          </p:cNvPr>
          <p:cNvSpPr>
            <a:spLocks noGrp="1"/>
          </p:cNvSpPr>
          <p:nvPr>
            <p:ph type="sldNum" sz="quarter" idx="10"/>
          </p:nvPr>
        </p:nvSpPr>
        <p:spPr/>
        <p:txBody>
          <a:bodyPr/>
          <a:lstStyle/>
          <a:p>
            <a:fld id="{26EE0D1E-9E61-5545-B9ED-5ECB36E177A6}" type="slidenum">
              <a:rPr lang="en-US" smtClean="0"/>
              <a:pPr/>
              <a:t>25</a:t>
            </a:fld>
            <a:endParaRPr lang="en-US" dirty="0"/>
          </a:p>
        </p:txBody>
      </p:sp>
    </p:spTree>
    <p:extLst>
      <p:ext uri="{BB962C8B-B14F-4D97-AF65-F5344CB8AC3E}">
        <p14:creationId xmlns:p14="http://schemas.microsoft.com/office/powerpoint/2010/main" val="704150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14437" y="2915363"/>
            <a:ext cx="5270568" cy="61750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schemeClr val="tx1">
                    <a:lumMod val="75000"/>
                    <a:lumOff val="25000"/>
                  </a:schemeClr>
                </a:solidFill>
              </a:rPr>
              <a:t>What Is in a Credit Report?</a:t>
            </a:r>
          </a:p>
          <a:p>
            <a:pPr>
              <a:spcBef>
                <a:spcPts val="1834"/>
              </a:spcBef>
            </a:pPr>
            <a:r>
              <a:rPr lang="en-US" b="1" dirty="0">
                <a:solidFill>
                  <a:schemeClr val="tx1">
                    <a:lumMod val="75000"/>
                    <a:lumOff val="25000"/>
                  </a:schemeClr>
                </a:solidFill>
                <a:ea typeface="ＭＳ Ｐゴシック" pitchFamily="34" charset="-128"/>
              </a:rPr>
              <a:t>Ask:</a:t>
            </a:r>
            <a:r>
              <a:rPr lang="en-US" dirty="0">
                <a:solidFill>
                  <a:schemeClr val="tx1">
                    <a:lumMod val="75000"/>
                    <a:lumOff val="25000"/>
                  </a:schemeClr>
                </a:solidFill>
                <a:ea typeface="ＭＳ Ｐゴシック" pitchFamily="34" charset="-128"/>
              </a:rPr>
              <a:t> Who can tell us things that ARE found in a credit report? It is okay to guess.</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chemeClr val="tx1">
                    <a:lumMod val="75000"/>
                    <a:lumOff val="25000"/>
                  </a:schemeClr>
                </a:solidFill>
              </a:rPr>
              <a:t>Debrief </a:t>
            </a:r>
            <a:r>
              <a:rPr lang="en-US" dirty="0">
                <a:solidFill>
                  <a:schemeClr val="tx1">
                    <a:lumMod val="75000"/>
                    <a:lumOff val="25000"/>
                  </a:schemeClr>
                </a:solidFill>
              </a:rPr>
              <a:t>ensuring each of these are mentioned (do not get into detailed</a:t>
            </a:r>
            <a:r>
              <a:rPr lang="en-US" baseline="0" dirty="0">
                <a:solidFill>
                  <a:schemeClr val="tx1">
                    <a:lumMod val="75000"/>
                    <a:lumOff val="25000"/>
                  </a:schemeClr>
                </a:solidFill>
              </a:rPr>
              <a:t> explanation and ask people with questions to hold them for a few minutes, complete definitions are coming up very shortly)</a:t>
            </a:r>
            <a:r>
              <a:rPr lang="en-US" dirty="0">
                <a:solidFill>
                  <a:schemeClr val="tx1">
                    <a:lumMod val="75000"/>
                    <a:lumOff val="25000"/>
                  </a:schemeClr>
                </a:solidFill>
              </a:rPr>
              <a:t>:</a:t>
            </a:r>
          </a:p>
          <a:p>
            <a:pPr marL="284163" lvl="2" indent="-173038">
              <a:spcBef>
                <a:spcPts val="611"/>
              </a:spcBef>
              <a:spcAft>
                <a:spcPts val="306"/>
              </a:spcAft>
              <a:buFont typeface="Arial" pitchFamily="34" charset="0"/>
              <a:buChar char="•"/>
            </a:pPr>
            <a:r>
              <a:rPr lang="en-US" dirty="0">
                <a:solidFill>
                  <a:schemeClr val="tx1">
                    <a:lumMod val="75000"/>
                    <a:lumOff val="25000"/>
                  </a:schemeClr>
                </a:solidFill>
              </a:rPr>
              <a:t>Identifying information </a:t>
            </a:r>
          </a:p>
          <a:p>
            <a:pPr marL="284163" lvl="2" indent="-173038">
              <a:spcBef>
                <a:spcPts val="611"/>
              </a:spcBef>
              <a:spcAft>
                <a:spcPts val="306"/>
              </a:spcAft>
              <a:buFont typeface="Arial" pitchFamily="34" charset="0"/>
              <a:buChar char="•"/>
            </a:pPr>
            <a:r>
              <a:rPr lang="en-US" dirty="0">
                <a:solidFill>
                  <a:schemeClr val="tx1">
                    <a:lumMod val="75000"/>
                    <a:lumOff val="25000"/>
                  </a:schemeClr>
                </a:solidFill>
              </a:rPr>
              <a:t>Credit history </a:t>
            </a:r>
          </a:p>
          <a:p>
            <a:pPr marL="284163" lvl="2" indent="-173038">
              <a:spcBef>
                <a:spcPts val="611"/>
              </a:spcBef>
              <a:spcAft>
                <a:spcPts val="306"/>
              </a:spcAft>
              <a:buFont typeface="Arial" pitchFamily="34" charset="0"/>
              <a:buChar char="•"/>
            </a:pPr>
            <a:r>
              <a:rPr lang="en-US" dirty="0">
                <a:solidFill>
                  <a:schemeClr val="tx1">
                    <a:lumMod val="75000"/>
                    <a:lumOff val="25000"/>
                  </a:schemeClr>
                </a:solidFill>
              </a:rPr>
              <a:t>Inquiries </a:t>
            </a:r>
          </a:p>
          <a:p>
            <a:pPr marL="284163" lvl="2" indent="-173038">
              <a:spcBef>
                <a:spcPts val="611"/>
              </a:spcBef>
              <a:spcAft>
                <a:spcPts val="306"/>
              </a:spcAft>
              <a:buFont typeface="Arial" pitchFamily="34" charset="0"/>
              <a:buChar char="•"/>
            </a:pPr>
            <a:r>
              <a:rPr lang="en-US" dirty="0">
                <a:solidFill>
                  <a:schemeClr val="tx1">
                    <a:lumMod val="75000"/>
                    <a:lumOff val="25000"/>
                  </a:schemeClr>
                </a:solidFill>
              </a:rPr>
              <a:t>Public record information such as collections</a:t>
            </a:r>
          </a:p>
          <a:p>
            <a:pPr>
              <a:spcBef>
                <a:spcPts val="1834"/>
              </a:spcBef>
            </a:pPr>
            <a:r>
              <a:rPr lang="en-US" b="1" dirty="0">
                <a:solidFill>
                  <a:schemeClr val="tx1">
                    <a:lumMod val="75000"/>
                    <a:lumOff val="25000"/>
                  </a:schemeClr>
                </a:solidFill>
                <a:ea typeface="ＭＳ Ｐゴシック" pitchFamily="34" charset="-128"/>
              </a:rPr>
              <a:t>Ask:</a:t>
            </a:r>
            <a:r>
              <a:rPr lang="en-US" dirty="0">
                <a:solidFill>
                  <a:schemeClr val="tx1">
                    <a:lumMod val="75000"/>
                    <a:lumOff val="25000"/>
                  </a:schemeClr>
                </a:solidFill>
                <a:ea typeface="ＭＳ Ｐゴシック" pitchFamily="34" charset="-128"/>
              </a:rPr>
              <a:t> Who can tell us things that are</a:t>
            </a:r>
            <a:r>
              <a:rPr lang="en-US" baseline="0" dirty="0">
                <a:solidFill>
                  <a:schemeClr val="tx1">
                    <a:lumMod val="75000"/>
                    <a:lumOff val="25000"/>
                  </a:schemeClr>
                </a:solidFill>
                <a:ea typeface="ＭＳ Ｐゴシック" pitchFamily="34" charset="-128"/>
              </a:rPr>
              <a:t> NOT</a:t>
            </a:r>
            <a:r>
              <a:rPr lang="en-US" dirty="0">
                <a:solidFill>
                  <a:schemeClr val="tx1">
                    <a:lumMod val="75000"/>
                    <a:lumOff val="25000"/>
                  </a:schemeClr>
                </a:solidFill>
                <a:ea typeface="ＭＳ Ｐゴシック" pitchFamily="34" charset="-128"/>
              </a:rPr>
              <a:t> found in a credit report? It is okay to guess.</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chemeClr val="tx1">
                    <a:lumMod val="75000"/>
                    <a:lumOff val="25000"/>
                  </a:schemeClr>
                </a:solidFill>
              </a:rPr>
              <a:t>Debrief </a:t>
            </a:r>
            <a:r>
              <a:rPr lang="en-US" dirty="0">
                <a:solidFill>
                  <a:schemeClr val="tx1">
                    <a:lumMod val="75000"/>
                    <a:lumOff val="25000"/>
                  </a:schemeClr>
                </a:solidFill>
              </a:rPr>
              <a:t>ensuring each of these are mentioned:</a:t>
            </a:r>
          </a:p>
          <a:p>
            <a:pPr marL="284163" lvl="2" indent="-173038">
              <a:spcBef>
                <a:spcPts val="408"/>
              </a:spcBef>
              <a:spcAft>
                <a:spcPts val="306"/>
              </a:spcAft>
              <a:buFont typeface="Arial" pitchFamily="34" charset="0"/>
              <a:buChar char="•"/>
            </a:pPr>
            <a:r>
              <a:rPr lang="en-US" dirty="0">
                <a:solidFill>
                  <a:schemeClr val="tx1">
                    <a:lumMod val="75000"/>
                    <a:lumOff val="25000"/>
                  </a:schemeClr>
                </a:solidFill>
              </a:rPr>
              <a:t>Checking and savings account balances</a:t>
            </a:r>
          </a:p>
          <a:p>
            <a:pPr marL="284163" lvl="2" indent="-173038">
              <a:spcBef>
                <a:spcPts val="408"/>
              </a:spcBef>
              <a:spcAft>
                <a:spcPts val="306"/>
              </a:spcAft>
              <a:buFont typeface="Arial" pitchFamily="34" charset="0"/>
              <a:buChar char="•"/>
            </a:pPr>
            <a:r>
              <a:rPr lang="en-US" dirty="0">
                <a:solidFill>
                  <a:schemeClr val="tx1">
                    <a:lumMod val="75000"/>
                    <a:lumOff val="25000"/>
                  </a:schemeClr>
                </a:solidFill>
              </a:rPr>
              <a:t>Income</a:t>
            </a:r>
          </a:p>
          <a:p>
            <a:pPr marL="284163" lvl="2" indent="-173038">
              <a:spcBef>
                <a:spcPts val="408"/>
              </a:spcBef>
              <a:spcAft>
                <a:spcPts val="306"/>
              </a:spcAft>
              <a:buFont typeface="Arial" pitchFamily="34" charset="0"/>
              <a:buChar char="•"/>
            </a:pPr>
            <a:r>
              <a:rPr lang="en-US" dirty="0">
                <a:solidFill>
                  <a:schemeClr val="tx1">
                    <a:lumMod val="75000"/>
                    <a:lumOff val="25000"/>
                  </a:schemeClr>
                </a:solidFill>
              </a:rPr>
              <a:t>Medical history</a:t>
            </a:r>
          </a:p>
          <a:p>
            <a:pPr marL="284163" lvl="2" indent="-173038">
              <a:spcBef>
                <a:spcPts val="408"/>
              </a:spcBef>
              <a:spcAft>
                <a:spcPts val="306"/>
              </a:spcAft>
              <a:buFont typeface="Arial" pitchFamily="34" charset="0"/>
              <a:buChar char="•"/>
            </a:pPr>
            <a:r>
              <a:rPr lang="en-US" dirty="0">
                <a:solidFill>
                  <a:schemeClr val="tx1">
                    <a:lumMod val="75000"/>
                    <a:lumOff val="25000"/>
                  </a:schemeClr>
                </a:solidFill>
              </a:rPr>
              <a:t>Purchase</a:t>
            </a:r>
            <a:r>
              <a:rPr lang="en-US" baseline="0" dirty="0">
                <a:solidFill>
                  <a:schemeClr val="tx1">
                    <a:lumMod val="75000"/>
                    <a:lumOff val="25000"/>
                  </a:schemeClr>
                </a:solidFill>
              </a:rPr>
              <a:t>s made with cash or check</a:t>
            </a:r>
          </a:p>
          <a:p>
            <a:pPr marL="284163" lvl="2" indent="-173038">
              <a:spcBef>
                <a:spcPts val="408"/>
              </a:spcBef>
              <a:spcAft>
                <a:spcPts val="306"/>
              </a:spcAft>
              <a:buFont typeface="Arial" pitchFamily="34" charset="0"/>
              <a:buChar char="•"/>
            </a:pPr>
            <a:r>
              <a:rPr lang="en-US" baseline="0" dirty="0">
                <a:solidFill>
                  <a:schemeClr val="tx1">
                    <a:lumMod val="75000"/>
                    <a:lumOff val="25000"/>
                  </a:schemeClr>
                </a:solidFill>
              </a:rPr>
              <a:t>Business account information</a:t>
            </a:r>
          </a:p>
          <a:p>
            <a:pPr marL="284163" lvl="2" indent="-173038">
              <a:spcBef>
                <a:spcPts val="408"/>
              </a:spcBef>
              <a:spcAft>
                <a:spcPts val="306"/>
              </a:spcAft>
              <a:buFont typeface="Arial" pitchFamily="34" charset="0"/>
              <a:buChar char="•"/>
            </a:pPr>
            <a:r>
              <a:rPr lang="en-US" baseline="0" dirty="0">
                <a:solidFill>
                  <a:schemeClr val="tx1">
                    <a:lumMod val="75000"/>
                    <a:lumOff val="25000"/>
                  </a:schemeClr>
                </a:solidFill>
              </a:rPr>
              <a:t>Race, gender, religion, or national origin</a:t>
            </a:r>
          </a:p>
          <a:p>
            <a:pPr marL="284163" lvl="2" indent="-173038">
              <a:spcBef>
                <a:spcPts val="408"/>
              </a:spcBef>
              <a:spcAft>
                <a:spcPts val="306"/>
              </a:spcAft>
              <a:buFont typeface="Arial" pitchFamily="34" charset="0"/>
              <a:buChar char="•"/>
            </a:pPr>
            <a:r>
              <a:rPr lang="en-US" baseline="0" dirty="0">
                <a:solidFill>
                  <a:schemeClr val="tx1">
                    <a:lumMod val="75000"/>
                    <a:lumOff val="25000"/>
                  </a:schemeClr>
                </a:solidFill>
              </a:rPr>
              <a:t>Driving record</a:t>
            </a:r>
          </a:p>
          <a:p>
            <a:pPr marL="0" lvl="2">
              <a:spcBef>
                <a:spcPts val="1223"/>
              </a:spcBef>
              <a:spcAft>
                <a:spcPts val="306"/>
              </a:spcAft>
            </a:pPr>
            <a:r>
              <a:rPr lang="en-US" dirty="0">
                <a:solidFill>
                  <a:schemeClr val="tx1">
                    <a:lumMod val="75000"/>
                    <a:lumOff val="25000"/>
                  </a:schemeClr>
                </a:solidFill>
              </a:rPr>
              <a:t>&lt;click to next slide&gt;</a:t>
            </a:r>
          </a:p>
          <a:p>
            <a:pPr marL="0" lvl="2">
              <a:spcBef>
                <a:spcPts val="611"/>
              </a:spcBef>
              <a:spcAft>
                <a:spcPts val="306"/>
              </a:spcAft>
            </a:pPr>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pPr eaLnBrk="1" hangingPunct="1"/>
            <a:endParaRPr lang="en-US" dirty="0">
              <a:solidFill>
                <a:schemeClr val="tx1">
                  <a:lumMod val="75000"/>
                  <a:lumOff val="25000"/>
                </a:schemeClr>
              </a:solidFill>
            </a:endParaRPr>
          </a:p>
          <a:p>
            <a:pPr eaLnBrk="1" hangingPunct="1"/>
            <a:endParaRPr lang="en-US" dirty="0">
              <a:solidFill>
                <a:schemeClr val="tx1">
                  <a:lumMod val="75000"/>
                  <a:lumOff val="25000"/>
                </a:schemeClr>
              </a:solidFill>
            </a:endParaRPr>
          </a:p>
          <a:p>
            <a:endParaRPr lang="en-US" dirty="0">
              <a:solidFill>
                <a:schemeClr val="tx1">
                  <a:lumMod val="75000"/>
                  <a:lumOff val="25000"/>
                </a:schemeClr>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85" y="324475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4047881"/>
            <a:ext cx="701040" cy="697230"/>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85" y="559845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6401580"/>
            <a:ext cx="701040" cy="697230"/>
          </a:xfrm>
          <a:prstGeom prst="rect">
            <a:avLst/>
          </a:prstGeom>
        </p:spPr>
      </p:pic>
      <p:sp>
        <p:nvSpPr>
          <p:cNvPr id="2" name="Slide Number Placeholder 1">
            <a:extLst>
              <a:ext uri="{FF2B5EF4-FFF2-40B4-BE49-F238E27FC236}">
                <a16:creationId xmlns:a16="http://schemas.microsoft.com/office/drawing/2014/main" id="{9C3C7787-F0D7-454E-B62B-124311347A4B}"/>
              </a:ext>
            </a:extLst>
          </p:cNvPr>
          <p:cNvSpPr>
            <a:spLocks noGrp="1"/>
          </p:cNvSpPr>
          <p:nvPr>
            <p:ph type="sldNum" sz="quarter" idx="10"/>
          </p:nvPr>
        </p:nvSpPr>
        <p:spPr/>
        <p:txBody>
          <a:bodyPr/>
          <a:lstStyle/>
          <a:p>
            <a:fld id="{26EE0D1E-9E61-5545-B9ED-5ECB36E177A6}" type="slidenum">
              <a:rPr lang="en-US" smtClean="0"/>
              <a:pPr/>
              <a:t>26</a:t>
            </a:fld>
            <a:endParaRPr lang="en-US" dirty="0"/>
          </a:p>
        </p:txBody>
      </p:sp>
    </p:spTree>
    <p:extLst>
      <p:ext uri="{BB962C8B-B14F-4D97-AF65-F5344CB8AC3E}">
        <p14:creationId xmlns:p14="http://schemas.microsoft.com/office/powerpoint/2010/main" val="1433498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195763" y="1006475"/>
            <a:ext cx="2376487" cy="1782763"/>
          </a:xfrm>
          <a:ln/>
        </p:spPr>
      </p:sp>
      <p:sp>
        <p:nvSpPr>
          <p:cNvPr id="57348" name="Rectangle 1027"/>
          <p:cNvSpPr>
            <a:spLocks noGrp="1" noChangeArrowheads="1"/>
          </p:cNvSpPr>
          <p:nvPr>
            <p:ph type="body" idx="1"/>
          </p:nvPr>
        </p:nvSpPr>
        <p:spPr>
          <a:xfrm>
            <a:off x="1406525" y="2916238"/>
            <a:ext cx="4620048" cy="567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schemeClr val="tx1">
                    <a:lumMod val="75000"/>
                    <a:lumOff val="25000"/>
                  </a:schemeClr>
                </a:solidFill>
              </a:rPr>
              <a:t>Credit Report Uses</a:t>
            </a: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This information</a:t>
            </a:r>
            <a:r>
              <a:rPr lang="en-US" baseline="0" dirty="0">
                <a:solidFill>
                  <a:schemeClr val="tx1">
                    <a:lumMod val="75000"/>
                    <a:lumOff val="25000"/>
                  </a:schemeClr>
                </a:solidFill>
              </a:rPr>
              <a:t> can affect whether you get your next loan, as well as your interest rate.</a:t>
            </a:r>
            <a:endParaRPr lang="en-US" dirty="0">
              <a:solidFill>
                <a:schemeClr val="tx1">
                  <a:lumMod val="75000"/>
                  <a:lumOff val="25000"/>
                </a:schemeClr>
              </a:solidFill>
            </a:endParaRPr>
          </a:p>
          <a:p>
            <a:pPr marL="279400" lvl="1" indent="-168275">
              <a:spcBef>
                <a:spcPts val="611"/>
              </a:spcBef>
              <a:spcAft>
                <a:spcPts val="306"/>
              </a:spcAft>
              <a:buFont typeface="Arial" pitchFamily="34" charset="0"/>
              <a:buChar char="•"/>
            </a:pPr>
            <a:r>
              <a:rPr lang="en-US" dirty="0">
                <a:solidFill>
                  <a:schemeClr val="tx1">
                    <a:lumMod val="75000"/>
                    <a:lumOff val="25000"/>
                  </a:schemeClr>
                </a:solidFill>
              </a:rPr>
              <a:t>Get a loan or other form of credit </a:t>
            </a:r>
          </a:p>
          <a:p>
            <a:pPr marL="279400" lvl="1" indent="-168275">
              <a:spcBef>
                <a:spcPts val="611"/>
              </a:spcBef>
              <a:spcAft>
                <a:spcPts val="306"/>
              </a:spcAft>
              <a:buFont typeface="Arial" pitchFamily="34" charset="0"/>
              <a:buChar char="•"/>
            </a:pPr>
            <a:r>
              <a:rPr lang="en-US" dirty="0">
                <a:solidFill>
                  <a:schemeClr val="tx1">
                    <a:lumMod val="75000"/>
                    <a:lumOff val="25000"/>
                  </a:schemeClr>
                </a:solidFill>
              </a:rPr>
              <a:t>Get a job </a:t>
            </a:r>
          </a:p>
          <a:p>
            <a:pPr marL="279400" lvl="1" indent="-168275">
              <a:spcBef>
                <a:spcPts val="611"/>
              </a:spcBef>
              <a:spcAft>
                <a:spcPts val="306"/>
              </a:spcAft>
              <a:buFont typeface="Arial" pitchFamily="34" charset="0"/>
              <a:buChar char="•"/>
            </a:pPr>
            <a:r>
              <a:rPr lang="en-US" dirty="0">
                <a:solidFill>
                  <a:schemeClr val="tx1">
                    <a:lumMod val="75000"/>
                    <a:lumOff val="25000"/>
                  </a:schemeClr>
                </a:solidFill>
              </a:rPr>
              <a:t>Be able to rent an apartment and/or affect the amount of your security deposit </a:t>
            </a:r>
          </a:p>
          <a:p>
            <a:pPr marL="279400" lvl="1" indent="-168275">
              <a:spcBef>
                <a:spcPts val="611"/>
              </a:spcBef>
              <a:spcAft>
                <a:spcPts val="306"/>
              </a:spcAft>
              <a:buFont typeface="Arial" pitchFamily="34" charset="0"/>
              <a:buChar char="•"/>
            </a:pPr>
            <a:r>
              <a:rPr lang="en-US" dirty="0">
                <a:solidFill>
                  <a:schemeClr val="tx1">
                    <a:lumMod val="75000"/>
                    <a:lumOff val="25000"/>
                  </a:schemeClr>
                </a:solidFill>
              </a:rPr>
              <a:t>Get insurance </a:t>
            </a:r>
          </a:p>
          <a:p>
            <a:endParaRPr lang="en-US" dirty="0">
              <a:solidFill>
                <a:schemeClr val="tx1">
                  <a:lumMod val="75000"/>
                  <a:lumOff val="25000"/>
                </a:schemeClr>
              </a:solidFill>
            </a:endParaRPr>
          </a:p>
          <a:p>
            <a:r>
              <a:rPr lang="en-US" dirty="0">
                <a:solidFill>
                  <a:schemeClr val="tx1">
                    <a:lumMod val="75000"/>
                    <a:lumOff val="25000"/>
                  </a:schemeClr>
                </a:solidFill>
              </a:rPr>
              <a:t>Keep in mind, credit reporting agencies do not make credit decisions. Credit reporting agencies simply report the information provided by creditors. This information can affect whether you get your next loan. </a:t>
            </a:r>
          </a:p>
          <a:p>
            <a:endParaRPr lang="en-US" dirty="0">
              <a:solidFill>
                <a:schemeClr val="tx1">
                  <a:lumMod val="75000"/>
                  <a:lumOff val="25000"/>
                </a:schemeClr>
              </a:solidFill>
            </a:endParaRPr>
          </a:p>
          <a:p>
            <a:pPr marL="0" lvl="1"/>
            <a:r>
              <a:rPr lang="en-US" dirty="0">
                <a:solidFill>
                  <a:schemeClr val="tx1">
                    <a:lumMod val="75000"/>
                    <a:lumOff val="25000"/>
                  </a:schemeClr>
                </a:solidFill>
              </a:rPr>
              <a:t>&lt;click to next slide&gt;</a:t>
            </a:r>
          </a:p>
          <a:p>
            <a:r>
              <a:rPr lang="en-US" dirty="0">
                <a:solidFill>
                  <a:schemeClr val="tx1">
                    <a:lumMod val="75000"/>
                    <a:lumOff val="25000"/>
                  </a:schemeClr>
                </a:solidFill>
              </a:rPr>
              <a:t>	</a:t>
            </a:r>
          </a:p>
          <a:p>
            <a:endParaRPr lang="en-US" dirty="0"/>
          </a:p>
          <a:p>
            <a:pPr eaLnBrk="1" hangingPunct="1"/>
            <a:endParaRPr lang="en-US" b="1" dirty="0"/>
          </a:p>
          <a:p>
            <a:pPr eaLnBrk="1" hangingPunct="1"/>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64624"/>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9FC71CC-1895-0F48-BAEE-571755F9D725}"/>
              </a:ext>
            </a:extLst>
          </p:cNvPr>
          <p:cNvSpPr>
            <a:spLocks noGrp="1"/>
          </p:cNvSpPr>
          <p:nvPr>
            <p:ph type="sldNum" sz="quarter" idx="10"/>
          </p:nvPr>
        </p:nvSpPr>
        <p:spPr/>
        <p:txBody>
          <a:bodyPr/>
          <a:lstStyle/>
          <a:p>
            <a:fld id="{26EE0D1E-9E61-5545-B9ED-5ECB36E177A6}" type="slidenum">
              <a:rPr lang="en-US" smtClean="0"/>
              <a:pPr/>
              <a:t>27</a:t>
            </a:fld>
            <a:endParaRPr lang="en-US" dirty="0"/>
          </a:p>
        </p:txBody>
      </p:sp>
    </p:spTree>
    <p:extLst>
      <p:ext uri="{BB962C8B-B14F-4D97-AF65-F5344CB8AC3E}">
        <p14:creationId xmlns:p14="http://schemas.microsoft.com/office/powerpoint/2010/main" val="1366425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026"/>
          <p:cNvSpPr>
            <a:spLocks noGrp="1" noRot="1" noChangeAspect="1" noChangeArrowheads="1" noTextEdit="1"/>
          </p:cNvSpPr>
          <p:nvPr>
            <p:ph type="sldImg"/>
          </p:nvPr>
        </p:nvSpPr>
        <p:spPr>
          <a:xfrm>
            <a:off x="4195763" y="1006475"/>
            <a:ext cx="2376487" cy="1782763"/>
          </a:xfrm>
          <a:ln/>
        </p:spPr>
      </p:sp>
      <p:sp>
        <p:nvSpPr>
          <p:cNvPr id="59396" name="Rectangle 1027"/>
          <p:cNvSpPr>
            <a:spLocks noGrp="1" noChangeArrowheads="1"/>
          </p:cNvSpPr>
          <p:nvPr>
            <p:ph type="body" idx="1"/>
          </p:nvPr>
        </p:nvSpPr>
        <p:spPr>
          <a:xfrm>
            <a:off x="1414437" y="2916238"/>
            <a:ext cx="4775834" cy="55939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schemeClr val="tx1">
                    <a:lumMod val="75000"/>
                    <a:lumOff val="25000"/>
                  </a:schemeClr>
                </a:solidFill>
              </a:rPr>
              <a:t>Credit Score</a:t>
            </a:r>
          </a:p>
          <a:p>
            <a:pPr>
              <a:spcBef>
                <a:spcPts val="1866"/>
              </a:spcBef>
            </a:pPr>
            <a:r>
              <a:rPr lang="en-US" b="1" dirty="0">
                <a:solidFill>
                  <a:schemeClr val="tx1">
                    <a:lumMod val="75000"/>
                    <a:lumOff val="25000"/>
                  </a:schemeClr>
                </a:solidFill>
              </a:rPr>
              <a:t>Say: </a:t>
            </a:r>
            <a:r>
              <a:rPr lang="en-US" dirty="0">
                <a:solidFill>
                  <a:schemeClr val="tx1">
                    <a:lumMod val="75000"/>
                    <a:lumOff val="25000"/>
                  </a:schemeClr>
                </a:solidFill>
              </a:rPr>
              <a:t>This slide provides an example of a credit score scale established by a credit reporting agency.  There are many different credit scoring models and scales out there, and what is considered a “good” credit score will vary by scale, agency, etc.  </a:t>
            </a:r>
          </a:p>
          <a:p>
            <a:pPr>
              <a:spcBef>
                <a:spcPts val="622"/>
              </a:spcBef>
              <a:spcAft>
                <a:spcPts val="622"/>
              </a:spcAft>
            </a:pPr>
            <a:r>
              <a:rPr lang="en-US" dirty="0">
                <a:solidFill>
                  <a:schemeClr val="tx1">
                    <a:lumMod val="75000"/>
                    <a:lumOff val="25000"/>
                  </a:schemeClr>
                </a:solidFill>
              </a:rPr>
              <a:t>Regardless of the model used, the credit score you receive from an agency—sometimes referred to as a credit rating—is a number that can help</a:t>
            </a:r>
            <a:r>
              <a:rPr lang="en-US" strike="sngStrike" dirty="0">
                <a:solidFill>
                  <a:schemeClr val="tx1">
                    <a:lumMod val="75000"/>
                    <a:lumOff val="25000"/>
                  </a:schemeClr>
                </a:solidFill>
              </a:rPr>
              <a:t>s</a:t>
            </a:r>
            <a:r>
              <a:rPr lang="en-US" dirty="0">
                <a:solidFill>
                  <a:schemeClr val="tx1">
                    <a:lumMod val="75000"/>
                    <a:lumOff val="25000"/>
                  </a:schemeClr>
                </a:solidFill>
              </a:rPr>
              <a:t> lenders determine how much of a credit risk you may be.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It is common for lenders, utility companies and financial institutions to use their own credit scoring model or one from another agency, and lenders often make decisions (at least in part) based on a credit score. It is sometimes the primary method they use to assess if you are credit worthy.</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Knowing how these scores are calculated can help you work to improve yours, if necessary.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Credit scores may be calculated using various methods and models, including but not limited to a computer model that compares the information in your credit report to what is on the credit reports of thousands of other customers. </a:t>
            </a:r>
          </a:p>
          <a:p>
            <a:pPr marL="0" lvl="1">
              <a:spcBef>
                <a:spcPts val="622"/>
              </a:spcBef>
            </a:pPr>
            <a:r>
              <a:rPr lang="en-US" dirty="0">
                <a:solidFill>
                  <a:schemeClr val="tx1">
                    <a:lumMod val="75000"/>
                    <a:lumOff val="25000"/>
                  </a:schemeClr>
                </a:solidFill>
              </a:rPr>
              <a:t>&lt;click to next slide&gt;</a:t>
            </a:r>
          </a:p>
          <a:p>
            <a:endParaRPr lang="en-US" dirty="0">
              <a:solidFill>
                <a:schemeClr val="tx1">
                  <a:lumMod val="75000"/>
                  <a:lumOff val="25000"/>
                </a:schemeClr>
              </a:solidFill>
            </a:endParaRPr>
          </a:p>
          <a:p>
            <a:r>
              <a:rPr lang="en-US" dirty="0">
                <a:solidFill>
                  <a:schemeClr val="tx1">
                    <a:lumMod val="75000"/>
                    <a:lumOff val="25000"/>
                  </a:schemeClr>
                </a:solidFill>
              </a:rPr>
              <a:t>	</a:t>
            </a:r>
          </a:p>
          <a:p>
            <a:pPr eaLnBrk="1" hangingPunct="1"/>
            <a:endParaRPr lang="en-US" dirty="0">
              <a:solidFill>
                <a:schemeClr val="tx1">
                  <a:lumMod val="75000"/>
                  <a:lumOff val="25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464D468A-2371-A846-961D-BB9F560CCF93}"/>
              </a:ext>
            </a:extLst>
          </p:cNvPr>
          <p:cNvSpPr>
            <a:spLocks noGrp="1"/>
          </p:cNvSpPr>
          <p:nvPr>
            <p:ph type="sldNum" sz="quarter" idx="10"/>
          </p:nvPr>
        </p:nvSpPr>
        <p:spPr/>
        <p:txBody>
          <a:bodyPr/>
          <a:lstStyle/>
          <a:p>
            <a:fld id="{26EE0D1E-9E61-5545-B9ED-5ECB36E177A6}" type="slidenum">
              <a:rPr lang="en-US" smtClean="0"/>
              <a:pPr/>
              <a:t>28</a:t>
            </a:fld>
            <a:endParaRPr lang="en-US" dirty="0"/>
          </a:p>
        </p:txBody>
      </p:sp>
    </p:spTree>
    <p:extLst>
      <p:ext uri="{BB962C8B-B14F-4D97-AF65-F5344CB8AC3E}">
        <p14:creationId xmlns:p14="http://schemas.microsoft.com/office/powerpoint/2010/main" val="179449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1026"/>
          <p:cNvSpPr>
            <a:spLocks noGrp="1" noRot="1" noChangeAspect="1" noChangeArrowheads="1" noTextEdit="1"/>
          </p:cNvSpPr>
          <p:nvPr>
            <p:ph type="sldImg"/>
          </p:nvPr>
        </p:nvSpPr>
        <p:spPr>
          <a:xfrm>
            <a:off x="4195763" y="1006475"/>
            <a:ext cx="2376487" cy="1782763"/>
          </a:xfrm>
          <a:ln/>
        </p:spPr>
      </p:sp>
      <p:sp>
        <p:nvSpPr>
          <p:cNvPr id="60420" name="Rectangle 1027"/>
          <p:cNvSpPr>
            <a:spLocks noGrp="1" noChangeArrowheads="1"/>
          </p:cNvSpPr>
          <p:nvPr>
            <p:ph type="body" idx="1"/>
          </p:nvPr>
        </p:nvSpPr>
        <p:spPr>
          <a:xfrm>
            <a:off x="1455632" y="2927721"/>
            <a:ext cx="4697941" cy="57712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b="1" dirty="0">
                <a:solidFill>
                  <a:schemeClr val="tx1">
                    <a:lumMod val="75000"/>
                    <a:lumOff val="25000"/>
                  </a:schemeClr>
                </a:solidFill>
              </a:rPr>
              <a:t>Sample Credit Score</a:t>
            </a:r>
          </a:p>
          <a:p>
            <a:pPr>
              <a:spcBef>
                <a:spcPts val="1866"/>
              </a:spcBef>
            </a:pPr>
            <a:r>
              <a:rPr lang="en-US" dirty="0">
                <a:solidFill>
                  <a:schemeClr val="tx1">
                    <a:lumMod val="75000"/>
                    <a:lumOff val="25000"/>
                  </a:schemeClr>
                </a:solidFill>
              </a:rPr>
              <a:t>Most credit score models take into account several factors when assigning scores and thereby evaluating creditworthiness: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Often, the biggest factor affecting your score is your payment history. This is why it is important to pay your bills on time.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Your score may be lowered if your credit card balance is close to the limit or if you have just begun to use credit.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Sometimes having little to no credit can mean a lower credit score.</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A credit score that one lender considers satisfactory may be regarded as unsatisfactory by other lenders. </a:t>
            </a:r>
          </a:p>
          <a:p>
            <a:pPr marL="284163" lvl="1" indent="-173038">
              <a:spcBef>
                <a:spcPts val="622"/>
              </a:spcBef>
              <a:spcAft>
                <a:spcPts val="622"/>
              </a:spcAft>
              <a:buFont typeface="Arial" pitchFamily="34" charset="0"/>
              <a:buChar char="•"/>
            </a:pPr>
            <a:r>
              <a:rPr lang="en-US" dirty="0">
                <a:solidFill>
                  <a:schemeClr val="tx1">
                    <a:lumMod val="75000"/>
                    <a:lumOff val="25000"/>
                  </a:schemeClr>
                </a:solidFill>
              </a:rPr>
              <a:t>One thing is certain for virtually all lenders: when it comes to obtaining a loan or a credit card, the better your credit score is the more likely you are to get a lower interest rate and pay less for borrowing money. </a:t>
            </a:r>
          </a:p>
          <a:p>
            <a:pPr marL="0" lvl="1">
              <a:spcBef>
                <a:spcPts val="622"/>
              </a:spcBef>
              <a:spcAft>
                <a:spcPts val="622"/>
              </a:spcAft>
            </a:pPr>
            <a:r>
              <a:rPr lang="en-US" dirty="0">
                <a:solidFill>
                  <a:schemeClr val="tx1">
                    <a:lumMod val="75000"/>
                    <a:lumOff val="25000"/>
                  </a:schemeClr>
                </a:solidFill>
              </a:rPr>
              <a:t>&lt;continued on next slide&gt;</a:t>
            </a:r>
          </a:p>
          <a:p>
            <a:pPr marL="0" lvl="1">
              <a:spcBef>
                <a:spcPts val="611"/>
              </a:spcBef>
              <a:spcAft>
                <a:spcPts val="611"/>
              </a:spcAft>
            </a:pPr>
            <a:endParaRPr lang="en-US" dirty="0">
              <a:solidFill>
                <a:schemeClr val="tx1">
                  <a:lumMod val="75000"/>
                  <a:lumOff val="25000"/>
                </a:schemeClr>
              </a:solidFill>
            </a:endParaRPr>
          </a:p>
          <a:p>
            <a:pPr eaLnBrk="1" hangingPunct="1"/>
            <a:endParaRPr lang="en-US" dirty="0">
              <a:solidFill>
                <a:schemeClr val="tx1">
                  <a:lumMod val="75000"/>
                  <a:lumOff val="25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7E4FA25-0654-B248-96D3-675C66786CA8}"/>
              </a:ext>
            </a:extLst>
          </p:cNvPr>
          <p:cNvSpPr>
            <a:spLocks noGrp="1"/>
          </p:cNvSpPr>
          <p:nvPr>
            <p:ph type="sldNum" sz="quarter" idx="10"/>
          </p:nvPr>
        </p:nvSpPr>
        <p:spPr/>
        <p:txBody>
          <a:bodyPr/>
          <a:lstStyle/>
          <a:p>
            <a:fld id="{26EE0D1E-9E61-5545-B9ED-5ECB36E177A6}" type="slidenum">
              <a:rPr lang="en-US" smtClean="0"/>
              <a:pPr/>
              <a:t>29</a:t>
            </a:fld>
            <a:endParaRPr lang="en-US" dirty="0"/>
          </a:p>
        </p:txBody>
      </p:sp>
    </p:spTree>
    <p:extLst>
      <p:ext uri="{BB962C8B-B14F-4D97-AF65-F5344CB8AC3E}">
        <p14:creationId xmlns:p14="http://schemas.microsoft.com/office/powerpoint/2010/main" val="138976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6238"/>
            <a:ext cx="4595707" cy="5857059"/>
          </a:xfrm>
          <a:prstGeom prst="rect">
            <a:avLst/>
          </a:prstGeom>
        </p:spPr>
        <p:txBody>
          <a:bodyPr/>
          <a:lstStyle/>
          <a:p>
            <a:r>
              <a:rPr lang="en-US" b="1" dirty="0">
                <a:solidFill>
                  <a:schemeClr val="tx1">
                    <a:lumMod val="75000"/>
                    <a:lumOff val="25000"/>
                  </a:schemeClr>
                </a:solidFill>
              </a:rPr>
              <a:t>Welcome!</a:t>
            </a:r>
          </a:p>
          <a:p>
            <a:endParaRPr lang="en-US" b="1" dirty="0">
              <a:solidFill>
                <a:schemeClr val="tx1">
                  <a:lumMod val="75000"/>
                  <a:lumOff val="25000"/>
                </a:schemeClr>
              </a:solidFill>
              <a:ea typeface="ＭＳ Ｐゴシック" pitchFamily="34" charset="-128"/>
            </a:endParaRPr>
          </a:p>
          <a:p>
            <a:r>
              <a:rPr lang="en-US" b="1" dirty="0">
                <a:solidFill>
                  <a:schemeClr val="tx1">
                    <a:lumMod val="75000"/>
                    <a:lumOff val="25000"/>
                  </a:schemeClr>
                </a:solidFill>
                <a:ea typeface="ＭＳ Ｐゴシック" pitchFamily="34" charset="-128"/>
              </a:rPr>
              <a:t>Say: </a:t>
            </a:r>
            <a:r>
              <a:rPr lang="en-US" dirty="0">
                <a:solidFill>
                  <a:schemeClr val="tx1">
                    <a:lumMod val="75000"/>
                    <a:lumOff val="25000"/>
                  </a:schemeClr>
                </a:solidFill>
                <a:ea typeface="ＭＳ Ｐゴシック" pitchFamily="34" charset="-128"/>
              </a:rPr>
              <a:t>Welcome and thanks for choosing to spend your valuable time learning about financial</a:t>
            </a:r>
            <a:r>
              <a:rPr lang="en-US" baseline="0" dirty="0">
                <a:solidFill>
                  <a:schemeClr val="tx1">
                    <a:lumMod val="75000"/>
                    <a:lumOff val="25000"/>
                  </a:schemeClr>
                </a:solidFill>
                <a:ea typeface="ＭＳ Ｐゴシック" pitchFamily="34" charset="-128"/>
              </a:rPr>
              <a:t> fundamentals</a:t>
            </a:r>
            <a:r>
              <a:rPr lang="en-US" dirty="0">
                <a:solidFill>
                  <a:schemeClr val="tx1">
                    <a:lumMod val="75000"/>
                    <a:lumOff val="25000"/>
                  </a:schemeClr>
                </a:solidFill>
                <a:ea typeface="ＭＳ Ｐゴシック" pitchFamily="34" charset="-128"/>
              </a:rPr>
              <a:t>. My name is [</a:t>
            </a:r>
            <a:r>
              <a:rPr lang="en-US" i="1" dirty="0">
                <a:solidFill>
                  <a:schemeClr val="tx1">
                    <a:lumMod val="75000"/>
                    <a:lumOff val="25000"/>
                  </a:schemeClr>
                </a:solidFill>
                <a:ea typeface="ＭＳ Ｐゴシック" pitchFamily="34" charset="-128"/>
              </a:rPr>
              <a:t>your first and last name</a:t>
            </a:r>
            <a:r>
              <a:rPr lang="en-US" dirty="0">
                <a:solidFill>
                  <a:schemeClr val="tx1">
                    <a:lumMod val="75000"/>
                    <a:lumOff val="25000"/>
                  </a:schemeClr>
                </a:solidFill>
                <a:ea typeface="ＭＳ Ｐゴシック" pitchFamily="34" charset="-128"/>
              </a:rPr>
              <a:t>]. I am a [</a:t>
            </a:r>
            <a:r>
              <a:rPr lang="en-US" i="1" dirty="0">
                <a:solidFill>
                  <a:schemeClr val="tx1">
                    <a:lumMod val="75000"/>
                    <a:lumOff val="25000"/>
                  </a:schemeClr>
                </a:solidFill>
                <a:ea typeface="ＭＳ Ｐゴシック" pitchFamily="34" charset="-128"/>
              </a:rPr>
              <a:t>position with Regions</a:t>
            </a:r>
            <a:r>
              <a:rPr lang="en-US" dirty="0">
                <a:solidFill>
                  <a:schemeClr val="tx1">
                    <a:lumMod val="75000"/>
                    <a:lumOff val="25000"/>
                  </a:schemeClr>
                </a:solidFill>
                <a:ea typeface="ＭＳ Ｐゴシック" pitchFamily="34" charset="-128"/>
              </a:rPr>
              <a:t>] from Regions Bank.</a:t>
            </a:r>
            <a:endParaRPr lang="en-US" dirty="0"/>
          </a:p>
          <a:p>
            <a:endParaRPr lang="en-US" dirty="0"/>
          </a:p>
          <a:p>
            <a:pPr>
              <a:spcAft>
                <a:spcPts val="600"/>
              </a:spcAft>
            </a:pPr>
            <a:r>
              <a:rPr lang="en-US" i="1" dirty="0">
                <a:solidFill>
                  <a:srgbClr val="FF0000"/>
                </a:solidFill>
              </a:rPr>
              <a:t>(If you are not a banker, use the following script:</a:t>
            </a:r>
          </a:p>
          <a:p>
            <a:pPr>
              <a:spcAft>
                <a:spcPts val="600"/>
              </a:spcAft>
            </a:pPr>
            <a:r>
              <a:rPr lang="en-US" dirty="0">
                <a:solidFill>
                  <a:srgbClr val="FF0000"/>
                </a:solidFill>
              </a:rPr>
              <a:t>My name is [</a:t>
            </a:r>
            <a:r>
              <a:rPr lang="en-US" i="1" dirty="0">
                <a:solidFill>
                  <a:srgbClr val="FF0000"/>
                </a:solidFill>
              </a:rPr>
              <a:t>your first and last name</a:t>
            </a:r>
            <a:r>
              <a:rPr lang="en-US" dirty="0">
                <a:solidFill>
                  <a:srgbClr val="FF0000"/>
                </a:solidFill>
              </a:rPr>
              <a:t>]. I am a [</a:t>
            </a:r>
            <a:r>
              <a:rPr lang="en-US" i="1" dirty="0">
                <a:solidFill>
                  <a:srgbClr val="FF0000"/>
                </a:solidFill>
              </a:rPr>
              <a:t>position/job</a:t>
            </a:r>
            <a:r>
              <a:rPr lang="en-US" dirty="0">
                <a:solidFill>
                  <a:srgbClr val="FF0000"/>
                </a:solidFill>
              </a:rPr>
              <a:t>] from [</a:t>
            </a:r>
            <a:r>
              <a:rPr lang="en-US" i="1" dirty="0">
                <a:solidFill>
                  <a:srgbClr val="FF0000"/>
                </a:solidFill>
              </a:rPr>
              <a:t>company</a:t>
            </a:r>
            <a:r>
              <a:rPr lang="en-US" dirty="0">
                <a:solidFill>
                  <a:srgbClr val="FF0000"/>
                </a:solidFill>
              </a:rPr>
              <a:t>].</a:t>
            </a:r>
          </a:p>
          <a:p>
            <a:r>
              <a:rPr lang="en-US" i="1" dirty="0">
                <a:solidFill>
                  <a:srgbClr val="FF0000"/>
                </a:solidFill>
              </a:rPr>
              <a:t>This will help to set expectations as to the depth of product knowledge you may or may not have.)</a:t>
            </a:r>
          </a:p>
          <a:p>
            <a:endParaRPr lang="en-US" dirty="0">
              <a:solidFill>
                <a:schemeClr val="tx1">
                  <a:lumMod val="75000"/>
                  <a:lumOff val="25000"/>
                </a:schemeClr>
              </a:solidFill>
              <a:ea typeface="ＭＳ Ｐゴシック" pitchFamily="34" charset="-128"/>
            </a:endParaRPr>
          </a:p>
          <a:p>
            <a:r>
              <a:rPr lang="en-US" dirty="0">
                <a:solidFill>
                  <a:schemeClr val="tx1">
                    <a:lumMod val="75000"/>
                    <a:lumOff val="25000"/>
                  </a:schemeClr>
                </a:solidFill>
                <a:ea typeface="ＭＳ Ｐゴシック" pitchFamily="34" charset="-128"/>
              </a:rPr>
              <a:t>[</a:t>
            </a:r>
            <a:r>
              <a:rPr lang="en-US" i="1" dirty="0">
                <a:solidFill>
                  <a:schemeClr val="tx1">
                    <a:lumMod val="75000"/>
                    <a:lumOff val="25000"/>
                  </a:schemeClr>
                </a:solidFill>
                <a:ea typeface="ＭＳ Ｐゴシック" pitchFamily="34" charset="-128"/>
              </a:rPr>
              <a:t>Share a brief anecdote about yourself that indicates your excitement about the session and sets you up as a knowledgeable advisor regarding financial issues for those just starting out in life.</a:t>
            </a:r>
            <a:r>
              <a:rPr lang="en-US" dirty="0">
                <a:solidFill>
                  <a:schemeClr val="tx1">
                    <a:lumMod val="75000"/>
                    <a:lumOff val="25000"/>
                  </a:schemeClr>
                </a:solidFill>
                <a:ea typeface="ＭＳ Ｐゴシック" pitchFamily="34" charset="-128"/>
              </a:rPr>
              <a:t>]</a:t>
            </a:r>
            <a:endParaRPr lang="en-US" sz="1100" dirty="0">
              <a:solidFill>
                <a:schemeClr val="tx1">
                  <a:lumMod val="75000"/>
                  <a:lumOff val="25000"/>
                </a:schemeClr>
              </a:solidFill>
              <a:ea typeface="ＭＳ Ｐゴシック" pitchFamily="34" charset="-128"/>
            </a:endParaRPr>
          </a:p>
          <a:p>
            <a:endParaRPr lang="en-US" dirty="0">
              <a:solidFill>
                <a:schemeClr val="tx1">
                  <a:lumMod val="75000"/>
                  <a:lumOff val="25000"/>
                </a:schemeClr>
              </a:solidFill>
              <a:ea typeface="ＭＳ Ｐゴシック" pitchFamily="34" charset="-128"/>
            </a:endParaRPr>
          </a:p>
          <a:p>
            <a:pPr marL="0" lvl="1">
              <a:spcBef>
                <a:spcPts val="1223"/>
              </a:spcBef>
              <a:spcAft>
                <a:spcPts val="306"/>
              </a:spcAft>
              <a:defRPr/>
            </a:pPr>
            <a:r>
              <a:rPr lang="en-US" dirty="0">
                <a:solidFill>
                  <a:schemeClr val="tx1">
                    <a:lumMod val="75000"/>
                    <a:lumOff val="25000"/>
                  </a:schemeClr>
                </a:solidFill>
                <a:ea typeface="ＭＳ Ｐゴシック" pitchFamily="34" charset="-128"/>
              </a:rPr>
              <a:t>&lt;click to next slide&gt;</a:t>
            </a:r>
          </a:p>
          <a:p>
            <a:pPr marL="0" lvl="1">
              <a:spcBef>
                <a:spcPts val="1223"/>
              </a:spcBef>
              <a:spcAft>
                <a:spcPts val="306"/>
              </a:spcAft>
              <a:defRPr/>
            </a:pPr>
            <a:r>
              <a:rPr lang="en-US" b="1" dirty="0">
                <a:solidFill>
                  <a:schemeClr val="tx1">
                    <a:lumMod val="75000"/>
                    <a:lumOff val="25000"/>
                  </a:schemeClr>
                </a:solidFill>
                <a:ea typeface="ＭＳ Ｐゴシック" pitchFamily="34" charset="-128"/>
              </a:rPr>
              <a:t>TIP: </a:t>
            </a:r>
            <a:r>
              <a:rPr lang="en-US" dirty="0">
                <a:solidFill>
                  <a:schemeClr val="tx1">
                    <a:lumMod val="75000"/>
                    <a:lumOff val="25000"/>
                  </a:schemeClr>
                </a:solidFill>
                <a:ea typeface="ＭＳ Ｐゴシック" pitchFamily="34" charset="-128"/>
              </a:rPr>
              <a:t>Remember, get to know this material in advance so that you can seamlessly deliver it without reading verbatim!</a:t>
            </a:r>
          </a:p>
          <a:p>
            <a:pPr marL="0" lvl="1">
              <a:spcBef>
                <a:spcPts val="1223"/>
              </a:spcBef>
              <a:spcAft>
                <a:spcPts val="306"/>
              </a:spcAft>
              <a:defRPr/>
            </a:pPr>
            <a:endParaRPr lang="en-US" dirty="0">
              <a:solidFill>
                <a:schemeClr val="tx1">
                  <a:lumMod val="75000"/>
                  <a:lumOff val="25000"/>
                </a:schemeClr>
              </a:solidFill>
              <a:ea typeface="ＭＳ Ｐゴシック" pitchFamily="34" charset="-128"/>
            </a:endParaRPr>
          </a:p>
          <a:p>
            <a:endParaRPr lang="en-US" sz="1100" dirty="0">
              <a:ea typeface="ＭＳ Ｐゴシック" pitchFamily="34" charset="-128"/>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3557"/>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6443985"/>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5ED00158-1009-0247-B991-0879800E5AD2}"/>
              </a:ext>
            </a:extLst>
          </p:cNvPr>
          <p:cNvSpPr>
            <a:spLocks noGrp="1"/>
          </p:cNvSpPr>
          <p:nvPr>
            <p:ph type="sldNum" sz="quarter" idx="10"/>
          </p:nvPr>
        </p:nvSpPr>
        <p:spPr/>
        <p:txBody>
          <a:bodyPr/>
          <a:lstStyle/>
          <a:p>
            <a:fld id="{26EE0D1E-9E61-5545-B9ED-5ECB36E177A6}" type="slidenum">
              <a:rPr lang="en-US" smtClean="0"/>
              <a:pPr/>
              <a:t>3</a:t>
            </a:fld>
            <a:endParaRPr lang="en-US" dirty="0"/>
          </a:p>
        </p:txBody>
      </p:sp>
    </p:spTree>
    <p:extLst>
      <p:ext uri="{BB962C8B-B14F-4D97-AF65-F5344CB8AC3E}">
        <p14:creationId xmlns:p14="http://schemas.microsoft.com/office/powerpoint/2010/main" val="316163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6"/>
          <p:cNvSpPr>
            <a:spLocks noGrp="1" noRot="1" noChangeAspect="1" noChangeArrowheads="1" noTextEdit="1"/>
          </p:cNvSpPr>
          <p:nvPr>
            <p:ph type="sldImg"/>
          </p:nvPr>
        </p:nvSpPr>
        <p:spPr>
          <a:xfrm>
            <a:off x="4195763" y="1006475"/>
            <a:ext cx="2376487" cy="1782763"/>
          </a:xfrm>
          <a:ln/>
        </p:spPr>
      </p:sp>
      <p:sp>
        <p:nvSpPr>
          <p:cNvPr id="43012" name="Rectangle 1027"/>
          <p:cNvSpPr>
            <a:spLocks noGrp="1" noChangeArrowheads="1"/>
          </p:cNvSpPr>
          <p:nvPr>
            <p:ph type="body" idx="1"/>
          </p:nvPr>
        </p:nvSpPr>
        <p:spPr>
          <a:xfrm>
            <a:off x="1455632" y="2927721"/>
            <a:ext cx="4931621" cy="60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306"/>
              </a:spcBef>
            </a:pPr>
            <a:r>
              <a:rPr lang="en-US" b="1" dirty="0">
                <a:solidFill>
                  <a:schemeClr val="tx1">
                    <a:lumMod val="75000"/>
                    <a:lumOff val="25000"/>
                  </a:schemeClr>
                </a:solidFill>
              </a:rPr>
              <a:t>How to Read a Credit</a:t>
            </a:r>
            <a:r>
              <a:rPr lang="en-US" b="1" baseline="0" dirty="0">
                <a:solidFill>
                  <a:schemeClr val="tx1">
                    <a:lumMod val="75000"/>
                    <a:lumOff val="25000"/>
                  </a:schemeClr>
                </a:solidFill>
              </a:rPr>
              <a:t> Report</a:t>
            </a:r>
            <a:endParaRPr lang="en-US" b="1" dirty="0">
              <a:solidFill>
                <a:schemeClr val="tx1">
                  <a:lumMod val="75000"/>
                  <a:lumOff val="25000"/>
                </a:schemeClr>
              </a:solidFill>
            </a:endParaRPr>
          </a:p>
          <a:p>
            <a:pPr>
              <a:spcBef>
                <a:spcPts val="1834"/>
              </a:spcBef>
              <a:spcAft>
                <a:spcPts val="611"/>
              </a:spcAft>
            </a:pPr>
            <a:r>
              <a:rPr lang="en-US" b="1" dirty="0">
                <a:solidFill>
                  <a:prstClr val="black">
                    <a:lumMod val="75000"/>
                    <a:lumOff val="25000"/>
                  </a:prstClr>
                </a:solidFill>
                <a:ea typeface="ＭＳ Ｐゴシック" pitchFamily="34" charset="-128"/>
              </a:rPr>
              <a:t>Distribute</a:t>
            </a:r>
            <a:r>
              <a:rPr lang="en-US" dirty="0">
                <a:solidFill>
                  <a:prstClr val="black">
                    <a:lumMod val="75000"/>
                    <a:lumOff val="25000"/>
                  </a:prstClr>
                </a:solidFill>
                <a:ea typeface="ＭＳ Ｐゴシック" pitchFamily="34" charset="-128"/>
              </a:rPr>
              <a:t> handouts at this time. Be sure you save one of each for yourself to refer to.</a:t>
            </a:r>
          </a:p>
          <a:p>
            <a:pPr>
              <a:spcBef>
                <a:spcPts val="611"/>
              </a:spcBef>
              <a:spcAft>
                <a:spcPts val="611"/>
              </a:spcAft>
              <a:defRPr/>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Your Credit Report.</a:t>
            </a:r>
            <a:endParaRPr lang="en-US" dirty="0">
              <a:solidFill>
                <a:schemeClr val="tx1">
                  <a:lumMod val="75000"/>
                  <a:lumOff val="25000"/>
                </a:schemeClr>
              </a:solidFill>
            </a:endParaRPr>
          </a:p>
          <a:p>
            <a:r>
              <a:rPr lang="en-US" b="1" dirty="0">
                <a:solidFill>
                  <a:schemeClr val="tx1">
                    <a:lumMod val="75000"/>
                    <a:lumOff val="25000"/>
                  </a:schemeClr>
                </a:solidFill>
              </a:rPr>
              <a:t>Ask:</a:t>
            </a:r>
            <a:r>
              <a:rPr lang="en-US" dirty="0">
                <a:solidFill>
                  <a:schemeClr val="tx1">
                    <a:lumMod val="75000"/>
                    <a:lumOff val="25000"/>
                  </a:schemeClr>
                </a:solidFill>
              </a:rPr>
              <a:t> In the video you learned there are usually four sections of a consumer credit report. Using the handout if you need to, what are the four main sections?</a:t>
            </a:r>
          </a:p>
          <a:p>
            <a:endParaRPr lang="en-US" dirty="0">
              <a:solidFill>
                <a:schemeClr val="tx1">
                  <a:lumMod val="75000"/>
                  <a:lumOff val="25000"/>
                </a:schemeClr>
              </a:solidFill>
            </a:endParaRPr>
          </a:p>
          <a:p>
            <a:r>
              <a:rPr lang="en-US" b="1" dirty="0">
                <a:solidFill>
                  <a:schemeClr val="tx1">
                    <a:lumMod val="75000"/>
                    <a:lumOff val="25000"/>
                  </a:schemeClr>
                </a:solidFill>
              </a:rPr>
              <a:t>Debrief</a:t>
            </a:r>
            <a:r>
              <a:rPr lang="en-US" dirty="0">
                <a:solidFill>
                  <a:schemeClr val="tx1">
                    <a:lumMod val="75000"/>
                    <a:lumOff val="25000"/>
                  </a:schemeClr>
                </a:solidFill>
              </a:rPr>
              <a:t> each as it is named by participants.</a:t>
            </a:r>
          </a:p>
          <a:p>
            <a:pPr marL="279400" lvl="1" indent="-168275">
              <a:spcBef>
                <a:spcPts val="611"/>
              </a:spcBef>
              <a:spcAft>
                <a:spcPts val="611"/>
              </a:spcAft>
              <a:buFont typeface="Arial" pitchFamily="34" charset="0"/>
              <a:buChar char="•"/>
            </a:pPr>
            <a:r>
              <a:rPr lang="en-US" dirty="0">
                <a:solidFill>
                  <a:schemeClr val="tx1">
                    <a:lumMod val="75000"/>
                    <a:lumOff val="25000"/>
                  </a:schemeClr>
                </a:solidFill>
              </a:rPr>
              <a:t>Identifying information verifies you are who you are with information like name and birthdate and address and phone number, employer information, and so on</a:t>
            </a:r>
          </a:p>
          <a:p>
            <a:pPr marL="279400" lvl="1" indent="-168275">
              <a:spcBef>
                <a:spcPts val="611"/>
              </a:spcBef>
              <a:spcAft>
                <a:spcPts val="611"/>
              </a:spcAft>
              <a:buFont typeface="Arial" pitchFamily="34" charset="0"/>
              <a:buChar char="•"/>
            </a:pPr>
            <a:r>
              <a:rPr lang="en-US" dirty="0">
                <a:solidFill>
                  <a:schemeClr val="tx1">
                    <a:lumMod val="75000"/>
                    <a:lumOff val="25000"/>
                  </a:schemeClr>
                </a:solidFill>
              </a:rPr>
              <a:t>Credit history (sometimes the individual accounts are called trade lines) provides a “snapshot” of all the activity on your credit report</a:t>
            </a:r>
          </a:p>
          <a:p>
            <a:pPr marL="279400" lvl="1" indent="-168275">
              <a:spcBef>
                <a:spcPts val="611"/>
              </a:spcBef>
              <a:spcAft>
                <a:spcPts val="611"/>
              </a:spcAft>
              <a:buFont typeface="Arial" pitchFamily="34" charset="0"/>
              <a:buChar char="•"/>
            </a:pPr>
            <a:r>
              <a:rPr lang="en-US" dirty="0">
                <a:solidFill>
                  <a:schemeClr val="tx1">
                    <a:lumMod val="75000"/>
                    <a:lumOff val="25000"/>
                  </a:schemeClr>
                </a:solidFill>
              </a:rPr>
              <a:t>Public records include your public information related to tax liens and bankruptcies and so on</a:t>
            </a:r>
          </a:p>
          <a:p>
            <a:pPr marL="279400" lvl="1" indent="-168275">
              <a:spcBef>
                <a:spcPts val="611"/>
              </a:spcBef>
              <a:spcAft>
                <a:spcPts val="611"/>
              </a:spcAft>
              <a:buFont typeface="Arial" pitchFamily="34" charset="0"/>
              <a:buChar char="•"/>
            </a:pPr>
            <a:r>
              <a:rPr lang="en-US" dirty="0">
                <a:solidFill>
                  <a:schemeClr val="tx1">
                    <a:lumMod val="75000"/>
                    <a:lumOff val="25000"/>
                  </a:schemeClr>
                </a:solidFill>
              </a:rPr>
              <a:t>Inquiries list all the companies who have viewed your credit report in the last two years</a:t>
            </a:r>
          </a:p>
          <a:p>
            <a:pPr marL="0" lvl="1">
              <a:spcBef>
                <a:spcPts val="611"/>
              </a:spcBef>
              <a:spcAft>
                <a:spcPts val="611"/>
              </a:spcAft>
            </a:pPr>
            <a:r>
              <a:rPr lang="en-US" b="1" dirty="0">
                <a:solidFill>
                  <a:schemeClr val="tx1">
                    <a:lumMod val="75000"/>
                    <a:lumOff val="25000"/>
                  </a:schemeClr>
                </a:solidFill>
              </a:rPr>
              <a:t>Say: </a:t>
            </a:r>
            <a:r>
              <a:rPr lang="en-US" dirty="0">
                <a:solidFill>
                  <a:schemeClr val="tx1">
                    <a:lumMod val="75000"/>
                    <a:lumOff val="25000"/>
                  </a:schemeClr>
                </a:solidFill>
              </a:rPr>
              <a:t>Now let’s dig deeper. Follow along on</a:t>
            </a:r>
            <a:r>
              <a:rPr lang="en-US" baseline="0" dirty="0">
                <a:solidFill>
                  <a:schemeClr val="tx1">
                    <a:lumMod val="75000"/>
                    <a:lumOff val="25000"/>
                  </a:schemeClr>
                </a:solidFill>
              </a:rPr>
              <a:t> your handout</a:t>
            </a:r>
            <a:r>
              <a:rPr lang="en-US" dirty="0">
                <a:solidFill>
                  <a:schemeClr val="tx1">
                    <a:lumMod val="75000"/>
                    <a:lumOff val="25000"/>
                  </a:schemeClr>
                </a:solidFill>
              </a:rPr>
              <a:t>.</a:t>
            </a:r>
          </a:p>
          <a:p>
            <a:pPr marL="0" lvl="1">
              <a:spcBef>
                <a:spcPts val="611"/>
              </a:spcBef>
              <a:spcAft>
                <a:spcPts val="611"/>
              </a:spcAft>
            </a:pPr>
            <a:r>
              <a:rPr lang="en-US" dirty="0">
                <a:solidFill>
                  <a:schemeClr val="tx1">
                    <a:lumMod val="75000"/>
                    <a:lumOff val="25000"/>
                  </a:schemeClr>
                </a:solidFill>
              </a:rPr>
              <a:t>&lt;click to next slide&gt;</a:t>
            </a:r>
          </a:p>
          <a:p>
            <a:pPr marL="0" lvl="1"/>
            <a:endParaRPr lang="en-US" dirty="0">
              <a:solidFill>
                <a:schemeClr val="tx1">
                  <a:lumMod val="75000"/>
                  <a:lumOff val="25000"/>
                </a:schemeClr>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7188663"/>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4818825"/>
            <a:ext cx="701040" cy="6972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60" y="4044125"/>
            <a:ext cx="701040" cy="697230"/>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81" y="325974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242D52E3-E85E-6B46-B05D-8E488A357497}"/>
              </a:ext>
            </a:extLst>
          </p:cNvPr>
          <p:cNvSpPr>
            <a:spLocks noGrp="1"/>
          </p:cNvSpPr>
          <p:nvPr>
            <p:ph type="sldNum" sz="quarter" idx="10"/>
          </p:nvPr>
        </p:nvSpPr>
        <p:spPr/>
        <p:txBody>
          <a:bodyPr/>
          <a:lstStyle/>
          <a:p>
            <a:fld id="{26EE0D1E-9E61-5545-B9ED-5ECB36E177A6}" type="slidenum">
              <a:rPr lang="en-US" smtClean="0"/>
              <a:pPr/>
              <a:t>30</a:t>
            </a:fld>
            <a:endParaRPr lang="en-US" dirty="0"/>
          </a:p>
        </p:txBody>
      </p:sp>
    </p:spTree>
    <p:extLst>
      <p:ext uri="{BB962C8B-B14F-4D97-AF65-F5344CB8AC3E}">
        <p14:creationId xmlns:p14="http://schemas.microsoft.com/office/powerpoint/2010/main" val="377370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195763" y="1006475"/>
            <a:ext cx="2376487" cy="1782763"/>
          </a:xfrm>
          <a:ln/>
        </p:spPr>
      </p:sp>
      <p:sp>
        <p:nvSpPr>
          <p:cNvPr id="57348" name="Rectangle 1027"/>
          <p:cNvSpPr>
            <a:spLocks noGrp="1" noChangeArrowheads="1"/>
          </p:cNvSpPr>
          <p:nvPr>
            <p:ph type="body" idx="1"/>
          </p:nvPr>
        </p:nvSpPr>
        <p:spPr>
          <a:xfrm>
            <a:off x="1402080" y="2916238"/>
            <a:ext cx="4775834" cy="567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306"/>
              </a:spcBef>
            </a:pPr>
            <a:r>
              <a:rPr lang="en-US" b="1" dirty="0">
                <a:solidFill>
                  <a:schemeClr val="tx1">
                    <a:lumMod val="75000"/>
                    <a:lumOff val="25000"/>
                  </a:schemeClr>
                </a:solidFill>
              </a:rPr>
              <a:t>Each Entry on</a:t>
            </a:r>
            <a:r>
              <a:rPr lang="en-US" b="1" baseline="0" dirty="0">
                <a:solidFill>
                  <a:schemeClr val="tx1">
                    <a:lumMod val="75000"/>
                    <a:lumOff val="25000"/>
                  </a:schemeClr>
                </a:solidFill>
              </a:rPr>
              <a:t> Your Credit Report</a:t>
            </a:r>
            <a:endParaRPr lang="en-US" b="1" dirty="0">
              <a:solidFill>
                <a:schemeClr val="tx1">
                  <a:lumMod val="75000"/>
                  <a:lumOff val="25000"/>
                </a:schemeClr>
              </a:solidFill>
            </a:endParaRPr>
          </a:p>
          <a:p>
            <a:pPr>
              <a:spcBef>
                <a:spcPts val="1834"/>
              </a:spcBef>
              <a:spcAft>
                <a:spcPts val="611"/>
              </a:spcAft>
            </a:pPr>
            <a:r>
              <a:rPr lang="en-US" b="1" dirty="0">
                <a:solidFill>
                  <a:schemeClr val="tx1">
                    <a:lumMod val="75000"/>
                    <a:lumOff val="25000"/>
                  </a:schemeClr>
                </a:solidFill>
              </a:rPr>
              <a:t>Point out </a:t>
            </a:r>
            <a:r>
              <a:rPr lang="en-US" dirty="0">
                <a:solidFill>
                  <a:schemeClr val="tx1">
                    <a:lumMod val="75000"/>
                    <a:lumOff val="25000"/>
                  </a:schemeClr>
                </a:solidFill>
              </a:rPr>
              <a:t>the credit history section.</a:t>
            </a:r>
          </a:p>
          <a:p>
            <a:pPr>
              <a:spcBef>
                <a:spcPts val="408"/>
              </a:spcBef>
              <a:spcAft>
                <a:spcPts val="408"/>
              </a:spcAft>
            </a:pPr>
            <a:r>
              <a:rPr lang="en-US" b="1" dirty="0">
                <a:solidFill>
                  <a:schemeClr val="tx1">
                    <a:lumMod val="75000"/>
                    <a:lumOff val="25000"/>
                  </a:schemeClr>
                </a:solidFill>
              </a:rPr>
              <a:t>Say: </a:t>
            </a:r>
            <a:r>
              <a:rPr lang="en-US" dirty="0">
                <a:solidFill>
                  <a:schemeClr val="tx1">
                    <a:lumMod val="75000"/>
                    <a:lumOff val="25000"/>
                  </a:schemeClr>
                </a:solidFill>
              </a:rPr>
              <a:t>Each account includes the name of the creditor and the account number, which may be scrambled for security purposes. You may have more than one account from a creditor. Many creditors have more than one kind of account, or if you move, they transfer your account to a new location and assign a new number. </a:t>
            </a:r>
          </a:p>
          <a:p>
            <a:pPr>
              <a:spcBef>
                <a:spcPts val="408"/>
              </a:spcBef>
              <a:spcAft>
                <a:spcPts val="408"/>
              </a:spcAft>
            </a:pPr>
            <a:r>
              <a:rPr lang="en-US" dirty="0">
                <a:solidFill>
                  <a:schemeClr val="tx1">
                    <a:lumMod val="75000"/>
                    <a:lumOff val="25000"/>
                  </a:schemeClr>
                </a:solidFill>
              </a:rPr>
              <a:t>The entry will also include:</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The kind of credit (installment, such as a mortgage or car loan, or revolving, such as a department store credit card)</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Whether the account is in your name alone or with another person</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Total amount of the loan, high credit limit or highest balance on the card</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How much is still owed</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Fixed monthly payments or minimum monthly amount</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Status of the account (open, inactive, closed, paid, etc.)</a:t>
            </a:r>
          </a:p>
          <a:p>
            <a:pPr marL="279400" lvl="1" indent="-168275">
              <a:spcBef>
                <a:spcPts val="408"/>
              </a:spcBef>
              <a:spcAft>
                <a:spcPts val="408"/>
              </a:spcAft>
              <a:buFont typeface="Arial" pitchFamily="34" charset="0"/>
              <a:buChar char="•"/>
            </a:pPr>
            <a:r>
              <a:rPr lang="en-US" dirty="0">
                <a:solidFill>
                  <a:schemeClr val="tx1">
                    <a:lumMod val="75000"/>
                    <a:lumOff val="25000"/>
                  </a:schemeClr>
                </a:solidFill>
              </a:rPr>
              <a:t>How well the account has been paid</a:t>
            </a:r>
          </a:p>
          <a:p>
            <a:pPr marL="0" lvl="1">
              <a:spcBef>
                <a:spcPts val="1223"/>
              </a:spcBef>
            </a:pPr>
            <a:r>
              <a:rPr lang="en-US" dirty="0">
                <a:solidFill>
                  <a:schemeClr val="tx1">
                    <a:lumMod val="75000"/>
                    <a:lumOff val="25000"/>
                  </a:schemeClr>
                </a:solidFill>
              </a:rPr>
              <a:t>&lt;click to next slide&gt;</a:t>
            </a:r>
          </a:p>
          <a:p>
            <a:pPr eaLnBrk="1" hangingPunct="1"/>
            <a:endParaRPr lang="en-US" dirty="0">
              <a:solidFill>
                <a:schemeClr val="tx1">
                  <a:lumMod val="75000"/>
                  <a:lumOff val="25000"/>
                </a:scheme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55603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DDDADC07-74C8-D046-B593-7E47F9112A71}"/>
              </a:ext>
            </a:extLst>
          </p:cNvPr>
          <p:cNvSpPr>
            <a:spLocks noGrp="1"/>
          </p:cNvSpPr>
          <p:nvPr>
            <p:ph type="sldNum" sz="quarter" idx="10"/>
          </p:nvPr>
        </p:nvSpPr>
        <p:spPr/>
        <p:txBody>
          <a:bodyPr/>
          <a:lstStyle/>
          <a:p>
            <a:fld id="{26EE0D1E-9E61-5545-B9ED-5ECB36E177A6}" type="slidenum">
              <a:rPr lang="en-US" smtClean="0"/>
              <a:pPr/>
              <a:t>31</a:t>
            </a:fld>
            <a:endParaRPr lang="en-US" dirty="0"/>
          </a:p>
        </p:txBody>
      </p:sp>
    </p:spTree>
    <p:extLst>
      <p:ext uri="{BB962C8B-B14F-4D97-AF65-F5344CB8AC3E}">
        <p14:creationId xmlns:p14="http://schemas.microsoft.com/office/powerpoint/2010/main" val="3891968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1025" y="1101725"/>
            <a:ext cx="2312988" cy="1733550"/>
          </a:xfrm>
          <a:prstGeom prst="rect">
            <a:avLst/>
          </a:prstGeom>
        </p:spPr>
      </p:sp>
      <p:sp>
        <p:nvSpPr>
          <p:cNvPr id="3" name="Notes Placeholder 2"/>
          <p:cNvSpPr>
            <a:spLocks noGrp="1"/>
          </p:cNvSpPr>
          <p:nvPr>
            <p:ph type="body" idx="1"/>
          </p:nvPr>
        </p:nvSpPr>
        <p:spPr>
          <a:xfrm>
            <a:off x="1414437" y="2916238"/>
            <a:ext cx="4850439" cy="6034266"/>
          </a:xfrm>
          <a:prstGeom prst="rect">
            <a:avLst/>
          </a:prstGeom>
        </p:spPr>
        <p:txBody>
          <a:bodyPr/>
          <a:lstStyle/>
          <a:p>
            <a:pPr lvl="0">
              <a:defRPr/>
            </a:pPr>
            <a:r>
              <a:rPr lang="en-US" b="1" dirty="0">
                <a:solidFill>
                  <a:schemeClr val="tx1">
                    <a:lumMod val="75000"/>
                    <a:lumOff val="25000"/>
                  </a:schemeClr>
                </a:solidFill>
              </a:rPr>
              <a:t>How to Grow Wealth</a:t>
            </a:r>
          </a:p>
          <a:p>
            <a:pPr>
              <a:spcBef>
                <a:spcPts val="1868"/>
              </a:spcBef>
            </a:pPr>
            <a:r>
              <a:rPr lang="en-US" b="1" dirty="0">
                <a:solidFill>
                  <a:schemeClr val="tx1">
                    <a:lumMod val="75000"/>
                    <a:lumOff val="25000"/>
                  </a:schemeClr>
                </a:solidFill>
                <a:ea typeface="ＭＳ Ｐゴシック" pitchFamily="34" charset="-128"/>
              </a:rPr>
              <a:t>Say: </a:t>
            </a:r>
            <a:r>
              <a:rPr lang="en-US" dirty="0">
                <a:solidFill>
                  <a:schemeClr val="tx1">
                    <a:lumMod val="75000"/>
                    <a:lumOff val="25000"/>
                  </a:schemeClr>
                </a:solidFill>
                <a:ea typeface="ＭＳ Ｐゴシック" pitchFamily="34" charset="-128"/>
              </a:rPr>
              <a:t>G</a:t>
            </a:r>
            <a:r>
              <a:rPr lang="en-US" b="0" dirty="0">
                <a:solidFill>
                  <a:schemeClr val="tx1">
                    <a:lumMod val="75000"/>
                    <a:lumOff val="25000"/>
                  </a:schemeClr>
                </a:solidFill>
                <a:ea typeface="ＭＳ Ｐゴシック" pitchFamily="34" charset="-128"/>
              </a:rPr>
              <a:t>rowing wealth often can seem complicated or even a little mysterious. After all, few people achieve wealth… so it must be very difficult to do, right? Not at all. There are three simple things that you need to do to create wealth. They are: </a:t>
            </a:r>
          </a:p>
          <a:p>
            <a:pPr marL="232910" indent="-232910">
              <a:spcBef>
                <a:spcPts val="600"/>
              </a:spcBef>
              <a:buFont typeface="+mj-lt"/>
              <a:buAutoNum type="arabicPeriod"/>
            </a:pPr>
            <a:r>
              <a:rPr lang="en-US" b="0" dirty="0">
                <a:solidFill>
                  <a:schemeClr val="tx1">
                    <a:lumMod val="75000"/>
                    <a:lumOff val="25000"/>
                  </a:schemeClr>
                </a:solidFill>
                <a:ea typeface="ＭＳ Ｐゴシック" pitchFamily="34" charset="-128"/>
              </a:rPr>
              <a:t>Make enough to cover the basics</a:t>
            </a:r>
          </a:p>
          <a:p>
            <a:pPr marL="232910" indent="-232910">
              <a:spcBef>
                <a:spcPts val="600"/>
              </a:spcBef>
              <a:buFont typeface="+mj-lt"/>
              <a:buAutoNum type="arabicPeriod"/>
            </a:pPr>
            <a:r>
              <a:rPr lang="en-US" b="0" dirty="0">
                <a:solidFill>
                  <a:schemeClr val="tx1">
                    <a:lumMod val="75000"/>
                    <a:lumOff val="25000"/>
                  </a:schemeClr>
                </a:solidFill>
                <a:ea typeface="ＭＳ Ｐゴシック" pitchFamily="34" charset="-128"/>
              </a:rPr>
              <a:t>Save regularly</a:t>
            </a:r>
          </a:p>
          <a:p>
            <a:pPr marL="232910" indent="-232910">
              <a:spcBef>
                <a:spcPts val="600"/>
              </a:spcBef>
              <a:buFont typeface="+mj-lt"/>
              <a:buAutoNum type="arabicPeriod"/>
            </a:pPr>
            <a:r>
              <a:rPr lang="en-US" b="0" dirty="0">
                <a:solidFill>
                  <a:schemeClr val="tx1">
                    <a:lumMod val="75000"/>
                    <a:lumOff val="25000"/>
                  </a:schemeClr>
                </a:solidFill>
                <a:ea typeface="ＭＳ Ｐゴシック" pitchFamily="34" charset="-128"/>
              </a:rPr>
              <a:t>Invest wisely</a:t>
            </a:r>
          </a:p>
          <a:p>
            <a:pPr>
              <a:spcBef>
                <a:spcPts val="600"/>
              </a:spcBef>
            </a:pPr>
            <a:r>
              <a:rPr lang="en-US" dirty="0">
                <a:solidFill>
                  <a:schemeClr val="tx1">
                    <a:lumMod val="75000"/>
                    <a:lumOff val="25000"/>
                  </a:schemeClr>
                </a:solidFill>
                <a:ea typeface="ＭＳ Ｐゴシック" pitchFamily="34" charset="-128"/>
              </a:rPr>
              <a:t>You may find Region’s calculator “How to Calculate Cash Flow” helpful.</a:t>
            </a:r>
          </a:p>
          <a:p>
            <a:pPr>
              <a:spcBef>
                <a:spcPts val="600"/>
              </a:spcBef>
            </a:pPr>
            <a:r>
              <a:rPr lang="en-US" b="0" dirty="0">
                <a:solidFill>
                  <a:schemeClr val="tx1">
                    <a:lumMod val="75000"/>
                    <a:lumOff val="25000"/>
                  </a:schemeClr>
                </a:solidFill>
                <a:ea typeface="ＭＳ Ｐゴシック" pitchFamily="34" charset="-128"/>
              </a:rPr>
              <a:t>People who achieve wealth do so because they practice the habits that lead to wealth. To achieve the first two things on the list—make money and save </a:t>
            </a:r>
            <a:r>
              <a:rPr lang="en-US" dirty="0">
                <a:solidFill>
                  <a:schemeClr val="tx1">
                    <a:lumMod val="75000"/>
                    <a:lumOff val="25000"/>
                  </a:schemeClr>
                </a:solidFill>
                <a:ea typeface="ＭＳ Ｐゴシック" pitchFamily="34" charset="-128"/>
              </a:rPr>
              <a:t>it—in </a:t>
            </a:r>
            <a:r>
              <a:rPr lang="en-US" b="0" dirty="0">
                <a:solidFill>
                  <a:schemeClr val="tx1">
                    <a:lumMod val="75000"/>
                    <a:lumOff val="25000"/>
                  </a:schemeClr>
                </a:solidFill>
                <a:ea typeface="ＭＳ Ｐゴシック" pitchFamily="34" charset="-128"/>
              </a:rPr>
              <a:t>other words, spend less than you make. There are two ways to spend less than you make. You can either make more money or spend less. Many people find it most comfortable to do a combination of both things. </a:t>
            </a:r>
          </a:p>
          <a:p>
            <a:pPr>
              <a:spcBef>
                <a:spcPts val="600"/>
              </a:spcBef>
            </a:pPr>
            <a:r>
              <a:rPr lang="en-US" b="0" dirty="0">
                <a:solidFill>
                  <a:schemeClr val="tx1">
                    <a:lumMod val="75000"/>
                    <a:lumOff val="25000"/>
                  </a:schemeClr>
                </a:solidFill>
                <a:ea typeface="ＭＳ Ｐゴシック" pitchFamily="34" charset="-128"/>
              </a:rPr>
              <a:t>Then, you can use the saved money as a multiplier, which we will be talking about more in this seminar.</a:t>
            </a:r>
          </a:p>
          <a:p>
            <a:pPr>
              <a:spcBef>
                <a:spcPts val="600"/>
              </a:spcBef>
            </a:pPr>
            <a:r>
              <a:rPr lang="en-US" b="0" dirty="0">
                <a:solidFill>
                  <a:schemeClr val="tx1">
                    <a:lumMod val="75000"/>
                    <a:lumOff val="25000"/>
                  </a:schemeClr>
                </a:solidFill>
                <a:ea typeface="ＭＳ Ｐゴシック" pitchFamily="34" charset="-128"/>
              </a:rPr>
              <a:t>Practicing solid financial habits (small ones), over time, creates the accumulation of wealth. Just think. The financial choices you make today might make a difference in the bottom line of your financial future! </a:t>
            </a:r>
          </a:p>
          <a:p>
            <a:pPr>
              <a:spcBef>
                <a:spcPts val="1868"/>
              </a:spcBef>
            </a:pPr>
            <a:r>
              <a:rPr lang="en-US" dirty="0">
                <a:solidFill>
                  <a:schemeClr val="tx1">
                    <a:lumMod val="75000"/>
                    <a:lumOff val="25000"/>
                  </a:schemeClr>
                </a:solidFill>
              </a:rPr>
              <a:t>&lt;click to next slide&gt;</a:t>
            </a:r>
          </a:p>
          <a:p>
            <a:endParaRPr lang="en-US" dirty="0">
              <a:ea typeface="ＭＳ Ｐゴシック" pitchFamily="34" charset="-128"/>
            </a:endParaRPr>
          </a:p>
          <a:p>
            <a:pPr defTabSz="949338">
              <a:defRPr/>
            </a:pPr>
            <a:endParaRPr lang="en-US" dirty="0">
              <a:solidFill>
                <a:schemeClr val="tx1">
                  <a:lumMod val="75000"/>
                  <a:lumOff val="25000"/>
                </a:schemeClr>
              </a:solidFill>
            </a:endParaRPr>
          </a:p>
          <a:p>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81" y="3259138"/>
            <a:ext cx="716619" cy="70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2072A2A3-6FD9-FE42-9B47-085440ABAFE1}"/>
              </a:ext>
            </a:extLst>
          </p:cNvPr>
          <p:cNvSpPr>
            <a:spLocks noGrp="1"/>
          </p:cNvSpPr>
          <p:nvPr>
            <p:ph type="sldNum" sz="quarter" idx="10"/>
          </p:nvPr>
        </p:nvSpPr>
        <p:spPr/>
        <p:txBody>
          <a:bodyPr/>
          <a:lstStyle/>
          <a:p>
            <a:fld id="{26EE0D1E-9E61-5545-B9ED-5ECB36E177A6}" type="slidenum">
              <a:rPr lang="en-US" smtClean="0"/>
              <a:pPr/>
              <a:t>32</a:t>
            </a:fld>
            <a:endParaRPr lang="en-US" dirty="0"/>
          </a:p>
        </p:txBody>
      </p:sp>
    </p:spTree>
    <p:extLst>
      <p:ext uri="{BB962C8B-B14F-4D97-AF65-F5344CB8AC3E}">
        <p14:creationId xmlns:p14="http://schemas.microsoft.com/office/powerpoint/2010/main" val="3476536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4200" y="930275"/>
            <a:ext cx="2306638" cy="1730375"/>
          </a:xfrm>
          <a:prstGeom prst="rect">
            <a:avLst/>
          </a:prstGeom>
        </p:spPr>
      </p:sp>
      <p:sp>
        <p:nvSpPr>
          <p:cNvPr id="3" name="Notes Placeholder 2"/>
          <p:cNvSpPr>
            <a:spLocks noGrp="1"/>
          </p:cNvSpPr>
          <p:nvPr>
            <p:ph type="body" idx="1"/>
          </p:nvPr>
        </p:nvSpPr>
        <p:spPr>
          <a:xfrm>
            <a:off x="1414438" y="2483708"/>
            <a:ext cx="5245854" cy="6148527"/>
          </a:xfrm>
          <a:prstGeom prst="rect">
            <a:avLst/>
          </a:prstGeom>
        </p:spPr>
        <p:txBody>
          <a:bodyPr/>
          <a:lstStyle/>
          <a:p>
            <a:pPr>
              <a:spcAft>
                <a:spcPts val="1800"/>
              </a:spcAft>
            </a:pPr>
            <a:r>
              <a:rPr lang="en-US" b="1" dirty="0">
                <a:solidFill>
                  <a:schemeClr val="tx1">
                    <a:lumMod val="75000"/>
                    <a:lumOff val="25000"/>
                  </a:schemeClr>
                </a:solidFill>
              </a:rPr>
              <a:t>Considerations</a:t>
            </a:r>
            <a:r>
              <a:rPr lang="en-US" b="1" baseline="0" dirty="0">
                <a:solidFill>
                  <a:schemeClr val="tx1">
                    <a:lumMod val="75000"/>
                    <a:lumOff val="25000"/>
                  </a:schemeClr>
                </a:solidFill>
              </a:rPr>
              <a:t> Before Investing</a:t>
            </a:r>
            <a:endParaRPr lang="en-US" b="1" dirty="0">
              <a:solidFill>
                <a:schemeClr val="tx1">
                  <a:lumMod val="75000"/>
                  <a:lumOff val="25000"/>
                </a:schemeClr>
              </a:solidFill>
            </a:endParaRPr>
          </a:p>
          <a:p>
            <a:pPr>
              <a:spcBef>
                <a:spcPts val="646"/>
              </a:spcBef>
              <a:spcAft>
                <a:spcPts val="646"/>
              </a:spcAft>
              <a:defRPr/>
            </a:pPr>
            <a:r>
              <a:rPr lang="en-US" b="1" dirty="0">
                <a:solidFill>
                  <a:srgbClr val="404040"/>
                </a:solidFill>
              </a:rPr>
              <a:t>Reference</a:t>
            </a:r>
            <a:r>
              <a:rPr lang="en-US" dirty="0">
                <a:solidFill>
                  <a:srgbClr val="404040"/>
                </a:solidFill>
              </a:rPr>
              <a:t> the handout: </a:t>
            </a:r>
            <a:r>
              <a:rPr lang="en-US" i="1" dirty="0">
                <a:solidFill>
                  <a:srgbClr val="404040"/>
                </a:solidFill>
              </a:rPr>
              <a:t>Reaching Your Wealth Goals. </a:t>
            </a:r>
            <a:r>
              <a:rPr lang="en-US" dirty="0">
                <a:solidFill>
                  <a:srgbClr val="404040"/>
                </a:solidFill>
                <a:ea typeface="ＭＳ Ｐゴシック" pitchFamily="34" charset="-128"/>
              </a:rPr>
              <a:t>Direct participants to the section about </a:t>
            </a:r>
            <a:r>
              <a:rPr lang="en-US" i="1" dirty="0">
                <a:solidFill>
                  <a:srgbClr val="404040"/>
                </a:solidFill>
                <a:ea typeface="ＭＳ Ｐゴシック" pitchFamily="34" charset="-128"/>
              </a:rPr>
              <a:t>Considerations Before Investing</a:t>
            </a:r>
            <a:r>
              <a:rPr lang="en-US" dirty="0">
                <a:solidFill>
                  <a:srgbClr val="404040"/>
                </a:solidFill>
                <a:ea typeface="ＭＳ Ｐゴシック" pitchFamily="34" charset="-128"/>
              </a:rPr>
              <a:t>. </a:t>
            </a:r>
          </a:p>
          <a:p>
            <a:pPr>
              <a:spcBef>
                <a:spcPts val="646"/>
              </a:spcBef>
              <a:spcAft>
                <a:spcPts val="646"/>
              </a:spcAft>
              <a:defRPr/>
            </a:pPr>
            <a:r>
              <a:rPr lang="en-US" b="1" dirty="0">
                <a:solidFill>
                  <a:srgbClr val="404040"/>
                </a:solidFill>
                <a:ea typeface="ＭＳ Ｐゴシック" pitchFamily="34" charset="-128"/>
              </a:rPr>
              <a:t>Instruct </a:t>
            </a:r>
            <a:r>
              <a:rPr lang="en-US" dirty="0">
                <a:solidFill>
                  <a:srgbClr val="404040"/>
                </a:solidFill>
                <a:ea typeface="ＭＳ Ｐゴシック" pitchFamily="34" charset="-128"/>
              </a:rPr>
              <a:t>participants to jot down notes as they come to them and to take it with them to fill out more thoroughly later.</a:t>
            </a:r>
            <a:endParaRPr lang="en-US" b="1" dirty="0">
              <a:solidFill>
                <a:schemeClr val="tx1">
                  <a:lumMod val="75000"/>
                  <a:lumOff val="25000"/>
                </a:schemeClr>
              </a:solidFill>
            </a:endParaRPr>
          </a:p>
          <a:p>
            <a:pPr>
              <a:spcBef>
                <a:spcPts val="646"/>
              </a:spcBef>
              <a:spcAft>
                <a:spcPts val="646"/>
              </a:spcAft>
            </a:pPr>
            <a:r>
              <a:rPr lang="en-US" b="1" dirty="0">
                <a:solidFill>
                  <a:schemeClr val="tx1">
                    <a:lumMod val="75000"/>
                    <a:lumOff val="25000"/>
                  </a:schemeClr>
                </a:solidFill>
              </a:rPr>
              <a:t>Say: </a:t>
            </a:r>
            <a:r>
              <a:rPr lang="en-US" b="0" dirty="0">
                <a:solidFill>
                  <a:schemeClr val="tx1">
                    <a:lumMod val="75000"/>
                    <a:lumOff val="25000"/>
                  </a:schemeClr>
                </a:solidFill>
              </a:rPr>
              <a:t>There are many considerations</a:t>
            </a:r>
            <a:r>
              <a:rPr lang="en-US" b="0" baseline="0" dirty="0">
                <a:solidFill>
                  <a:schemeClr val="tx1">
                    <a:lumMod val="75000"/>
                    <a:lumOff val="25000"/>
                  </a:schemeClr>
                </a:solidFill>
              </a:rPr>
              <a:t> for building an investment strategy. </a:t>
            </a:r>
            <a:r>
              <a:rPr lang="en-US" dirty="0">
                <a:solidFill>
                  <a:schemeClr val="tx1">
                    <a:lumMod val="75000"/>
                    <a:lumOff val="25000"/>
                  </a:schemeClr>
                </a:solidFill>
              </a:rPr>
              <a:t>An important part of investing is </a:t>
            </a:r>
            <a:r>
              <a:rPr lang="en-US" b="1" dirty="0">
                <a:solidFill>
                  <a:schemeClr val="tx1">
                    <a:lumMod val="75000"/>
                    <a:lumOff val="25000"/>
                  </a:schemeClr>
                </a:solidFill>
              </a:rPr>
              <a:t>asset allocation</a:t>
            </a:r>
            <a:r>
              <a:rPr lang="en-US" dirty="0">
                <a:solidFill>
                  <a:schemeClr val="tx1">
                    <a:lumMod val="75000"/>
                    <a:lumOff val="25000"/>
                  </a:schemeClr>
                </a:solidFill>
              </a:rPr>
              <a:t>. This means how much money you decide to invest in various assets in order to diversify your risk. Asset allocation is a very important decision, so here are some things you should ask yourself to help define your strategy:</a:t>
            </a:r>
            <a:endParaRPr lang="en-US" sz="1100" dirty="0">
              <a:solidFill>
                <a:schemeClr val="tx1">
                  <a:lumMod val="75000"/>
                  <a:lumOff val="25000"/>
                </a:schemeClr>
              </a:solidFill>
            </a:endParaRPr>
          </a:p>
          <a:p>
            <a:pPr marL="282575" lvl="1" indent="-171450">
              <a:spcBef>
                <a:spcPts val="408"/>
              </a:spcBef>
              <a:spcAft>
                <a:spcPts val="408"/>
              </a:spcAft>
              <a:buFont typeface="Arial" pitchFamily="34" charset="0"/>
              <a:buChar char="•"/>
            </a:pPr>
            <a:r>
              <a:rPr lang="en-US" b="1" i="1" dirty="0">
                <a:solidFill>
                  <a:schemeClr val="tx1">
                    <a:lumMod val="75000"/>
                    <a:lumOff val="25000"/>
                  </a:schemeClr>
                </a:solidFill>
              </a:rPr>
              <a:t>How long do I have before I need the money? </a:t>
            </a:r>
          </a:p>
          <a:p>
            <a:pPr lvl="1"/>
            <a:r>
              <a:rPr lang="en-US" dirty="0">
                <a:solidFill>
                  <a:schemeClr val="tx1">
                    <a:lumMod val="75000"/>
                    <a:lumOff val="25000"/>
                  </a:schemeClr>
                </a:solidFill>
              </a:rPr>
              <a:t>With a longer time horizon, you may have a higher risk tolerance, and be more likely to find investing in high risk and return assets appealing. </a:t>
            </a:r>
          </a:p>
          <a:p>
            <a:pPr marL="282575" lvl="1" indent="-171450">
              <a:spcBef>
                <a:spcPts val="647"/>
              </a:spcBef>
              <a:spcAft>
                <a:spcPts val="408"/>
              </a:spcAft>
              <a:buFont typeface="Arial" pitchFamily="34" charset="0"/>
              <a:buChar char="•"/>
            </a:pPr>
            <a:r>
              <a:rPr lang="en-US" b="1" i="1" dirty="0">
                <a:solidFill>
                  <a:schemeClr val="tx1">
                    <a:lumMod val="75000"/>
                    <a:lumOff val="25000"/>
                  </a:schemeClr>
                </a:solidFill>
              </a:rPr>
              <a:t>How do I feel about risk? What about my spouse? </a:t>
            </a:r>
          </a:p>
          <a:p>
            <a:pPr lvl="1"/>
            <a:r>
              <a:rPr lang="en-US" dirty="0">
                <a:solidFill>
                  <a:schemeClr val="tx1">
                    <a:lumMod val="75000"/>
                    <a:lumOff val="25000"/>
                  </a:schemeClr>
                </a:solidFill>
              </a:rPr>
              <a:t>Honestly assess your tolerance for risk. The closer you get to retirement, the less risk you might want to take on.  Once you determine your risk tolerance, consider assets that will align well with it.</a:t>
            </a:r>
          </a:p>
          <a:p>
            <a:pPr marL="279400" lvl="1" indent="-168275">
              <a:spcBef>
                <a:spcPts val="647"/>
              </a:spcBef>
              <a:spcAft>
                <a:spcPts val="408"/>
              </a:spcAft>
              <a:buFont typeface="Arial" pitchFamily="34" charset="0"/>
              <a:buChar char="•"/>
            </a:pPr>
            <a:r>
              <a:rPr lang="en-US" b="1" i="1" dirty="0">
                <a:solidFill>
                  <a:schemeClr val="tx1">
                    <a:lumMod val="75000"/>
                    <a:lumOff val="25000"/>
                  </a:schemeClr>
                </a:solidFill>
              </a:rPr>
              <a:t>What types of investments interest me today?</a:t>
            </a:r>
          </a:p>
          <a:p>
            <a:pPr lvl="1"/>
            <a:r>
              <a:rPr lang="en-US" dirty="0">
                <a:solidFill>
                  <a:schemeClr val="tx1">
                    <a:lumMod val="75000"/>
                    <a:lumOff val="25000"/>
                  </a:schemeClr>
                </a:solidFill>
              </a:rPr>
              <a:t>Diversify by choosing a selection of different types of investments. Many find that choosing four, five, or even ten options to be a good amount of diversification. This can protect you from the risk of ‘putting all of your eggs into one basket’. </a:t>
            </a:r>
          </a:p>
          <a:p>
            <a:r>
              <a:rPr lang="en-US" dirty="0">
                <a:solidFill>
                  <a:schemeClr val="tx1">
                    <a:lumMod val="75000"/>
                    <a:lumOff val="25000"/>
                  </a:schemeClr>
                </a:solidFill>
              </a:rPr>
              <a:t> </a:t>
            </a:r>
          </a:p>
          <a:p>
            <a:r>
              <a:rPr lang="en-US" dirty="0">
                <a:solidFill>
                  <a:schemeClr val="tx1">
                    <a:lumMod val="75000"/>
                    <a:lumOff val="25000"/>
                  </a:schemeClr>
                </a:solidFill>
              </a:rPr>
              <a:t>If it seems daunting trying to go it alone you can always work with professionals in the field who can help you learn the ropes. Leverage their knowledge and expertise to make a plan to meet your financial goals.</a:t>
            </a:r>
            <a:endParaRPr lang="en-US" b="1" dirty="0">
              <a:solidFill>
                <a:schemeClr val="tx1">
                  <a:lumMod val="75000"/>
                  <a:lumOff val="25000"/>
                </a:schemeClr>
              </a:solidFill>
            </a:endParaRPr>
          </a:p>
          <a:p>
            <a:pPr marL="0" lvl="1"/>
            <a:endParaRPr lang="en-US" dirty="0">
              <a:solidFill>
                <a:schemeClr val="tx1">
                  <a:lumMod val="75000"/>
                  <a:lumOff val="25000"/>
                </a:schemeClr>
              </a:solidFill>
            </a:endParaRPr>
          </a:p>
          <a:p>
            <a:pPr marL="0" lvl="1"/>
            <a:r>
              <a:rPr lang="en-US" dirty="0">
                <a:solidFill>
                  <a:schemeClr val="tx1">
                    <a:lumMod val="75000"/>
                    <a:lumOff val="25000"/>
                  </a:schemeClr>
                </a:solidFill>
              </a:rPr>
              <a:t>&lt;click to next slide&gt;</a:t>
            </a:r>
          </a:p>
          <a:p>
            <a:endParaRPr lang="en-US" dirty="0">
              <a:solidFill>
                <a:schemeClr val="tx1">
                  <a:lumMod val="75000"/>
                  <a:lumOff val="25000"/>
                </a:schemeClr>
              </a:solidFill>
              <a:ea typeface="ＭＳ Ｐゴシック" pitchFamily="34" charset="-128"/>
            </a:endParaRPr>
          </a:p>
          <a:p>
            <a:pPr eaLnBrk="1" hangingPunct="1"/>
            <a:endParaRPr lang="en-US" b="1" dirty="0">
              <a:solidFill>
                <a:schemeClr val="tx1">
                  <a:lumMod val="75000"/>
                  <a:lumOff val="25000"/>
                </a:schemeClr>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 y="3914185"/>
            <a:ext cx="716619" cy="70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8" y="2916238"/>
            <a:ext cx="747776" cy="73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5F43058-BE57-D949-BE7F-416CE34F1BE4}"/>
              </a:ext>
            </a:extLst>
          </p:cNvPr>
          <p:cNvSpPr>
            <a:spLocks noGrp="1"/>
          </p:cNvSpPr>
          <p:nvPr>
            <p:ph type="sldNum" sz="quarter" idx="10"/>
          </p:nvPr>
        </p:nvSpPr>
        <p:spPr/>
        <p:txBody>
          <a:bodyPr/>
          <a:lstStyle/>
          <a:p>
            <a:fld id="{26EE0D1E-9E61-5545-B9ED-5ECB36E177A6}" type="slidenum">
              <a:rPr lang="en-US" smtClean="0"/>
              <a:pPr/>
              <a:t>33</a:t>
            </a:fld>
            <a:endParaRPr lang="en-US" dirty="0"/>
          </a:p>
        </p:txBody>
      </p:sp>
    </p:spTree>
    <p:extLst>
      <p:ext uri="{BB962C8B-B14F-4D97-AF65-F5344CB8AC3E}">
        <p14:creationId xmlns:p14="http://schemas.microsoft.com/office/powerpoint/2010/main" val="2126747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195763" y="1006475"/>
            <a:ext cx="2376487" cy="1782763"/>
          </a:xfrm>
          <a:ln/>
        </p:spPr>
      </p:sp>
      <p:sp>
        <p:nvSpPr>
          <p:cNvPr id="55300" name="Rectangle 1027"/>
          <p:cNvSpPr>
            <a:spLocks noGrp="1" noChangeArrowheads="1"/>
          </p:cNvSpPr>
          <p:nvPr>
            <p:ph type="body" idx="1"/>
          </p:nvPr>
        </p:nvSpPr>
        <p:spPr>
          <a:xfrm>
            <a:off x="1414437" y="2915363"/>
            <a:ext cx="4887759" cy="61750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Investing</a:t>
            </a:r>
          </a:p>
          <a:p>
            <a:pPr>
              <a:spcBef>
                <a:spcPts val="1834"/>
              </a:spcBef>
            </a:pPr>
            <a:r>
              <a:rPr lang="en-US" b="1" dirty="0">
                <a:solidFill>
                  <a:schemeClr val="tx1">
                    <a:lumMod val="75000"/>
                    <a:lumOff val="25000"/>
                  </a:schemeClr>
                </a:solidFill>
              </a:rPr>
              <a:t>Say: </a:t>
            </a:r>
            <a:r>
              <a:rPr lang="en-US" dirty="0">
                <a:solidFill>
                  <a:schemeClr val="tx1">
                    <a:lumMod val="75000"/>
                    <a:lumOff val="25000"/>
                  </a:schemeClr>
                </a:solidFill>
              </a:rPr>
              <a:t>An </a:t>
            </a:r>
            <a:r>
              <a:rPr lang="en-US" i="1" dirty="0">
                <a:solidFill>
                  <a:schemeClr val="tx1">
                    <a:lumMod val="75000"/>
                    <a:lumOff val="25000"/>
                  </a:schemeClr>
                </a:solidFill>
              </a:rPr>
              <a:t>investment </a:t>
            </a:r>
            <a:r>
              <a:rPr lang="en-US" dirty="0">
                <a:solidFill>
                  <a:schemeClr val="tx1">
                    <a:lumMod val="75000"/>
                    <a:lumOff val="25000"/>
                  </a:schemeClr>
                </a:solidFill>
              </a:rPr>
              <a:t>is a savings option that you purchase for the future. Many banks now sell investment products (e.g., mutual funds) but they are not the same as deposit accounts because the money you invest is not federally insured. </a:t>
            </a:r>
          </a:p>
          <a:p>
            <a:endParaRPr lang="en-US" dirty="0">
              <a:solidFill>
                <a:schemeClr val="tx1">
                  <a:lumMod val="75000"/>
                  <a:lumOff val="25000"/>
                </a:schemeClr>
              </a:solidFill>
            </a:endParaRPr>
          </a:p>
          <a:p>
            <a:pPr lvl="0"/>
            <a:r>
              <a:rPr lang="en-US" dirty="0">
                <a:solidFill>
                  <a:schemeClr val="tx1">
                    <a:lumMod val="75000"/>
                    <a:lumOff val="25000"/>
                  </a:schemeClr>
                </a:solidFill>
              </a:rPr>
              <a:t>When you invest money, there is also a greater risk of losing it than if you put your money in a savings or other deposit account. In fact, you might lose the entire amount you invest if the investment does not perform well. </a:t>
            </a:r>
          </a:p>
          <a:p>
            <a:pPr lvl="0"/>
            <a:endParaRPr lang="en-US" dirty="0">
              <a:solidFill>
                <a:schemeClr val="tx1">
                  <a:lumMod val="75000"/>
                  <a:lumOff val="25000"/>
                </a:schemeClr>
              </a:solidFill>
            </a:endParaRPr>
          </a:p>
          <a:p>
            <a:pPr lvl="0"/>
            <a:r>
              <a:rPr lang="en-US" dirty="0">
                <a:solidFill>
                  <a:schemeClr val="tx1">
                    <a:lumMod val="75000"/>
                    <a:lumOff val="25000"/>
                  </a:schemeClr>
                </a:solidFill>
              </a:rPr>
              <a:t>On the other hand, your investment may earn and grow more than a regular savings account because of the risk you take when you invest your money. </a:t>
            </a:r>
          </a:p>
          <a:p>
            <a:pPr lvl="0"/>
            <a:endParaRPr lang="en-US" dirty="0">
              <a:solidFill>
                <a:schemeClr val="tx1">
                  <a:lumMod val="75000"/>
                  <a:lumOff val="25000"/>
                </a:schemeClr>
              </a:solidFill>
            </a:endParaRPr>
          </a:p>
          <a:p>
            <a:pPr lvl="0"/>
            <a:r>
              <a:rPr lang="en-US" dirty="0">
                <a:solidFill>
                  <a:schemeClr val="tx1">
                    <a:lumMod val="75000"/>
                    <a:lumOff val="25000"/>
                  </a:schemeClr>
                </a:solidFill>
              </a:rPr>
              <a:t>In general, the higher the risk, the higher the expected rate of return on the investment. </a:t>
            </a:r>
          </a:p>
          <a:p>
            <a:pPr lvl="0"/>
            <a:endParaRPr lang="en-US" dirty="0">
              <a:solidFill>
                <a:schemeClr val="tx1">
                  <a:lumMod val="75000"/>
                  <a:lumOff val="25000"/>
                </a:schemeClr>
              </a:solidFill>
            </a:endParaRPr>
          </a:p>
          <a:p>
            <a:pPr lvl="0"/>
            <a:r>
              <a:rPr lang="en-US" dirty="0">
                <a:solidFill>
                  <a:schemeClr val="tx1">
                    <a:lumMod val="75000"/>
                    <a:lumOff val="25000"/>
                  </a:schemeClr>
                </a:solidFill>
              </a:rPr>
              <a:t>You make money on investments by selling them for more than you paid for them or by earning dividends and interest. The money you earn is considered income, and you may have to pay taxes on it. </a:t>
            </a:r>
          </a:p>
          <a:p>
            <a:pPr lvl="0"/>
            <a:endParaRPr lang="en-US" dirty="0">
              <a:solidFill>
                <a:schemeClr val="tx1">
                  <a:lumMod val="75000"/>
                  <a:lumOff val="25000"/>
                </a:schemeClr>
              </a:solidFill>
            </a:endParaRPr>
          </a:p>
          <a:p>
            <a:pPr lvl="0"/>
            <a:r>
              <a:rPr lang="en-US" b="1" dirty="0">
                <a:solidFill>
                  <a:schemeClr val="tx1">
                    <a:lumMod val="75000"/>
                    <a:lumOff val="25000"/>
                  </a:schemeClr>
                </a:solidFill>
              </a:rPr>
              <a:t>Ask: </a:t>
            </a:r>
            <a:r>
              <a:rPr lang="en-US" dirty="0">
                <a:solidFill>
                  <a:schemeClr val="tx1">
                    <a:lumMod val="75000"/>
                    <a:lumOff val="25000"/>
                  </a:schemeClr>
                </a:solidFill>
              </a:rPr>
              <a:t>Begin to think about the level of risk you would feel comfortable with when making an investment to grow your money. It is different for everyone and it changes over time.</a:t>
            </a:r>
          </a:p>
          <a:p>
            <a:pPr>
              <a:spcBef>
                <a:spcPts val="1223"/>
              </a:spcBef>
            </a:pPr>
            <a:r>
              <a:rPr lang="en-US" dirty="0">
                <a:solidFill>
                  <a:schemeClr val="tx1">
                    <a:lumMod val="75000"/>
                    <a:lumOff val="25000"/>
                  </a:schemeClr>
                </a:solidFill>
              </a:rPr>
              <a:t> &lt;click to next slide&gt;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34" y="32591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34" y="692099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4ABFBFBB-47C1-E949-8BA5-F23D36A83F9C}"/>
              </a:ext>
            </a:extLst>
          </p:cNvPr>
          <p:cNvSpPr>
            <a:spLocks noGrp="1"/>
          </p:cNvSpPr>
          <p:nvPr>
            <p:ph type="sldNum" sz="quarter" idx="10"/>
          </p:nvPr>
        </p:nvSpPr>
        <p:spPr/>
        <p:txBody>
          <a:bodyPr/>
          <a:lstStyle/>
          <a:p>
            <a:fld id="{26EE0D1E-9E61-5545-B9ED-5ECB36E177A6}" type="slidenum">
              <a:rPr lang="en-US" smtClean="0"/>
              <a:pPr/>
              <a:t>34</a:t>
            </a:fld>
            <a:endParaRPr lang="en-US" dirty="0"/>
          </a:p>
        </p:txBody>
      </p:sp>
    </p:spTree>
    <p:extLst>
      <p:ext uri="{BB962C8B-B14F-4D97-AF65-F5344CB8AC3E}">
        <p14:creationId xmlns:p14="http://schemas.microsoft.com/office/powerpoint/2010/main" val="3744872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2613" y="1101725"/>
            <a:ext cx="2309812" cy="1731963"/>
          </a:xfrm>
          <a:prstGeom prst="rect">
            <a:avLst/>
          </a:prstGeom>
        </p:spPr>
      </p:sp>
      <p:sp>
        <p:nvSpPr>
          <p:cNvPr id="3" name="Notes Placeholder 2"/>
          <p:cNvSpPr>
            <a:spLocks noGrp="1"/>
          </p:cNvSpPr>
          <p:nvPr>
            <p:ph type="body" idx="1"/>
          </p:nvPr>
        </p:nvSpPr>
        <p:spPr>
          <a:xfrm>
            <a:off x="1406525" y="2916238"/>
            <a:ext cx="5095955" cy="5749565"/>
          </a:xfrm>
          <a:prstGeom prst="rect">
            <a:avLst/>
          </a:prstGeom>
        </p:spPr>
        <p:txBody>
          <a:bodyPr/>
          <a:lstStyle/>
          <a:p>
            <a:r>
              <a:rPr lang="en-US" b="1" dirty="0">
                <a:solidFill>
                  <a:schemeClr val="tx1">
                    <a:lumMod val="75000"/>
                    <a:lumOff val="25000"/>
                  </a:schemeClr>
                </a:solidFill>
              </a:rPr>
              <a:t>Do You Want to Be a Millionaire? </a:t>
            </a:r>
          </a:p>
          <a:p>
            <a:endParaRPr lang="en-US" b="1" dirty="0">
              <a:solidFill>
                <a:schemeClr val="tx1">
                  <a:lumMod val="75000"/>
                  <a:lumOff val="25000"/>
                </a:schemeClr>
              </a:solidFill>
            </a:endParaRPr>
          </a:p>
          <a:p>
            <a:r>
              <a:rPr lang="en-US" b="1" dirty="0">
                <a:solidFill>
                  <a:schemeClr val="tx1">
                    <a:lumMod val="75000"/>
                    <a:lumOff val="25000"/>
                  </a:schemeClr>
                </a:solidFill>
              </a:rPr>
              <a:t>Ask: </a:t>
            </a:r>
            <a:r>
              <a:rPr lang="en-US" dirty="0">
                <a:solidFill>
                  <a:schemeClr val="tx1">
                    <a:lumMod val="75000"/>
                    <a:lumOff val="25000"/>
                  </a:schemeClr>
                </a:solidFill>
              </a:rPr>
              <a:t>Who among us aspires to be a millionaire? </a:t>
            </a:r>
          </a:p>
          <a:p>
            <a:endParaRPr lang="en-US" b="1"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No need to answer. We all want to feel financially secure and experience life with an abundance of resources.</a:t>
            </a:r>
            <a:r>
              <a:rPr lang="en-US" b="1" dirty="0">
                <a:solidFill>
                  <a:schemeClr val="tx1">
                    <a:lumMod val="75000"/>
                    <a:lumOff val="25000"/>
                  </a:schemeClr>
                </a:solidFill>
              </a:rPr>
              <a:t> </a:t>
            </a:r>
            <a:r>
              <a:rPr lang="en-US" dirty="0">
                <a:solidFill>
                  <a:schemeClr val="tx1">
                    <a:lumMod val="75000"/>
                    <a:lumOff val="25000"/>
                  </a:schemeClr>
                </a:solidFill>
              </a:rPr>
              <a:t>When you are successful, and you are, it is easy to treat ourselves to goodies. New cars, a boat for weekend fun, renovating the kitchen (again) or putting in a pool. And those things are fun and you should do some of them. However, I invite you to go to Regions.com/Insights when you go home today. </a:t>
            </a:r>
          </a:p>
          <a:p>
            <a:endParaRPr lang="en-US" dirty="0">
              <a:solidFill>
                <a:schemeClr val="tx1">
                  <a:lumMod val="75000"/>
                  <a:lumOff val="25000"/>
                </a:schemeClr>
              </a:solidFill>
            </a:endParaRPr>
          </a:p>
          <a:p>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Reaching Your Wealth Goals.</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At the bottom of the handout there are 2 links that we have specifically chosen for you and your financial needs. This slide shows a picture of the very second link on your handout.</a:t>
            </a:r>
          </a:p>
          <a:p>
            <a:r>
              <a:rPr lang="en-US" dirty="0">
                <a:solidFill>
                  <a:schemeClr val="tx1">
                    <a:lumMod val="75000"/>
                    <a:lumOff val="25000"/>
                  </a:schemeClr>
                </a:solidFill>
              </a:rPr>
              <a:t> </a:t>
            </a:r>
          </a:p>
          <a:p>
            <a:r>
              <a:rPr lang="en-US" dirty="0">
                <a:solidFill>
                  <a:schemeClr val="tx1">
                    <a:lumMod val="75000"/>
                    <a:lumOff val="25000"/>
                  </a:schemeClr>
                </a:solidFill>
              </a:rPr>
              <a:t>Before you make your next decision to upgrade to the latest mobile device (again) or splurge on that handbag you’ve been eyeing check out our online calculators. In particular go to the one called “How Do I Save to Become a Millionaire?” This is what that calculator looks like </a:t>
            </a:r>
            <a:r>
              <a:rPr lang="en-US" i="1" dirty="0">
                <a:solidFill>
                  <a:schemeClr val="tx1">
                    <a:lumMod val="75000"/>
                    <a:lumOff val="25000"/>
                  </a:schemeClr>
                </a:solidFill>
              </a:rPr>
              <a:t>(remember, the link is shown on your handout)</a:t>
            </a:r>
            <a:r>
              <a:rPr lang="en-US" dirty="0">
                <a:solidFill>
                  <a:schemeClr val="tx1">
                    <a:lumMod val="75000"/>
                    <a:lumOff val="25000"/>
                  </a:schemeClr>
                </a:solidFill>
              </a:rPr>
              <a:t>. Put a star or circle it so you will remember to do this later. The calculator shown here depicts what saving just two thousand dollars a month can do over the long run. Make adjustments to your situation on the left bar and see what happens to your millionaire goal. You may even be further ahead than you realized!</a:t>
            </a:r>
            <a:r>
              <a:rPr lang="en-US" dirty="0">
                <a:solidFill>
                  <a:schemeClr val="tx1">
                    <a:lumMod val="75000"/>
                    <a:lumOff val="25000"/>
                  </a:schemeClr>
                </a:solidFill>
                <a:effectLst/>
              </a:rPr>
              <a:t> </a:t>
            </a:r>
          </a:p>
          <a:p>
            <a:endParaRPr lang="en-US" dirty="0">
              <a:solidFill>
                <a:schemeClr val="tx1">
                  <a:lumMod val="75000"/>
                  <a:lumOff val="25000"/>
                </a:schemeClr>
              </a:solidFill>
            </a:endParaRPr>
          </a:p>
          <a:p>
            <a:r>
              <a:rPr lang="en-US" dirty="0">
                <a:solidFill>
                  <a:schemeClr val="tx1">
                    <a:lumMod val="75000"/>
                    <a:lumOff val="25000"/>
                  </a:schemeClr>
                </a:solidFill>
              </a:rPr>
              <a:t>&lt;click to next slide&gt;</a:t>
            </a:r>
          </a:p>
          <a:p>
            <a:pPr>
              <a:spcBef>
                <a:spcPts val="1867"/>
              </a:spcBef>
              <a:spcAft>
                <a:spcPts val="623"/>
              </a:spcAft>
            </a:pPr>
            <a:endParaRPr lang="en-US" b="1" dirty="0">
              <a:solidFill>
                <a:schemeClr val="tx1">
                  <a:lumMod val="75000"/>
                  <a:lumOff val="25000"/>
                </a:schemeClr>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14" y="3067764"/>
            <a:ext cx="716619" cy="70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46" y="3844612"/>
            <a:ext cx="716619" cy="70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957" y="4787777"/>
            <a:ext cx="747776" cy="73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46" y="5577431"/>
            <a:ext cx="716619" cy="70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7F9D634-AFEE-B84C-B91A-044187EA7BEA}"/>
              </a:ext>
            </a:extLst>
          </p:cNvPr>
          <p:cNvSpPr>
            <a:spLocks noGrp="1"/>
          </p:cNvSpPr>
          <p:nvPr>
            <p:ph type="sldNum" sz="quarter" idx="10"/>
          </p:nvPr>
        </p:nvSpPr>
        <p:spPr/>
        <p:txBody>
          <a:bodyPr/>
          <a:lstStyle/>
          <a:p>
            <a:fld id="{26EE0D1E-9E61-5545-B9ED-5ECB36E177A6}" type="slidenum">
              <a:rPr lang="en-US" smtClean="0"/>
              <a:pPr/>
              <a:t>35</a:t>
            </a:fld>
            <a:endParaRPr lang="en-US" dirty="0"/>
          </a:p>
        </p:txBody>
      </p:sp>
    </p:spTree>
    <p:extLst>
      <p:ext uri="{BB962C8B-B14F-4D97-AF65-F5344CB8AC3E}">
        <p14:creationId xmlns:p14="http://schemas.microsoft.com/office/powerpoint/2010/main" val="93064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5775" y="1023938"/>
            <a:ext cx="2416175" cy="1811337"/>
          </a:xfrm>
        </p:spPr>
      </p:sp>
      <p:sp>
        <p:nvSpPr>
          <p:cNvPr id="3" name="Notes Placeholder 2"/>
          <p:cNvSpPr>
            <a:spLocks noGrp="1"/>
          </p:cNvSpPr>
          <p:nvPr>
            <p:ph type="body" idx="1"/>
          </p:nvPr>
        </p:nvSpPr>
        <p:spPr>
          <a:xfrm>
            <a:off x="1406525" y="2916238"/>
            <a:ext cx="4961589" cy="5696421"/>
          </a:xfrm>
        </p:spPr>
        <p:txBody>
          <a:bodyPr/>
          <a:lstStyle/>
          <a:p>
            <a:r>
              <a:rPr lang="en-US" b="1" dirty="0">
                <a:solidFill>
                  <a:schemeClr val="tx1">
                    <a:lumMod val="75000"/>
                    <a:lumOff val="25000"/>
                  </a:schemeClr>
                </a:solidFill>
              </a:rPr>
              <a:t>Signs of Potential Investment Fraud Red Flags</a:t>
            </a:r>
          </a:p>
          <a:p>
            <a:endParaRPr lang="en-US" b="1" dirty="0">
              <a:solidFill>
                <a:schemeClr val="tx1">
                  <a:lumMod val="75000"/>
                  <a:lumOff val="25000"/>
                </a:schemeClr>
              </a:solidFill>
            </a:endParaRPr>
          </a:p>
          <a:p>
            <a:pPr>
              <a:lnSpc>
                <a:spcPct val="171000"/>
              </a:lnSpc>
              <a:spcAft>
                <a:spcPts val="1019"/>
              </a:spcAft>
            </a:pPr>
            <a:r>
              <a:rPr lang="en-US" b="1" dirty="0">
                <a:solidFill>
                  <a:schemeClr val="tx1">
                    <a:lumMod val="75000"/>
                    <a:lumOff val="25000"/>
                  </a:schemeClr>
                </a:solidFill>
              </a:rPr>
              <a:t>Say: </a:t>
            </a:r>
            <a:r>
              <a:rPr lang="en-US" dirty="0">
                <a:solidFill>
                  <a:schemeClr val="tx1">
                    <a:lumMod val="75000"/>
                    <a:lumOff val="25000"/>
                  </a:schemeClr>
                </a:solidFill>
                <a:ea typeface="Source Sans Pro" pitchFamily="34" charset="0"/>
                <a:cs typeface="Times New Roman"/>
              </a:rPr>
              <a:t>Here are some red flags to look for:</a:t>
            </a:r>
            <a:endParaRPr lang="en-US" sz="1100" dirty="0">
              <a:solidFill>
                <a:schemeClr val="tx1">
                  <a:lumMod val="75000"/>
                  <a:lumOff val="25000"/>
                </a:schemeClr>
              </a:solidFill>
              <a:ea typeface="Source Sans Pro" pitchFamily="34" charset="0"/>
              <a:cs typeface="Times New Roman"/>
            </a:endParaRP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If it sounds too good to be true, it is. </a:t>
            </a:r>
            <a:r>
              <a:rPr lang="en-US" dirty="0">
                <a:solidFill>
                  <a:schemeClr val="tx1">
                    <a:lumMod val="75000"/>
                    <a:lumOff val="25000"/>
                  </a:schemeClr>
                </a:solidFill>
              </a:rPr>
              <a:t>Any investment opportunity that claims you’ll receive substantially more could be highly risky – and that means you might lose money. </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“Guaranteed returns” aren’t. </a:t>
            </a:r>
            <a:r>
              <a:rPr lang="en-US" dirty="0">
                <a:solidFill>
                  <a:schemeClr val="tx1">
                    <a:lumMod val="75000"/>
                    <a:lumOff val="25000"/>
                  </a:schemeClr>
                </a:solidFill>
              </a:rPr>
              <a:t>Every investment carries some degree of risk, which is reflected in the rate of return you can expect to receive. </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“But s/he seemed so trustworthy.” </a:t>
            </a:r>
            <a:r>
              <a:rPr lang="en-US" dirty="0">
                <a:solidFill>
                  <a:schemeClr val="tx1">
                    <a:lumMod val="75000"/>
                    <a:lumOff val="25000"/>
                  </a:schemeClr>
                </a:solidFill>
              </a:rPr>
              <a:t>You can be blinded when a con artist comes across as likeable or trustworthy. Credibility can be faked. Check out actual qualifications.</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“Everyone is buying it.” </a:t>
            </a:r>
            <a:r>
              <a:rPr lang="en-US" dirty="0">
                <a:solidFill>
                  <a:schemeClr val="tx1">
                    <a:lumMod val="75000"/>
                    <a:lumOff val="25000"/>
                  </a:schemeClr>
                </a:solidFill>
              </a:rPr>
              <a:t>Watch out for pitches that stress how “everyone is investing in this, so you should, too.” </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Pressure to send money RIGHT NOW. </a:t>
            </a:r>
            <a:r>
              <a:rPr lang="en-US" dirty="0">
                <a:solidFill>
                  <a:schemeClr val="tx1">
                    <a:lumMod val="75000"/>
                    <a:lumOff val="25000"/>
                  </a:schemeClr>
                </a:solidFill>
              </a:rPr>
              <a:t>Scam artists often tell their victims that this is a once-in-a-lifetime offer and it will be gone tomorrow. But resist the pressure to invest quickly and take the time you need to investigate before sending money.</a:t>
            </a:r>
          </a:p>
          <a:p>
            <a:pPr marL="0" lvl="1">
              <a:spcBef>
                <a:spcPts val="623"/>
              </a:spcBef>
              <a:spcAft>
                <a:spcPts val="623"/>
              </a:spcAft>
              <a:defRPr/>
            </a:pPr>
            <a:r>
              <a:rPr lang="en-US" dirty="0">
                <a:solidFill>
                  <a:schemeClr val="tx1">
                    <a:lumMod val="75000"/>
                    <a:lumOff val="25000"/>
                  </a:schemeClr>
                </a:solidFill>
              </a:rPr>
              <a:t>&lt;continued on next slide&gt;</a:t>
            </a:r>
          </a:p>
          <a:p>
            <a:pPr marL="0" lvl="1">
              <a:spcBef>
                <a:spcPts val="623"/>
              </a:spcBef>
              <a:spcAft>
                <a:spcPts val="623"/>
              </a:spcAft>
              <a:defRPr/>
            </a:pP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89" y="3259138"/>
            <a:ext cx="716619" cy="70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B99066AC-0D0F-F743-96C5-784D3CF418F2}"/>
              </a:ext>
            </a:extLst>
          </p:cNvPr>
          <p:cNvSpPr>
            <a:spLocks noGrp="1"/>
          </p:cNvSpPr>
          <p:nvPr>
            <p:ph type="sldNum" sz="quarter" idx="10"/>
          </p:nvPr>
        </p:nvSpPr>
        <p:spPr/>
        <p:txBody>
          <a:bodyPr/>
          <a:lstStyle/>
          <a:p>
            <a:fld id="{26EE0D1E-9E61-5545-B9ED-5ECB36E177A6}" type="slidenum">
              <a:rPr lang="en-US" smtClean="0"/>
              <a:pPr/>
              <a:t>36</a:t>
            </a:fld>
            <a:endParaRPr lang="en-US" dirty="0"/>
          </a:p>
        </p:txBody>
      </p:sp>
    </p:spTree>
    <p:extLst>
      <p:ext uri="{BB962C8B-B14F-4D97-AF65-F5344CB8AC3E}">
        <p14:creationId xmlns:p14="http://schemas.microsoft.com/office/powerpoint/2010/main" val="4063143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p:txBody>
          <a:bodyPr/>
          <a:lstStyle/>
          <a:p>
            <a:pPr>
              <a:lnSpc>
                <a:spcPct val="115000"/>
              </a:lnSpc>
              <a:spcAft>
                <a:spcPts val="1019"/>
              </a:spcAft>
            </a:pPr>
            <a:r>
              <a:rPr lang="en-US" b="1" dirty="0">
                <a:solidFill>
                  <a:schemeClr val="tx1">
                    <a:lumMod val="75000"/>
                    <a:lumOff val="25000"/>
                  </a:schemeClr>
                </a:solidFill>
              </a:rPr>
              <a:t>Signs of Potential Investment Fraud Red Flags, continued</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Reciprocity. </a:t>
            </a:r>
            <a:r>
              <a:rPr lang="en-US" dirty="0">
                <a:solidFill>
                  <a:schemeClr val="tx1">
                    <a:lumMod val="75000"/>
                    <a:lumOff val="25000"/>
                  </a:schemeClr>
                </a:solidFill>
              </a:rPr>
              <a:t>Fraudsters often try to lure investors through free investment seminars, figuring if they do a small favor for you, such as supplying a free lunch, you will do a big favor for them and invest in their product. There is never a reason to make a quick decision on an investment. If you attend a free lunch, take the material home and research both the investment and the individual selling it before you invest. </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Unscrupulous financial advisers: </a:t>
            </a:r>
            <a:r>
              <a:rPr lang="en-US" dirty="0">
                <a:solidFill>
                  <a:schemeClr val="tx1">
                    <a:lumMod val="75000"/>
                    <a:lumOff val="25000"/>
                  </a:schemeClr>
                </a:solidFill>
              </a:rPr>
              <a:t>Some advisers cut corners or resort to outright fraud or bilking consumers with unexplained fees, unauthorized trades or other irregularities.</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Elder abuse: </a:t>
            </a:r>
            <a:r>
              <a:rPr lang="en-US" dirty="0">
                <a:solidFill>
                  <a:schemeClr val="tx1">
                    <a:lumMod val="75000"/>
                    <a:lumOff val="25000"/>
                  </a:schemeClr>
                </a:solidFill>
              </a:rPr>
              <a:t>Many of us have aging parents and loved ones. There are an estimated 6 million victims of elder abuse annually in the U.S. It is important to make sure that we are watching out not only for ourselves but those most vulnerable in our families…because they are investment fraudsters’ number one target. </a:t>
            </a:r>
          </a:p>
          <a:p>
            <a:pPr marL="0" lvl="1"/>
            <a:endParaRPr lang="en-US" dirty="0">
              <a:solidFill>
                <a:schemeClr val="tx1">
                  <a:lumMod val="75000"/>
                  <a:lumOff val="25000"/>
                </a:schemeClr>
              </a:solidFill>
            </a:endParaRPr>
          </a:p>
          <a:p>
            <a:pPr marL="0" lvl="1"/>
            <a:r>
              <a:rPr lang="en-US" dirty="0">
                <a:solidFill>
                  <a:schemeClr val="tx1">
                    <a:lumMod val="75000"/>
                    <a:lumOff val="25000"/>
                  </a:schemeClr>
                </a:solidFill>
              </a:rPr>
              <a:t>&lt;click to next slide&gt;</a:t>
            </a:r>
          </a:p>
          <a:p>
            <a:endParaRPr lang="en-US"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6" y="3259138"/>
            <a:ext cx="716619" cy="70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0149447C-D5AC-514E-B9C4-24ACE227EFC7}"/>
              </a:ext>
            </a:extLst>
          </p:cNvPr>
          <p:cNvSpPr>
            <a:spLocks noGrp="1"/>
          </p:cNvSpPr>
          <p:nvPr>
            <p:ph type="sldNum" sz="quarter" idx="10"/>
          </p:nvPr>
        </p:nvSpPr>
        <p:spPr/>
        <p:txBody>
          <a:bodyPr/>
          <a:lstStyle/>
          <a:p>
            <a:fld id="{26EE0D1E-9E61-5545-B9ED-5ECB36E177A6}" type="slidenum">
              <a:rPr lang="en-US" smtClean="0"/>
              <a:pPr/>
              <a:t>37</a:t>
            </a:fld>
            <a:endParaRPr lang="en-US" dirty="0"/>
          </a:p>
        </p:txBody>
      </p:sp>
    </p:spTree>
    <p:extLst>
      <p:ext uri="{BB962C8B-B14F-4D97-AF65-F5344CB8AC3E}">
        <p14:creationId xmlns:p14="http://schemas.microsoft.com/office/powerpoint/2010/main" val="427634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1025" y="1101725"/>
            <a:ext cx="2312988" cy="1733550"/>
          </a:xfrm>
          <a:prstGeom prst="rect">
            <a:avLst/>
          </a:prstGeom>
        </p:spPr>
      </p:sp>
      <p:sp>
        <p:nvSpPr>
          <p:cNvPr id="3" name="Notes Placeholder 2"/>
          <p:cNvSpPr>
            <a:spLocks noGrp="1"/>
          </p:cNvSpPr>
          <p:nvPr>
            <p:ph type="body" idx="1"/>
          </p:nvPr>
        </p:nvSpPr>
        <p:spPr>
          <a:xfrm>
            <a:off x="1512863" y="2879636"/>
            <a:ext cx="4974434" cy="5749565"/>
          </a:xfrm>
          <a:prstGeom prst="rect">
            <a:avLst/>
          </a:prstGeom>
        </p:spPr>
        <p:txBody>
          <a:bodyPr/>
          <a:lstStyle/>
          <a:p>
            <a:pPr lvl="0">
              <a:defRPr/>
            </a:pPr>
            <a:r>
              <a:rPr lang="en-US" b="1" dirty="0">
                <a:solidFill>
                  <a:schemeClr val="tx1">
                    <a:lumMod val="75000"/>
                    <a:lumOff val="25000"/>
                  </a:schemeClr>
                </a:solidFill>
              </a:rPr>
              <a:t>Preventative Measures You Should Take</a:t>
            </a:r>
          </a:p>
          <a:p>
            <a:pPr lvl="0">
              <a:defRPr/>
            </a:pPr>
            <a:endParaRPr lang="en-US" b="1" dirty="0">
              <a:solidFill>
                <a:schemeClr val="tx1">
                  <a:lumMod val="75000"/>
                  <a:lumOff val="25000"/>
                </a:schemeClr>
              </a:solidFill>
            </a:endParaRPr>
          </a:p>
          <a:p>
            <a:pPr>
              <a:lnSpc>
                <a:spcPct val="115000"/>
              </a:lnSpc>
            </a:pPr>
            <a:r>
              <a:rPr lang="en-US" b="1" dirty="0">
                <a:solidFill>
                  <a:schemeClr val="tx1">
                    <a:lumMod val="75000"/>
                    <a:lumOff val="25000"/>
                  </a:schemeClr>
                </a:solidFill>
              </a:rPr>
              <a:t>Say: </a:t>
            </a:r>
            <a:r>
              <a:rPr lang="en-US" dirty="0">
                <a:solidFill>
                  <a:schemeClr val="tx1">
                    <a:lumMod val="75000"/>
                    <a:lumOff val="25000"/>
                  </a:schemeClr>
                </a:solidFill>
              </a:rPr>
              <a:t>Refer to the </a:t>
            </a:r>
            <a:r>
              <a:rPr lang="en-US" i="1" dirty="0">
                <a:solidFill>
                  <a:schemeClr val="tx1">
                    <a:lumMod val="75000"/>
                    <a:lumOff val="25000"/>
                  </a:schemeClr>
                </a:solidFill>
              </a:rPr>
              <a:t>Investment Fraud </a:t>
            </a:r>
            <a:r>
              <a:rPr lang="en-US" dirty="0">
                <a:solidFill>
                  <a:schemeClr val="tx1">
                    <a:lumMod val="75000"/>
                    <a:lumOff val="25000"/>
                  </a:schemeClr>
                </a:solidFill>
              </a:rPr>
              <a:t>handout. It is the one with the graphic shown here. I won’t read everything listed, but here are a few key take-aways for avoiding investment fraud and keeping you and your money safe.</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Ask questions. </a:t>
            </a:r>
            <a:r>
              <a:rPr lang="en-US" dirty="0">
                <a:solidFill>
                  <a:schemeClr val="tx1">
                    <a:lumMod val="75000"/>
                    <a:lumOff val="25000"/>
                  </a:schemeClr>
                </a:solidFill>
              </a:rPr>
              <a:t>Fraudsters are counting on you not to investigate before you invest. Fend them off by doing your own digging. </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Research before you invest. </a:t>
            </a:r>
            <a:r>
              <a:rPr lang="en-US" dirty="0">
                <a:solidFill>
                  <a:schemeClr val="tx1">
                    <a:lumMod val="75000"/>
                    <a:lumOff val="25000"/>
                  </a:schemeClr>
                </a:solidFill>
              </a:rPr>
              <a:t>Understand a company’s business and its products or services before investing. Look for the company’s financial statements on the SEC’s EDGAR filing system.</a:t>
            </a:r>
          </a:p>
          <a:p>
            <a:pPr marL="279400" lvl="1" indent="-168275">
              <a:lnSpc>
                <a:spcPct val="115000"/>
              </a:lnSpc>
              <a:spcBef>
                <a:spcPts val="647"/>
              </a:spcBef>
              <a:spcAft>
                <a:spcPts val="408"/>
              </a:spcAft>
              <a:buFont typeface="Arial" pitchFamily="34" charset="0"/>
              <a:buChar char="•"/>
            </a:pPr>
            <a:r>
              <a:rPr lang="en-US" b="1" dirty="0">
                <a:solidFill>
                  <a:schemeClr val="tx1">
                    <a:lumMod val="75000"/>
                    <a:lumOff val="25000"/>
                  </a:schemeClr>
                </a:solidFill>
              </a:rPr>
              <a:t>Know the salesperson. </a:t>
            </a:r>
            <a:r>
              <a:rPr lang="en-US" dirty="0">
                <a:solidFill>
                  <a:schemeClr val="tx1">
                    <a:lumMod val="75000"/>
                    <a:lumOff val="25000"/>
                  </a:schemeClr>
                </a:solidFill>
              </a:rPr>
              <a:t>Spend some time checking out the person touting the investment before you invest – even if you already know the person socially. Always find out whether the securities salespeople who contact you are licensed to sell securities in your state and whether they or their firms have had run-ins with regulators or other investors. </a:t>
            </a:r>
          </a:p>
          <a:p>
            <a:pPr marL="279400" lvl="1" indent="-168275">
              <a:lnSpc>
                <a:spcPct val="115000"/>
              </a:lnSpc>
              <a:spcBef>
                <a:spcPts val="647"/>
              </a:spcBef>
              <a:buFont typeface="Arial" pitchFamily="34" charset="0"/>
              <a:buChar char="•"/>
            </a:pPr>
            <a:r>
              <a:rPr lang="en-US" b="1" dirty="0">
                <a:solidFill>
                  <a:schemeClr val="tx1">
                    <a:lumMod val="75000"/>
                    <a:lumOff val="25000"/>
                  </a:schemeClr>
                </a:solidFill>
              </a:rPr>
              <a:t>Be wary of unsolicited offers. </a:t>
            </a:r>
            <a:r>
              <a:rPr lang="en-US" dirty="0">
                <a:solidFill>
                  <a:schemeClr val="tx1">
                    <a:lumMod val="75000"/>
                    <a:lumOff val="25000"/>
                  </a:schemeClr>
                </a:solidFill>
              </a:rPr>
              <a:t>Be especially careful if you receive an unsolicited pitch to invest in a company, or see it praised online, but can’t find current financial information about it from independent sources. </a:t>
            </a:r>
          </a:p>
          <a:p>
            <a:endParaRPr lang="en-US" sz="900" dirty="0">
              <a:solidFill>
                <a:schemeClr val="tx1">
                  <a:lumMod val="75000"/>
                  <a:lumOff val="25000"/>
                </a:schemeClr>
              </a:solidFill>
              <a:ea typeface="Source Sans Pro" pitchFamily="34" charset="0"/>
            </a:endParaRPr>
          </a:p>
          <a:p>
            <a:r>
              <a:rPr lang="en-US" dirty="0">
                <a:solidFill>
                  <a:schemeClr val="tx1">
                    <a:lumMod val="75000"/>
                    <a:lumOff val="25000"/>
                  </a:schemeClr>
                </a:solidFill>
                <a:ea typeface="Source Sans Pro" pitchFamily="34" charset="0"/>
              </a:rPr>
              <a:t>Also, on the bottom of </a:t>
            </a:r>
            <a:r>
              <a:rPr lang="en-US" dirty="0">
                <a:solidFill>
                  <a:schemeClr val="tx1">
                    <a:lumMod val="75000"/>
                    <a:lumOff val="25000"/>
                  </a:schemeClr>
                </a:solidFill>
              </a:rPr>
              <a:t>the </a:t>
            </a:r>
            <a:r>
              <a:rPr lang="en-US" i="1" dirty="0">
                <a:solidFill>
                  <a:schemeClr val="tx1">
                    <a:lumMod val="75000"/>
                    <a:lumOff val="25000"/>
                  </a:schemeClr>
                </a:solidFill>
              </a:rPr>
              <a:t>Investment Fraud</a:t>
            </a:r>
            <a:r>
              <a:rPr lang="en-US" dirty="0">
                <a:solidFill>
                  <a:schemeClr val="tx1">
                    <a:lumMod val="75000"/>
                    <a:lumOff val="25000"/>
                  </a:schemeClr>
                </a:solidFill>
                <a:ea typeface="Source Sans Pro" pitchFamily="34" charset="0"/>
              </a:rPr>
              <a:t>, is a list of the contact information you need if you have questions or concerns about an investment or if you are concerned about fraud. You may want to keep this for handy reference.</a:t>
            </a:r>
          </a:p>
          <a:p>
            <a:endParaRPr lang="en-US" sz="900" dirty="0">
              <a:solidFill>
                <a:schemeClr val="tx1">
                  <a:lumMod val="75000"/>
                  <a:lumOff val="25000"/>
                </a:schemeClr>
              </a:solidFill>
            </a:endParaRPr>
          </a:p>
          <a:p>
            <a:pPr marL="0" lvl="1" defTabSz="949338">
              <a:defRPr/>
            </a:pPr>
            <a:r>
              <a:rPr lang="en-US" dirty="0">
                <a:solidFill>
                  <a:schemeClr val="tx1">
                    <a:lumMod val="75000"/>
                    <a:lumOff val="25000"/>
                  </a:schemeClr>
                </a:solidFill>
              </a:rPr>
              <a:t>&lt;click to next slide&gt;</a:t>
            </a:r>
          </a:p>
          <a:p>
            <a:endParaRPr lang="en-US" dirty="0">
              <a:solidFill>
                <a:schemeClr val="tx1">
                  <a:lumMod val="75000"/>
                  <a:lumOff val="25000"/>
                </a:schemeClr>
              </a:solidFill>
              <a:ea typeface="ＭＳ Ｐゴシック" pitchFamily="34" charset="-128"/>
            </a:endParaRPr>
          </a:p>
          <a:p>
            <a:pPr eaLnBrk="1" hangingPunct="1"/>
            <a:endParaRPr lang="en-US" b="1" dirty="0">
              <a:solidFill>
                <a:schemeClr val="tx1">
                  <a:lumMod val="75000"/>
                  <a:lumOff val="25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6" y="3259138"/>
            <a:ext cx="716619" cy="70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8848E56A-4817-FB45-A477-B700AEE25E64}"/>
              </a:ext>
            </a:extLst>
          </p:cNvPr>
          <p:cNvSpPr>
            <a:spLocks noGrp="1"/>
          </p:cNvSpPr>
          <p:nvPr>
            <p:ph type="sldNum" sz="quarter" idx="10"/>
          </p:nvPr>
        </p:nvSpPr>
        <p:spPr/>
        <p:txBody>
          <a:bodyPr/>
          <a:lstStyle/>
          <a:p>
            <a:fld id="{26EE0D1E-9E61-5545-B9ED-5ECB36E177A6}" type="slidenum">
              <a:rPr lang="en-US" smtClean="0"/>
              <a:pPr/>
              <a:t>38</a:t>
            </a:fld>
            <a:endParaRPr lang="en-US" dirty="0"/>
          </a:p>
        </p:txBody>
      </p:sp>
    </p:spTree>
    <p:extLst>
      <p:ext uri="{BB962C8B-B14F-4D97-AF65-F5344CB8AC3E}">
        <p14:creationId xmlns:p14="http://schemas.microsoft.com/office/powerpoint/2010/main" val="2089643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195763" y="1006475"/>
            <a:ext cx="2376487" cy="1782763"/>
          </a:xfrm>
          <a:ln/>
        </p:spPr>
      </p:sp>
      <p:sp>
        <p:nvSpPr>
          <p:cNvPr id="70660" name="Rectangle 3"/>
          <p:cNvSpPr>
            <a:spLocks noGrp="1" noChangeArrowheads="1"/>
          </p:cNvSpPr>
          <p:nvPr>
            <p:ph type="body" idx="1"/>
          </p:nvPr>
        </p:nvSpPr>
        <p:spPr>
          <a:xfrm>
            <a:off x="1414436" y="2916238"/>
            <a:ext cx="5048147" cy="658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Congratulations</a:t>
            </a:r>
          </a:p>
          <a:p>
            <a:pPr>
              <a:spcBef>
                <a:spcPts val="1834"/>
              </a:spcBef>
              <a:spcAft>
                <a:spcPts val="306"/>
              </a:spcAft>
            </a:pPr>
            <a:r>
              <a:rPr lang="en-US" b="1" dirty="0">
                <a:solidFill>
                  <a:schemeClr val="tx1">
                    <a:lumMod val="75000"/>
                    <a:lumOff val="25000"/>
                  </a:schemeClr>
                </a:solidFill>
              </a:rPr>
              <a:t>Say: </a:t>
            </a:r>
            <a:r>
              <a:rPr lang="en-US" dirty="0">
                <a:solidFill>
                  <a:schemeClr val="tx1">
                    <a:lumMod val="75000"/>
                    <a:lumOff val="25000"/>
                  </a:schemeClr>
                </a:solidFill>
              </a:rPr>
              <a:t>Congratulations. You have taken the first step to ensuring you have a understanding of financial fundaments. You committed to learning more and you are leaving with next steps. You learned about: </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A plan for</a:t>
            </a:r>
            <a:r>
              <a:rPr lang="en-US" baseline="0" dirty="0">
                <a:solidFill>
                  <a:schemeClr val="tx1">
                    <a:lumMod val="75000"/>
                    <a:lumOff val="25000"/>
                  </a:schemeClr>
                </a:solidFill>
              </a:rPr>
              <a:t> managing your money</a:t>
            </a:r>
            <a:endParaRPr lang="en-US" dirty="0">
              <a:solidFill>
                <a:schemeClr val="tx1">
                  <a:lumMod val="75000"/>
                  <a:lumOff val="25000"/>
                </a:schemeClr>
              </a:solidFill>
            </a:endParaRP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Tips to start saving money</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Ways to begin to</a:t>
            </a:r>
            <a:r>
              <a:rPr lang="en-US" baseline="0" dirty="0">
                <a:solidFill>
                  <a:schemeClr val="tx1">
                    <a:lumMod val="75000"/>
                    <a:lumOff val="25000"/>
                  </a:schemeClr>
                </a:solidFill>
              </a:rPr>
              <a:t> use credit wisely</a:t>
            </a:r>
            <a:endParaRPr lang="en-US" dirty="0">
              <a:solidFill>
                <a:schemeClr val="tx1">
                  <a:lumMod val="75000"/>
                  <a:lumOff val="25000"/>
                </a:schemeClr>
              </a:solidFill>
            </a:endParaRP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Ideas for</a:t>
            </a:r>
            <a:r>
              <a:rPr lang="en-US" baseline="0" dirty="0">
                <a:solidFill>
                  <a:schemeClr val="tx1">
                    <a:lumMod val="75000"/>
                    <a:lumOff val="25000"/>
                  </a:schemeClr>
                </a:solidFill>
              </a:rPr>
              <a:t> avoiding identity theft and fraud</a:t>
            </a:r>
            <a:endParaRPr lang="en-US" dirty="0">
              <a:solidFill>
                <a:schemeClr val="tx1">
                  <a:lumMod val="75000"/>
                  <a:lumOff val="25000"/>
                </a:schemeClr>
              </a:solidFill>
            </a:endParaRPr>
          </a:p>
          <a:p>
            <a:pPr>
              <a:spcBef>
                <a:spcPts val="1223"/>
              </a:spcBef>
            </a:pPr>
            <a:r>
              <a:rPr lang="en-US" dirty="0">
                <a:solidFill>
                  <a:schemeClr val="tx1">
                    <a:lumMod val="75000"/>
                    <a:lumOff val="25000"/>
                  </a:schemeClr>
                </a:solidFill>
              </a:rPr>
              <a:t>Thank you for participating in this Regions Financial Fundamentals seminar about Banking Basics</a:t>
            </a:r>
            <a:r>
              <a:rPr lang="en-US" baseline="0" dirty="0">
                <a:solidFill>
                  <a:schemeClr val="tx1">
                    <a:lumMod val="75000"/>
                    <a:lumOff val="25000"/>
                  </a:schemeClr>
                </a:solidFill>
              </a:rPr>
              <a:t> for Students.</a:t>
            </a:r>
            <a:r>
              <a:rPr lang="en-US" dirty="0">
                <a:solidFill>
                  <a:schemeClr val="tx1">
                    <a:lumMod val="75000"/>
                    <a:lumOff val="25000"/>
                  </a:schemeClr>
                </a:solidFill>
              </a:rPr>
              <a:t> </a:t>
            </a:r>
          </a:p>
          <a:p>
            <a:pPr>
              <a:spcBef>
                <a:spcPts val="1223"/>
              </a:spcBef>
            </a:pPr>
            <a:r>
              <a:rPr lang="en-US" i="1" dirty="0">
                <a:solidFill>
                  <a:schemeClr val="tx1">
                    <a:lumMod val="75000"/>
                    <a:lumOff val="25000"/>
                  </a:schemeClr>
                </a:solidFill>
              </a:rPr>
              <a:t>[Insert information and invitation that is specific to Regions at this time. Remember that the tone and approach should be consultative and friendly. Be sure to call attention to your contact information on the handouts they are taking with them and invite them to reach out to you in the future.]</a:t>
            </a:r>
          </a:p>
          <a:p>
            <a:endParaRPr lang="en-US" b="1" i="1" dirty="0">
              <a:solidFill>
                <a:schemeClr val="tx1">
                  <a:lumMod val="75000"/>
                  <a:lumOff val="25000"/>
                </a:schemeClr>
              </a:solidFill>
            </a:endParaRPr>
          </a:p>
          <a:p>
            <a:r>
              <a:rPr lang="en-US" b="1" dirty="0">
                <a:solidFill>
                  <a:schemeClr val="tx1">
                    <a:lumMod val="75000"/>
                    <a:lumOff val="25000"/>
                  </a:schemeClr>
                </a:solidFill>
              </a:rPr>
              <a:t>Ask: </a:t>
            </a:r>
            <a:r>
              <a:rPr lang="en-US" dirty="0">
                <a:solidFill>
                  <a:schemeClr val="tx1">
                    <a:lumMod val="75000"/>
                    <a:lumOff val="25000"/>
                  </a:schemeClr>
                </a:solidFill>
              </a:rPr>
              <a:t>What questions do you have about financial fundamentals that we have not covered or were not clear in our discussion today?</a:t>
            </a:r>
          </a:p>
          <a:p>
            <a:r>
              <a:rPr lang="en-US" sz="800" b="1" dirty="0">
                <a:solidFill>
                  <a:schemeClr val="tx1">
                    <a:lumMod val="75000"/>
                    <a:lumOff val="25000"/>
                  </a:schemeClr>
                </a:solidFill>
              </a:rPr>
              <a:t>  </a:t>
            </a:r>
          </a:p>
          <a:p>
            <a:r>
              <a:rPr lang="en-US" b="1" dirty="0">
                <a:solidFill>
                  <a:schemeClr val="tx1">
                    <a:lumMod val="75000"/>
                    <a:lumOff val="25000"/>
                  </a:schemeClr>
                </a:solidFill>
              </a:rPr>
              <a:t>Answer </a:t>
            </a:r>
            <a:r>
              <a:rPr lang="en-US" dirty="0">
                <a:solidFill>
                  <a:schemeClr val="tx1">
                    <a:lumMod val="75000"/>
                    <a:lumOff val="25000"/>
                  </a:schemeClr>
                </a:solidFill>
              </a:rPr>
              <a:t>all questions as fully as possible.</a:t>
            </a:r>
          </a:p>
          <a:p>
            <a:endParaRPr lang="en-US" sz="800" b="1"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This concludes the formal presentation. If you have something specific or confidential then please stay after the meeting or contact me at the phone number on your handout.</a:t>
            </a:r>
            <a:endParaRPr lang="en-US" dirty="0">
              <a:solidFill>
                <a:schemeClr val="tx1">
                  <a:lumMod val="75000"/>
                  <a:lumOff val="25000"/>
                </a:schemeClr>
              </a:solidFill>
              <a:ea typeface="Source Sans Pro" pitchFamily="34" charset="0"/>
            </a:endParaRPr>
          </a:p>
          <a:p>
            <a:endParaRPr lang="en-US" dirty="0">
              <a:solidFill>
                <a:schemeClr val="tx1">
                  <a:lumMod val="75000"/>
                  <a:lumOff val="25000"/>
                </a:schemeClr>
              </a:solidFill>
            </a:endParaRPr>
          </a:p>
          <a:p>
            <a:pPr marL="0" lvl="1" defTabSz="949338">
              <a:defRPr/>
            </a:pPr>
            <a:r>
              <a:rPr lang="en-US" dirty="0">
                <a:solidFill>
                  <a:schemeClr val="tx1">
                    <a:lumMod val="75000"/>
                    <a:lumOff val="25000"/>
                  </a:schemeClr>
                </a:solidFill>
              </a:rPr>
              <a:t>&lt;click to next slide&gt;</a:t>
            </a: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p>
          <a:p>
            <a:endParaRPr lang="en-US" dirty="0"/>
          </a:p>
          <a:p>
            <a:r>
              <a:rPr lang="en-US" i="1" dirty="0"/>
              <a:t>	</a:t>
            </a:r>
          </a:p>
          <a:p>
            <a:pPr eaLnBrk="1" hangingPunct="1"/>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66971"/>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19" y="6740845"/>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18" y="7583986"/>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B1F0ED44-1C31-8943-BB45-9143B66B0673}"/>
              </a:ext>
            </a:extLst>
          </p:cNvPr>
          <p:cNvSpPr>
            <a:spLocks noGrp="1"/>
          </p:cNvSpPr>
          <p:nvPr>
            <p:ph type="sldNum" sz="quarter" idx="10"/>
          </p:nvPr>
        </p:nvSpPr>
        <p:spPr/>
        <p:txBody>
          <a:bodyPr/>
          <a:lstStyle/>
          <a:p>
            <a:fld id="{26EE0D1E-9E61-5545-B9ED-5ECB36E177A6}" type="slidenum">
              <a:rPr lang="en-US" smtClean="0"/>
              <a:pPr/>
              <a:t>39</a:t>
            </a:fld>
            <a:endParaRPr lang="en-US" dirty="0"/>
          </a:p>
        </p:txBody>
      </p:sp>
    </p:spTree>
    <p:extLst>
      <p:ext uri="{BB962C8B-B14F-4D97-AF65-F5344CB8AC3E}">
        <p14:creationId xmlns:p14="http://schemas.microsoft.com/office/powerpoint/2010/main" val="148107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xfrm>
            <a:off x="4303713" y="1084263"/>
            <a:ext cx="2263775" cy="1698625"/>
          </a:xfrm>
          <a:ln/>
        </p:spPr>
      </p:sp>
      <p:sp>
        <p:nvSpPr>
          <p:cNvPr id="31" name="Notes Placeholder 2"/>
          <p:cNvSpPr txBox="1">
            <a:spLocks/>
          </p:cNvSpPr>
          <p:nvPr/>
        </p:nvSpPr>
        <p:spPr bwMode="auto">
          <a:xfrm>
            <a:off x="1479973" y="2943860"/>
            <a:ext cx="4595707" cy="5810250"/>
          </a:xfrm>
          <a:prstGeom prst="rect">
            <a:avLst/>
          </a:prstGeom>
          <a:noFill/>
          <a:ln w="9525">
            <a:noFill/>
            <a:miter lim="800000"/>
            <a:headEnd/>
            <a:tailEnd/>
          </a:ln>
          <a:effectLst/>
        </p:spPr>
        <p:txBody>
          <a:bodyPr vert="horz" wrap="square" lIns="98491" tIns="49245" rIns="98491" bIns="49245" numCol="1" anchor="t" anchorCtr="0" compatLnSpc="1">
            <a:prstTxWarp prst="textNoShape">
              <a:avLst/>
            </a:prstTxWarp>
          </a:bodyPr>
          <a:lstStyle>
            <a:lvl1pPr marL="0" algn="l" defTabSz="914400" rtl="0" eaLnBrk="1" latinLnBrk="0" hangingPunct="1">
              <a:defRPr sz="1200" kern="1200">
                <a:solidFill>
                  <a:schemeClr val="tx1"/>
                </a:solidFill>
                <a:latin typeface="News Gothic Std" pitchFamily="34" charset="0"/>
                <a:ea typeface="+mn-ea"/>
                <a:cs typeface="+mn-cs"/>
              </a:defRPr>
            </a:lvl1pPr>
            <a:lvl2pPr marL="457200" algn="l" defTabSz="914400" rtl="0" eaLnBrk="1" latinLnBrk="0" hangingPunct="1">
              <a:defRPr sz="1200" kern="1200">
                <a:solidFill>
                  <a:schemeClr val="tx1"/>
                </a:solidFill>
                <a:latin typeface="News Gothic Std" pitchFamily="34" charset="0"/>
                <a:ea typeface="+mn-ea"/>
                <a:cs typeface="+mn-cs"/>
              </a:defRPr>
            </a:lvl2pPr>
            <a:lvl3pPr marL="914400" algn="l" defTabSz="914400" rtl="0" eaLnBrk="1" latinLnBrk="0" hangingPunct="1">
              <a:defRPr sz="1200" kern="1200">
                <a:solidFill>
                  <a:schemeClr val="tx1"/>
                </a:solidFill>
                <a:latin typeface="News Gothic Std" pitchFamily="34" charset="0"/>
                <a:ea typeface="+mn-ea"/>
                <a:cs typeface="+mn-cs"/>
              </a:defRPr>
            </a:lvl3pPr>
            <a:lvl4pPr marL="1371600" algn="l" defTabSz="914400" rtl="0" eaLnBrk="1" latinLnBrk="0" hangingPunct="1">
              <a:defRPr sz="1200" kern="1200">
                <a:solidFill>
                  <a:schemeClr val="tx1"/>
                </a:solidFill>
                <a:latin typeface="News Gothic Std" pitchFamily="34" charset="0"/>
                <a:ea typeface="+mn-ea"/>
                <a:cs typeface="+mn-cs"/>
              </a:defRPr>
            </a:lvl4pPr>
            <a:lvl5pPr marL="1828800" algn="l" defTabSz="914400" rtl="0" eaLnBrk="1" latinLnBrk="0" hangingPunct="1">
              <a:defRPr sz="1200" kern="1200">
                <a:solidFill>
                  <a:schemeClr val="tx1"/>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1834"/>
              </a:spcBef>
            </a:pPr>
            <a:endParaRPr lang="en-US" dirty="0">
              <a:solidFill>
                <a:prstClr val="black"/>
              </a:solidFill>
              <a:latin typeface="Source Sans Pro" pitchFamily="34" charset="0"/>
            </a:endParaRPr>
          </a:p>
        </p:txBody>
      </p:sp>
      <p:sp>
        <p:nvSpPr>
          <p:cNvPr id="2" name="Notes Placeholder 1"/>
          <p:cNvSpPr>
            <a:spLocks noGrp="1"/>
          </p:cNvSpPr>
          <p:nvPr>
            <p:ph type="body" idx="1"/>
          </p:nvPr>
        </p:nvSpPr>
        <p:spPr/>
        <p:txBody>
          <a:bodyPr/>
          <a:lstStyle/>
          <a:p>
            <a:pPr>
              <a:spcBef>
                <a:spcPts val="1800"/>
              </a:spcBef>
              <a:spcAft>
                <a:spcPts val="1800"/>
              </a:spcAft>
            </a:pPr>
            <a:r>
              <a:rPr lang="en-US" b="1" dirty="0">
                <a:solidFill>
                  <a:schemeClr val="tx1">
                    <a:lumMod val="75000"/>
                    <a:lumOff val="25000"/>
                  </a:schemeClr>
                </a:solidFill>
              </a:rPr>
              <a:t>Regions Next Step Disclaimer</a:t>
            </a:r>
          </a:p>
          <a:p>
            <a:r>
              <a:rPr lang="en-US" b="1" dirty="0">
                <a:solidFill>
                  <a:schemeClr val="tx1">
                    <a:lumMod val="75000"/>
                    <a:lumOff val="25000"/>
                  </a:schemeClr>
                </a:solidFill>
                <a:ea typeface="Source Sans Pro"/>
              </a:rPr>
              <a:t>Say: </a:t>
            </a:r>
            <a:r>
              <a:rPr lang="en-US" dirty="0">
                <a:solidFill>
                  <a:schemeClr val="tx1">
                    <a:lumMod val="75000"/>
                    <a:lumOff val="25000"/>
                  </a:schemeClr>
                </a:solidFill>
                <a:ea typeface="Source Sans Pro"/>
              </a:rPr>
              <a:t>I hope you will contribute to our discussion during the next 40 minutes. I will be asking for your input throughout and we will have time for all of your questions before we wrap up. </a:t>
            </a:r>
          </a:p>
          <a:p>
            <a:endParaRPr lang="en-US" sz="1100" dirty="0">
              <a:solidFill>
                <a:schemeClr val="tx1">
                  <a:lumMod val="75000"/>
                  <a:lumOff val="25000"/>
                </a:schemeClr>
              </a:solidFill>
              <a:ea typeface="Source Sans Pro"/>
            </a:endParaRPr>
          </a:p>
          <a:p>
            <a:r>
              <a:rPr lang="en-US" dirty="0">
                <a:solidFill>
                  <a:schemeClr val="tx1">
                    <a:lumMod val="75000"/>
                    <a:lumOff val="25000"/>
                  </a:schemeClr>
                </a:solidFill>
                <a:ea typeface="Source Sans Pro"/>
              </a:rPr>
              <a:t>This seminar is one of a series that Regions offers to the public for free. Let’s get started.</a:t>
            </a:r>
            <a:endParaRPr lang="en-US" dirty="0">
              <a:solidFill>
                <a:schemeClr val="tx1">
                  <a:lumMod val="75000"/>
                  <a:lumOff val="25000"/>
                </a:schemeClr>
              </a:solidFill>
              <a:ea typeface="ＭＳ Ｐゴシック" pitchFamily="34" charset="-128"/>
            </a:endParaRPr>
          </a:p>
          <a:p>
            <a:pPr marL="0" indent="0">
              <a:spcBef>
                <a:spcPts val="1834"/>
              </a:spcBef>
              <a:buFont typeface="Arial" panose="020B0604020202020204" pitchFamily="34" charset="0"/>
              <a:buNone/>
            </a:pPr>
            <a:r>
              <a:rPr lang="en-US" b="1" dirty="0">
                <a:solidFill>
                  <a:schemeClr val="tx1">
                    <a:lumMod val="75000"/>
                    <a:lumOff val="25000"/>
                  </a:schemeClr>
                </a:solidFill>
                <a:ea typeface="ＭＳ Ｐゴシック" pitchFamily="34" charset="-128"/>
              </a:rPr>
              <a:t>Is there anything specific you want to cover today on (insert topic) or ask another question to kill a few seconds.</a:t>
            </a:r>
          </a:p>
          <a:p>
            <a:pPr marL="0" lvl="1">
              <a:spcBef>
                <a:spcPts val="1200"/>
              </a:spcBef>
            </a:pPr>
            <a:r>
              <a:rPr lang="en-US" dirty="0">
                <a:solidFill>
                  <a:schemeClr val="tx1">
                    <a:lumMod val="75000"/>
                    <a:lumOff val="25000"/>
                  </a:schemeClr>
                </a:solidFill>
                <a:ea typeface="ＭＳ Ｐゴシック" pitchFamily="34" charset="-128"/>
              </a:rPr>
              <a:t>&lt;click to next slide&gt;</a:t>
            </a:r>
          </a:p>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3557"/>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C56FC8A7-27CA-F143-BCCC-7D3D6083D0A8}"/>
              </a:ext>
            </a:extLst>
          </p:cNvPr>
          <p:cNvSpPr>
            <a:spLocks noGrp="1"/>
          </p:cNvSpPr>
          <p:nvPr>
            <p:ph type="sldNum" sz="quarter" idx="10"/>
          </p:nvPr>
        </p:nvSpPr>
        <p:spPr/>
        <p:txBody>
          <a:bodyPr/>
          <a:lstStyle/>
          <a:p>
            <a:fld id="{26EE0D1E-9E61-5545-B9ED-5ECB36E177A6}" type="slidenum">
              <a:rPr lang="en-US" smtClean="0"/>
              <a:pPr/>
              <a:t>4</a:t>
            </a:fld>
            <a:endParaRPr lang="en-US" dirty="0"/>
          </a:p>
        </p:txBody>
      </p:sp>
    </p:spTree>
    <p:extLst>
      <p:ext uri="{BB962C8B-B14F-4D97-AF65-F5344CB8AC3E}">
        <p14:creationId xmlns:p14="http://schemas.microsoft.com/office/powerpoint/2010/main" val="4033964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0525" y="1008063"/>
            <a:ext cx="2370138" cy="1779587"/>
          </a:xfrm>
        </p:spPr>
      </p:sp>
      <p:sp>
        <p:nvSpPr>
          <p:cNvPr id="3" name="Notes Placeholder 2"/>
          <p:cNvSpPr>
            <a:spLocks noGrp="1"/>
          </p:cNvSpPr>
          <p:nvPr>
            <p:ph type="body" idx="1"/>
          </p:nvPr>
        </p:nvSpPr>
        <p:spPr>
          <a:xfrm>
            <a:off x="1411631" y="2916237"/>
            <a:ext cx="5035550" cy="5465763"/>
          </a:xfrm>
        </p:spPr>
        <p:txBody>
          <a:bodyPr/>
          <a:lstStyle/>
          <a:p>
            <a:r>
              <a:rPr lang="en-US" b="1" dirty="0">
                <a:solidFill>
                  <a:schemeClr val="tx1">
                    <a:lumMod val="75000"/>
                    <a:lumOff val="25000"/>
                  </a:schemeClr>
                </a:solidFill>
              </a:rPr>
              <a:t>Want to Learn More About How Regions Can Help You Meet Your Financial Goals?</a:t>
            </a:r>
          </a:p>
          <a:p>
            <a:endParaRPr lang="en-US" b="1" dirty="0">
              <a:solidFill>
                <a:schemeClr val="tx1">
                  <a:lumMod val="75000"/>
                  <a:lumOff val="25000"/>
                </a:schemeClr>
              </a:solidFill>
            </a:endParaRPr>
          </a:p>
          <a:p>
            <a:r>
              <a:rPr lang="en-US" b="1" dirty="0">
                <a:solidFill>
                  <a:schemeClr val="tx1">
                    <a:lumMod val="75000"/>
                    <a:lumOff val="25000"/>
                  </a:schemeClr>
                </a:solidFill>
              </a:rPr>
              <a:t>Say: </a:t>
            </a:r>
            <a:r>
              <a:rPr lang="en-US" dirty="0">
                <a:solidFill>
                  <a:schemeClr val="tx1">
                    <a:lumMod val="75000"/>
                    <a:lumOff val="25000"/>
                  </a:schemeClr>
                </a:solidFill>
              </a:rPr>
              <a:t>How can Regions help you meet your financial goals?</a:t>
            </a:r>
          </a:p>
          <a:p>
            <a:endParaRPr lang="en-US" dirty="0"/>
          </a:p>
          <a:p>
            <a:r>
              <a:rPr lang="en-US" b="1" dirty="0">
                <a:solidFill>
                  <a:srgbClr val="FF0000"/>
                </a:solidFill>
              </a:rPr>
              <a:t>As I mentioned at the beginning of the presentation, I am not a banker.*</a:t>
            </a:r>
            <a:r>
              <a:rPr lang="en-US" dirty="0">
                <a:solidFill>
                  <a:srgbClr val="FF0000"/>
                </a:solidFill>
              </a:rPr>
              <a:t> </a:t>
            </a:r>
          </a:p>
          <a:p>
            <a:endParaRPr lang="en-US" dirty="0">
              <a:solidFill>
                <a:srgbClr val="FF0000"/>
              </a:solidFill>
            </a:endParaRPr>
          </a:p>
          <a:p>
            <a:r>
              <a:rPr lang="en-US" dirty="0">
                <a:solidFill>
                  <a:schemeClr val="tx1">
                    <a:lumMod val="75000"/>
                    <a:lumOff val="25000"/>
                  </a:schemeClr>
                </a:solidFill>
              </a:rPr>
              <a:t>If you have questions about Regions products and services, you can make an appointment with any of our business group partners listed on the screen. Each partner manages a unique resource for you and/or your business, and would be happy to meet with you directly. </a:t>
            </a:r>
          </a:p>
          <a:p>
            <a:pPr marL="174669" indent="-174669">
              <a:buFont typeface="Arial" panose="020B0604020202020204" pitchFamily="34" charset="0"/>
              <a:buChar char="•"/>
            </a:pPr>
            <a:r>
              <a:rPr lang="en-US" dirty="0">
                <a:solidFill>
                  <a:schemeClr val="tx1">
                    <a:lumMod val="75000"/>
                    <a:lumOff val="25000"/>
                  </a:schemeClr>
                </a:solidFill>
              </a:rPr>
              <a:t>Private Wealth Advisor: </a:t>
            </a:r>
            <a:r>
              <a:rPr lang="en-US" i="1" dirty="0">
                <a:solidFill>
                  <a:srgbClr val="FF0000"/>
                </a:solidFill>
              </a:rPr>
              <a:t>[Name, phone]</a:t>
            </a:r>
          </a:p>
          <a:p>
            <a:pPr marL="174669" indent="-174669">
              <a:buFont typeface="Arial" panose="020B0604020202020204" pitchFamily="34" charset="0"/>
              <a:buChar char="•"/>
            </a:pPr>
            <a:r>
              <a:rPr lang="en-US" dirty="0">
                <a:solidFill>
                  <a:schemeClr val="tx1">
                    <a:lumMod val="75000"/>
                    <a:lumOff val="25000"/>
                  </a:schemeClr>
                </a:solidFill>
              </a:rPr>
              <a:t>Regions At Work Coordinator: </a:t>
            </a:r>
            <a:r>
              <a:rPr lang="en-US" i="1" dirty="0">
                <a:solidFill>
                  <a:srgbClr val="FF0000"/>
                </a:solidFill>
              </a:rPr>
              <a:t>[Name, phone]</a:t>
            </a:r>
            <a:endParaRPr lang="en-US" dirty="0">
              <a:solidFill>
                <a:schemeClr val="tx1">
                  <a:lumMod val="75000"/>
                  <a:lumOff val="25000"/>
                </a:schemeClr>
              </a:solidFill>
            </a:endParaRPr>
          </a:p>
          <a:p>
            <a:pPr marL="174669" indent="-174669">
              <a:buFont typeface="Arial" panose="020B0604020202020204" pitchFamily="34" charset="0"/>
              <a:buChar char="•"/>
            </a:pPr>
            <a:r>
              <a:rPr lang="en-US" dirty="0">
                <a:solidFill>
                  <a:schemeClr val="tx1">
                    <a:lumMod val="75000"/>
                    <a:lumOff val="25000"/>
                  </a:schemeClr>
                </a:solidFill>
              </a:rPr>
              <a:t>Financial Consultant: </a:t>
            </a:r>
            <a:r>
              <a:rPr lang="en-US" i="1" dirty="0">
                <a:solidFill>
                  <a:srgbClr val="FF0000"/>
                </a:solidFill>
              </a:rPr>
              <a:t>[Name, phone]</a:t>
            </a:r>
          </a:p>
          <a:p>
            <a:pPr marL="174669" indent="-174669">
              <a:buFont typeface="Arial" panose="020B0604020202020204" pitchFamily="34" charset="0"/>
              <a:buChar char="•"/>
            </a:pPr>
            <a:r>
              <a:rPr lang="en-US" dirty="0">
                <a:solidFill>
                  <a:schemeClr val="tx1">
                    <a:lumMod val="75000"/>
                    <a:lumOff val="25000"/>
                  </a:schemeClr>
                </a:solidFill>
              </a:rPr>
              <a:t>Mortgage Loan Officer: </a:t>
            </a:r>
            <a:r>
              <a:rPr lang="en-US" i="1" dirty="0">
                <a:solidFill>
                  <a:srgbClr val="FF0000"/>
                </a:solidFill>
              </a:rPr>
              <a:t>[Name, phone]</a:t>
            </a:r>
          </a:p>
          <a:p>
            <a:pPr marL="174669" indent="-174669">
              <a:buFont typeface="Arial" panose="020B0604020202020204" pitchFamily="34" charset="0"/>
              <a:buChar char="•"/>
            </a:pPr>
            <a:r>
              <a:rPr lang="en-US" dirty="0">
                <a:solidFill>
                  <a:schemeClr val="tx1">
                    <a:lumMod val="75000"/>
                    <a:lumOff val="25000"/>
                  </a:schemeClr>
                </a:solidFill>
              </a:rPr>
              <a:t>Personal Lines of Insurance: </a:t>
            </a:r>
            <a:r>
              <a:rPr lang="en-US" i="1" dirty="0">
                <a:solidFill>
                  <a:srgbClr val="FF0000"/>
                </a:solidFill>
              </a:rPr>
              <a:t>[Name, phone]</a:t>
            </a:r>
          </a:p>
          <a:p>
            <a:pPr marL="174669" indent="-174669">
              <a:buFont typeface="Arial" panose="020B0604020202020204" pitchFamily="34" charset="0"/>
              <a:buChar char="•"/>
            </a:pPr>
            <a:r>
              <a:rPr lang="en-US" dirty="0">
                <a:solidFill>
                  <a:schemeClr val="tx1">
                    <a:lumMod val="75000"/>
                    <a:lumOff val="25000"/>
                  </a:schemeClr>
                </a:solidFill>
              </a:rPr>
              <a:t>Branch Manager: </a:t>
            </a:r>
            <a:r>
              <a:rPr lang="en-US" i="1" dirty="0">
                <a:solidFill>
                  <a:srgbClr val="FF0000"/>
                </a:solidFill>
              </a:rPr>
              <a:t>[Name, phone]</a:t>
            </a:r>
            <a:endParaRPr lang="en-US" dirty="0">
              <a:solidFill>
                <a:schemeClr val="tx1">
                  <a:lumMod val="75000"/>
                  <a:lumOff val="25000"/>
                </a:schemeClr>
              </a:solidFill>
            </a:endParaRPr>
          </a:p>
          <a:p>
            <a:endParaRPr lang="en-US" i="1" dirty="0"/>
          </a:p>
          <a:p>
            <a:r>
              <a:rPr lang="en-US" b="1" i="1" dirty="0">
                <a:solidFill>
                  <a:srgbClr val="FF0000"/>
                </a:solidFill>
              </a:rPr>
              <a:t>*(Omit this sentence if you are a banker).</a:t>
            </a:r>
          </a:p>
          <a:p>
            <a:endParaRPr lang="en-US" i="1" dirty="0">
              <a:solidFill>
                <a:schemeClr val="tx1"/>
              </a:solidFill>
            </a:endParaRPr>
          </a:p>
          <a:p>
            <a:r>
              <a:rPr lang="en-US" i="1" dirty="0">
                <a:solidFill>
                  <a:schemeClr val="tx1">
                    <a:lumMod val="75000"/>
                    <a:lumOff val="25000"/>
                  </a:schemeClr>
                </a:solidFill>
              </a:rPr>
              <a:t>[Remember that the tone and approach should be consultative and friendly. Be sure to call attention to your contact information on the handouts they are taking with them and invite them to reach out to Regions in the future.]</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a:solidFill>
                  <a:schemeClr val="tx1">
                    <a:lumMod val="75000"/>
                    <a:lumOff val="25000"/>
                  </a:schemeClr>
                </a:solidFill>
              </a:rPr>
              <a:t>&lt;click to next slide&gt;</a:t>
            </a:r>
          </a:p>
          <a:p>
            <a:endParaRPr lang="en-US" i="1" dirty="0">
              <a:solidFill>
                <a:schemeClr val="tx1">
                  <a:lumMod val="75000"/>
                  <a:lumOff val="25000"/>
                </a:schemeClr>
              </a:solidFill>
            </a:endParaRPr>
          </a:p>
          <a:p>
            <a:endParaRPr lang="en-US" i="1" dirty="0">
              <a:solidFill>
                <a:schemeClr val="tx1">
                  <a:lumMod val="75000"/>
                  <a:lumOff val="25000"/>
                </a:schemeClr>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98" y="3429000"/>
            <a:ext cx="701040" cy="69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74" y="6568949"/>
            <a:ext cx="704088" cy="700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05CE77DC-AC54-714F-8B35-1E2038A993A8}"/>
              </a:ext>
            </a:extLst>
          </p:cNvPr>
          <p:cNvSpPr>
            <a:spLocks noGrp="1"/>
          </p:cNvSpPr>
          <p:nvPr>
            <p:ph type="sldNum" sz="quarter" idx="10"/>
          </p:nvPr>
        </p:nvSpPr>
        <p:spPr/>
        <p:txBody>
          <a:bodyPr/>
          <a:lstStyle/>
          <a:p>
            <a:fld id="{26EE0D1E-9E61-5545-B9ED-5ECB36E177A6}" type="slidenum">
              <a:rPr lang="en-US" smtClean="0"/>
              <a:pPr/>
              <a:t>40</a:t>
            </a:fld>
            <a:endParaRPr lang="en-US" dirty="0"/>
          </a:p>
        </p:txBody>
      </p:sp>
    </p:spTree>
    <p:extLst>
      <p:ext uri="{BB962C8B-B14F-4D97-AF65-F5344CB8AC3E}">
        <p14:creationId xmlns:p14="http://schemas.microsoft.com/office/powerpoint/2010/main" val="2533000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89413" y="1006475"/>
            <a:ext cx="2371725" cy="1778000"/>
          </a:xfrm>
        </p:spPr>
      </p:sp>
      <p:sp>
        <p:nvSpPr>
          <p:cNvPr id="3" name="Notes Placeholder 2"/>
          <p:cNvSpPr>
            <a:spLocks noGrp="1"/>
          </p:cNvSpPr>
          <p:nvPr>
            <p:ph type="body" idx="1"/>
          </p:nvPr>
        </p:nvSpPr>
        <p:spPr>
          <a:xfrm>
            <a:off x="1406525" y="2656703"/>
            <a:ext cx="5138126" cy="6192158"/>
          </a:xfrm>
        </p:spPr>
        <p:txBody>
          <a:bodyPr/>
          <a:lstStyle/>
          <a:p>
            <a:r>
              <a:rPr lang="en-US" b="1" dirty="0"/>
              <a:t>More About Regions</a:t>
            </a:r>
          </a:p>
          <a:p>
            <a:endParaRPr lang="en-US" b="1" dirty="0"/>
          </a:p>
          <a:p>
            <a:r>
              <a:rPr lang="en-US" b="1" dirty="0"/>
              <a:t>Say: </a:t>
            </a:r>
            <a:r>
              <a:rPr lang="en-US" dirty="0"/>
              <a:t>Here are three ways that many people find very helpful in extending what you’ve learned in today’s session.</a:t>
            </a:r>
          </a:p>
          <a:p>
            <a:endParaRPr lang="en-US" dirty="0"/>
          </a:p>
          <a:p>
            <a:r>
              <a:rPr lang="en-US" b="1" dirty="0">
                <a:solidFill>
                  <a:srgbClr val="FF0000"/>
                </a:solidFill>
              </a:rPr>
              <a:t>As I mentioned at the beginning of the presentation, I am not a banker.*</a:t>
            </a:r>
            <a:r>
              <a:rPr lang="en-US" dirty="0">
                <a:solidFill>
                  <a:srgbClr val="FF0000"/>
                </a:solidFill>
              </a:rPr>
              <a:t> </a:t>
            </a:r>
            <a:r>
              <a:rPr lang="en-US" dirty="0"/>
              <a:t>If you have questions about Regions products and services you can make an appointment with a nearby Regions banker through these convenient ways:</a:t>
            </a:r>
          </a:p>
          <a:p>
            <a:pPr lvl="1"/>
            <a:endParaRPr lang="en-US" dirty="0"/>
          </a:p>
          <a:p>
            <a:pPr marL="284163" indent="-173038">
              <a:spcAft>
                <a:spcPts val="600"/>
              </a:spcAft>
              <a:buFont typeface="Arial" panose="020B0604020202020204" pitchFamily="34" charset="0"/>
              <a:buChar char="•"/>
            </a:pPr>
            <a:r>
              <a:rPr lang="en-US" dirty="0"/>
              <a:t>Call the Regions Green Line at 1-800-REGIONS</a:t>
            </a:r>
          </a:p>
          <a:p>
            <a:pPr marL="284163" indent="-173038">
              <a:spcAft>
                <a:spcPts val="600"/>
              </a:spcAft>
              <a:buFont typeface="Arial" panose="020B0604020202020204" pitchFamily="34" charset="0"/>
              <a:buChar char="•"/>
            </a:pPr>
            <a:r>
              <a:rPr lang="en-US" dirty="0"/>
              <a:t>Go to regions.com and click “Make an Appointment” &lt;If you have internet access and have allowed enough time, click on the active link and point out the Make an Appointment option.&gt;</a:t>
            </a:r>
          </a:p>
          <a:p>
            <a:pPr marL="284163" indent="-173038">
              <a:buFont typeface="Arial" panose="020B0604020202020204" pitchFamily="34" charset="0"/>
              <a:buChar char="•"/>
            </a:pPr>
            <a:r>
              <a:rPr lang="en-US" dirty="0"/>
              <a:t>Visit any Regions branch</a:t>
            </a:r>
          </a:p>
          <a:p>
            <a:pPr marL="174416" indent="-174416">
              <a:buFont typeface="Arial" panose="020B0604020202020204" pitchFamily="34" charset="0"/>
              <a:buChar char="•"/>
            </a:pPr>
            <a:endParaRPr lang="en-US" dirty="0"/>
          </a:p>
          <a:p>
            <a:r>
              <a:rPr lang="en-US" dirty="0"/>
              <a:t>Or, access Regions.com</a:t>
            </a:r>
            <a:r>
              <a:rPr lang="en-US" b="1" dirty="0"/>
              <a:t>/learn </a:t>
            </a:r>
            <a:r>
              <a:rPr lang="en-US" dirty="0"/>
              <a:t>for more financial wellness topics we know our customers are interested in knowing more about. &lt;If you have internet access and have allowed enough time, click on the active link and point out some of the topics available.&gt;</a:t>
            </a:r>
          </a:p>
          <a:p>
            <a:endParaRPr lang="en-US" dirty="0"/>
          </a:p>
          <a:p>
            <a:r>
              <a:rPr lang="en-US" dirty="0"/>
              <a:t>Also, </a:t>
            </a:r>
            <a:r>
              <a:rPr lang="en-US" dirty="0" err="1"/>
              <a:t>Regions.com</a:t>
            </a:r>
            <a:r>
              <a:rPr lang="en-US" b="1" dirty="0"/>
              <a:t>/</a:t>
            </a:r>
            <a:r>
              <a:rPr lang="en-US" b="1" dirty="0" err="1"/>
              <a:t>nextstep</a:t>
            </a:r>
            <a:r>
              <a:rPr lang="en-US" b="1" dirty="0"/>
              <a:t> </a:t>
            </a:r>
            <a:r>
              <a:rPr lang="en-US" dirty="0"/>
              <a:t>is a great resource for tips and calculators plus details about the products and services we offer that can help you meet your financial goals. &lt;If you have internet access and have allowed enough time, click on the active link and point out some of the resources that are available.&gt;</a:t>
            </a:r>
          </a:p>
          <a:p>
            <a:endParaRPr lang="en-US" dirty="0"/>
          </a:p>
          <a:p>
            <a:r>
              <a:rPr lang="en-US" dirty="0"/>
              <a:t>Thank you for participating in this session of Regions Next Step. </a:t>
            </a:r>
          </a:p>
          <a:p>
            <a:endParaRPr lang="en-US" i="1" dirty="0"/>
          </a:p>
          <a:p>
            <a:r>
              <a:rPr lang="en-US" b="1" i="1" dirty="0"/>
              <a:t>This slide should remain on the screen until the last person leaves the session.</a:t>
            </a:r>
            <a:endParaRPr lang="en-US" b="1"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13" y="2948452"/>
            <a:ext cx="699770" cy="69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13" y="7790700"/>
            <a:ext cx="694944" cy="69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FEE60C83-5690-E644-A923-CA56269F9871}"/>
              </a:ext>
            </a:extLst>
          </p:cNvPr>
          <p:cNvSpPr>
            <a:spLocks noGrp="1"/>
          </p:cNvSpPr>
          <p:nvPr>
            <p:ph type="sldNum" sz="quarter" idx="10"/>
          </p:nvPr>
        </p:nvSpPr>
        <p:spPr/>
        <p:txBody>
          <a:bodyPr/>
          <a:lstStyle/>
          <a:p>
            <a:fld id="{26EE0D1E-9E61-5545-B9ED-5ECB36E177A6}" type="slidenum">
              <a:rPr lang="en-US" smtClean="0"/>
              <a:pPr/>
              <a:t>41</a:t>
            </a:fld>
            <a:endParaRPr lang="en-US" dirty="0"/>
          </a:p>
        </p:txBody>
      </p:sp>
    </p:spTree>
    <p:extLst>
      <p:ext uri="{BB962C8B-B14F-4D97-AF65-F5344CB8AC3E}">
        <p14:creationId xmlns:p14="http://schemas.microsoft.com/office/powerpoint/2010/main" val="285647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6238"/>
            <a:ext cx="4595707" cy="5887720"/>
          </a:xfrm>
          <a:prstGeom prst="rect">
            <a:avLst/>
          </a:prstGeom>
        </p:spPr>
        <p:txBody>
          <a:bodyPr/>
          <a:lstStyle/>
          <a:p>
            <a:pPr>
              <a:defRPr/>
            </a:pPr>
            <a:r>
              <a:rPr lang="en-US" b="1" dirty="0">
                <a:solidFill>
                  <a:schemeClr val="tx1">
                    <a:lumMod val="75000"/>
                    <a:lumOff val="25000"/>
                  </a:schemeClr>
                </a:solidFill>
              </a:rPr>
              <a:t>Agenda </a:t>
            </a:r>
          </a:p>
          <a:p>
            <a:pPr>
              <a:spcBef>
                <a:spcPts val="1834"/>
              </a:spcBef>
              <a:defRPr/>
            </a:pPr>
            <a:r>
              <a:rPr lang="en-US" b="1" dirty="0">
                <a:solidFill>
                  <a:schemeClr val="tx1">
                    <a:lumMod val="75000"/>
                    <a:lumOff val="25000"/>
                  </a:schemeClr>
                </a:solidFill>
              </a:rPr>
              <a:t>Say: </a:t>
            </a:r>
            <a:r>
              <a:rPr lang="en-US" dirty="0">
                <a:solidFill>
                  <a:schemeClr val="tx1">
                    <a:lumMod val="75000"/>
                    <a:lumOff val="25000"/>
                  </a:schemeClr>
                </a:solidFill>
              </a:rPr>
              <a:t>Being here today shows that you care about your financial health and you are taking an important step toward your financial future by learning about</a:t>
            </a:r>
            <a:r>
              <a:rPr lang="en-US" baseline="0" dirty="0">
                <a:solidFill>
                  <a:schemeClr val="tx1">
                    <a:lumMod val="75000"/>
                    <a:lumOff val="25000"/>
                  </a:schemeClr>
                </a:solidFill>
              </a:rPr>
              <a:t> the fundamentals of money</a:t>
            </a:r>
            <a:r>
              <a:rPr lang="en-US" dirty="0">
                <a:solidFill>
                  <a:schemeClr val="tx1">
                    <a:lumMod val="75000"/>
                    <a:lumOff val="25000"/>
                  </a:schemeClr>
                </a:solidFill>
              </a:rPr>
              <a:t>. </a:t>
            </a:r>
          </a:p>
          <a:p>
            <a:pPr>
              <a:defRPr/>
            </a:pPr>
            <a:endParaRPr lang="en-US" dirty="0">
              <a:solidFill>
                <a:schemeClr val="tx1">
                  <a:lumMod val="75000"/>
                  <a:lumOff val="25000"/>
                </a:schemeClr>
              </a:solidFill>
            </a:endParaRPr>
          </a:p>
          <a:p>
            <a:pPr>
              <a:spcAft>
                <a:spcPts val="306"/>
              </a:spcAft>
              <a:defRPr/>
            </a:pPr>
            <a:r>
              <a:rPr lang="en-US" dirty="0">
                <a:solidFill>
                  <a:schemeClr val="tx1">
                    <a:lumMod val="75000"/>
                    <a:lumOff val="25000"/>
                  </a:schemeClr>
                </a:solidFill>
              </a:rPr>
              <a:t>Today we will focus on these big questions:</a:t>
            </a:r>
          </a:p>
          <a:p>
            <a:pPr marL="282575" lvl="1" indent="-171450">
              <a:spcBef>
                <a:spcPts val="611"/>
              </a:spcBef>
              <a:spcAft>
                <a:spcPts val="611"/>
              </a:spcAft>
              <a:buFont typeface="Arial" pitchFamily="34" charset="0"/>
              <a:buChar char="•"/>
              <a:defRPr/>
            </a:pPr>
            <a:r>
              <a:rPr lang="en-US" dirty="0">
                <a:solidFill>
                  <a:schemeClr val="tx1">
                    <a:lumMod val="75000"/>
                    <a:lumOff val="25000"/>
                  </a:schemeClr>
                </a:solidFill>
              </a:rPr>
              <a:t>How can you manage your money?</a:t>
            </a:r>
          </a:p>
          <a:p>
            <a:pPr marL="282575" lvl="1" indent="-171450">
              <a:spcBef>
                <a:spcPts val="611"/>
              </a:spcBef>
              <a:spcAft>
                <a:spcPts val="611"/>
              </a:spcAft>
              <a:buFont typeface="Arial" pitchFamily="34" charset="0"/>
              <a:buChar char="•"/>
              <a:defRPr/>
            </a:pPr>
            <a:r>
              <a:rPr lang="en-US" dirty="0">
                <a:solidFill>
                  <a:schemeClr val="tx1">
                    <a:lumMod val="75000"/>
                    <a:lumOff val="25000"/>
                  </a:schemeClr>
                </a:solidFill>
              </a:rPr>
              <a:t>How can you start to save money? </a:t>
            </a:r>
          </a:p>
          <a:p>
            <a:pPr marL="282575" lvl="1" indent="-171450">
              <a:spcBef>
                <a:spcPts val="611"/>
              </a:spcBef>
              <a:spcAft>
                <a:spcPts val="611"/>
              </a:spcAft>
              <a:buFont typeface="Arial" pitchFamily="34" charset="0"/>
              <a:buChar char="•"/>
              <a:defRPr/>
            </a:pPr>
            <a:r>
              <a:rPr lang="en-US" dirty="0">
                <a:solidFill>
                  <a:schemeClr val="tx1">
                    <a:lumMod val="75000"/>
                    <a:lumOff val="25000"/>
                  </a:schemeClr>
                </a:solidFill>
              </a:rPr>
              <a:t>How can you use credit wisely?</a:t>
            </a:r>
          </a:p>
          <a:p>
            <a:pPr marL="282575" lvl="1" indent="-171450">
              <a:spcBef>
                <a:spcPts val="611"/>
              </a:spcBef>
              <a:spcAft>
                <a:spcPts val="611"/>
              </a:spcAft>
              <a:buFont typeface="Arial" pitchFamily="34" charset="0"/>
              <a:buChar char="•"/>
              <a:defRPr/>
            </a:pPr>
            <a:r>
              <a:rPr lang="en-US" dirty="0">
                <a:solidFill>
                  <a:schemeClr val="tx1">
                    <a:lumMod val="75000"/>
                    <a:lumOff val="25000"/>
                  </a:schemeClr>
                </a:solidFill>
              </a:rPr>
              <a:t>How can you maximize your personal wealth? </a:t>
            </a:r>
          </a:p>
          <a:p>
            <a:pPr marL="0" lvl="1">
              <a:spcBef>
                <a:spcPts val="611"/>
              </a:spcBef>
              <a:spcAft>
                <a:spcPts val="611"/>
              </a:spcAft>
              <a:defRPr/>
            </a:pPr>
            <a:r>
              <a:rPr lang="en-US" dirty="0">
                <a:solidFill>
                  <a:schemeClr val="tx1">
                    <a:lumMod val="75000"/>
                    <a:lumOff val="25000"/>
                  </a:schemeClr>
                </a:solidFill>
              </a:rPr>
              <a:t>&lt;click to next slide&gt;</a:t>
            </a:r>
          </a:p>
          <a:p>
            <a:pPr marL="0" lvl="1">
              <a:spcBef>
                <a:spcPts val="306"/>
              </a:spcBef>
              <a:spcAft>
                <a:spcPts val="306"/>
              </a:spcAft>
              <a:defRPr/>
            </a:pPr>
            <a:endParaRPr lang="en-US" dirty="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774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1A302BC2-F59F-5D4E-844F-9FBB3031F30C}"/>
              </a:ext>
            </a:extLst>
          </p:cNvPr>
          <p:cNvSpPr>
            <a:spLocks noGrp="1"/>
          </p:cNvSpPr>
          <p:nvPr>
            <p:ph type="sldNum" sz="quarter" idx="10"/>
          </p:nvPr>
        </p:nvSpPr>
        <p:spPr/>
        <p:txBody>
          <a:bodyPr/>
          <a:lstStyle/>
          <a:p>
            <a:fld id="{26EE0D1E-9E61-5545-B9ED-5ECB36E177A6}" type="slidenum">
              <a:rPr lang="en-US" smtClean="0"/>
              <a:pPr/>
              <a:t>5</a:t>
            </a:fld>
            <a:endParaRPr lang="en-US" dirty="0"/>
          </a:p>
        </p:txBody>
      </p:sp>
    </p:spTree>
    <p:extLst>
      <p:ext uri="{BB962C8B-B14F-4D97-AF65-F5344CB8AC3E}">
        <p14:creationId xmlns:p14="http://schemas.microsoft.com/office/powerpoint/2010/main" val="161323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938213"/>
            <a:ext cx="2271712" cy="1703387"/>
          </a:xfrm>
          <a:prstGeom prst="rect">
            <a:avLst/>
          </a:prstGeom>
        </p:spPr>
      </p:sp>
      <p:sp>
        <p:nvSpPr>
          <p:cNvPr id="3" name="Notes Placeholder 2"/>
          <p:cNvSpPr>
            <a:spLocks noGrp="1"/>
          </p:cNvSpPr>
          <p:nvPr>
            <p:ph type="body" idx="1"/>
          </p:nvPr>
        </p:nvSpPr>
        <p:spPr>
          <a:xfrm>
            <a:off x="1406525" y="2672715"/>
            <a:ext cx="5140960" cy="6623685"/>
          </a:xfrm>
          <a:prstGeom prst="rect">
            <a:avLst/>
          </a:prstGeom>
        </p:spPr>
        <p:txBody>
          <a:bodyPr/>
          <a:lstStyle/>
          <a:p>
            <a:pPr lvl="0">
              <a:defRPr/>
            </a:pPr>
            <a:r>
              <a:rPr lang="en-US" b="1" dirty="0">
                <a:solidFill>
                  <a:schemeClr val="tx1">
                    <a:lumMod val="75000"/>
                    <a:lumOff val="25000"/>
                  </a:schemeClr>
                </a:solidFill>
              </a:rPr>
              <a:t>Managing Your Money 101: Back to Basics</a:t>
            </a:r>
          </a:p>
          <a:p>
            <a:pPr>
              <a:spcBef>
                <a:spcPts val="1834"/>
              </a:spcBef>
            </a:pPr>
            <a:r>
              <a:rPr lang="en-US" sz="1100" b="1" dirty="0">
                <a:solidFill>
                  <a:schemeClr val="tx1">
                    <a:lumMod val="75000"/>
                    <a:lumOff val="25000"/>
                  </a:schemeClr>
                </a:solidFill>
              </a:rPr>
              <a:t>Say: </a:t>
            </a:r>
            <a:r>
              <a:rPr lang="en-US" sz="1100" dirty="0">
                <a:solidFill>
                  <a:schemeClr val="tx1">
                    <a:lumMod val="75000"/>
                    <a:lumOff val="25000"/>
                  </a:schemeClr>
                </a:solidFill>
              </a:rPr>
              <a:t>You’re in college to gain the knowledge and skills you need for your future, but are you prepared to handle your personal finances? Before we show you how to manage your money, let’s step back and take a quick look at a few basic financial terms that everyone needs to know.</a:t>
            </a:r>
          </a:p>
          <a:p>
            <a:endParaRPr lang="en-US" sz="800" b="1" dirty="0">
              <a:solidFill>
                <a:schemeClr val="tx1">
                  <a:lumMod val="75000"/>
                  <a:lumOff val="25000"/>
                </a:schemeClr>
              </a:solidFill>
            </a:endParaRPr>
          </a:p>
          <a:p>
            <a:r>
              <a:rPr lang="en-US" sz="1100" b="1" dirty="0">
                <a:solidFill>
                  <a:schemeClr val="tx1">
                    <a:lumMod val="75000"/>
                    <a:lumOff val="25000"/>
                  </a:schemeClr>
                </a:solidFill>
              </a:rPr>
              <a:t>Ask: </a:t>
            </a:r>
            <a:r>
              <a:rPr lang="en-US" sz="1100" dirty="0">
                <a:solidFill>
                  <a:schemeClr val="tx1">
                    <a:lumMod val="75000"/>
                    <a:lumOff val="25000"/>
                  </a:schemeClr>
                </a:solidFill>
              </a:rPr>
              <a:t>Which of these terms are familiar to you? Who can choose a term and tell us something about it? </a:t>
            </a:r>
            <a:endParaRPr lang="en-US" sz="1100" b="1" dirty="0">
              <a:solidFill>
                <a:schemeClr val="tx1">
                  <a:lumMod val="75000"/>
                  <a:lumOff val="25000"/>
                </a:schemeClr>
              </a:solidFill>
            </a:endParaRPr>
          </a:p>
          <a:p>
            <a:endParaRPr lang="en-US" sz="800" b="1" dirty="0">
              <a:solidFill>
                <a:schemeClr val="tx1">
                  <a:lumMod val="75000"/>
                  <a:lumOff val="25000"/>
                </a:schemeClr>
              </a:solidFill>
            </a:endParaRPr>
          </a:p>
          <a:p>
            <a:pPr>
              <a:spcAft>
                <a:spcPts val="306"/>
              </a:spcAft>
            </a:pPr>
            <a:r>
              <a:rPr lang="en-US" sz="1100" b="1" dirty="0">
                <a:solidFill>
                  <a:schemeClr val="tx1">
                    <a:lumMod val="75000"/>
                    <a:lumOff val="25000"/>
                  </a:schemeClr>
                </a:solidFill>
              </a:rPr>
              <a:t>Debrief </a:t>
            </a:r>
            <a:r>
              <a:rPr lang="en-US" sz="1100" dirty="0">
                <a:solidFill>
                  <a:schemeClr val="tx1">
                    <a:lumMod val="75000"/>
                    <a:lumOff val="25000"/>
                  </a:schemeClr>
                </a:solidFill>
              </a:rPr>
              <a:t>each term fully using the following key points as mentioned:</a:t>
            </a:r>
          </a:p>
          <a:p>
            <a:pPr marL="288925" lvl="1" indent="-177800" defTabSz="931774">
              <a:spcBef>
                <a:spcPts val="408"/>
              </a:spcBef>
              <a:spcAft>
                <a:spcPts val="408"/>
              </a:spcAft>
              <a:buFont typeface="Arial" pitchFamily="34" charset="0"/>
              <a:buChar char="•"/>
              <a:tabLst>
                <a:tab pos="346180" algn="l"/>
              </a:tabLst>
              <a:defRPr/>
            </a:pPr>
            <a:r>
              <a:rPr lang="en-US" sz="1100" b="1" dirty="0">
                <a:solidFill>
                  <a:schemeClr val="tx1">
                    <a:lumMod val="75000"/>
                    <a:lumOff val="25000"/>
                  </a:schemeClr>
                </a:solidFill>
              </a:rPr>
              <a:t>Debit</a:t>
            </a:r>
            <a:r>
              <a:rPr lang="en-US" sz="1100" dirty="0">
                <a:solidFill>
                  <a:schemeClr val="tx1">
                    <a:lumMod val="75000"/>
                    <a:lumOff val="25000"/>
                  </a:schemeClr>
                </a:solidFill>
              </a:rPr>
              <a:t> means to deduct money from an account. A check card is sometimes called a debit card because charges on the card are deducted (debited) from the checking account. When you use your check card, you may be asked to enter your PIN or sign a charge slip. In either case, the charge for that transaction will be deducted from your checking account.  </a:t>
            </a:r>
          </a:p>
          <a:p>
            <a:pPr marL="288925" lvl="1" indent="-177800" defTabSz="931774">
              <a:spcBef>
                <a:spcPts val="408"/>
              </a:spcBef>
              <a:spcAft>
                <a:spcPts val="408"/>
              </a:spcAft>
              <a:buFont typeface="Arial" pitchFamily="34" charset="0"/>
              <a:buChar char="•"/>
              <a:tabLst>
                <a:tab pos="346180" algn="l"/>
              </a:tabLst>
              <a:defRPr/>
            </a:pPr>
            <a:r>
              <a:rPr lang="en-US" sz="1100" dirty="0">
                <a:solidFill>
                  <a:schemeClr val="tx1">
                    <a:lumMod val="75000"/>
                    <a:lumOff val="25000"/>
                  </a:schemeClr>
                </a:solidFill>
              </a:rPr>
              <a:t>The amount of money in your checking account is typically called a </a:t>
            </a:r>
            <a:r>
              <a:rPr lang="en-US" sz="1100" b="1" dirty="0">
                <a:solidFill>
                  <a:schemeClr val="tx1">
                    <a:lumMod val="75000"/>
                    <a:lumOff val="25000"/>
                  </a:schemeClr>
                </a:solidFill>
              </a:rPr>
              <a:t>ledger balance</a:t>
            </a:r>
            <a:r>
              <a:rPr lang="en-US" sz="1100" dirty="0">
                <a:solidFill>
                  <a:schemeClr val="tx1">
                    <a:lumMod val="75000"/>
                    <a:lumOff val="25000"/>
                  </a:schemeClr>
                </a:solidFill>
              </a:rPr>
              <a:t>. The cash available for immediate withdrawal from your checking account is typically called an </a:t>
            </a:r>
            <a:r>
              <a:rPr lang="en-US" sz="1100" b="1" dirty="0">
                <a:solidFill>
                  <a:schemeClr val="tx1">
                    <a:lumMod val="75000"/>
                    <a:lumOff val="25000"/>
                  </a:schemeClr>
                </a:solidFill>
              </a:rPr>
              <a:t>available balance</a:t>
            </a:r>
            <a:r>
              <a:rPr lang="en-US" sz="1100" dirty="0">
                <a:solidFill>
                  <a:schemeClr val="tx1">
                    <a:lumMod val="75000"/>
                    <a:lumOff val="25000"/>
                  </a:schemeClr>
                </a:solidFill>
              </a:rPr>
              <a:t>. Your ledger and available balance may be different depending on your pending transactions. For example, if you deposited a check to your account but your bank has not actually received funds for that check, the check may be treated as a pending transaction and your ledger balance may be higher than your available balance.</a:t>
            </a:r>
          </a:p>
          <a:p>
            <a:pPr marL="288925" lvl="1" indent="-177800" defTabSz="931774">
              <a:spcBef>
                <a:spcPts val="408"/>
              </a:spcBef>
              <a:spcAft>
                <a:spcPts val="611"/>
              </a:spcAft>
              <a:buFont typeface="Arial" pitchFamily="34" charset="0"/>
              <a:buChar char="•"/>
              <a:tabLst>
                <a:tab pos="346180" algn="l"/>
              </a:tabLst>
              <a:defRPr/>
            </a:pPr>
            <a:r>
              <a:rPr lang="en-US" sz="1100" dirty="0">
                <a:solidFill>
                  <a:schemeClr val="tx1">
                    <a:lumMod val="75000"/>
                    <a:lumOff val="25000"/>
                  </a:schemeClr>
                </a:solidFill>
              </a:rPr>
              <a:t>An </a:t>
            </a:r>
            <a:r>
              <a:rPr lang="en-US" sz="1100" b="1" dirty="0">
                <a:solidFill>
                  <a:schemeClr val="tx1">
                    <a:lumMod val="75000"/>
                    <a:lumOff val="25000"/>
                  </a:schemeClr>
                </a:solidFill>
              </a:rPr>
              <a:t>automatic draft </a:t>
            </a:r>
            <a:r>
              <a:rPr lang="en-US" sz="1100" dirty="0">
                <a:solidFill>
                  <a:schemeClr val="tx1">
                    <a:lumMod val="75000"/>
                    <a:lumOff val="25000"/>
                  </a:schemeClr>
                </a:solidFill>
              </a:rPr>
              <a:t>or debit deducts money directly from your checking account on a predetermined date. Many businesses and services encourage this method of payment. College students in particular should be aware of the advantages and disadvantages before they authorize any automatic drafts. If your account consistently has enough money to cover all of the amounts to be automatically deducted, this payment method can be a convenient way to pay bills. However, if your account may not have enough money to cover each automatic draft on the scheduled payment date, you may be charged fees by both your bank and the biller or your account may be overdrawn.</a:t>
            </a:r>
          </a:p>
          <a:p>
            <a:r>
              <a:rPr lang="en-US" sz="1100" dirty="0">
                <a:solidFill>
                  <a:schemeClr val="tx1">
                    <a:lumMod val="75000"/>
                    <a:lumOff val="25000"/>
                  </a:schemeClr>
                </a:solidFill>
              </a:rPr>
              <a:t>&lt;continued on next slide&gt;</a:t>
            </a:r>
          </a:p>
          <a:p>
            <a:endParaRPr lang="en-US" dirty="0">
              <a:solidFill>
                <a:schemeClr val="tx1">
                  <a:lumMod val="75000"/>
                  <a:lumOff val="25000"/>
                </a:schemeClr>
              </a:solidFill>
              <a:ea typeface="ＭＳ Ｐゴシック" pitchFamily="34" charset="-128"/>
            </a:endParaRPr>
          </a:p>
          <a:p>
            <a:pPr defTabSz="931774">
              <a:defRPr/>
            </a:pPr>
            <a:endParaRPr lang="en-US" dirty="0">
              <a:solidFill>
                <a:schemeClr val="tx1">
                  <a:lumMod val="75000"/>
                  <a:lumOff val="25000"/>
                </a:schemeClr>
              </a:solidFill>
            </a:endParaRPr>
          </a:p>
          <a:p>
            <a:endParaRPr lang="en-US"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80" y="294386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86" y="3845234"/>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 y="4650045"/>
            <a:ext cx="701040" cy="697230"/>
          </a:xfrm>
          <a:prstGeom prst="rect">
            <a:avLst/>
          </a:prstGeom>
        </p:spPr>
      </p:pic>
      <p:sp>
        <p:nvSpPr>
          <p:cNvPr id="4" name="Slide Number Placeholder 3">
            <a:extLst>
              <a:ext uri="{FF2B5EF4-FFF2-40B4-BE49-F238E27FC236}">
                <a16:creationId xmlns:a16="http://schemas.microsoft.com/office/drawing/2014/main" id="{B5688E41-1BD9-294D-8F59-626AB1E0854B}"/>
              </a:ext>
            </a:extLst>
          </p:cNvPr>
          <p:cNvSpPr>
            <a:spLocks noGrp="1"/>
          </p:cNvSpPr>
          <p:nvPr>
            <p:ph type="sldNum" sz="quarter" idx="10"/>
          </p:nvPr>
        </p:nvSpPr>
        <p:spPr/>
        <p:txBody>
          <a:bodyPr/>
          <a:lstStyle/>
          <a:p>
            <a:fld id="{26EE0D1E-9E61-5545-B9ED-5ECB36E177A6}" type="slidenum">
              <a:rPr lang="en-US" smtClean="0"/>
              <a:pPr/>
              <a:t>6</a:t>
            </a:fld>
            <a:endParaRPr lang="en-US" dirty="0"/>
          </a:p>
        </p:txBody>
      </p:sp>
    </p:spTree>
    <p:extLst>
      <p:ext uri="{BB962C8B-B14F-4D97-AF65-F5344CB8AC3E}">
        <p14:creationId xmlns:p14="http://schemas.microsoft.com/office/powerpoint/2010/main" val="209566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14437" y="2918984"/>
            <a:ext cx="4985173" cy="6165738"/>
          </a:xfrm>
          <a:prstGeom prst="rect">
            <a:avLst/>
          </a:prstGeom>
        </p:spPr>
        <p:txBody>
          <a:bodyPr/>
          <a:lstStyle/>
          <a:p>
            <a:pPr lvl="0">
              <a:defRPr/>
            </a:pPr>
            <a:r>
              <a:rPr lang="en-US" b="1" dirty="0">
                <a:solidFill>
                  <a:schemeClr val="tx1">
                    <a:lumMod val="75000"/>
                    <a:lumOff val="25000"/>
                  </a:schemeClr>
                </a:solidFill>
              </a:rPr>
              <a:t>Back to Basics, continued</a:t>
            </a:r>
            <a:endParaRPr lang="en-US" b="1" dirty="0">
              <a:solidFill>
                <a:schemeClr val="tx1">
                  <a:lumMod val="75000"/>
                  <a:lumOff val="25000"/>
                </a:schemeClr>
              </a:solidFill>
              <a:ea typeface="ＭＳ Ｐゴシック" pitchFamily="34" charset="-128"/>
            </a:endParaRPr>
          </a:p>
          <a:p>
            <a:pPr marL="279400" lvl="1" indent="-168275">
              <a:spcBef>
                <a:spcPts val="1834"/>
              </a:spcBef>
              <a:spcAft>
                <a:spcPts val="611"/>
              </a:spcAft>
              <a:buSzPct val="100000"/>
              <a:buFont typeface="Arial" pitchFamily="34" charset="0"/>
              <a:buChar char="•"/>
              <a:tabLst>
                <a:tab pos="465887" algn="l"/>
              </a:tabLst>
              <a:defRPr/>
            </a:pPr>
            <a:r>
              <a:rPr lang="en-US" sz="1100" dirty="0">
                <a:solidFill>
                  <a:schemeClr val="tx1">
                    <a:lumMod val="75000"/>
                    <a:lumOff val="25000"/>
                  </a:schemeClr>
                </a:solidFill>
              </a:rPr>
              <a:t> An </a:t>
            </a:r>
            <a:r>
              <a:rPr lang="en-US" sz="1100" b="1" dirty="0">
                <a:solidFill>
                  <a:schemeClr val="tx1">
                    <a:lumMod val="75000"/>
                    <a:lumOff val="25000"/>
                  </a:schemeClr>
                </a:solidFill>
              </a:rPr>
              <a:t>overdraft</a:t>
            </a:r>
            <a:r>
              <a:rPr lang="en-US" sz="1100" dirty="0">
                <a:solidFill>
                  <a:schemeClr val="tx1">
                    <a:lumMod val="75000"/>
                    <a:lumOff val="25000"/>
                  </a:schemeClr>
                </a:solidFill>
              </a:rPr>
              <a:t> occurs when your bank pays a check, check debit card charge or other transaction on your account even though the transaction amount exceeds the available balance in your account. You are responsible for repaying the funds advanced by your bank to cover the overdraft – the difference between the transaction amount and your available balance at the time the transaction is paid – in addition to any overdraft fee the bank may charge for paying that transaction. To avoid an overdraft, make sure never to spend more than your available balance. Another option is to sign up for overdraft protection, a service that some banks offer that transfers funds from another account to your checking account when a transaction would overdraw your account when an overdraft occurs. You may be charged a fee for the transfer, but that fee is typically less than the fee charged if for paying an overdraft when you don't have overdraft protection.</a:t>
            </a:r>
          </a:p>
          <a:p>
            <a:pPr marL="279400" lvl="1" indent="-168275">
              <a:spcBef>
                <a:spcPts val="1834"/>
              </a:spcBef>
              <a:spcAft>
                <a:spcPts val="611"/>
              </a:spcAft>
              <a:buFont typeface="Arial" pitchFamily="34" charset="0"/>
              <a:buChar char="•"/>
              <a:defRPr/>
            </a:pPr>
            <a:r>
              <a:rPr lang="en-US" sz="1100" b="1" dirty="0">
                <a:solidFill>
                  <a:schemeClr val="tx1">
                    <a:lumMod val="75000"/>
                    <a:lumOff val="25000"/>
                  </a:schemeClr>
                </a:solidFill>
              </a:rPr>
              <a:t>Credit</a:t>
            </a:r>
            <a:r>
              <a:rPr lang="en-US" sz="1100" dirty="0">
                <a:solidFill>
                  <a:schemeClr val="tx1">
                    <a:lumMod val="75000"/>
                    <a:lumOff val="25000"/>
                  </a:schemeClr>
                </a:solidFill>
              </a:rPr>
              <a:t> allows you to make a purchase or obtain money on the promise that you will pay the purchase price or repay the money later, usually over an extended period plus interest. Credit cards – which may be issued by banks and businesses – are one of the most common forms of credit. With a credit card, you typically have the option to pay either your full balance or a minimum payment each month.  With a typical loan, you typically must pay a fixed amount each month. For any credit, late fees and other penalties may be charged if payments are not made on time. Failure to repay credit in a timely manner also will hurt your credit score and can negatively affect your ability to obtain additional credit in the future, such as financing to buy a car or house. You should not obtain credit unless you will be able to repay that credit on the lender’s required terms.</a:t>
            </a:r>
          </a:p>
          <a:p>
            <a:pPr>
              <a:spcBef>
                <a:spcPts val="1223"/>
              </a:spcBef>
            </a:pPr>
            <a:r>
              <a:rPr lang="en-US" sz="1100" dirty="0">
                <a:solidFill>
                  <a:schemeClr val="tx1">
                    <a:lumMod val="75000"/>
                    <a:lumOff val="25000"/>
                  </a:schemeClr>
                </a:solidFill>
              </a:rPr>
              <a:t>&lt;click to next slide&gt;</a:t>
            </a:r>
          </a:p>
          <a:p>
            <a:endParaRPr lang="en-US" dirty="0">
              <a:solidFill>
                <a:schemeClr val="tx1">
                  <a:lumMod val="75000"/>
                  <a:lumOff val="25000"/>
                </a:schemeClr>
              </a:solidFill>
              <a:ea typeface="ＭＳ Ｐゴシック" pitchFamily="34" charset="-128"/>
            </a:endParaRPr>
          </a:p>
          <a:p>
            <a:pPr defTabSz="931774">
              <a:defRPr/>
            </a:pPr>
            <a:endParaRPr lang="en-US" dirty="0">
              <a:solidFill>
                <a:schemeClr val="tx1">
                  <a:lumMod val="75000"/>
                  <a:lumOff val="25000"/>
                </a:schemeClr>
              </a:solidFill>
            </a:endParaRPr>
          </a:p>
          <a:p>
            <a:endParaRPr lang="en-US" dirty="0">
              <a:solidFill>
                <a:schemeClr val="tx1">
                  <a:lumMod val="75000"/>
                  <a:lumOff val="2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59" y="3265153"/>
            <a:ext cx="704088" cy="700262"/>
          </a:xfrm>
          <a:prstGeom prst="rect">
            <a:avLst/>
          </a:prstGeom>
        </p:spPr>
      </p:pic>
      <p:sp>
        <p:nvSpPr>
          <p:cNvPr id="4" name="Slide Number Placeholder 3">
            <a:extLst>
              <a:ext uri="{FF2B5EF4-FFF2-40B4-BE49-F238E27FC236}">
                <a16:creationId xmlns:a16="http://schemas.microsoft.com/office/drawing/2014/main" id="{7A7B1504-A169-F849-8ACB-0B4215E60F19}"/>
              </a:ext>
            </a:extLst>
          </p:cNvPr>
          <p:cNvSpPr>
            <a:spLocks noGrp="1"/>
          </p:cNvSpPr>
          <p:nvPr>
            <p:ph type="sldNum" sz="quarter" idx="10"/>
          </p:nvPr>
        </p:nvSpPr>
        <p:spPr/>
        <p:txBody>
          <a:bodyPr/>
          <a:lstStyle/>
          <a:p>
            <a:fld id="{26EE0D1E-9E61-5545-B9ED-5ECB36E177A6}" type="slidenum">
              <a:rPr lang="en-US" smtClean="0"/>
              <a:pPr/>
              <a:t>7</a:t>
            </a:fld>
            <a:endParaRPr lang="en-US" dirty="0"/>
          </a:p>
        </p:txBody>
      </p:sp>
    </p:spTree>
    <p:extLst>
      <p:ext uri="{BB962C8B-B14F-4D97-AF65-F5344CB8AC3E}">
        <p14:creationId xmlns:p14="http://schemas.microsoft.com/office/powerpoint/2010/main" val="884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Rot="1" noChangeAspect="1" noChangeArrowheads="1" noTextEdit="1"/>
          </p:cNvSpPr>
          <p:nvPr>
            <p:ph type="sldImg"/>
          </p:nvPr>
        </p:nvSpPr>
        <p:spPr>
          <a:xfrm>
            <a:off x="4195763" y="1006475"/>
            <a:ext cx="2376487" cy="1782763"/>
          </a:xfrm>
          <a:ln/>
        </p:spPr>
      </p:sp>
      <p:sp>
        <p:nvSpPr>
          <p:cNvPr id="46084" name="Rectangle 1027"/>
          <p:cNvSpPr>
            <a:spLocks noGrp="1" noChangeArrowheads="1"/>
          </p:cNvSpPr>
          <p:nvPr>
            <p:ph type="body" idx="1"/>
          </p:nvPr>
        </p:nvSpPr>
        <p:spPr>
          <a:xfrm>
            <a:off x="1406525" y="2922219"/>
            <a:ext cx="5009516" cy="61805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lumMod val="75000"/>
                    <a:lumOff val="25000"/>
                  </a:schemeClr>
                </a:solidFill>
              </a:rPr>
              <a:t>Track</a:t>
            </a:r>
            <a:r>
              <a:rPr lang="en-US" b="1" baseline="0" dirty="0">
                <a:solidFill>
                  <a:schemeClr val="tx1">
                    <a:lumMod val="75000"/>
                    <a:lumOff val="25000"/>
                  </a:schemeClr>
                </a:solidFill>
              </a:rPr>
              <a:t> Your Spending</a:t>
            </a:r>
            <a:endParaRPr lang="en-US" b="1" dirty="0">
              <a:solidFill>
                <a:schemeClr val="tx1">
                  <a:lumMod val="75000"/>
                  <a:lumOff val="25000"/>
                </a:schemeClr>
              </a:solidFill>
            </a:endParaRPr>
          </a:p>
          <a:p>
            <a:pPr>
              <a:spcBef>
                <a:spcPts val="815"/>
              </a:spcBef>
            </a:pPr>
            <a:r>
              <a:rPr lang="en-US" b="1" baseline="0" dirty="0">
                <a:solidFill>
                  <a:schemeClr val="tx1">
                    <a:lumMod val="75000"/>
                    <a:lumOff val="25000"/>
                  </a:schemeClr>
                </a:solidFill>
              </a:rPr>
              <a:t>Say: </a:t>
            </a:r>
            <a:r>
              <a:rPr lang="en-US" baseline="0" dirty="0">
                <a:solidFill>
                  <a:schemeClr val="tx1">
                    <a:lumMod val="75000"/>
                    <a:lumOff val="25000"/>
                  </a:schemeClr>
                </a:solidFill>
              </a:rPr>
              <a:t>Now that we have the basics</a:t>
            </a:r>
            <a:r>
              <a:rPr lang="en-US" dirty="0">
                <a:solidFill>
                  <a:schemeClr val="tx1">
                    <a:lumMod val="75000"/>
                    <a:lumOff val="25000"/>
                  </a:schemeClr>
                </a:solidFill>
              </a:rPr>
              <a:t> under our belts, let’s start at the beginning. Your money – where does it go? Many people can’t answer that question easily. There is one way to be sure you can always answer that question. Track your spending beginning with your income and following through with all of your expenses.</a:t>
            </a:r>
          </a:p>
          <a:p>
            <a:pPr>
              <a:spcBef>
                <a:spcPts val="815"/>
              </a:spcBef>
            </a:pPr>
            <a:r>
              <a:rPr lang="en-US" b="1" dirty="0">
                <a:solidFill>
                  <a:schemeClr val="tx1">
                    <a:lumMod val="75000"/>
                    <a:lumOff val="25000"/>
                  </a:schemeClr>
                </a:solidFill>
                <a:ea typeface="ＭＳ Ｐゴシック" pitchFamily="34" charset="-128"/>
              </a:rPr>
              <a:t>Distribute</a:t>
            </a:r>
            <a:r>
              <a:rPr lang="en-US" dirty="0">
                <a:solidFill>
                  <a:schemeClr val="tx1">
                    <a:lumMod val="75000"/>
                    <a:lumOff val="25000"/>
                  </a:schemeClr>
                </a:solidFill>
                <a:ea typeface="ＭＳ Ｐゴシック" pitchFamily="34" charset="-128"/>
              </a:rPr>
              <a:t> handouts at this time. Be sure you save one for yourself to refer to.</a:t>
            </a:r>
          </a:p>
          <a:p>
            <a:pPr>
              <a:spcBef>
                <a:spcPts val="815"/>
              </a:spcBef>
            </a:pPr>
            <a:r>
              <a:rPr lang="en-US" b="1" dirty="0">
                <a:solidFill>
                  <a:schemeClr val="tx1">
                    <a:lumMod val="75000"/>
                    <a:lumOff val="25000"/>
                  </a:schemeClr>
                </a:solidFill>
              </a:rPr>
              <a:t>Reference</a:t>
            </a:r>
            <a:r>
              <a:rPr lang="en-US" dirty="0">
                <a:solidFill>
                  <a:schemeClr val="tx1">
                    <a:lumMod val="75000"/>
                    <a:lumOff val="25000"/>
                  </a:schemeClr>
                </a:solidFill>
              </a:rPr>
              <a:t> the handout: </a:t>
            </a:r>
            <a:r>
              <a:rPr lang="en-US" i="1" dirty="0">
                <a:solidFill>
                  <a:schemeClr val="tx1">
                    <a:lumMod val="75000"/>
                    <a:lumOff val="25000"/>
                  </a:schemeClr>
                </a:solidFill>
              </a:rPr>
              <a:t>Know Where</a:t>
            </a:r>
            <a:r>
              <a:rPr lang="en-US" i="1" baseline="0" dirty="0">
                <a:solidFill>
                  <a:schemeClr val="tx1">
                    <a:lumMod val="75000"/>
                    <a:lumOff val="25000"/>
                  </a:schemeClr>
                </a:solidFill>
              </a:rPr>
              <a:t> Your Money Goes</a:t>
            </a:r>
            <a:r>
              <a:rPr lang="en-US" i="1" dirty="0">
                <a:solidFill>
                  <a:schemeClr val="tx1">
                    <a:lumMod val="75000"/>
                    <a:lumOff val="25000"/>
                  </a:schemeClr>
                </a:solidFill>
              </a:rPr>
              <a:t>: Worksheet</a:t>
            </a:r>
            <a:r>
              <a:rPr lang="en-US" i="1" baseline="0" dirty="0">
                <a:solidFill>
                  <a:schemeClr val="tx1">
                    <a:lumMod val="75000"/>
                    <a:lumOff val="25000"/>
                  </a:schemeClr>
                </a:solidFill>
              </a:rPr>
              <a:t> for Spending and Saving</a:t>
            </a:r>
            <a:r>
              <a:rPr lang="en-US" i="1" dirty="0">
                <a:solidFill>
                  <a:schemeClr val="tx1">
                    <a:lumMod val="75000"/>
                    <a:lumOff val="25000"/>
                  </a:schemeClr>
                </a:solidFill>
              </a:rPr>
              <a:t>.</a:t>
            </a:r>
          </a:p>
          <a:p>
            <a:pPr>
              <a:spcBef>
                <a:spcPts val="815"/>
              </a:spcBef>
            </a:pPr>
            <a:r>
              <a:rPr lang="en-US" b="1" dirty="0">
                <a:solidFill>
                  <a:schemeClr val="tx1">
                    <a:lumMod val="75000"/>
                    <a:lumOff val="25000"/>
                  </a:schemeClr>
                </a:solidFill>
              </a:rPr>
              <a:t>Ask: </a:t>
            </a:r>
            <a:r>
              <a:rPr lang="en-US" dirty="0">
                <a:solidFill>
                  <a:schemeClr val="tx1">
                    <a:lumMod val="75000"/>
                    <a:lumOff val="25000"/>
                  </a:schemeClr>
                </a:solidFill>
              </a:rPr>
              <a:t>Do you know where your money goes each month? </a:t>
            </a:r>
            <a:r>
              <a:rPr lang="en-US" b="1" dirty="0">
                <a:solidFill>
                  <a:schemeClr val="tx1">
                    <a:lumMod val="75000"/>
                    <a:lumOff val="25000"/>
                  </a:schemeClr>
                </a:solidFill>
              </a:rPr>
              <a:t>Accept all answers</a:t>
            </a:r>
            <a:r>
              <a:rPr lang="en-US" dirty="0">
                <a:solidFill>
                  <a:schemeClr val="tx1">
                    <a:lumMod val="75000"/>
                    <a:lumOff val="25000"/>
                  </a:schemeClr>
                </a:solidFill>
              </a:rPr>
              <a:t>. Encourage discussion around all aspects of the question.</a:t>
            </a:r>
          </a:p>
          <a:p>
            <a:pPr marL="0" lvl="1">
              <a:spcBef>
                <a:spcPts val="1223"/>
              </a:spcBef>
              <a:spcAft>
                <a:spcPts val="306"/>
              </a:spcAft>
            </a:pPr>
            <a:r>
              <a:rPr lang="en-US" b="1" dirty="0">
                <a:solidFill>
                  <a:schemeClr val="tx1">
                    <a:lumMod val="75000"/>
                    <a:lumOff val="25000"/>
                  </a:schemeClr>
                </a:solidFill>
              </a:rPr>
              <a:t>Say: </a:t>
            </a:r>
            <a:endParaRPr lang="en-US" dirty="0">
              <a:solidFill>
                <a:schemeClr val="tx1">
                  <a:lumMod val="75000"/>
                  <a:lumOff val="25000"/>
                </a:schemeClr>
              </a:solidFill>
            </a:endParaRPr>
          </a:p>
          <a:p>
            <a:pPr marL="279400" indent="-168275">
              <a:spcBef>
                <a:spcPts val="306"/>
              </a:spcBef>
              <a:spcAft>
                <a:spcPts val="306"/>
              </a:spcAft>
              <a:buFont typeface="Arial" pitchFamily="34" charset="0"/>
              <a:buChar char="•"/>
            </a:pPr>
            <a:r>
              <a:rPr lang="en-US" dirty="0">
                <a:solidFill>
                  <a:schemeClr val="tx1">
                    <a:lumMod val="75000"/>
                    <a:lumOff val="25000"/>
                  </a:schemeClr>
                </a:solidFill>
              </a:rPr>
              <a:t>It is common for people to spend the money they make and not have anything left over to save for their goals. In fact, many people say they do not have anything to show for their hard work at the end of the month. </a:t>
            </a:r>
          </a:p>
          <a:p>
            <a:pPr marL="279400" indent="-168275">
              <a:spcBef>
                <a:spcPts val="306"/>
              </a:spcBef>
              <a:spcAft>
                <a:spcPts val="306"/>
              </a:spcAft>
              <a:buFont typeface="Arial" pitchFamily="34" charset="0"/>
              <a:buChar char="•"/>
            </a:pPr>
            <a:r>
              <a:rPr lang="en-US" dirty="0">
                <a:solidFill>
                  <a:schemeClr val="tx1">
                    <a:lumMod val="75000"/>
                    <a:lumOff val="25000"/>
                  </a:schemeClr>
                </a:solidFill>
              </a:rPr>
              <a:t>Here’s an example that may seem familiar to you. How often have you taken $20 out of the ATM and, at the end of the day, not known where it went? Almost certainly!</a:t>
            </a:r>
          </a:p>
          <a:p>
            <a:pPr marL="279400" indent="-168275">
              <a:spcBef>
                <a:spcPts val="306"/>
              </a:spcBef>
              <a:buFont typeface="Arial" pitchFamily="34" charset="0"/>
              <a:buChar char="•"/>
            </a:pPr>
            <a:r>
              <a:rPr lang="en-US" dirty="0">
                <a:solidFill>
                  <a:schemeClr val="tx1">
                    <a:lumMod val="75000"/>
                    <a:lumOff val="25000"/>
                  </a:schemeClr>
                </a:solidFill>
              </a:rPr>
              <a:t>To be in control of your money, you must understand your cash flow. Cash flow is about the money you earn, spend, and save. To create a snapshot of your cash flow, keep a personal spending diary over a period of time, let’s say one month. Most people uncover some surprises when they do this!</a:t>
            </a:r>
          </a:p>
          <a:p>
            <a:pPr>
              <a:spcBef>
                <a:spcPts val="1223"/>
              </a:spcBef>
            </a:pPr>
            <a:r>
              <a:rPr lang="en-US" dirty="0">
                <a:solidFill>
                  <a:schemeClr val="tx1">
                    <a:lumMod val="75000"/>
                    <a:lumOff val="25000"/>
                  </a:schemeClr>
                </a:solidFill>
              </a:rPr>
              <a:t>&lt;click to next slide&gt;</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65790"/>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1" y="4159626"/>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5789166"/>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1" y="4959718"/>
            <a:ext cx="701039" cy="69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14B7DBD7-0A55-CF45-B677-28242F4D9C5B}"/>
              </a:ext>
            </a:extLst>
          </p:cNvPr>
          <p:cNvSpPr>
            <a:spLocks noGrp="1"/>
          </p:cNvSpPr>
          <p:nvPr>
            <p:ph type="sldNum" sz="quarter" idx="10"/>
          </p:nvPr>
        </p:nvSpPr>
        <p:spPr/>
        <p:txBody>
          <a:bodyPr/>
          <a:lstStyle/>
          <a:p>
            <a:fld id="{26EE0D1E-9E61-5545-B9ED-5ECB36E177A6}" type="slidenum">
              <a:rPr lang="en-US" smtClean="0"/>
              <a:pPr/>
              <a:t>8</a:t>
            </a:fld>
            <a:endParaRPr lang="en-US" dirty="0"/>
          </a:p>
        </p:txBody>
      </p:sp>
    </p:spTree>
    <p:extLst>
      <p:ext uri="{BB962C8B-B14F-4D97-AF65-F5344CB8AC3E}">
        <p14:creationId xmlns:p14="http://schemas.microsoft.com/office/powerpoint/2010/main" val="343282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9425" y="1084263"/>
            <a:ext cx="2274888" cy="1704975"/>
          </a:xfrm>
          <a:prstGeom prst="rect">
            <a:avLst/>
          </a:prstGeom>
        </p:spPr>
      </p:sp>
      <p:sp>
        <p:nvSpPr>
          <p:cNvPr id="3" name="Notes Placeholder 2"/>
          <p:cNvSpPr>
            <a:spLocks noGrp="1"/>
          </p:cNvSpPr>
          <p:nvPr>
            <p:ph type="body" idx="1"/>
          </p:nvPr>
        </p:nvSpPr>
        <p:spPr>
          <a:xfrm>
            <a:off x="1406525" y="2919146"/>
            <a:ext cx="4858351" cy="5989904"/>
          </a:xfrm>
          <a:prstGeom prst="rect">
            <a:avLst/>
          </a:prstGeom>
        </p:spPr>
        <p:txBody>
          <a:bodyPr/>
          <a:lstStyle/>
          <a:p>
            <a:pPr>
              <a:defRPr/>
            </a:pPr>
            <a:r>
              <a:rPr lang="en-US" b="1" dirty="0">
                <a:solidFill>
                  <a:schemeClr val="tx1">
                    <a:lumMod val="75000"/>
                    <a:lumOff val="25000"/>
                  </a:schemeClr>
                </a:solidFill>
              </a:rPr>
              <a:t>Income</a:t>
            </a:r>
          </a:p>
          <a:p>
            <a:pPr>
              <a:spcBef>
                <a:spcPts val="1834"/>
              </a:spcBef>
            </a:pPr>
            <a:r>
              <a:rPr lang="en-US" b="1" dirty="0">
                <a:solidFill>
                  <a:schemeClr val="tx1">
                    <a:lumMod val="75000"/>
                    <a:lumOff val="25000"/>
                  </a:schemeClr>
                </a:solidFill>
              </a:rPr>
              <a:t>Ask: </a:t>
            </a:r>
            <a:r>
              <a:rPr lang="en-US" dirty="0">
                <a:solidFill>
                  <a:schemeClr val="tx1">
                    <a:lumMod val="75000"/>
                    <a:lumOff val="25000"/>
                  </a:schemeClr>
                </a:solidFill>
              </a:rPr>
              <a:t>Do you know all the ways money comes to you?</a:t>
            </a:r>
          </a:p>
          <a:p>
            <a:pPr lvl="0"/>
            <a:endParaRPr lang="en-US" b="1" dirty="0">
              <a:solidFill>
                <a:schemeClr val="tx1">
                  <a:lumMod val="75000"/>
                  <a:lumOff val="25000"/>
                </a:schemeClr>
              </a:solidFill>
            </a:endParaRPr>
          </a:p>
          <a:p>
            <a:pPr lvl="0"/>
            <a:r>
              <a:rPr lang="en-US" b="1" dirty="0">
                <a:solidFill>
                  <a:schemeClr val="tx1">
                    <a:lumMod val="75000"/>
                    <a:lumOff val="25000"/>
                  </a:schemeClr>
                </a:solidFill>
              </a:rPr>
              <a:t>Debrief </a:t>
            </a:r>
            <a:r>
              <a:rPr lang="en-US" dirty="0">
                <a:solidFill>
                  <a:schemeClr val="tx1">
                    <a:lumMod val="75000"/>
                    <a:lumOff val="25000"/>
                  </a:schemeClr>
                </a:solidFill>
              </a:rPr>
              <a:t>all answers. Encourage discussion around all aspects of the question.</a:t>
            </a:r>
          </a:p>
          <a:p>
            <a:pPr lvl="0"/>
            <a:endParaRPr lang="en-US" b="1" dirty="0">
              <a:solidFill>
                <a:schemeClr val="tx1">
                  <a:lumMod val="75000"/>
                  <a:lumOff val="25000"/>
                </a:schemeClr>
              </a:solidFill>
            </a:endParaRPr>
          </a:p>
          <a:p>
            <a:r>
              <a:rPr lang="en-US" b="1" dirty="0">
                <a:solidFill>
                  <a:schemeClr val="tx1">
                    <a:lumMod val="75000"/>
                    <a:lumOff val="25000"/>
                  </a:schemeClr>
                </a:solidFill>
              </a:rPr>
              <a:t>Say:</a:t>
            </a:r>
            <a:r>
              <a:rPr lang="en-US" dirty="0">
                <a:solidFill>
                  <a:schemeClr val="tx1">
                    <a:lumMod val="75000"/>
                    <a:lumOff val="25000"/>
                  </a:schemeClr>
                </a:solidFill>
              </a:rPr>
              <a:t> The next step in preparing a personal spending plan is to determine your monthly income and expenses. </a:t>
            </a:r>
            <a:r>
              <a:rPr lang="en-US" i="1" dirty="0">
                <a:solidFill>
                  <a:schemeClr val="tx1">
                    <a:lumMod val="75000"/>
                    <a:lumOff val="25000"/>
                  </a:schemeClr>
                </a:solidFill>
              </a:rPr>
              <a:t>Income </a:t>
            </a:r>
            <a:r>
              <a:rPr lang="en-US" dirty="0">
                <a:solidFill>
                  <a:schemeClr val="tx1">
                    <a:lumMod val="75000"/>
                    <a:lumOff val="25000"/>
                  </a:schemeClr>
                </a:solidFill>
              </a:rPr>
              <a:t>is money that comes to you from: </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Wages </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Allowance</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Other sources (e.g., tips,</a:t>
            </a:r>
            <a:r>
              <a:rPr lang="en-US" baseline="0" dirty="0">
                <a:solidFill>
                  <a:schemeClr val="tx1">
                    <a:lumMod val="75000"/>
                    <a:lumOff val="25000"/>
                  </a:schemeClr>
                </a:solidFill>
              </a:rPr>
              <a:t> scholarships, grants, etc.</a:t>
            </a:r>
            <a:r>
              <a:rPr lang="en-US" dirty="0">
                <a:solidFill>
                  <a:schemeClr val="tx1">
                    <a:lumMod val="75000"/>
                    <a:lumOff val="25000"/>
                  </a:schemeClr>
                </a:solidFill>
              </a:rPr>
              <a:t>) </a:t>
            </a:r>
          </a:p>
          <a:p>
            <a:pPr lvl="0"/>
            <a:endParaRPr lang="en-US" dirty="0">
              <a:solidFill>
                <a:schemeClr val="tx1">
                  <a:lumMod val="75000"/>
                  <a:lumOff val="25000"/>
                </a:schemeClr>
              </a:solidFill>
            </a:endParaRPr>
          </a:p>
          <a:p>
            <a:r>
              <a:rPr lang="en-US" b="1" dirty="0">
                <a:solidFill>
                  <a:schemeClr val="tx1">
                    <a:lumMod val="75000"/>
                    <a:lumOff val="25000"/>
                  </a:schemeClr>
                </a:solidFill>
              </a:rPr>
              <a:t>Ask: </a:t>
            </a:r>
            <a:r>
              <a:rPr lang="en-US" dirty="0">
                <a:solidFill>
                  <a:schemeClr val="tx1">
                    <a:lumMod val="75000"/>
                    <a:lumOff val="25000"/>
                  </a:schemeClr>
                </a:solidFill>
              </a:rPr>
              <a:t>There are two categories of income: </a:t>
            </a:r>
            <a:r>
              <a:rPr lang="en-US" i="1" dirty="0">
                <a:solidFill>
                  <a:schemeClr val="tx1">
                    <a:lumMod val="75000"/>
                    <a:lumOff val="25000"/>
                  </a:schemeClr>
                </a:solidFill>
              </a:rPr>
              <a:t>gross </a:t>
            </a:r>
            <a:r>
              <a:rPr lang="en-US" dirty="0">
                <a:solidFill>
                  <a:schemeClr val="tx1">
                    <a:lumMod val="75000"/>
                    <a:lumOff val="25000"/>
                  </a:schemeClr>
                </a:solidFill>
              </a:rPr>
              <a:t>income and </a:t>
            </a:r>
            <a:r>
              <a:rPr lang="en-US" i="1" dirty="0">
                <a:solidFill>
                  <a:schemeClr val="tx1">
                    <a:lumMod val="75000"/>
                    <a:lumOff val="25000"/>
                  </a:schemeClr>
                </a:solidFill>
              </a:rPr>
              <a:t>net </a:t>
            </a:r>
            <a:r>
              <a:rPr lang="en-US" dirty="0">
                <a:solidFill>
                  <a:schemeClr val="tx1">
                    <a:lumMod val="75000"/>
                    <a:lumOff val="25000"/>
                  </a:schemeClr>
                </a:solidFill>
              </a:rPr>
              <a:t>income. What do you think the difference is between gross and net income? </a:t>
            </a:r>
          </a:p>
          <a:p>
            <a:endParaRPr lang="en-US" dirty="0">
              <a:solidFill>
                <a:schemeClr val="tx1">
                  <a:lumMod val="75000"/>
                  <a:lumOff val="25000"/>
                </a:schemeClr>
              </a:solidFill>
            </a:endParaRPr>
          </a:p>
          <a:p>
            <a:r>
              <a:rPr lang="en-US" b="1" dirty="0">
                <a:solidFill>
                  <a:schemeClr val="tx1">
                    <a:lumMod val="75000"/>
                    <a:lumOff val="25000"/>
                  </a:schemeClr>
                </a:solidFill>
              </a:rPr>
              <a:t>Debrief </a:t>
            </a:r>
            <a:r>
              <a:rPr lang="en-US" dirty="0">
                <a:solidFill>
                  <a:schemeClr val="tx1">
                    <a:lumMod val="75000"/>
                    <a:lumOff val="25000"/>
                  </a:schemeClr>
                </a:solidFill>
              </a:rPr>
              <a:t>these definitions: </a:t>
            </a:r>
          </a:p>
          <a:p>
            <a:pPr marL="279400" lvl="1" indent="-168275">
              <a:spcBef>
                <a:spcPts val="611"/>
              </a:spcBef>
              <a:spcAft>
                <a:spcPts val="611"/>
              </a:spcAft>
              <a:buFont typeface="Arial" pitchFamily="34" charset="0"/>
              <a:buChar char="•"/>
              <a:defRPr/>
            </a:pPr>
            <a:r>
              <a:rPr lang="en-US" dirty="0">
                <a:solidFill>
                  <a:schemeClr val="tx1">
                    <a:lumMod val="75000"/>
                    <a:lumOff val="25000"/>
                  </a:schemeClr>
                </a:solidFill>
              </a:rPr>
              <a:t>Gross income is your total income without deductions. </a:t>
            </a:r>
          </a:p>
          <a:p>
            <a:pPr marL="279400" lvl="1" indent="-168275">
              <a:spcBef>
                <a:spcPts val="611"/>
              </a:spcBef>
              <a:buFont typeface="Arial" pitchFamily="34" charset="0"/>
              <a:buChar char="•"/>
              <a:defRPr/>
            </a:pPr>
            <a:r>
              <a:rPr lang="en-US" dirty="0">
                <a:solidFill>
                  <a:schemeClr val="tx1">
                    <a:lumMod val="75000"/>
                    <a:lumOff val="25000"/>
                  </a:schemeClr>
                </a:solidFill>
              </a:rPr>
              <a:t>Net income is the cash you bring home after your employer deducts taxes, social security, health</a:t>
            </a:r>
            <a:r>
              <a:rPr lang="en-US" baseline="0" dirty="0">
                <a:solidFill>
                  <a:schemeClr val="tx1">
                    <a:lumMod val="75000"/>
                    <a:lumOff val="25000"/>
                  </a:schemeClr>
                </a:solidFill>
              </a:rPr>
              <a:t> insurance,</a:t>
            </a:r>
            <a:r>
              <a:rPr lang="en-US" dirty="0">
                <a:solidFill>
                  <a:schemeClr val="tx1">
                    <a:lumMod val="75000"/>
                    <a:lumOff val="25000"/>
                  </a:schemeClr>
                </a:solidFill>
              </a:rPr>
              <a:t> 401k deductions, and so on. </a:t>
            </a:r>
          </a:p>
          <a:p>
            <a:pPr>
              <a:spcBef>
                <a:spcPts val="1223"/>
              </a:spcBef>
            </a:pPr>
            <a:r>
              <a:rPr lang="en-US" dirty="0">
                <a:solidFill>
                  <a:schemeClr val="tx1">
                    <a:lumMod val="75000"/>
                    <a:lumOff val="25000"/>
                  </a:schemeClr>
                </a:solidFill>
              </a:rPr>
              <a:t>&lt;click to next slide&gt;</a:t>
            </a:r>
          </a:p>
          <a:p>
            <a:pPr>
              <a:spcBef>
                <a:spcPts val="1834"/>
              </a:spcBef>
            </a:pPr>
            <a:r>
              <a:rPr lang="en-US" dirty="0">
                <a:solidFill>
                  <a:schemeClr val="tx1">
                    <a:lumMod val="75000"/>
                    <a:lumOff val="25000"/>
                  </a:schemeClr>
                </a:solidFill>
                <a:ea typeface="ＭＳ Ｐゴシック" pitchFamily="34" charset="-128"/>
              </a:rPr>
              <a:t>	</a:t>
            </a:r>
          </a:p>
          <a:p>
            <a:pPr eaLnBrk="1" hangingPunct="1"/>
            <a:endParaRPr lang="en-US" b="1" dirty="0">
              <a:solidFill>
                <a:schemeClr val="tx1">
                  <a:lumMod val="75000"/>
                  <a:lumOff val="25000"/>
                </a:schemeClr>
              </a:solidFill>
            </a:endParaRPr>
          </a:p>
          <a:p>
            <a:endParaRPr lang="en-US"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34" y="4588782"/>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61" y="2970938"/>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 y="3776663"/>
            <a:ext cx="701040" cy="697230"/>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61" y="5914606"/>
            <a:ext cx="701040" cy="69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 y="6720330"/>
            <a:ext cx="701040" cy="697230"/>
          </a:xfrm>
          <a:prstGeom prst="rect">
            <a:avLst/>
          </a:prstGeom>
        </p:spPr>
      </p:pic>
      <p:sp>
        <p:nvSpPr>
          <p:cNvPr id="4" name="Slide Number Placeholder 3">
            <a:extLst>
              <a:ext uri="{FF2B5EF4-FFF2-40B4-BE49-F238E27FC236}">
                <a16:creationId xmlns:a16="http://schemas.microsoft.com/office/drawing/2014/main" id="{4D3A90D1-6605-EE49-822E-7060E7FB428B}"/>
              </a:ext>
            </a:extLst>
          </p:cNvPr>
          <p:cNvSpPr>
            <a:spLocks noGrp="1"/>
          </p:cNvSpPr>
          <p:nvPr>
            <p:ph type="sldNum" sz="quarter" idx="10"/>
          </p:nvPr>
        </p:nvSpPr>
        <p:spPr/>
        <p:txBody>
          <a:bodyPr/>
          <a:lstStyle/>
          <a:p>
            <a:fld id="{26EE0D1E-9E61-5545-B9ED-5ECB36E177A6}" type="slidenum">
              <a:rPr lang="en-US" smtClean="0"/>
              <a:pPr/>
              <a:t>9</a:t>
            </a:fld>
            <a:endParaRPr lang="en-US" dirty="0"/>
          </a:p>
        </p:txBody>
      </p:sp>
    </p:spTree>
    <p:extLst>
      <p:ext uri="{BB962C8B-B14F-4D97-AF65-F5344CB8AC3E}">
        <p14:creationId xmlns:p14="http://schemas.microsoft.com/office/powerpoint/2010/main" val="2649040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D178B-0892-794B-BE3C-C6026B24A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9467"/>
            <a:ext cx="9144000" cy="5808533"/>
          </a:xfrm>
          <a:prstGeom prst="rect">
            <a:avLst/>
          </a:prstGeom>
        </p:spPr>
      </p:pic>
      <p:pic>
        <p:nvPicPr>
          <p:cNvPr id="13" name="Image" descr="Image">
            <a:extLst>
              <a:ext uri="{FF2B5EF4-FFF2-40B4-BE49-F238E27FC236}">
                <a16:creationId xmlns:a16="http://schemas.microsoft.com/office/drawing/2014/main" id="{B87E8FDC-91EC-7F4E-8AA5-5629F6288712}"/>
              </a:ext>
            </a:extLst>
          </p:cNvPr>
          <p:cNvPicPr>
            <a:picLocks noChangeAspect="1"/>
          </p:cNvPicPr>
          <p:nvPr userDrawn="1"/>
        </p:nvPicPr>
        <p:blipFill>
          <a:blip r:embed="rId3">
            <a:extLst/>
          </a:blip>
          <a:stretch>
            <a:fillRect/>
          </a:stretch>
        </p:blipFill>
        <p:spPr>
          <a:xfrm>
            <a:off x="4516493" y="254496"/>
            <a:ext cx="1104813" cy="988734"/>
          </a:xfrm>
          <a:prstGeom prst="rect">
            <a:avLst/>
          </a:prstGeom>
          <a:ln w="12700">
            <a:miter lim="400000"/>
          </a:ln>
        </p:spPr>
      </p:pic>
      <p:pic>
        <p:nvPicPr>
          <p:cNvPr id="10" name="Picture 9">
            <a:extLst>
              <a:ext uri="{FF2B5EF4-FFF2-40B4-BE49-F238E27FC236}">
                <a16:creationId xmlns:a16="http://schemas.microsoft.com/office/drawing/2014/main" id="{AB9E8B9F-D2EE-3B4A-BEE5-FDE0B464B2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6955" y="257501"/>
            <a:ext cx="3013328" cy="4956133"/>
          </a:xfrm>
          <a:prstGeom prst="rect">
            <a:avLst/>
          </a:prstGeom>
        </p:spPr>
      </p:pic>
      <p:sp>
        <p:nvSpPr>
          <p:cNvPr id="26" name="Text Placeholder 24">
            <a:extLst>
              <a:ext uri="{FF2B5EF4-FFF2-40B4-BE49-F238E27FC236}">
                <a16:creationId xmlns:a16="http://schemas.microsoft.com/office/drawing/2014/main" id="{52E6C6EE-997C-1140-992E-796EB2D0553A}"/>
              </a:ext>
            </a:extLst>
          </p:cNvPr>
          <p:cNvSpPr>
            <a:spLocks noGrp="1"/>
          </p:cNvSpPr>
          <p:nvPr>
            <p:ph type="body" sz="quarter" idx="12" hasCustomPrompt="1"/>
          </p:nvPr>
        </p:nvSpPr>
        <p:spPr>
          <a:xfrm>
            <a:off x="526744" y="4890506"/>
            <a:ext cx="3257104" cy="769069"/>
          </a:xfrm>
          <a:prstGeom prst="rect">
            <a:avLst/>
          </a:prstGeom>
        </p:spPr>
        <p:txBody>
          <a:bodyPr lIns="64291" tIns="32146" rIns="64291" bIns="32146" anchor="t">
            <a:noAutofit/>
          </a:bodyPr>
          <a:lstStyle>
            <a:lvl1pPr marL="0" indent="0">
              <a:buNone/>
              <a:defRPr sz="1700" b="0" i="0">
                <a:latin typeface="Source Sans Pro" pitchFamily="34" charset="0"/>
                <a:ea typeface="Source Sans Pro" pitchFamily="34" charset="0"/>
              </a:defRPr>
            </a:lvl1pPr>
            <a:lvl2pPr marL="312528" indent="0">
              <a:buNone/>
              <a:defRPr sz="1300" b="0" i="0">
                <a:latin typeface="Source Sans Pro" panose="020B0503030403020204" pitchFamily="34" charset="77"/>
              </a:defRPr>
            </a:lvl2pPr>
            <a:lvl3pPr marL="625056" indent="0">
              <a:buNone/>
              <a:defRPr sz="1300" b="0" i="0">
                <a:latin typeface="Source Sans Pro" panose="020B0503030403020204" pitchFamily="34" charset="77"/>
              </a:defRPr>
            </a:lvl3pPr>
            <a:lvl4pPr marL="937584" indent="0">
              <a:buNone/>
              <a:defRPr sz="1300" b="0" i="0">
                <a:latin typeface="Source Sans Pro" panose="020B0503030403020204" pitchFamily="34" charset="77"/>
              </a:defRPr>
            </a:lvl4pPr>
            <a:lvl5pPr marL="1250112" indent="0">
              <a:buNone/>
              <a:defRPr sz="1300" b="0" i="0">
                <a:latin typeface="Source Sans Pro" panose="020B0503030403020204" pitchFamily="34" charset="77"/>
              </a:defRPr>
            </a:lvl5pPr>
          </a:lstStyle>
          <a:p>
            <a:pPr lvl="0"/>
            <a:r>
              <a:rPr lang="en-US" dirty="0"/>
              <a:t>[Add your name and title here]</a:t>
            </a:r>
          </a:p>
        </p:txBody>
      </p:sp>
      <p:sp>
        <p:nvSpPr>
          <p:cNvPr id="29" name="Text Placeholder 28">
            <a:extLst>
              <a:ext uri="{FF2B5EF4-FFF2-40B4-BE49-F238E27FC236}">
                <a16:creationId xmlns:a16="http://schemas.microsoft.com/office/drawing/2014/main" id="{86E435B2-0DDD-D447-AB78-A37EA72ABF1C}"/>
              </a:ext>
            </a:extLst>
          </p:cNvPr>
          <p:cNvSpPr>
            <a:spLocks noGrp="1"/>
          </p:cNvSpPr>
          <p:nvPr>
            <p:ph type="body" sz="quarter" idx="13" hasCustomPrompt="1"/>
          </p:nvPr>
        </p:nvSpPr>
        <p:spPr>
          <a:xfrm>
            <a:off x="481492" y="2590800"/>
            <a:ext cx="5188568" cy="2242832"/>
          </a:xfrm>
          <a:prstGeom prst="rect">
            <a:avLst/>
          </a:prstGeom>
        </p:spPr>
        <p:txBody>
          <a:bodyPr lIns="64291" tIns="32146" rIns="64291" bIns="32146" anchor="t">
            <a:noAutofit/>
          </a:bodyPr>
          <a:lstStyle>
            <a:lvl1pPr marL="0" indent="0">
              <a:lnSpc>
                <a:spcPts val="5000"/>
              </a:lnSpc>
              <a:spcBef>
                <a:spcPts val="0"/>
              </a:spcBef>
              <a:buNone/>
              <a:defRPr sz="5800" b="1" i="0">
                <a:solidFill>
                  <a:schemeClr val="bg1"/>
                </a:solidFill>
                <a:latin typeface="Source Sans Pro" pitchFamily="34" charset="0"/>
                <a:ea typeface="Source Sans Pro" pitchFamily="34" charset="0"/>
              </a:defRPr>
            </a:lvl1pPr>
            <a:lvl2pPr marL="312528" indent="0">
              <a:buNone/>
              <a:defRPr sz="3800" b="1" i="0">
                <a:latin typeface="Source Sans Pro" panose="020B0503030403020204" pitchFamily="34" charset="77"/>
              </a:defRPr>
            </a:lvl2pPr>
            <a:lvl3pPr marL="625056" indent="0">
              <a:buNone/>
              <a:defRPr sz="3800" b="1" i="0">
                <a:latin typeface="Source Sans Pro" panose="020B0503030403020204" pitchFamily="34" charset="77"/>
              </a:defRPr>
            </a:lvl3pPr>
            <a:lvl4pPr marL="937584" indent="0">
              <a:buNone/>
              <a:defRPr sz="3800" b="1" i="0">
                <a:latin typeface="Source Sans Pro" panose="020B0503030403020204" pitchFamily="34" charset="77"/>
              </a:defRPr>
            </a:lvl4pPr>
            <a:lvl5pPr marL="1250112" indent="0">
              <a:buNone/>
              <a:defRPr sz="3800" b="1" i="0">
                <a:latin typeface="Source Sans Pro" panose="020B0503030403020204" pitchFamily="34" charset="77"/>
              </a:defRPr>
            </a:lvl5pPr>
          </a:lstStyle>
          <a:p>
            <a:pPr lvl="0"/>
            <a:r>
              <a:rPr lang="en-US" dirty="0"/>
              <a:t>EDIT MASTER TEXT STYLES</a:t>
            </a:r>
          </a:p>
        </p:txBody>
      </p:sp>
      <p:sp>
        <p:nvSpPr>
          <p:cNvPr id="34" name="Text Placeholder 11">
            <a:extLst>
              <a:ext uri="{FF2B5EF4-FFF2-40B4-BE49-F238E27FC236}">
                <a16:creationId xmlns:a16="http://schemas.microsoft.com/office/drawing/2014/main" id="{1C3728F2-21F5-E24E-B155-77FA774BEAB0}"/>
              </a:ext>
            </a:extLst>
          </p:cNvPr>
          <p:cNvSpPr>
            <a:spLocks noGrp="1"/>
          </p:cNvSpPr>
          <p:nvPr>
            <p:ph type="body" sz="quarter" idx="10" hasCustomPrompt="1"/>
          </p:nvPr>
        </p:nvSpPr>
        <p:spPr>
          <a:xfrm>
            <a:off x="7479240" y="6127962"/>
            <a:ext cx="1406704" cy="494979"/>
          </a:xfrm>
          <a:prstGeom prst="rect">
            <a:avLst/>
          </a:prstGeom>
        </p:spPr>
        <p:txBody>
          <a:bodyPr lIns="64291" tIns="32146" rIns="64291" bIns="32146" anchor="t">
            <a:noAutofit/>
          </a:bodyPr>
          <a:lstStyle>
            <a:lvl1pPr marL="0" indent="0" algn="r">
              <a:buNone/>
              <a:defRPr sz="2000" b="0" i="1">
                <a:solidFill>
                  <a:schemeClr val="bg1"/>
                </a:solidFill>
                <a:latin typeface="Source Sans Pro" pitchFamily="34" charset="0"/>
                <a:ea typeface="Source Sans Pro" pitchFamily="34" charset="0"/>
              </a:defRPr>
            </a:lvl1pPr>
          </a:lstStyle>
          <a:p>
            <a:pPr lvl="0"/>
            <a:r>
              <a:rPr lang="en-US" dirty="0"/>
              <a:t>40 mins</a:t>
            </a:r>
          </a:p>
        </p:txBody>
      </p:sp>
    </p:spTree>
    <p:extLst>
      <p:ext uri="{BB962C8B-B14F-4D97-AF65-F5344CB8AC3E}">
        <p14:creationId xmlns:p14="http://schemas.microsoft.com/office/powerpoint/2010/main" val="1226805387"/>
      </p:ext>
    </p:extLst>
  </p:cSld>
  <p:clrMapOvr>
    <a:masterClrMapping/>
  </p:clrMapOvr>
  <p:transition spd="med"/>
  <p:extLst mod="1">
    <p:ext uri="{DCECCB84-F9BA-43D5-87BE-67443E8EF086}">
      <p15:sldGuideLst xmlns:p15="http://schemas.microsoft.com/office/powerpoint/2012/main">
        <p15:guide id="1" orient="horz" pos="1632"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tted lline callou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49A60-44FE-964A-A8F4-0AB8E07FAC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Isosceles Triangle 7">
            <a:extLst>
              <a:ext uri="{FF2B5EF4-FFF2-40B4-BE49-F238E27FC236}">
                <a16:creationId xmlns:a16="http://schemas.microsoft.com/office/drawing/2014/main" id="{298A36F0-90FE-E24C-AB6B-EA9ED6C3BAF0}"/>
              </a:ext>
            </a:extLst>
          </p:cNvPr>
          <p:cNvSpPr/>
          <p:nvPr userDrawn="1"/>
        </p:nvSpPr>
        <p:spPr>
          <a:xfrm rot="7567207">
            <a:off x="-27804" y="-2787132"/>
            <a:ext cx="8140856" cy="8094862"/>
          </a:xfrm>
          <a:custGeom>
            <a:avLst/>
            <a:gdLst>
              <a:gd name="connsiteX0" fmla="*/ 0 w 10972800"/>
              <a:gd name="connsiteY0" fmla="*/ 4953000 h 4953000"/>
              <a:gd name="connsiteX1" fmla="*/ 5486400 w 10972800"/>
              <a:gd name="connsiteY1" fmla="*/ 0 h 4953000"/>
              <a:gd name="connsiteX2" fmla="*/ 10972800 w 10972800"/>
              <a:gd name="connsiteY2" fmla="*/ 4953000 h 4953000"/>
              <a:gd name="connsiteX3" fmla="*/ 0 w 10972800"/>
              <a:gd name="connsiteY3" fmla="*/ 4953000 h 4953000"/>
              <a:gd name="connsiteX0" fmla="*/ 0 w 12676108"/>
              <a:gd name="connsiteY0" fmla="*/ 4953000 h 6099761"/>
              <a:gd name="connsiteX1" fmla="*/ 5486400 w 12676108"/>
              <a:gd name="connsiteY1" fmla="*/ 0 h 6099761"/>
              <a:gd name="connsiteX2" fmla="*/ 12676108 w 12676108"/>
              <a:gd name="connsiteY2" fmla="*/ 6099761 h 6099761"/>
              <a:gd name="connsiteX3" fmla="*/ 0 w 12676108"/>
              <a:gd name="connsiteY3" fmla="*/ 4953000 h 6099761"/>
              <a:gd name="connsiteX0" fmla="*/ 0 w 12676108"/>
              <a:gd name="connsiteY0" fmla="*/ 4966309 h 6113070"/>
              <a:gd name="connsiteX1" fmla="*/ 5504638 w 12676108"/>
              <a:gd name="connsiteY1" fmla="*/ 0 h 6113070"/>
              <a:gd name="connsiteX2" fmla="*/ 12676108 w 12676108"/>
              <a:gd name="connsiteY2" fmla="*/ 6113070 h 6113070"/>
              <a:gd name="connsiteX3" fmla="*/ 0 w 12676108"/>
              <a:gd name="connsiteY3" fmla="*/ 4966309 h 6113070"/>
              <a:gd name="connsiteX0" fmla="*/ 0 w 9665677"/>
              <a:gd name="connsiteY0" fmla="*/ 1843275 h 6113070"/>
              <a:gd name="connsiteX1" fmla="*/ 2494207 w 9665677"/>
              <a:gd name="connsiteY1" fmla="*/ 0 h 6113070"/>
              <a:gd name="connsiteX2" fmla="*/ 9665677 w 9665677"/>
              <a:gd name="connsiteY2" fmla="*/ 6113070 h 6113070"/>
              <a:gd name="connsiteX3" fmla="*/ 0 w 9665677"/>
              <a:gd name="connsiteY3" fmla="*/ 1843275 h 6113070"/>
              <a:gd name="connsiteX0" fmla="*/ 0 w 9665677"/>
              <a:gd name="connsiteY0" fmla="*/ 1843275 h 6113070"/>
              <a:gd name="connsiteX1" fmla="*/ 2494207 w 9665677"/>
              <a:gd name="connsiteY1" fmla="*/ 0 h 6113070"/>
              <a:gd name="connsiteX2" fmla="*/ 9665677 w 9665677"/>
              <a:gd name="connsiteY2" fmla="*/ 6113070 h 6113070"/>
              <a:gd name="connsiteX3" fmla="*/ 5665254 w 9665677"/>
              <a:gd name="connsiteY3" fmla="*/ 4370080 h 6113070"/>
              <a:gd name="connsiteX4" fmla="*/ 0 w 9665677"/>
              <a:gd name="connsiteY4" fmla="*/ 1843275 h 6113070"/>
              <a:gd name="connsiteX0" fmla="*/ 0 w 9665677"/>
              <a:gd name="connsiteY0" fmla="*/ 1843275 h 9231705"/>
              <a:gd name="connsiteX1" fmla="*/ 2494207 w 9665677"/>
              <a:gd name="connsiteY1" fmla="*/ 0 h 9231705"/>
              <a:gd name="connsiteX2" fmla="*/ 9665677 w 9665677"/>
              <a:gd name="connsiteY2" fmla="*/ 6113070 h 9231705"/>
              <a:gd name="connsiteX3" fmla="*/ 5405433 w 9665677"/>
              <a:gd name="connsiteY3" fmla="*/ 9231705 h 9231705"/>
              <a:gd name="connsiteX4" fmla="*/ 0 w 9665677"/>
              <a:gd name="connsiteY4" fmla="*/ 1843275 h 9231705"/>
              <a:gd name="connsiteX0" fmla="*/ 0 w 8986930"/>
              <a:gd name="connsiteY0" fmla="*/ 1306796 h 9231705"/>
              <a:gd name="connsiteX1" fmla="*/ 1815460 w 8986930"/>
              <a:gd name="connsiteY1" fmla="*/ 0 h 9231705"/>
              <a:gd name="connsiteX2" fmla="*/ 8986930 w 8986930"/>
              <a:gd name="connsiteY2" fmla="*/ 6113070 h 9231705"/>
              <a:gd name="connsiteX3" fmla="*/ 4726686 w 8986930"/>
              <a:gd name="connsiteY3" fmla="*/ 9231705 h 9231705"/>
              <a:gd name="connsiteX4" fmla="*/ 0 w 8986930"/>
              <a:gd name="connsiteY4" fmla="*/ 1306796 h 9231705"/>
              <a:gd name="connsiteX0" fmla="*/ 0 w 8986930"/>
              <a:gd name="connsiteY0" fmla="*/ 1306796 h 8143863"/>
              <a:gd name="connsiteX1" fmla="*/ 1815460 w 8986930"/>
              <a:gd name="connsiteY1" fmla="*/ 0 h 8143863"/>
              <a:gd name="connsiteX2" fmla="*/ 8986930 w 8986930"/>
              <a:gd name="connsiteY2" fmla="*/ 6113070 h 8143863"/>
              <a:gd name="connsiteX3" fmla="*/ 6217390 w 8986930"/>
              <a:gd name="connsiteY3" fmla="*/ 8143863 h 8143863"/>
              <a:gd name="connsiteX4" fmla="*/ 0 w 8986930"/>
              <a:gd name="connsiteY4" fmla="*/ 1306796 h 8143863"/>
              <a:gd name="connsiteX0" fmla="*/ 0 w 8192034"/>
              <a:gd name="connsiteY0" fmla="*/ 788465 h 8143863"/>
              <a:gd name="connsiteX1" fmla="*/ 1020564 w 8192034"/>
              <a:gd name="connsiteY1" fmla="*/ 0 h 8143863"/>
              <a:gd name="connsiteX2" fmla="*/ 8192034 w 8192034"/>
              <a:gd name="connsiteY2" fmla="*/ 6113070 h 8143863"/>
              <a:gd name="connsiteX3" fmla="*/ 5422494 w 8192034"/>
              <a:gd name="connsiteY3" fmla="*/ 8143863 h 8143863"/>
              <a:gd name="connsiteX4" fmla="*/ 0 w 8192034"/>
              <a:gd name="connsiteY4" fmla="*/ 788465 h 8143863"/>
              <a:gd name="connsiteX0" fmla="*/ 0 w 8192034"/>
              <a:gd name="connsiteY0" fmla="*/ 788465 h 8065461"/>
              <a:gd name="connsiteX1" fmla="*/ 1020564 w 8192034"/>
              <a:gd name="connsiteY1" fmla="*/ 0 h 8065461"/>
              <a:gd name="connsiteX2" fmla="*/ 8192034 w 8192034"/>
              <a:gd name="connsiteY2" fmla="*/ 6113070 h 8065461"/>
              <a:gd name="connsiteX3" fmla="*/ 5529932 w 8192034"/>
              <a:gd name="connsiteY3" fmla="*/ 8065461 h 8065461"/>
              <a:gd name="connsiteX4" fmla="*/ 0 w 8192034"/>
              <a:gd name="connsiteY4" fmla="*/ 788465 h 8065461"/>
              <a:gd name="connsiteX0" fmla="*/ 0 w 8073708"/>
              <a:gd name="connsiteY0" fmla="*/ 640372 h 8065461"/>
              <a:gd name="connsiteX1" fmla="*/ 902238 w 8073708"/>
              <a:gd name="connsiteY1" fmla="*/ 0 h 8065461"/>
              <a:gd name="connsiteX2" fmla="*/ 8073708 w 8073708"/>
              <a:gd name="connsiteY2" fmla="*/ 6113070 h 8065461"/>
              <a:gd name="connsiteX3" fmla="*/ 5411606 w 8073708"/>
              <a:gd name="connsiteY3" fmla="*/ 8065461 h 8065461"/>
              <a:gd name="connsiteX4" fmla="*/ 0 w 8073708"/>
              <a:gd name="connsiteY4" fmla="*/ 640372 h 8065461"/>
              <a:gd name="connsiteX0" fmla="*/ 0 w 8087138"/>
              <a:gd name="connsiteY0" fmla="*/ 650171 h 8065461"/>
              <a:gd name="connsiteX1" fmla="*/ 915668 w 8087138"/>
              <a:gd name="connsiteY1" fmla="*/ 0 h 8065461"/>
              <a:gd name="connsiteX2" fmla="*/ 8087138 w 8087138"/>
              <a:gd name="connsiteY2" fmla="*/ 6113070 h 8065461"/>
              <a:gd name="connsiteX3" fmla="*/ 5425036 w 8087138"/>
              <a:gd name="connsiteY3" fmla="*/ 8065461 h 8065461"/>
              <a:gd name="connsiteX4" fmla="*/ 0 w 8087138"/>
              <a:gd name="connsiteY4" fmla="*/ 650171 h 8065461"/>
              <a:gd name="connsiteX0" fmla="*/ 0 w 8087138"/>
              <a:gd name="connsiteY0" fmla="*/ 650171 h 8094862"/>
              <a:gd name="connsiteX1" fmla="*/ 915668 w 8087138"/>
              <a:gd name="connsiteY1" fmla="*/ 0 h 8094862"/>
              <a:gd name="connsiteX2" fmla="*/ 8087138 w 8087138"/>
              <a:gd name="connsiteY2" fmla="*/ 6113070 h 8094862"/>
              <a:gd name="connsiteX3" fmla="*/ 5384747 w 8087138"/>
              <a:gd name="connsiteY3" fmla="*/ 8094862 h 8094862"/>
              <a:gd name="connsiteX4" fmla="*/ 0 w 8087138"/>
              <a:gd name="connsiteY4" fmla="*/ 650171 h 8094862"/>
              <a:gd name="connsiteX0" fmla="*/ 0 w 8140856"/>
              <a:gd name="connsiteY0" fmla="*/ 689372 h 8094862"/>
              <a:gd name="connsiteX1" fmla="*/ 969386 w 8140856"/>
              <a:gd name="connsiteY1" fmla="*/ 0 h 8094862"/>
              <a:gd name="connsiteX2" fmla="*/ 8140856 w 8140856"/>
              <a:gd name="connsiteY2" fmla="*/ 6113070 h 8094862"/>
              <a:gd name="connsiteX3" fmla="*/ 5438465 w 8140856"/>
              <a:gd name="connsiteY3" fmla="*/ 8094862 h 8094862"/>
              <a:gd name="connsiteX4" fmla="*/ 0 w 8140856"/>
              <a:gd name="connsiteY4" fmla="*/ 689372 h 809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856" h="8094862">
                <a:moveTo>
                  <a:pt x="0" y="689372"/>
                </a:moveTo>
                <a:lnTo>
                  <a:pt x="969386" y="0"/>
                </a:lnTo>
                <a:lnTo>
                  <a:pt x="8140856" y="6113070"/>
                </a:lnTo>
                <a:lnTo>
                  <a:pt x="5438465" y="8094862"/>
                </a:lnTo>
                <a:lnTo>
                  <a:pt x="0" y="689372"/>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11" name="Image" descr="Image">
            <a:extLst>
              <a:ext uri="{FF2B5EF4-FFF2-40B4-BE49-F238E27FC236}">
                <a16:creationId xmlns:a16="http://schemas.microsoft.com/office/drawing/2014/main" id="{1C1A6A25-EF78-5E4F-84FB-6AB4EFB2CA09}"/>
              </a:ext>
            </a:extLst>
          </p:cNvPr>
          <p:cNvPicPr>
            <a:picLocks noChangeAspect="1"/>
          </p:cNvPicPr>
          <p:nvPr userDrawn="1"/>
        </p:nvPicPr>
        <p:blipFill>
          <a:blip r:embed="rId3">
            <a:extLst/>
          </a:blip>
          <a:stretch>
            <a:fillRect/>
          </a:stretch>
        </p:blipFill>
        <p:spPr>
          <a:xfrm>
            <a:off x="8505496" y="87783"/>
            <a:ext cx="508993" cy="455515"/>
          </a:xfrm>
          <a:prstGeom prst="rect">
            <a:avLst/>
          </a:prstGeom>
          <a:ln w="12700">
            <a:miter lim="400000"/>
          </a:ln>
        </p:spPr>
      </p:pic>
      <p:sp>
        <p:nvSpPr>
          <p:cNvPr id="5" name="Slide Number Placeholder 4">
            <a:extLst>
              <a:ext uri="{FF2B5EF4-FFF2-40B4-BE49-F238E27FC236}">
                <a16:creationId xmlns:a16="http://schemas.microsoft.com/office/drawing/2014/main" id="{4486A3AA-E43F-0C4F-9175-3D74FCCD2EA6}"/>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
        <p:nvSpPr>
          <p:cNvPr id="6" name="Text Box 51">
            <a:extLst>
              <a:ext uri="{FF2B5EF4-FFF2-40B4-BE49-F238E27FC236}">
                <a16:creationId xmlns:a16="http://schemas.microsoft.com/office/drawing/2014/main" id="{77E65A26-1A88-374A-9FE1-C036D5660CA5}"/>
              </a:ext>
            </a:extLst>
          </p:cNvPr>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3181254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gratula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71ADCC-8ADA-2F4B-BFBD-CF8E72A74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 descr="Image">
            <a:extLst>
              <a:ext uri="{FF2B5EF4-FFF2-40B4-BE49-F238E27FC236}">
                <a16:creationId xmlns:a16="http://schemas.microsoft.com/office/drawing/2014/main" id="{18EAC43C-AF77-014D-998A-8973E5C6D200}"/>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3" name="Title 2"/>
          <p:cNvSpPr>
            <a:spLocks noGrp="1"/>
          </p:cNvSpPr>
          <p:nvPr>
            <p:ph type="title" hasCustomPrompt="1"/>
          </p:nvPr>
        </p:nvSpPr>
        <p:spPr>
          <a:xfrm>
            <a:off x="457200" y="990600"/>
            <a:ext cx="8229600" cy="427038"/>
          </a:xfrm>
          <a:prstGeom prst="rect">
            <a:avLst/>
          </a:prstGeom>
        </p:spPr>
        <p:txBody>
          <a:bodyPr>
            <a:noAutofit/>
          </a:bodyPr>
          <a:lstStyle>
            <a:lvl1pPr algn="l">
              <a:defRPr sz="3200" b="1">
                <a:solidFill>
                  <a:schemeClr val="bg1"/>
                </a:solidFill>
                <a:latin typeface="Source Sans Pro" pitchFamily="34" charset="0"/>
              </a:defRPr>
            </a:lvl1pPr>
          </a:lstStyle>
          <a:p>
            <a:r>
              <a:rPr lang="en-US" dirty="0"/>
              <a:t>CLICK TO EDIT MASTER TITLE STYLE</a:t>
            </a:r>
          </a:p>
        </p:txBody>
      </p:sp>
      <p:sp>
        <p:nvSpPr>
          <p:cNvPr id="11" name="Text Placeholder 10"/>
          <p:cNvSpPr>
            <a:spLocks noGrp="1"/>
          </p:cNvSpPr>
          <p:nvPr>
            <p:ph type="body" sz="quarter" idx="13" hasCustomPrompt="1"/>
          </p:nvPr>
        </p:nvSpPr>
        <p:spPr>
          <a:xfrm>
            <a:off x="457201" y="2438400"/>
            <a:ext cx="8229600" cy="3048000"/>
          </a:xfrm>
          <a:prstGeom prst="rect">
            <a:avLst/>
          </a:prstGeom>
        </p:spPr>
        <p:txBody>
          <a:bodyPr>
            <a:noAutofit/>
          </a:bodyPr>
          <a:lstStyle>
            <a:lvl1pPr marL="395288" indent="-395288" algn="l" defTabSz="914400" rtl="0" eaLnBrk="1" latinLnBrk="0" hangingPunct="1">
              <a:spcBef>
                <a:spcPts val="1200"/>
              </a:spcBef>
              <a:spcAft>
                <a:spcPts val="1200"/>
              </a:spcAft>
              <a:buClr>
                <a:schemeClr val="bg1"/>
              </a:buClr>
              <a:buSzPct val="145000"/>
              <a:buFont typeface="Arial" pitchFamily="34" charset="0"/>
              <a:buChar char="•"/>
              <a:defRPr lang="en-US" sz="2000" kern="1200" dirty="0" smtClean="0">
                <a:solidFill>
                  <a:schemeClr val="bg1"/>
                </a:solidFill>
                <a:latin typeface="Source Sans Pro" pitchFamily="34" charset="0"/>
                <a:ea typeface="+mn-ea"/>
                <a:cs typeface="Source Sans Pro" pitchFamily="34" charset="0"/>
              </a:defRPr>
            </a:lvl1pPr>
            <a:lvl2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2pPr>
            <a:lvl3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3pPr>
            <a:lvl4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4pPr>
            <a:lvl5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a:solidFill>
                  <a:schemeClr val="bg1"/>
                </a:solidFill>
                <a:latin typeface="Source Sans Pro" pitchFamily="34" charset="0"/>
                <a:ea typeface="+mn-ea"/>
                <a:cs typeface="Source Sans Pro" pitchFamily="34" charset="0"/>
              </a:defRPr>
            </a:lvl5pPr>
          </a:lstStyle>
          <a:p>
            <a:pPr lvl="0"/>
            <a:r>
              <a:rPr lang="en-US" dirty="0"/>
              <a:t>Click to edit Master text styles</a:t>
            </a:r>
          </a:p>
        </p:txBody>
      </p:sp>
      <p:sp>
        <p:nvSpPr>
          <p:cNvPr id="4" name="Text Placeholder 3"/>
          <p:cNvSpPr>
            <a:spLocks noGrp="1"/>
          </p:cNvSpPr>
          <p:nvPr>
            <p:ph type="body" sz="quarter" idx="14" hasCustomPrompt="1"/>
          </p:nvPr>
        </p:nvSpPr>
        <p:spPr>
          <a:xfrm>
            <a:off x="463930" y="1442581"/>
            <a:ext cx="8139549" cy="452207"/>
          </a:xfrm>
        </p:spPr>
        <p:txBody>
          <a:bodyPr>
            <a:noAutofit/>
          </a:bodyPr>
          <a:lstStyle>
            <a:lvl1pPr>
              <a:defRPr sz="2000" b="0" i="0">
                <a:solidFill>
                  <a:schemeClr val="bg1"/>
                </a:solidFill>
                <a:latin typeface="Source Sans Pro Light" panose="020B0403030403020204" pitchFamily="34" charset="77"/>
                <a:ea typeface="Source Sans Pro Light" panose="020B0403030403020204" pitchFamily="34" charset="77"/>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
        <p:nvSpPr>
          <p:cNvPr id="7" name="Slide Number Placeholder 4">
            <a:extLst>
              <a:ext uri="{FF2B5EF4-FFF2-40B4-BE49-F238E27FC236}">
                <a16:creationId xmlns:a16="http://schemas.microsoft.com/office/drawing/2014/main" id="{2C1AC67C-7785-C945-8FFF-A6120A613606}"/>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
        <p:nvSpPr>
          <p:cNvPr id="10" name="Text Box 51">
            <a:extLst>
              <a:ext uri="{FF2B5EF4-FFF2-40B4-BE49-F238E27FC236}">
                <a16:creationId xmlns:a16="http://schemas.microsoft.com/office/drawing/2014/main" id="{95BDEE7A-B810-5841-93E6-84E28AD04F51}"/>
              </a:ext>
            </a:extLst>
          </p:cNvPr>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196562354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No Imag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4DCF0-CF73-B641-A688-00DA01A6BC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2589"/>
            <a:ext cx="9144000" cy="6045411"/>
          </a:xfrm>
          <a:prstGeom prst="rect">
            <a:avLst/>
          </a:prstGeom>
        </p:spPr>
      </p:pic>
      <p:pic>
        <p:nvPicPr>
          <p:cNvPr id="10" name="Image" descr="Image">
            <a:extLst>
              <a:ext uri="{FF2B5EF4-FFF2-40B4-BE49-F238E27FC236}">
                <a16:creationId xmlns:a16="http://schemas.microsoft.com/office/drawing/2014/main" id="{1C1A6A25-EF78-5E4F-84FB-6AB4EFB2CA09}"/>
              </a:ext>
            </a:extLst>
          </p:cNvPr>
          <p:cNvPicPr>
            <a:picLocks noChangeAspect="1"/>
          </p:cNvPicPr>
          <p:nvPr userDrawn="1"/>
        </p:nvPicPr>
        <p:blipFill>
          <a:blip r:embed="rId3">
            <a:extLst/>
          </a:blip>
          <a:stretch>
            <a:fillRect/>
          </a:stretch>
        </p:blipFill>
        <p:spPr>
          <a:xfrm>
            <a:off x="8505496" y="87783"/>
            <a:ext cx="508993" cy="455515"/>
          </a:xfrm>
          <a:prstGeom prst="rect">
            <a:avLst/>
          </a:prstGeom>
          <a:ln w="12700">
            <a:miter lim="400000"/>
          </a:ln>
        </p:spPr>
      </p:pic>
      <p:sp>
        <p:nvSpPr>
          <p:cNvPr id="13" name="Title 1">
            <a:extLst>
              <a:ext uri="{FF2B5EF4-FFF2-40B4-BE49-F238E27FC236}">
                <a16:creationId xmlns:a16="http://schemas.microsoft.com/office/drawing/2014/main" id="{59BECDA2-3676-3843-BA4D-81F560412C8B}"/>
              </a:ext>
            </a:extLst>
          </p:cNvPr>
          <p:cNvSpPr>
            <a:spLocks noGrp="1"/>
          </p:cNvSpPr>
          <p:nvPr>
            <p:ph type="title"/>
          </p:nvPr>
        </p:nvSpPr>
        <p:spPr>
          <a:xfrm>
            <a:off x="453817" y="3367317"/>
            <a:ext cx="5150354" cy="1317017"/>
          </a:xfrm>
          <a:prstGeom prst="rect">
            <a:avLst/>
          </a:prstGeom>
        </p:spPr>
        <p:txBody>
          <a:bodyPr lIns="64291" tIns="32146" rIns="64291" bIns="32146" anchor="t">
            <a:normAutofit/>
          </a:bodyPr>
          <a:lstStyle>
            <a:lvl1pPr algn="l">
              <a:lnSpc>
                <a:spcPts val="4781"/>
              </a:lnSpc>
              <a:defRPr sz="5800" b="0" i="0">
                <a:solidFill>
                  <a:schemeClr val="bg1"/>
                </a:solidFill>
                <a:latin typeface="Source Sans Pro Light" panose="020B0403030403020204" pitchFamily="34" charset="77"/>
              </a:defRPr>
            </a:lvl1pPr>
          </a:lstStyle>
          <a:p>
            <a:r>
              <a:rPr lang="en-US"/>
              <a:t>Click to edit Master title style</a:t>
            </a:r>
            <a:endParaRPr lang="en-US" dirty="0"/>
          </a:p>
        </p:txBody>
      </p:sp>
      <p:sp>
        <p:nvSpPr>
          <p:cNvPr id="14" name="Text Placeholder 28">
            <a:extLst>
              <a:ext uri="{FF2B5EF4-FFF2-40B4-BE49-F238E27FC236}">
                <a16:creationId xmlns:a16="http://schemas.microsoft.com/office/drawing/2014/main" id="{93C13671-E825-6348-89F0-8CC37B872F6A}"/>
              </a:ext>
            </a:extLst>
          </p:cNvPr>
          <p:cNvSpPr>
            <a:spLocks noGrp="1"/>
          </p:cNvSpPr>
          <p:nvPr>
            <p:ph type="body" sz="quarter" idx="14"/>
          </p:nvPr>
        </p:nvSpPr>
        <p:spPr>
          <a:xfrm>
            <a:off x="449872" y="2463268"/>
            <a:ext cx="5188568" cy="1051632"/>
          </a:xfrm>
          <a:prstGeom prst="rect">
            <a:avLst/>
          </a:prstGeom>
        </p:spPr>
        <p:txBody>
          <a:bodyPr lIns="64291" tIns="32146" rIns="64291" bIns="32146" anchor="t">
            <a:noAutofit/>
          </a:bodyPr>
          <a:lstStyle>
            <a:lvl1pPr marL="0" indent="0">
              <a:buNone/>
              <a:defRPr sz="5800" b="1" i="0">
                <a:solidFill>
                  <a:schemeClr val="bg1"/>
                </a:solidFill>
                <a:latin typeface="Source Sans Pro" pitchFamily="34" charset="0"/>
                <a:ea typeface="Source Sans Pro" pitchFamily="34" charset="0"/>
              </a:defRPr>
            </a:lvl1pPr>
            <a:lvl2pPr marL="312528" indent="0">
              <a:buNone/>
              <a:defRPr sz="3800" b="1" i="0">
                <a:latin typeface="Source Sans Pro" panose="020B0503030403020204" pitchFamily="34" charset="77"/>
              </a:defRPr>
            </a:lvl2pPr>
            <a:lvl3pPr marL="625056" indent="0">
              <a:buNone/>
              <a:defRPr sz="3800" b="1" i="0">
                <a:latin typeface="Source Sans Pro" panose="020B0503030403020204" pitchFamily="34" charset="77"/>
              </a:defRPr>
            </a:lvl3pPr>
            <a:lvl4pPr marL="937584" indent="0">
              <a:buNone/>
              <a:defRPr sz="3800" b="1" i="0">
                <a:latin typeface="Source Sans Pro" panose="020B0503030403020204" pitchFamily="34" charset="77"/>
              </a:defRPr>
            </a:lvl4pPr>
            <a:lvl5pPr marL="1250112" indent="0">
              <a:buNone/>
              <a:defRPr sz="3800" b="1" i="0">
                <a:latin typeface="Source Sans Pro" panose="020B0503030403020204" pitchFamily="34" charset="77"/>
              </a:defRPr>
            </a:lvl5pPr>
          </a:lstStyle>
          <a:p>
            <a:pPr lvl="0"/>
            <a:r>
              <a:rPr lang="en-US"/>
              <a:t>Edit Master text styles</a:t>
            </a:r>
          </a:p>
        </p:txBody>
      </p:sp>
      <p:sp>
        <p:nvSpPr>
          <p:cNvPr id="7" name="Text Box 51">
            <a:extLst>
              <a:ext uri="{FF2B5EF4-FFF2-40B4-BE49-F238E27FC236}">
                <a16:creationId xmlns:a16="http://schemas.microsoft.com/office/drawing/2014/main" id="{D7385FFE-4F75-B947-8010-D23C9359E432}"/>
              </a:ext>
            </a:extLst>
          </p:cNvPr>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
        <p:nvSpPr>
          <p:cNvPr id="8" name="Slide Number Placeholder 4">
            <a:extLst>
              <a:ext uri="{FF2B5EF4-FFF2-40B4-BE49-F238E27FC236}">
                <a16:creationId xmlns:a16="http://schemas.microsoft.com/office/drawing/2014/main" id="{065C7879-7A88-3540-AE66-61159B35C18B}"/>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1940799665"/>
      </p:ext>
    </p:extLst>
  </p:cSld>
  <p:clrMapOvr>
    <a:masterClrMapping/>
  </p:clrMapOvr>
  <p:transition spd="med"/>
  <p:extLst mod="1">
    <p:ext uri="{DCECCB84-F9BA-43D5-87BE-67443E8EF086}">
      <p15:sldGuideLst xmlns:p15="http://schemas.microsoft.com/office/powerpoint/2012/main">
        <p15:guide id="1" orient="horz" pos="504"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1C1A6A25-EF78-5E4F-84FB-6AB4EFB2CA09}"/>
              </a:ext>
            </a:extLst>
          </p:cNvPr>
          <p:cNvPicPr>
            <a:picLocks noChangeAspect="1"/>
          </p:cNvPicPr>
          <p:nvPr userDrawn="1"/>
        </p:nvPicPr>
        <p:blipFill>
          <a:blip r:embed="rId2">
            <a:extLst/>
          </a:blip>
          <a:stretch>
            <a:fillRect/>
          </a:stretch>
        </p:blipFill>
        <p:spPr>
          <a:xfrm>
            <a:off x="8505496" y="87783"/>
            <a:ext cx="508993" cy="455515"/>
          </a:xfrm>
          <a:prstGeom prst="rect">
            <a:avLst/>
          </a:prstGeom>
          <a:ln w="12700">
            <a:miter lim="400000"/>
          </a:ln>
        </p:spPr>
      </p:pic>
      <p:sp>
        <p:nvSpPr>
          <p:cNvPr id="3" name="Slide Number Placeholder 4">
            <a:extLst>
              <a:ext uri="{FF2B5EF4-FFF2-40B4-BE49-F238E27FC236}">
                <a16:creationId xmlns:a16="http://schemas.microsoft.com/office/drawing/2014/main" id="{D9F80B03-81AF-9D40-AA34-962874ED535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349270406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r 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39C52-247D-D747-A1B3-927F4265F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98700"/>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p:nvPr>
        </p:nvSpPr>
        <p:spPr>
          <a:xfrm>
            <a:off x="492820" y="462299"/>
            <a:ext cx="7804399" cy="740912"/>
          </a:xfrm>
          <a:prstGeom prst="rect">
            <a:avLst/>
          </a:prstGeom>
        </p:spPr>
        <p:txBody>
          <a:bodyPr lIns="64291" tIns="32146" rIns="64291" bIns="32146" anchor="t">
            <a:noAutofit/>
          </a:bodyPr>
          <a:lstStyle>
            <a:lvl1pPr algn="l">
              <a:defRPr sz="3900" b="1" i="0" cap="all" baseline="0">
                <a:solidFill>
                  <a:schemeClr val="bg1"/>
                </a:solidFill>
                <a:latin typeface="Source Sans Pro"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59EE409C-A8EB-1749-BC3A-C2E2E36434AD}"/>
              </a:ext>
            </a:extLst>
          </p:cNvPr>
          <p:cNvSpPr>
            <a:spLocks noGrp="1"/>
          </p:cNvSpPr>
          <p:nvPr>
            <p:ph idx="10" hasCustomPrompt="1"/>
          </p:nvPr>
        </p:nvSpPr>
        <p:spPr>
          <a:xfrm>
            <a:off x="492820" y="941943"/>
            <a:ext cx="7804547" cy="814037"/>
          </a:xfrm>
          <a:prstGeom prst="rect">
            <a:avLst/>
          </a:prstGeom>
        </p:spPr>
        <p:txBody>
          <a:bodyPr lIns="64291" tIns="32146" rIns="64291" bIns="32146" anchor="t">
            <a:normAutofit/>
          </a:bodyPr>
          <a:lstStyle>
            <a:lvl1pPr marL="0" indent="0">
              <a:buFontTx/>
              <a:buNone/>
              <a:defRPr sz="3900" b="0" i="0" cap="all" baseline="0">
                <a:solidFill>
                  <a:schemeClr val="bg1"/>
                </a:solidFill>
                <a:latin typeface="Source Sans Pro Light" panose="020B0403030403020204" pitchFamily="34" charset="77"/>
                <a:ea typeface="Source Sans Pro" pitchFamily="34" charset="0"/>
              </a:defRPr>
            </a:lvl1pPr>
            <a:lvl2pPr marL="312528" indent="0">
              <a:buFontTx/>
              <a:buNone/>
              <a:defRPr sz="2100" b="1" i="0">
                <a:latin typeface="Source Sans Pro" panose="020B0503030403020204" pitchFamily="34" charset="77"/>
              </a:defRPr>
            </a:lvl2pPr>
            <a:lvl3pPr marL="625056" indent="0">
              <a:buFontTx/>
              <a:buNone/>
              <a:defRPr sz="2100">
                <a:latin typeface="Source Sans Pro" panose="020B0503030403020204" pitchFamily="34" charset="0"/>
              </a:defRPr>
            </a:lvl3pPr>
            <a:lvl4pPr marL="937584" indent="0">
              <a:buFontTx/>
              <a:buNone/>
              <a:defRPr sz="2100">
                <a:latin typeface="Source Sans Pro" panose="020B0503030403020204" pitchFamily="34" charset="0"/>
              </a:defRPr>
            </a:lvl4pPr>
            <a:lvl5pPr marL="1250112" indent="0">
              <a:buFontTx/>
              <a:buNone/>
              <a:defRPr sz="2100">
                <a:latin typeface="Source Sans Pro" panose="020B0503030403020204" pitchFamily="34" charset="0"/>
              </a:defRPr>
            </a:lvl5pPr>
          </a:lstStyle>
          <a:p>
            <a:pPr lvl="0"/>
            <a:r>
              <a:rPr lang="en-US" dirty="0"/>
              <a:t>Edit Master text </a:t>
            </a:r>
            <a:r>
              <a:rPr lang="en-US" dirty="0" err="1"/>
              <a:t>styleS</a:t>
            </a:r>
            <a:endParaRPr lang="en-US" dirty="0"/>
          </a:p>
        </p:txBody>
      </p:sp>
      <p:sp>
        <p:nvSpPr>
          <p:cNvPr id="22" name="Content Placeholder 2">
            <a:extLst>
              <a:ext uri="{FF2B5EF4-FFF2-40B4-BE49-F238E27FC236}">
                <a16:creationId xmlns:a16="http://schemas.microsoft.com/office/drawing/2014/main" id="{6A7CD968-914E-4A4F-9A26-274AF4159AC0}"/>
              </a:ext>
            </a:extLst>
          </p:cNvPr>
          <p:cNvSpPr>
            <a:spLocks noGrp="1"/>
          </p:cNvSpPr>
          <p:nvPr>
            <p:ph idx="1" hasCustomPrompt="1"/>
          </p:nvPr>
        </p:nvSpPr>
        <p:spPr>
          <a:xfrm>
            <a:off x="528926" y="2718128"/>
            <a:ext cx="7804547" cy="3793909"/>
          </a:xfrm>
          <a:prstGeom prst="rect">
            <a:avLst/>
          </a:prstGeom>
        </p:spPr>
        <p:txBody>
          <a:bodyPr lIns="64291" tIns="32146" rIns="64291" bIns="32146" anchor="t">
            <a:normAutofit/>
          </a:bodyPr>
          <a:lstStyle>
            <a:lvl1pPr marL="0" indent="0">
              <a:lnSpc>
                <a:spcPct val="100000"/>
              </a:lnSpc>
              <a:spcBef>
                <a:spcPts val="422"/>
              </a:spcBef>
              <a:buFontTx/>
              <a:buNone/>
              <a:defRPr sz="2100" b="1" i="0" cap="none" baseline="0">
                <a:latin typeface="Source Sans Pro" pitchFamily="34" charset="0"/>
                <a:ea typeface="Source Sans Pro" pitchFamily="34" charset="0"/>
              </a:defRPr>
            </a:lvl1pPr>
            <a:lvl2pPr marL="312528" indent="0">
              <a:lnSpc>
                <a:spcPct val="100000"/>
              </a:lnSpc>
              <a:spcBef>
                <a:spcPts val="422"/>
              </a:spcBef>
              <a:buFontTx/>
              <a:buNone/>
              <a:defRPr sz="2100" b="0" i="0">
                <a:latin typeface="Source Sans Pro" pitchFamily="34" charset="0"/>
                <a:ea typeface="Source Sans Pro" pitchFamily="34" charset="0"/>
              </a:defRPr>
            </a:lvl2pPr>
            <a:lvl3pPr marL="625056" indent="0">
              <a:lnSpc>
                <a:spcPct val="100000"/>
              </a:lnSpc>
              <a:spcBef>
                <a:spcPts val="422"/>
              </a:spcBef>
              <a:buFontTx/>
              <a:buNone/>
              <a:defRPr sz="2100" b="0">
                <a:latin typeface="Source Sans Pro" panose="020B0503030403020204" pitchFamily="34" charset="0"/>
                <a:ea typeface="Source Sans Pro" pitchFamily="34" charset="0"/>
              </a:defRPr>
            </a:lvl3pPr>
            <a:lvl4pPr marL="937584" indent="0">
              <a:lnSpc>
                <a:spcPct val="100000"/>
              </a:lnSpc>
              <a:spcBef>
                <a:spcPts val="422"/>
              </a:spcBef>
              <a:buFontTx/>
              <a:buNone/>
              <a:defRPr sz="2100" b="0">
                <a:latin typeface="Source Sans Pro" panose="020B0503030403020204" pitchFamily="34" charset="0"/>
                <a:ea typeface="Source Sans Pro" pitchFamily="34" charset="0"/>
              </a:defRPr>
            </a:lvl4pPr>
            <a:lvl5pPr marL="1250112" indent="0">
              <a:buFontTx/>
              <a:buNone/>
              <a:defRPr sz="2100">
                <a:latin typeface="Source Sans Pro" panose="020B0503030403020204" pitchFamily="34" charset="0"/>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7" name="Slide Number Placeholder 4">
            <a:extLst>
              <a:ext uri="{FF2B5EF4-FFF2-40B4-BE49-F238E27FC236}">
                <a16:creationId xmlns:a16="http://schemas.microsoft.com/office/drawing/2014/main" id="{1CA0EB42-95ED-134C-815F-D72ACEDE0F3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280967227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38FE4-496D-BD48-8A0D-06C8E6A47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2">
            <a:extLst>
              <a:ext uri="{FF2B5EF4-FFF2-40B4-BE49-F238E27FC236}">
                <a16:creationId xmlns:a16="http://schemas.microsoft.com/office/drawing/2014/main" id="{7893CB6A-6AAF-E040-B7EF-47C50D625757}"/>
              </a:ext>
            </a:extLst>
          </p:cNvPr>
          <p:cNvSpPr>
            <a:spLocks noGrp="1"/>
          </p:cNvSpPr>
          <p:nvPr>
            <p:ph type="body" sz="quarter" idx="10"/>
          </p:nvPr>
        </p:nvSpPr>
        <p:spPr>
          <a:xfrm>
            <a:off x="506670" y="2533833"/>
            <a:ext cx="7813675" cy="2297287"/>
          </a:xfrm>
          <a:prstGeom prst="rect">
            <a:avLst/>
          </a:prstGeom>
        </p:spPr>
        <p:txBody>
          <a:bodyPr lIns="64291" tIns="32146" rIns="64291" bIns="32146">
            <a:normAutofit/>
          </a:bodyPr>
          <a:lstStyle>
            <a:lvl1pPr marL="0" indent="0" algn="l">
              <a:buNone/>
              <a:defRPr sz="4900" b="1" i="0" cap="all" baseline="0">
                <a:solidFill>
                  <a:schemeClr val="bg1"/>
                </a:solidFill>
                <a:latin typeface="Source Sans Pro" pitchFamily="34" charset="0"/>
                <a:ea typeface="Source Sans Pro" pitchFamily="34" charset="0"/>
              </a:defRPr>
            </a:lvl1pPr>
          </a:lstStyle>
          <a:p>
            <a:pPr lvl="0"/>
            <a:r>
              <a:rPr lang="en-US"/>
              <a:t>Edit Master text styles</a:t>
            </a:r>
          </a:p>
        </p:txBody>
      </p:sp>
      <p:pic>
        <p:nvPicPr>
          <p:cNvPr id="4" name="Image" descr="Image">
            <a:extLst>
              <a:ext uri="{FF2B5EF4-FFF2-40B4-BE49-F238E27FC236}">
                <a16:creationId xmlns:a16="http://schemas.microsoft.com/office/drawing/2014/main" id="{6A88677E-EC88-9E40-829F-A47AD26BC2A9}"/>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Tree>
    <p:extLst>
      <p:ext uri="{BB962C8B-B14F-4D97-AF65-F5344CB8AC3E}">
        <p14:creationId xmlns:p14="http://schemas.microsoft.com/office/powerpoint/2010/main" val="40494341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38924-F9C3-0546-804B-771B96968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2">
            <a:extLst>
              <a:ext uri="{FF2B5EF4-FFF2-40B4-BE49-F238E27FC236}">
                <a16:creationId xmlns:a16="http://schemas.microsoft.com/office/drawing/2014/main" id="{BDD4BE02-A5B5-D74C-896F-700CA8BE3563}"/>
              </a:ext>
            </a:extLst>
          </p:cNvPr>
          <p:cNvSpPr>
            <a:spLocks noGrp="1"/>
          </p:cNvSpPr>
          <p:nvPr>
            <p:ph type="body" sz="quarter" idx="10" hasCustomPrompt="1"/>
          </p:nvPr>
        </p:nvSpPr>
        <p:spPr>
          <a:xfrm>
            <a:off x="492383" y="1670744"/>
            <a:ext cx="7813675" cy="2297287"/>
          </a:xfrm>
          <a:prstGeom prst="rect">
            <a:avLst/>
          </a:prstGeom>
        </p:spPr>
        <p:txBody>
          <a:bodyPr lIns="64291" tIns="32146" rIns="64291" bIns="32146">
            <a:normAutofit/>
          </a:bodyPr>
          <a:lstStyle>
            <a:lvl1pPr marL="0" indent="0" algn="l">
              <a:lnSpc>
                <a:spcPct val="80000"/>
              </a:lnSpc>
              <a:buNone/>
              <a:defRPr sz="5300" b="1" i="0" cap="all" baseline="0">
                <a:solidFill>
                  <a:srgbClr val="FFFFFF"/>
                </a:solidFill>
                <a:latin typeface="Source Sans Pro" pitchFamily="34" charset="0"/>
                <a:ea typeface="Source Sans Pro" pitchFamily="34" charset="0"/>
                <a:sym typeface="Source Sans Pro"/>
              </a:defRPr>
            </a:lvl1pPr>
          </a:lstStyle>
          <a:p>
            <a:pPr algn="l">
              <a:lnSpc>
                <a:spcPct val="80000"/>
              </a:lnSpc>
              <a:defRPr sz="7500" cap="all">
                <a:solidFill>
                  <a:srgbClr val="FFFFFF"/>
                </a:solidFill>
                <a:latin typeface="Source Sans Pro"/>
                <a:ea typeface="Source Sans Pro"/>
                <a:cs typeface="Source Sans Pro"/>
                <a:sym typeface="Source Sans Pro"/>
              </a:defRPr>
            </a:pPr>
            <a:r>
              <a:rPr lang="en-US" dirty="0"/>
              <a:t>“Edit this quote- </a:t>
            </a:r>
            <a:r>
              <a:rPr lang="en-US" b="0" dirty="0">
                <a:latin typeface="Source Sans Pro Light"/>
                <a:ea typeface="Source Sans Pro Light"/>
                <a:cs typeface="Source Sans Pro Light"/>
                <a:sym typeface="Source Sans Pro Light"/>
              </a:rPr>
              <a:t>it can     be bold and light type”</a:t>
            </a:r>
          </a:p>
        </p:txBody>
      </p:sp>
      <p:pic>
        <p:nvPicPr>
          <p:cNvPr id="4" name="Image" descr="Image">
            <a:extLst>
              <a:ext uri="{FF2B5EF4-FFF2-40B4-BE49-F238E27FC236}">
                <a16:creationId xmlns:a16="http://schemas.microsoft.com/office/drawing/2014/main" id="{3911E296-448F-E84F-8252-7D56F7023F68}"/>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Tree>
    <p:extLst>
      <p:ext uri="{BB962C8B-B14F-4D97-AF65-F5344CB8AC3E}">
        <p14:creationId xmlns:p14="http://schemas.microsoft.com/office/powerpoint/2010/main" val="34783586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No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37046-9D9C-3A45-906C-32CECFC367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698298"/>
          </a:xfrm>
          <a:prstGeom prst="rect">
            <a:avLst/>
          </a:prstGeom>
        </p:spPr>
      </p:pic>
      <p:pic>
        <p:nvPicPr>
          <p:cNvPr id="11" name="Image" descr="Image">
            <a:extLst>
              <a:ext uri="{FF2B5EF4-FFF2-40B4-BE49-F238E27FC236}">
                <a16:creationId xmlns:a16="http://schemas.microsoft.com/office/drawing/2014/main" id="{18EAC43C-AF77-014D-998A-8973E5C6D200}"/>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2" name="Text Placeholder 28">
            <a:extLst>
              <a:ext uri="{FF2B5EF4-FFF2-40B4-BE49-F238E27FC236}">
                <a16:creationId xmlns:a16="http://schemas.microsoft.com/office/drawing/2014/main" id="{27B55F05-ACCA-484F-AB65-DC138A61C0CC}"/>
              </a:ext>
            </a:extLst>
          </p:cNvPr>
          <p:cNvSpPr>
            <a:spLocks noGrp="1"/>
          </p:cNvSpPr>
          <p:nvPr>
            <p:ph type="body" sz="quarter" idx="13" hasCustomPrompt="1"/>
          </p:nvPr>
        </p:nvSpPr>
        <p:spPr>
          <a:xfrm>
            <a:off x="481492" y="522261"/>
            <a:ext cx="5188568" cy="1272474"/>
          </a:xfrm>
          <a:prstGeom prst="rect">
            <a:avLst/>
          </a:prstGeom>
        </p:spPr>
        <p:txBody>
          <a:bodyPr lIns="64291" tIns="32146" rIns="64291" bIns="32146" anchor="t">
            <a:noAutofit/>
          </a:bodyPr>
          <a:lstStyle>
            <a:lvl1pPr marL="0" indent="0">
              <a:buNone/>
              <a:defRPr sz="5800" b="1" i="0">
                <a:solidFill>
                  <a:schemeClr val="bg1"/>
                </a:solidFill>
                <a:latin typeface="Source Sans Pro" pitchFamily="34" charset="0"/>
                <a:ea typeface="Source Sans Pro" pitchFamily="34" charset="0"/>
              </a:defRPr>
            </a:lvl1pPr>
            <a:lvl2pPr marL="312528" indent="0">
              <a:buNone/>
              <a:defRPr sz="3800" b="1" i="0">
                <a:latin typeface="Source Sans Pro" panose="020B0503030403020204" pitchFamily="34" charset="77"/>
              </a:defRPr>
            </a:lvl2pPr>
            <a:lvl3pPr marL="625056" indent="0">
              <a:buNone/>
              <a:defRPr sz="3800" b="1" i="0">
                <a:latin typeface="Source Sans Pro" panose="020B0503030403020204" pitchFamily="34" charset="77"/>
              </a:defRPr>
            </a:lvl3pPr>
            <a:lvl4pPr marL="937584" indent="0">
              <a:buNone/>
              <a:defRPr sz="3800" b="1" i="0">
                <a:latin typeface="Source Sans Pro" panose="020B0503030403020204" pitchFamily="34" charset="77"/>
              </a:defRPr>
            </a:lvl4pPr>
            <a:lvl5pPr marL="1250112" indent="0">
              <a:buNone/>
              <a:defRPr sz="3800" b="1" i="0">
                <a:latin typeface="Source Sans Pro" panose="020B0503030403020204" pitchFamily="34" charset="77"/>
              </a:defRPr>
            </a:lvl5pPr>
          </a:lstStyle>
          <a:p>
            <a:pPr lvl="0"/>
            <a:r>
              <a:rPr lang="en-US" dirty="0"/>
              <a:t>YOUR ROAD</a:t>
            </a:r>
          </a:p>
        </p:txBody>
      </p:sp>
      <p:sp>
        <p:nvSpPr>
          <p:cNvPr id="13" name="Title 1">
            <a:extLst>
              <a:ext uri="{FF2B5EF4-FFF2-40B4-BE49-F238E27FC236}">
                <a16:creationId xmlns:a16="http://schemas.microsoft.com/office/drawing/2014/main" id="{59BECDA2-3676-3843-BA4D-81F560412C8B}"/>
              </a:ext>
            </a:extLst>
          </p:cNvPr>
          <p:cNvSpPr>
            <a:spLocks noGrp="1"/>
          </p:cNvSpPr>
          <p:nvPr>
            <p:ph type="title" hasCustomPrompt="1"/>
          </p:nvPr>
        </p:nvSpPr>
        <p:spPr>
          <a:xfrm>
            <a:off x="470952" y="1363933"/>
            <a:ext cx="5150354" cy="1593591"/>
          </a:xfrm>
          <a:prstGeom prst="rect">
            <a:avLst/>
          </a:prstGeom>
        </p:spPr>
        <p:txBody>
          <a:bodyPr lIns="64291" tIns="32146" rIns="64291" bIns="32146" anchor="t">
            <a:normAutofit/>
          </a:bodyPr>
          <a:lstStyle>
            <a:lvl1pPr algn="l">
              <a:lnSpc>
                <a:spcPts val="4781"/>
              </a:lnSpc>
              <a:defRPr sz="5800" b="0" i="0">
                <a:solidFill>
                  <a:schemeClr val="bg1"/>
                </a:solidFill>
                <a:latin typeface="Source Sans Pro Light" panose="020B0403030403020204" pitchFamily="34" charset="77"/>
              </a:defRPr>
            </a:lvl1pPr>
          </a:lstStyle>
          <a:p>
            <a:r>
              <a:rPr lang="en-US" dirty="0"/>
              <a:t>TO HOME-</a:t>
            </a:r>
            <a:br>
              <a:rPr lang="en-US" dirty="0"/>
            </a:br>
            <a:r>
              <a:rPr lang="en-US" dirty="0"/>
              <a:t>OWNERSHIP</a:t>
            </a:r>
          </a:p>
        </p:txBody>
      </p:sp>
    </p:spTree>
    <p:extLst>
      <p:ext uri="{BB962C8B-B14F-4D97-AF65-F5344CB8AC3E}">
        <p14:creationId xmlns:p14="http://schemas.microsoft.com/office/powerpoint/2010/main" val="18808373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pic>
        <p:nvPicPr>
          <p:cNvPr id="17" name="Image" descr="Image">
            <a:extLst>
              <a:ext uri="{FF2B5EF4-FFF2-40B4-BE49-F238E27FC236}">
                <a16:creationId xmlns:a16="http://schemas.microsoft.com/office/drawing/2014/main" id="{6D200F85-AF78-9A47-811F-75713748195C}"/>
              </a:ext>
            </a:extLst>
          </p:cNvPr>
          <p:cNvPicPr>
            <a:picLocks noChangeAspect="1"/>
          </p:cNvPicPr>
          <p:nvPr userDrawn="1"/>
        </p:nvPicPr>
        <p:blipFill>
          <a:blip r:embed="rId2">
            <a:extLst/>
          </a:blip>
          <a:stretch>
            <a:fillRect/>
          </a:stretch>
        </p:blipFill>
        <p:spPr>
          <a:xfrm>
            <a:off x="7470666" y="254496"/>
            <a:ext cx="1365328" cy="1221879"/>
          </a:xfrm>
          <a:prstGeom prst="rect">
            <a:avLst/>
          </a:prstGeom>
          <a:ln w="12700">
            <a:miter lim="400000"/>
          </a:ln>
        </p:spPr>
      </p:pic>
      <p:pic>
        <p:nvPicPr>
          <p:cNvPr id="18" name="Image" descr="Image">
            <a:extLst>
              <a:ext uri="{FF2B5EF4-FFF2-40B4-BE49-F238E27FC236}">
                <a16:creationId xmlns:a16="http://schemas.microsoft.com/office/drawing/2014/main" id="{AE236F7B-5D34-B64F-B23C-2F396E8A046C}"/>
              </a:ext>
            </a:extLst>
          </p:cNvPr>
          <p:cNvPicPr>
            <a:picLocks/>
          </p:cNvPicPr>
          <p:nvPr userDrawn="1"/>
        </p:nvPicPr>
        <p:blipFill rotWithShape="1">
          <a:blip r:embed="rId3">
            <a:extLst/>
          </a:blip>
          <a:srcRect b="7608"/>
          <a:stretch/>
        </p:blipFill>
        <p:spPr>
          <a:xfrm>
            <a:off x="-17860" y="341623"/>
            <a:ext cx="9179802" cy="6516377"/>
          </a:xfrm>
          <a:prstGeom prst="rect">
            <a:avLst/>
          </a:prstGeom>
          <a:ln w="12700">
            <a:miter lim="400000"/>
          </a:ln>
        </p:spPr>
      </p:pic>
      <p:sp>
        <p:nvSpPr>
          <p:cNvPr id="22" name="Text Placeholder 28">
            <a:extLst>
              <a:ext uri="{FF2B5EF4-FFF2-40B4-BE49-F238E27FC236}">
                <a16:creationId xmlns:a16="http://schemas.microsoft.com/office/drawing/2014/main" id="{8A225779-03F5-FB4B-A516-3497478537B4}"/>
              </a:ext>
            </a:extLst>
          </p:cNvPr>
          <p:cNvSpPr>
            <a:spLocks noGrp="1"/>
          </p:cNvSpPr>
          <p:nvPr>
            <p:ph type="body" sz="quarter" idx="13"/>
          </p:nvPr>
        </p:nvSpPr>
        <p:spPr>
          <a:xfrm>
            <a:off x="481492" y="2398370"/>
            <a:ext cx="5188568" cy="1272474"/>
          </a:xfrm>
          <a:prstGeom prst="rect">
            <a:avLst/>
          </a:prstGeom>
        </p:spPr>
        <p:txBody>
          <a:bodyPr lIns="64291" tIns="32146" rIns="64291" bIns="32146" anchor="t">
            <a:noAutofit/>
          </a:bodyPr>
          <a:lstStyle>
            <a:lvl1pPr marL="0" indent="0">
              <a:buNone/>
              <a:defRPr sz="5800" b="1" i="0">
                <a:solidFill>
                  <a:schemeClr val="bg1"/>
                </a:solidFill>
                <a:latin typeface="Source Sans Pro" pitchFamily="34" charset="0"/>
                <a:ea typeface="Source Sans Pro" pitchFamily="34" charset="0"/>
              </a:defRPr>
            </a:lvl1pPr>
            <a:lvl2pPr marL="312528" indent="0">
              <a:buNone/>
              <a:defRPr sz="3800" b="1" i="0">
                <a:latin typeface="Source Sans Pro" panose="020B0503030403020204" pitchFamily="34" charset="77"/>
              </a:defRPr>
            </a:lvl2pPr>
            <a:lvl3pPr marL="625056" indent="0">
              <a:buNone/>
              <a:defRPr sz="3800" b="1" i="0">
                <a:latin typeface="Source Sans Pro" panose="020B0503030403020204" pitchFamily="34" charset="77"/>
              </a:defRPr>
            </a:lvl3pPr>
            <a:lvl4pPr marL="937584" indent="0">
              <a:buNone/>
              <a:defRPr sz="3800" b="1" i="0">
                <a:latin typeface="Source Sans Pro" panose="020B0503030403020204" pitchFamily="34" charset="77"/>
              </a:defRPr>
            </a:lvl4pPr>
            <a:lvl5pPr marL="1250112" indent="0">
              <a:buNone/>
              <a:defRPr sz="3800" b="1" i="0">
                <a:latin typeface="Source Sans Pro" panose="020B0503030403020204" pitchFamily="34" charset="77"/>
              </a:defRPr>
            </a:lvl5pPr>
          </a:lstStyle>
          <a:p>
            <a:pPr lvl="0"/>
            <a:r>
              <a:rPr lang="en-US"/>
              <a:t>Edit Master text styles</a:t>
            </a:r>
          </a:p>
        </p:txBody>
      </p:sp>
      <p:sp>
        <p:nvSpPr>
          <p:cNvPr id="23" name="Title 1">
            <a:extLst>
              <a:ext uri="{FF2B5EF4-FFF2-40B4-BE49-F238E27FC236}">
                <a16:creationId xmlns:a16="http://schemas.microsoft.com/office/drawing/2014/main" id="{E3F97452-9AC9-FF43-9565-25E82636ADCB}"/>
              </a:ext>
            </a:extLst>
          </p:cNvPr>
          <p:cNvSpPr>
            <a:spLocks noGrp="1"/>
          </p:cNvSpPr>
          <p:nvPr>
            <p:ph type="title"/>
          </p:nvPr>
        </p:nvSpPr>
        <p:spPr>
          <a:xfrm>
            <a:off x="470952" y="3240042"/>
            <a:ext cx="5150354" cy="1593591"/>
          </a:xfrm>
          <a:prstGeom prst="rect">
            <a:avLst/>
          </a:prstGeom>
        </p:spPr>
        <p:txBody>
          <a:bodyPr lIns="64291" tIns="32146" rIns="64291" bIns="32146" anchor="t">
            <a:normAutofit/>
          </a:bodyPr>
          <a:lstStyle>
            <a:lvl1pPr algn="l">
              <a:lnSpc>
                <a:spcPts val="4781"/>
              </a:lnSpc>
              <a:defRPr sz="5800" b="0" i="0">
                <a:solidFill>
                  <a:schemeClr val="bg1"/>
                </a:solidFill>
                <a:latin typeface="Source Sans Pro Light" panose="020B0403030403020204" pitchFamily="34" charset="77"/>
              </a:defRPr>
            </a:lvl1pPr>
          </a:lstStyle>
          <a:p>
            <a:r>
              <a:rPr lang="en-US"/>
              <a:t>Click to edit Master title style</a:t>
            </a:r>
            <a:endParaRPr lang="en-US" dirty="0"/>
          </a:p>
        </p:txBody>
      </p:sp>
      <p:sp>
        <p:nvSpPr>
          <p:cNvPr id="24" name="Text Placeholder 24">
            <a:extLst>
              <a:ext uri="{FF2B5EF4-FFF2-40B4-BE49-F238E27FC236}">
                <a16:creationId xmlns:a16="http://schemas.microsoft.com/office/drawing/2014/main" id="{3B631D0E-020A-6A48-88CB-717F69FE8935}"/>
              </a:ext>
            </a:extLst>
          </p:cNvPr>
          <p:cNvSpPr>
            <a:spLocks noGrp="1"/>
          </p:cNvSpPr>
          <p:nvPr>
            <p:ph type="body" sz="quarter" idx="12" hasCustomPrompt="1"/>
          </p:nvPr>
        </p:nvSpPr>
        <p:spPr>
          <a:xfrm>
            <a:off x="526744" y="4890506"/>
            <a:ext cx="3257104" cy="769069"/>
          </a:xfrm>
          <a:prstGeom prst="rect">
            <a:avLst/>
          </a:prstGeom>
        </p:spPr>
        <p:txBody>
          <a:bodyPr lIns="64291" tIns="32146" rIns="64291" bIns="32146" anchor="t">
            <a:noAutofit/>
          </a:bodyPr>
          <a:lstStyle>
            <a:lvl1pPr marL="0" indent="0">
              <a:buNone/>
              <a:defRPr sz="1700" b="0" i="0">
                <a:latin typeface="Source Sans Pro" pitchFamily="34" charset="0"/>
                <a:ea typeface="Source Sans Pro" pitchFamily="34" charset="0"/>
              </a:defRPr>
            </a:lvl1pPr>
            <a:lvl2pPr marL="312528" indent="0">
              <a:buNone/>
              <a:defRPr sz="1300" b="0" i="0">
                <a:latin typeface="Source Sans Pro" panose="020B0503030403020204" pitchFamily="34" charset="77"/>
              </a:defRPr>
            </a:lvl2pPr>
            <a:lvl3pPr marL="625056" indent="0">
              <a:buNone/>
              <a:defRPr sz="1300" b="0" i="0">
                <a:latin typeface="Source Sans Pro" panose="020B0503030403020204" pitchFamily="34" charset="77"/>
              </a:defRPr>
            </a:lvl3pPr>
            <a:lvl4pPr marL="937584" indent="0">
              <a:buNone/>
              <a:defRPr sz="1300" b="0" i="0">
                <a:latin typeface="Source Sans Pro" panose="020B0503030403020204" pitchFamily="34" charset="77"/>
              </a:defRPr>
            </a:lvl4pPr>
            <a:lvl5pPr marL="1250112" indent="0">
              <a:buNone/>
              <a:defRPr sz="1300" b="0" i="0">
                <a:latin typeface="Source Sans Pro" panose="020B0503030403020204" pitchFamily="34" charset="77"/>
              </a:defRPr>
            </a:lvl5pPr>
          </a:lstStyle>
          <a:p>
            <a:pPr lvl="0"/>
            <a:r>
              <a:rPr lang="en-US" dirty="0"/>
              <a:t>[Add your name and title here]</a:t>
            </a:r>
          </a:p>
        </p:txBody>
      </p:sp>
      <p:sp>
        <p:nvSpPr>
          <p:cNvPr id="25" name="Text Placeholder 11">
            <a:extLst>
              <a:ext uri="{FF2B5EF4-FFF2-40B4-BE49-F238E27FC236}">
                <a16:creationId xmlns:a16="http://schemas.microsoft.com/office/drawing/2014/main" id="{A21A18B9-59E9-5C4D-AFE9-2C40A028E10F}"/>
              </a:ext>
            </a:extLst>
          </p:cNvPr>
          <p:cNvSpPr>
            <a:spLocks noGrp="1"/>
          </p:cNvSpPr>
          <p:nvPr>
            <p:ph type="body" sz="quarter" idx="10" hasCustomPrompt="1"/>
          </p:nvPr>
        </p:nvSpPr>
        <p:spPr>
          <a:xfrm>
            <a:off x="7479240" y="6127962"/>
            <a:ext cx="1406704" cy="494979"/>
          </a:xfrm>
          <a:prstGeom prst="rect">
            <a:avLst/>
          </a:prstGeom>
        </p:spPr>
        <p:txBody>
          <a:bodyPr lIns="64291" tIns="32146" rIns="64291" bIns="32146" anchor="t">
            <a:normAutofit/>
          </a:bodyPr>
          <a:lstStyle>
            <a:lvl1pPr marL="0" indent="0" algn="r">
              <a:buNone/>
              <a:defRPr sz="2000" b="0" i="1">
                <a:solidFill>
                  <a:schemeClr val="bg1"/>
                </a:solidFill>
                <a:latin typeface="Source Sans Pro" pitchFamily="34" charset="0"/>
                <a:ea typeface="Source Sans Pro" pitchFamily="34" charset="0"/>
              </a:defRPr>
            </a:lvl1pPr>
          </a:lstStyle>
          <a:p>
            <a:pPr lvl="0"/>
            <a:r>
              <a:rPr lang="en-US" dirty="0"/>
              <a:t>40 mins</a:t>
            </a:r>
          </a:p>
        </p:txBody>
      </p:sp>
    </p:spTree>
    <p:extLst>
      <p:ext uri="{BB962C8B-B14F-4D97-AF65-F5344CB8AC3E}">
        <p14:creationId xmlns:p14="http://schemas.microsoft.com/office/powerpoint/2010/main" val="195131038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39060-E1D7-2246-922C-00D269DD7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 descr="Image">
            <a:extLst>
              <a:ext uri="{FF2B5EF4-FFF2-40B4-BE49-F238E27FC236}">
                <a16:creationId xmlns:a16="http://schemas.microsoft.com/office/drawing/2014/main" id="{18EAC43C-AF77-014D-998A-8973E5C6D200}"/>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3" name="Title 2"/>
          <p:cNvSpPr>
            <a:spLocks noGrp="1"/>
          </p:cNvSpPr>
          <p:nvPr>
            <p:ph type="title" hasCustomPrompt="1"/>
          </p:nvPr>
        </p:nvSpPr>
        <p:spPr>
          <a:xfrm>
            <a:off x="457200" y="990600"/>
            <a:ext cx="8229600" cy="427038"/>
          </a:xfrm>
          <a:prstGeom prst="rect">
            <a:avLst/>
          </a:prstGeom>
        </p:spPr>
        <p:txBody>
          <a:bodyPr>
            <a:noAutofit/>
          </a:bodyPr>
          <a:lstStyle>
            <a:lvl1pPr algn="l">
              <a:defRPr sz="3200" b="1">
                <a:solidFill>
                  <a:schemeClr val="bg1"/>
                </a:solidFill>
                <a:latin typeface="Source Sans Pro" pitchFamily="34" charset="0"/>
              </a:defRPr>
            </a:lvl1pPr>
          </a:lstStyle>
          <a:p>
            <a:r>
              <a:rPr lang="en-US" dirty="0"/>
              <a:t>CLICK TO EDIT MASTER TITLE STYLE</a:t>
            </a:r>
          </a:p>
        </p:txBody>
      </p:sp>
      <p:sp>
        <p:nvSpPr>
          <p:cNvPr id="13" name="Text Placeholder 11"/>
          <p:cNvSpPr>
            <a:spLocks noGrp="1"/>
          </p:cNvSpPr>
          <p:nvPr>
            <p:ph type="body" sz="quarter" idx="11" hasCustomPrompt="1"/>
          </p:nvPr>
        </p:nvSpPr>
        <p:spPr>
          <a:xfrm>
            <a:off x="457200" y="1436837"/>
            <a:ext cx="8229600" cy="696763"/>
          </a:xfrm>
          <a:prstGeom prst="rect">
            <a:avLst/>
          </a:prstGeom>
        </p:spPr>
        <p:txBody>
          <a:bodyPr>
            <a:noAutofit/>
          </a:bodyPr>
          <a:lstStyle>
            <a:lvl1pPr>
              <a:defRPr b="0" i="0" cap="all" baseline="0">
                <a:solidFill>
                  <a:schemeClr val="bg1"/>
                </a:solidFill>
                <a:latin typeface="Source Sans Pro Light" panose="020B0403030403020204" pitchFamily="34" charset="77"/>
                <a:ea typeface="Source Sans Pro Light" panose="020B0403030403020204" pitchFamily="34" charset="77"/>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EDIT MASTER TEXT STYLES</a:t>
            </a:r>
          </a:p>
        </p:txBody>
      </p:sp>
      <p:sp>
        <p:nvSpPr>
          <p:cNvPr id="11" name="Text Placeholder 10"/>
          <p:cNvSpPr>
            <a:spLocks noGrp="1"/>
          </p:cNvSpPr>
          <p:nvPr>
            <p:ph type="body" sz="quarter" idx="13" hasCustomPrompt="1"/>
          </p:nvPr>
        </p:nvSpPr>
        <p:spPr>
          <a:xfrm>
            <a:off x="457201" y="2175640"/>
            <a:ext cx="8229600" cy="3310760"/>
          </a:xfrm>
          <a:prstGeom prst="rect">
            <a:avLst/>
          </a:prstGeom>
        </p:spPr>
        <p:txBody>
          <a:bodyPr>
            <a:noAutofit/>
          </a:bodyPr>
          <a:lstStyle>
            <a:lvl1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1pPr>
            <a:lvl2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2pPr>
            <a:lvl3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3pPr>
            <a:lvl4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smtClean="0">
                <a:solidFill>
                  <a:schemeClr val="bg1"/>
                </a:solidFill>
                <a:latin typeface="Source Sans Pro" pitchFamily="34" charset="0"/>
                <a:ea typeface="+mn-ea"/>
                <a:cs typeface="Source Sans Pro" pitchFamily="34" charset="0"/>
              </a:defRPr>
            </a:lvl4pPr>
            <a:lvl5pPr marL="457200" indent="-457200" algn="l" defTabSz="914400" rtl="0" eaLnBrk="1" latinLnBrk="0" hangingPunct="1">
              <a:spcBef>
                <a:spcPts val="1200"/>
              </a:spcBef>
              <a:spcAft>
                <a:spcPts val="1200"/>
              </a:spcAft>
              <a:buClr>
                <a:schemeClr val="bg1"/>
              </a:buClr>
              <a:buSzPct val="200000"/>
              <a:buFont typeface="+mj-lt"/>
              <a:buAutoNum type="arabicPeriod"/>
              <a:defRPr lang="en-US" sz="2000" kern="1200" dirty="0">
                <a:solidFill>
                  <a:schemeClr val="bg1"/>
                </a:solidFill>
                <a:latin typeface="Source Sans Pro" pitchFamily="34" charset="0"/>
                <a:ea typeface="+mn-ea"/>
                <a:cs typeface="Source Sans Pro" pitchFamily="34" charset="0"/>
              </a:defRPr>
            </a:lvl5pPr>
          </a:lstStyle>
          <a:p>
            <a:pPr lvl="0"/>
            <a:r>
              <a:rPr lang="en-US" dirty="0"/>
              <a:t>Click to edit Master text styles</a:t>
            </a:r>
          </a:p>
        </p:txBody>
      </p:sp>
      <p:sp>
        <p:nvSpPr>
          <p:cNvPr id="16" name="TextBox 15"/>
          <p:cNvSpPr txBox="1"/>
          <p:nvPr userDrawn="1"/>
        </p:nvSpPr>
        <p:spPr>
          <a:xfrm>
            <a:off x="310487" y="5629870"/>
            <a:ext cx="8604914" cy="1000274"/>
          </a:xfrm>
          <a:prstGeom prst="rect">
            <a:avLst/>
          </a:prstGeom>
          <a:noFill/>
        </p:spPr>
        <p:txBody>
          <a:bodyPr wrap="square" rtlCol="0">
            <a:spAutoFit/>
          </a:bodyPr>
          <a:lstStyle/>
          <a:p>
            <a:pPr>
              <a:spcAft>
                <a:spcPts val="600"/>
              </a:spcAft>
            </a:pPr>
            <a:r>
              <a:rPr lang="en-US" sz="900" dirty="0">
                <a:solidFill>
                  <a:schemeClr val="bg1"/>
                </a:solidFill>
                <a:latin typeface="Source Sans Pro" pitchFamily="34" charset="0"/>
              </a:rPr>
              <a:t>This information is provided for educational and general marketing purposes only and should not be construed as a recommendation or suggestion as to the advisability of acquiring, holding or disposing of a particular investment, nor should it be construed as a suggestion or indication that the particular investment or investment course of action described herein is appropriate for any specific retirement investor.  In providing this communication, Regions is not undertaking to provide impartial investment advice or to give advice in a fiduciary capacity. </a:t>
            </a:r>
          </a:p>
          <a:p>
            <a:r>
              <a:rPr lang="en-US" sz="900" dirty="0">
                <a:solidFill>
                  <a:schemeClr val="bg1"/>
                </a:solidFill>
                <a:latin typeface="Source Sans Pro" pitchFamily="34" charset="0"/>
              </a:rPr>
              <a:t>This information should not be relied on or interpreted as accounting, financial planning, legal or tax advice. Regions encourages you to consult a professional concerning your specific situation and visit irs.gov for current tax rules.</a:t>
            </a:r>
          </a:p>
        </p:txBody>
      </p:sp>
      <p:sp>
        <p:nvSpPr>
          <p:cNvPr id="10" name="Slide Number Placeholder 4">
            <a:extLst>
              <a:ext uri="{FF2B5EF4-FFF2-40B4-BE49-F238E27FC236}">
                <a16:creationId xmlns:a16="http://schemas.microsoft.com/office/drawing/2014/main" id="{E4F2FD16-BA0E-3246-A4E5-175E0A0CF616}"/>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
        <p:nvSpPr>
          <p:cNvPr id="12" name="Text Box 51">
            <a:extLst>
              <a:ext uri="{FF2B5EF4-FFF2-40B4-BE49-F238E27FC236}">
                <a16:creationId xmlns:a16="http://schemas.microsoft.com/office/drawing/2014/main" id="{5D06B6A0-AEBF-734F-B325-2E7DEA13CD09}"/>
              </a:ext>
            </a:extLst>
          </p:cNvPr>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33409242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73288-8D0C-274E-A7EC-15CF231D02A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864" y="0"/>
            <a:ext cx="9198864" cy="676656"/>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p:nvPr>
        </p:nvSpPr>
        <p:spPr>
          <a:xfrm>
            <a:off x="227050" y="115355"/>
            <a:ext cx="7804399" cy="560176"/>
          </a:xfrm>
          <a:prstGeom prst="rect">
            <a:avLst/>
          </a:prstGeom>
        </p:spPr>
        <p:txBody>
          <a:bodyPr lIns="64291" tIns="32146" rIns="64291" bIns="32146" anchor="t">
            <a:normAutofit/>
          </a:bodyPr>
          <a:lstStyle>
            <a:lvl1pPr algn="l">
              <a:defRPr sz="2800" b="1" i="0" cap="all" baseline="0">
                <a:solidFill>
                  <a:schemeClr val="bg1"/>
                </a:solidFill>
                <a:latin typeface="Source Sans Pro"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59EE409C-A8EB-1749-BC3A-C2E2E36434AD}"/>
              </a:ext>
            </a:extLst>
          </p:cNvPr>
          <p:cNvSpPr>
            <a:spLocks noGrp="1"/>
          </p:cNvSpPr>
          <p:nvPr>
            <p:ph idx="10" hasCustomPrompt="1"/>
          </p:nvPr>
        </p:nvSpPr>
        <p:spPr>
          <a:xfrm>
            <a:off x="463088" y="1088724"/>
            <a:ext cx="8227758" cy="5308630"/>
          </a:xfrm>
          <a:prstGeom prst="rect">
            <a:avLst/>
          </a:prstGeom>
        </p:spPr>
        <p:txBody>
          <a:bodyPr lIns="64291" tIns="32146" rIns="64291" bIns="32146" anchor="t">
            <a:normAutofit/>
          </a:bodyPr>
          <a:lstStyle>
            <a:lvl1pPr marL="0" indent="0">
              <a:buFontTx/>
              <a:buNone/>
              <a:defRPr sz="2000" b="0" i="0" cap="none" baseline="0">
                <a:latin typeface="Source Sans Pro" pitchFamily="34" charset="0"/>
                <a:ea typeface="Source Sans Pro" pitchFamily="34" charset="0"/>
              </a:defRPr>
            </a:lvl1pPr>
            <a:lvl2pPr marL="312528" indent="0">
              <a:buFontTx/>
              <a:buNone/>
              <a:defRPr sz="2100" b="1" i="0">
                <a:latin typeface="Source Sans Pro" panose="020B0503030403020204" pitchFamily="34" charset="77"/>
              </a:defRPr>
            </a:lvl2pPr>
            <a:lvl3pPr marL="625056" indent="0">
              <a:buFontTx/>
              <a:buNone/>
              <a:defRPr sz="2100">
                <a:latin typeface="Source Sans Pro" panose="020B0503030403020204" pitchFamily="34" charset="0"/>
              </a:defRPr>
            </a:lvl3pPr>
            <a:lvl4pPr marL="937584" indent="0">
              <a:buFontTx/>
              <a:buNone/>
              <a:defRPr sz="2100">
                <a:latin typeface="Source Sans Pro" panose="020B0503030403020204" pitchFamily="34" charset="0"/>
              </a:defRPr>
            </a:lvl4pPr>
            <a:lvl5pPr marL="1250112" indent="0">
              <a:buFontTx/>
              <a:buNone/>
              <a:defRPr sz="2100">
                <a:latin typeface="Source Sans Pro" panose="020B0503030403020204" pitchFamily="34" charset="0"/>
              </a:defRPr>
            </a:lvl5pPr>
          </a:lstStyle>
          <a:p>
            <a:pPr lvl="0"/>
            <a:r>
              <a:rPr lang="en-US" dirty="0"/>
              <a:t>Edit master text styles</a:t>
            </a:r>
          </a:p>
        </p:txBody>
      </p:sp>
      <p:sp>
        <p:nvSpPr>
          <p:cNvPr id="7" name="Slide Number Placeholder 4">
            <a:extLst>
              <a:ext uri="{FF2B5EF4-FFF2-40B4-BE49-F238E27FC236}">
                <a16:creationId xmlns:a16="http://schemas.microsoft.com/office/drawing/2014/main" id="{AF4FA2DF-9545-FD4C-95CE-27B3147FF51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pic>
        <p:nvPicPr>
          <p:cNvPr id="8" name="Picture 7">
            <a:extLst>
              <a:ext uri="{FF2B5EF4-FFF2-40B4-BE49-F238E27FC236}">
                <a16:creationId xmlns:a16="http://schemas.microsoft.com/office/drawing/2014/main" id="{55A6B0B6-4DA4-3940-A8EB-C14EB6C53D9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075"/>
          <a:stretch/>
        </p:blipFill>
        <p:spPr>
          <a:xfrm>
            <a:off x="463088" y="6267070"/>
            <a:ext cx="939265" cy="382926"/>
          </a:xfrm>
          <a:prstGeom prst="rect">
            <a:avLst/>
          </a:prstGeom>
        </p:spPr>
      </p:pic>
    </p:spTree>
    <p:extLst>
      <p:ext uri="{BB962C8B-B14F-4D97-AF65-F5344CB8AC3E}">
        <p14:creationId xmlns:p14="http://schemas.microsoft.com/office/powerpoint/2010/main" val="274369918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73288-8D0C-274E-A7EC-15CF231D02A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864" y="0"/>
            <a:ext cx="9198864" cy="676656"/>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p:nvPr>
        </p:nvSpPr>
        <p:spPr>
          <a:xfrm>
            <a:off x="227050" y="115355"/>
            <a:ext cx="7804399" cy="560176"/>
          </a:xfrm>
          <a:prstGeom prst="rect">
            <a:avLst/>
          </a:prstGeom>
        </p:spPr>
        <p:txBody>
          <a:bodyPr lIns="64291" tIns="32146" rIns="64291" bIns="32146" anchor="t">
            <a:normAutofit/>
          </a:bodyPr>
          <a:lstStyle>
            <a:lvl1pPr algn="l">
              <a:defRPr sz="2800" b="1" i="0" cap="all" baseline="0">
                <a:solidFill>
                  <a:schemeClr val="bg1"/>
                </a:solidFill>
                <a:latin typeface="Source Sans Pro"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59EE409C-A8EB-1749-BC3A-C2E2E36434AD}"/>
              </a:ext>
            </a:extLst>
          </p:cNvPr>
          <p:cNvSpPr>
            <a:spLocks noGrp="1"/>
          </p:cNvSpPr>
          <p:nvPr>
            <p:ph idx="10" hasCustomPrompt="1"/>
          </p:nvPr>
        </p:nvSpPr>
        <p:spPr>
          <a:xfrm>
            <a:off x="372725" y="1088724"/>
            <a:ext cx="8431410" cy="814037"/>
          </a:xfrm>
          <a:prstGeom prst="rect">
            <a:avLst/>
          </a:prstGeom>
        </p:spPr>
        <p:txBody>
          <a:bodyPr lIns="64291" tIns="32146" rIns="64291" bIns="32146" anchor="t">
            <a:normAutofit/>
          </a:bodyPr>
          <a:lstStyle>
            <a:lvl1pPr marL="0" indent="0">
              <a:buFontTx/>
              <a:buNone/>
              <a:defRPr sz="2800" b="1" i="0" cap="all" baseline="0">
                <a:latin typeface="Source Sans Pro" pitchFamily="34" charset="0"/>
                <a:ea typeface="Source Sans Pro" pitchFamily="34" charset="0"/>
              </a:defRPr>
            </a:lvl1pPr>
            <a:lvl2pPr marL="312528" indent="0">
              <a:buFontTx/>
              <a:buNone/>
              <a:defRPr sz="2100" b="1" i="0">
                <a:latin typeface="Source Sans Pro" panose="020B0503030403020204" pitchFamily="34" charset="77"/>
              </a:defRPr>
            </a:lvl2pPr>
            <a:lvl3pPr marL="625056" indent="0">
              <a:buFontTx/>
              <a:buNone/>
              <a:defRPr sz="2100">
                <a:latin typeface="Source Sans Pro" panose="020B0503030403020204" pitchFamily="34" charset="0"/>
              </a:defRPr>
            </a:lvl3pPr>
            <a:lvl4pPr marL="937584" indent="0">
              <a:buFontTx/>
              <a:buNone/>
              <a:defRPr sz="2100">
                <a:latin typeface="Source Sans Pro" panose="020B0503030403020204" pitchFamily="34" charset="0"/>
              </a:defRPr>
            </a:lvl4pPr>
            <a:lvl5pPr marL="1250112" indent="0">
              <a:buFontTx/>
              <a:buNone/>
              <a:defRPr sz="2100">
                <a:latin typeface="Source Sans Pro" panose="020B0503030403020204" pitchFamily="34" charset="0"/>
              </a:defRPr>
            </a:lvl5pPr>
          </a:lstStyle>
          <a:p>
            <a:pPr lvl="0"/>
            <a:r>
              <a:rPr lang="en-US" dirty="0"/>
              <a:t>Edit Master text </a:t>
            </a:r>
            <a:r>
              <a:rPr lang="en-US" dirty="0" err="1"/>
              <a:t>styleS</a:t>
            </a:r>
            <a:endParaRPr lang="en-US" dirty="0"/>
          </a:p>
        </p:txBody>
      </p:sp>
      <p:sp>
        <p:nvSpPr>
          <p:cNvPr id="20" name="Content Placeholder 2">
            <a:extLst>
              <a:ext uri="{FF2B5EF4-FFF2-40B4-BE49-F238E27FC236}">
                <a16:creationId xmlns:a16="http://schemas.microsoft.com/office/drawing/2014/main" id="{BEF8CC7A-EE23-9D47-9561-9CF1C6E50D35}"/>
              </a:ext>
            </a:extLst>
          </p:cNvPr>
          <p:cNvSpPr>
            <a:spLocks noGrp="1"/>
          </p:cNvSpPr>
          <p:nvPr>
            <p:ph idx="1" hasCustomPrompt="1"/>
          </p:nvPr>
        </p:nvSpPr>
        <p:spPr>
          <a:xfrm>
            <a:off x="387812" y="1977159"/>
            <a:ext cx="8416323" cy="4420195"/>
          </a:xfrm>
          <a:prstGeom prst="rect">
            <a:avLst/>
          </a:prstGeom>
        </p:spPr>
        <p:txBody>
          <a:bodyPr lIns="64291" tIns="32146" rIns="64291" bIns="32146" anchor="t">
            <a:normAutofit/>
          </a:bodyPr>
          <a:lstStyle>
            <a:lvl1pPr marL="0" indent="0">
              <a:lnSpc>
                <a:spcPct val="100000"/>
              </a:lnSpc>
              <a:spcBef>
                <a:spcPts val="422"/>
              </a:spcBef>
              <a:buFontTx/>
              <a:buNone/>
              <a:defRPr sz="2100" b="1" i="0" cap="none" baseline="0">
                <a:latin typeface="Source Sans Pro" pitchFamily="34" charset="0"/>
                <a:ea typeface="Source Sans Pro" pitchFamily="34" charset="0"/>
              </a:defRPr>
            </a:lvl1pPr>
            <a:lvl2pPr marL="312528" indent="0">
              <a:lnSpc>
                <a:spcPct val="100000"/>
              </a:lnSpc>
              <a:spcBef>
                <a:spcPts val="422"/>
              </a:spcBef>
              <a:buFontTx/>
              <a:buNone/>
              <a:defRPr sz="2100" b="0" i="0">
                <a:latin typeface="Source Sans Pro" pitchFamily="34" charset="0"/>
                <a:ea typeface="Source Sans Pro" pitchFamily="34" charset="0"/>
              </a:defRPr>
            </a:lvl2pPr>
            <a:lvl3pPr marL="625056" indent="0">
              <a:lnSpc>
                <a:spcPct val="100000"/>
              </a:lnSpc>
              <a:spcBef>
                <a:spcPts val="422"/>
              </a:spcBef>
              <a:buFontTx/>
              <a:buNone/>
              <a:defRPr sz="2100" b="0">
                <a:latin typeface="Source Sans Pro" panose="020B0503030403020204" pitchFamily="34" charset="0"/>
                <a:ea typeface="Source Sans Pro" pitchFamily="34" charset="0"/>
              </a:defRPr>
            </a:lvl3pPr>
            <a:lvl4pPr marL="937584" indent="0">
              <a:lnSpc>
                <a:spcPct val="100000"/>
              </a:lnSpc>
              <a:spcBef>
                <a:spcPts val="422"/>
              </a:spcBef>
              <a:buFontTx/>
              <a:buNone/>
              <a:defRPr sz="2100" b="0">
                <a:latin typeface="Source Sans Pro" panose="020B0503030403020204" pitchFamily="34" charset="0"/>
                <a:ea typeface="Source Sans Pro" pitchFamily="34" charset="0"/>
              </a:defRPr>
            </a:lvl4pPr>
            <a:lvl5pPr marL="1250112" indent="0">
              <a:buFontTx/>
              <a:buNone/>
              <a:defRPr sz="2100">
                <a:latin typeface="Source Sans Pro" panose="020B0503030403020204" pitchFamily="34" charset="0"/>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7" name="Slide Number Placeholder 4">
            <a:extLst>
              <a:ext uri="{FF2B5EF4-FFF2-40B4-BE49-F238E27FC236}">
                <a16:creationId xmlns:a16="http://schemas.microsoft.com/office/drawing/2014/main" id="{AF4FA2DF-9545-FD4C-95CE-27B3147FF51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99034991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DB450D-F61D-5E46-BA9F-57D1C423638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864" y="0"/>
            <a:ext cx="9198864" cy="676656"/>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p:nvPr>
        </p:nvSpPr>
        <p:spPr>
          <a:xfrm>
            <a:off x="227050" y="115355"/>
            <a:ext cx="7804399" cy="560176"/>
          </a:xfrm>
          <a:prstGeom prst="rect">
            <a:avLst/>
          </a:prstGeom>
        </p:spPr>
        <p:txBody>
          <a:bodyPr lIns="64291" tIns="32146" rIns="64291" bIns="32146" anchor="t">
            <a:normAutofit/>
          </a:bodyPr>
          <a:lstStyle>
            <a:lvl1pPr algn="l">
              <a:defRPr sz="2800" b="1" i="0" cap="all" baseline="0">
                <a:solidFill>
                  <a:schemeClr val="bg1"/>
                </a:solidFill>
                <a:latin typeface="Source Sans Pro"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59EE409C-A8EB-1749-BC3A-C2E2E36434AD}"/>
              </a:ext>
            </a:extLst>
          </p:cNvPr>
          <p:cNvSpPr>
            <a:spLocks noGrp="1"/>
          </p:cNvSpPr>
          <p:nvPr>
            <p:ph idx="10" hasCustomPrompt="1"/>
          </p:nvPr>
        </p:nvSpPr>
        <p:spPr>
          <a:xfrm>
            <a:off x="226243" y="675531"/>
            <a:ext cx="7951029" cy="1031031"/>
          </a:xfrm>
          <a:prstGeom prst="rect">
            <a:avLst/>
          </a:prstGeom>
        </p:spPr>
        <p:txBody>
          <a:bodyPr lIns="64291" tIns="32146" rIns="64291" bIns="32146" anchor="ctr">
            <a:normAutofit/>
          </a:bodyPr>
          <a:lstStyle>
            <a:lvl1pPr marL="0" indent="0">
              <a:buFontTx/>
              <a:buNone/>
              <a:defRPr sz="2800" b="1" i="0" cap="all" baseline="0">
                <a:latin typeface="Source Sans Pro" pitchFamily="34" charset="0"/>
                <a:ea typeface="Source Sans Pro" pitchFamily="34" charset="0"/>
              </a:defRPr>
            </a:lvl1pPr>
            <a:lvl2pPr marL="312528" indent="0">
              <a:buFontTx/>
              <a:buNone/>
              <a:defRPr sz="2100" b="1" i="0">
                <a:latin typeface="Source Sans Pro" panose="020B0503030403020204" pitchFamily="34" charset="77"/>
              </a:defRPr>
            </a:lvl2pPr>
            <a:lvl3pPr marL="625056" indent="0">
              <a:buFontTx/>
              <a:buNone/>
              <a:defRPr sz="2100">
                <a:latin typeface="Source Sans Pro" panose="020B0503030403020204" pitchFamily="34" charset="0"/>
              </a:defRPr>
            </a:lvl3pPr>
            <a:lvl4pPr marL="937584" indent="0">
              <a:buFontTx/>
              <a:buNone/>
              <a:defRPr sz="2100">
                <a:latin typeface="Source Sans Pro" panose="020B0503030403020204" pitchFamily="34" charset="0"/>
              </a:defRPr>
            </a:lvl4pPr>
            <a:lvl5pPr marL="1250112" indent="0">
              <a:buFontTx/>
              <a:buNone/>
              <a:defRPr sz="2100">
                <a:latin typeface="Source Sans Pro" panose="020B0503030403020204" pitchFamily="34" charset="0"/>
              </a:defRPr>
            </a:lvl5pPr>
          </a:lstStyle>
          <a:p>
            <a:pPr lvl="0"/>
            <a:r>
              <a:rPr lang="en-US" dirty="0"/>
              <a:t>Edit Master text </a:t>
            </a:r>
            <a:r>
              <a:rPr lang="en-US" dirty="0" err="1"/>
              <a:t>styleS</a:t>
            </a:r>
            <a:endParaRPr lang="en-US" dirty="0"/>
          </a:p>
        </p:txBody>
      </p:sp>
      <p:sp>
        <p:nvSpPr>
          <p:cNvPr id="20" name="Content Placeholder 2">
            <a:extLst>
              <a:ext uri="{FF2B5EF4-FFF2-40B4-BE49-F238E27FC236}">
                <a16:creationId xmlns:a16="http://schemas.microsoft.com/office/drawing/2014/main" id="{BEF8CC7A-EE23-9D47-9561-9CF1C6E50D35}"/>
              </a:ext>
            </a:extLst>
          </p:cNvPr>
          <p:cNvSpPr>
            <a:spLocks noGrp="1"/>
          </p:cNvSpPr>
          <p:nvPr>
            <p:ph idx="1" hasCustomPrompt="1"/>
          </p:nvPr>
        </p:nvSpPr>
        <p:spPr>
          <a:xfrm>
            <a:off x="0" y="1613047"/>
            <a:ext cx="9144000" cy="5315654"/>
          </a:xfrm>
          <a:prstGeom prst="rect">
            <a:avLst/>
          </a:prstGeom>
        </p:spPr>
        <p:txBody>
          <a:bodyPr lIns="64291" tIns="32146" rIns="64291" bIns="32146" anchor="t">
            <a:normAutofit/>
          </a:bodyPr>
          <a:lstStyle>
            <a:lvl1pPr marL="0" indent="0">
              <a:lnSpc>
                <a:spcPct val="100000"/>
              </a:lnSpc>
              <a:spcBef>
                <a:spcPts val="422"/>
              </a:spcBef>
              <a:buFontTx/>
              <a:buNone/>
              <a:defRPr sz="2100" b="1" i="0" cap="none" baseline="0">
                <a:latin typeface="Source Sans Pro" pitchFamily="34" charset="0"/>
                <a:ea typeface="Source Sans Pro" pitchFamily="34" charset="0"/>
              </a:defRPr>
            </a:lvl1pPr>
            <a:lvl2pPr marL="312528" indent="0">
              <a:lnSpc>
                <a:spcPct val="100000"/>
              </a:lnSpc>
              <a:spcBef>
                <a:spcPts val="422"/>
              </a:spcBef>
              <a:buFontTx/>
              <a:buNone/>
              <a:defRPr sz="2100" b="0" i="0">
                <a:latin typeface="Source Sans Pro" pitchFamily="34" charset="0"/>
                <a:ea typeface="Source Sans Pro" pitchFamily="34" charset="0"/>
              </a:defRPr>
            </a:lvl2pPr>
            <a:lvl3pPr marL="625056" indent="0">
              <a:lnSpc>
                <a:spcPct val="100000"/>
              </a:lnSpc>
              <a:spcBef>
                <a:spcPts val="422"/>
              </a:spcBef>
              <a:buFontTx/>
              <a:buNone/>
              <a:defRPr sz="2100" b="0">
                <a:latin typeface="Source Sans Pro" panose="020B0503030403020204" pitchFamily="34" charset="0"/>
                <a:ea typeface="Source Sans Pro" pitchFamily="34" charset="0"/>
              </a:defRPr>
            </a:lvl3pPr>
            <a:lvl4pPr marL="937584" indent="0">
              <a:lnSpc>
                <a:spcPct val="100000"/>
              </a:lnSpc>
              <a:spcBef>
                <a:spcPts val="422"/>
              </a:spcBef>
              <a:buFontTx/>
              <a:buNone/>
              <a:defRPr sz="2100" b="0">
                <a:latin typeface="Source Sans Pro" panose="020B0503030403020204" pitchFamily="34" charset="0"/>
                <a:ea typeface="Source Sans Pro" pitchFamily="34" charset="0"/>
              </a:defRPr>
            </a:lvl4pPr>
            <a:lvl5pPr marL="1250112" indent="0">
              <a:buFontTx/>
              <a:buNone/>
              <a:defRPr sz="2100">
                <a:latin typeface="Source Sans Pro" panose="020B0503030403020204" pitchFamily="34" charset="0"/>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7" name="Slide Number Placeholder 4">
            <a:extLst>
              <a:ext uri="{FF2B5EF4-FFF2-40B4-BE49-F238E27FC236}">
                <a16:creationId xmlns:a16="http://schemas.microsoft.com/office/drawing/2014/main" id="{0E7DBAC6-6234-AA49-A83D-4DBC9951BA9D}"/>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2269080370"/>
      </p:ext>
    </p:extLst>
  </p:cSld>
  <p:clrMapOvr>
    <a:masterClrMapping/>
  </p:clrMapOvr>
  <p:transition spd="med"/>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nner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73288-8D0C-274E-A7EC-15CF231D02A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864" y="0"/>
            <a:ext cx="9198864" cy="676656"/>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p:nvPr>
        </p:nvSpPr>
        <p:spPr>
          <a:xfrm>
            <a:off x="227050" y="115355"/>
            <a:ext cx="7804399" cy="560176"/>
          </a:xfrm>
          <a:prstGeom prst="rect">
            <a:avLst/>
          </a:prstGeom>
        </p:spPr>
        <p:txBody>
          <a:bodyPr lIns="64291" tIns="32146" rIns="64291" bIns="32146" anchor="t">
            <a:normAutofit/>
          </a:bodyPr>
          <a:lstStyle>
            <a:lvl1pPr algn="l">
              <a:defRPr sz="2800" b="1" i="0" cap="all" baseline="0">
                <a:solidFill>
                  <a:schemeClr val="bg1"/>
                </a:solidFill>
                <a:latin typeface="Source Sans Pro" pitchFamily="34" charset="0"/>
              </a:defRPr>
            </a:lvl1pPr>
          </a:lstStyle>
          <a:p>
            <a:r>
              <a:rPr lang="en-US"/>
              <a:t>Click to edit Master title style</a:t>
            </a:r>
            <a:endParaRPr lang="en-US" dirty="0"/>
          </a:p>
        </p:txBody>
      </p:sp>
      <p:sp>
        <p:nvSpPr>
          <p:cNvPr id="7" name="Slide Number Placeholder 4">
            <a:extLst>
              <a:ext uri="{FF2B5EF4-FFF2-40B4-BE49-F238E27FC236}">
                <a16:creationId xmlns:a16="http://schemas.microsoft.com/office/drawing/2014/main" id="{AF4FA2DF-9545-FD4C-95CE-27B3147FF51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30565911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hoto w/Banner">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9EE409C-A8EB-1749-BC3A-C2E2E36434AD}"/>
              </a:ext>
            </a:extLst>
          </p:cNvPr>
          <p:cNvSpPr>
            <a:spLocks noGrp="1"/>
          </p:cNvSpPr>
          <p:nvPr>
            <p:ph idx="10" hasCustomPrompt="1"/>
          </p:nvPr>
        </p:nvSpPr>
        <p:spPr>
          <a:xfrm>
            <a:off x="0" y="675531"/>
            <a:ext cx="9143999" cy="6182469"/>
          </a:xfrm>
          <a:prstGeom prst="rect">
            <a:avLst/>
          </a:prstGeom>
        </p:spPr>
        <p:txBody>
          <a:bodyPr lIns="64291" tIns="32146" rIns="64291" bIns="32146" anchor="t">
            <a:normAutofit/>
          </a:bodyPr>
          <a:lstStyle>
            <a:lvl1pPr marL="0" indent="0">
              <a:buFontTx/>
              <a:buNone/>
              <a:defRPr sz="2000" b="0" i="0" cap="none" baseline="0">
                <a:latin typeface="Source Sans Pro" pitchFamily="34" charset="0"/>
                <a:ea typeface="Source Sans Pro" pitchFamily="34" charset="0"/>
              </a:defRPr>
            </a:lvl1pPr>
            <a:lvl2pPr marL="312528" indent="0">
              <a:buFontTx/>
              <a:buNone/>
              <a:defRPr sz="2100" b="1" i="0">
                <a:latin typeface="Source Sans Pro" panose="020B0503030403020204" pitchFamily="34" charset="77"/>
              </a:defRPr>
            </a:lvl2pPr>
            <a:lvl3pPr marL="625056" indent="0">
              <a:buFontTx/>
              <a:buNone/>
              <a:defRPr sz="2100">
                <a:latin typeface="Source Sans Pro" panose="020B0503030403020204" pitchFamily="34" charset="0"/>
              </a:defRPr>
            </a:lvl3pPr>
            <a:lvl4pPr marL="937584" indent="0">
              <a:buFontTx/>
              <a:buNone/>
              <a:defRPr sz="2100">
                <a:latin typeface="Source Sans Pro" panose="020B0503030403020204" pitchFamily="34" charset="0"/>
              </a:defRPr>
            </a:lvl4pPr>
            <a:lvl5pPr marL="1250112" indent="0">
              <a:buFontTx/>
              <a:buNone/>
              <a:defRPr sz="2100">
                <a:latin typeface="Source Sans Pro" panose="020B0503030403020204" pitchFamily="34" charset="0"/>
              </a:defRPr>
            </a:lvl5pPr>
          </a:lstStyle>
          <a:p>
            <a:pPr lvl="0"/>
            <a:r>
              <a:rPr lang="en-US" dirty="0"/>
              <a:t>Edit master text styles</a:t>
            </a:r>
          </a:p>
        </p:txBody>
      </p:sp>
      <p:pic>
        <p:nvPicPr>
          <p:cNvPr id="3" name="Picture 2">
            <a:extLst>
              <a:ext uri="{FF2B5EF4-FFF2-40B4-BE49-F238E27FC236}">
                <a16:creationId xmlns:a16="http://schemas.microsoft.com/office/drawing/2014/main" id="{E4F73288-8D0C-274E-A7EC-15CF231D02A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4864" y="0"/>
            <a:ext cx="9198864" cy="676656"/>
          </a:xfrm>
          <a:prstGeom prst="rect">
            <a:avLst/>
          </a:prstGeom>
        </p:spPr>
      </p:pic>
      <p:pic>
        <p:nvPicPr>
          <p:cNvPr id="13" name="Image" descr="Image">
            <a:extLst>
              <a:ext uri="{FF2B5EF4-FFF2-40B4-BE49-F238E27FC236}">
                <a16:creationId xmlns:a16="http://schemas.microsoft.com/office/drawing/2014/main" id="{65AECDD5-5D3A-BE4E-9BB2-B6F14298B7A4}"/>
              </a:ext>
            </a:extLst>
          </p:cNvPr>
          <p:cNvPicPr>
            <a:picLocks noChangeAspect="1"/>
          </p:cNvPicPr>
          <p:nvPr userDrawn="1"/>
        </p:nvPicPr>
        <p:blipFill>
          <a:blip r:embed="rId3">
            <a:extLst/>
          </a:blip>
          <a:stretch>
            <a:fillRect/>
          </a:stretch>
        </p:blipFill>
        <p:spPr>
          <a:xfrm>
            <a:off x="8509210" y="87783"/>
            <a:ext cx="505279" cy="446387"/>
          </a:xfrm>
          <a:prstGeom prst="rect">
            <a:avLst/>
          </a:prstGeom>
          <a:ln w="12700">
            <a:miter lim="400000"/>
          </a:ln>
        </p:spPr>
      </p:pic>
      <p:sp>
        <p:nvSpPr>
          <p:cNvPr id="16" name="Title 1">
            <a:extLst>
              <a:ext uri="{FF2B5EF4-FFF2-40B4-BE49-F238E27FC236}">
                <a16:creationId xmlns:a16="http://schemas.microsoft.com/office/drawing/2014/main" id="{17C972DB-A1C7-2441-B7DC-3A8D1C69F291}"/>
              </a:ext>
            </a:extLst>
          </p:cNvPr>
          <p:cNvSpPr>
            <a:spLocks noGrp="1"/>
          </p:cNvSpPr>
          <p:nvPr>
            <p:ph type="title" hasCustomPrompt="1"/>
          </p:nvPr>
        </p:nvSpPr>
        <p:spPr>
          <a:xfrm>
            <a:off x="227050" y="115355"/>
            <a:ext cx="7804399" cy="560176"/>
          </a:xfrm>
          <a:prstGeom prst="rect">
            <a:avLst/>
          </a:prstGeom>
        </p:spPr>
        <p:txBody>
          <a:bodyPr lIns="64291" tIns="32146" rIns="64291" bIns="32146" anchor="t">
            <a:normAutofit/>
          </a:bodyPr>
          <a:lstStyle>
            <a:lvl1pPr algn="l">
              <a:defRPr sz="2800" b="1" i="0" cap="all" baseline="0">
                <a:solidFill>
                  <a:schemeClr val="bg1"/>
                </a:solidFill>
                <a:latin typeface="Source Sans Pro" pitchFamily="34" charset="0"/>
              </a:defRPr>
            </a:lvl1pPr>
          </a:lstStyle>
          <a:p>
            <a:r>
              <a:rPr lang="en-US" dirty="0"/>
              <a:t>Regions Next Step</a:t>
            </a:r>
          </a:p>
        </p:txBody>
      </p:sp>
      <p:sp>
        <p:nvSpPr>
          <p:cNvPr id="7" name="Slide Number Placeholder 4">
            <a:extLst>
              <a:ext uri="{FF2B5EF4-FFF2-40B4-BE49-F238E27FC236}">
                <a16:creationId xmlns:a16="http://schemas.microsoft.com/office/drawing/2014/main" id="{AF4FA2DF-9545-FD4C-95CE-27B3147FF510}"/>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24978816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W Person / Big Word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9144000" cy="6858000"/>
          </a:xfrm>
          <a:prstGeom prst="rect">
            <a:avLst/>
          </a:prstGeom>
        </p:spPr>
      </p:pic>
      <p:sp>
        <p:nvSpPr>
          <p:cNvPr id="10" name="Isosceles Triangle 7">
            <a:extLst>
              <a:ext uri="{FF2B5EF4-FFF2-40B4-BE49-F238E27FC236}">
                <a16:creationId xmlns:a16="http://schemas.microsoft.com/office/drawing/2014/main" id="{99A075D5-0712-CB42-8836-AFFEFAB9A4C7}"/>
              </a:ext>
            </a:extLst>
          </p:cNvPr>
          <p:cNvSpPr/>
          <p:nvPr userDrawn="1"/>
        </p:nvSpPr>
        <p:spPr>
          <a:xfrm rot="7567207">
            <a:off x="-772759" y="-2364660"/>
            <a:ext cx="9665677" cy="9231705"/>
          </a:xfrm>
          <a:custGeom>
            <a:avLst/>
            <a:gdLst>
              <a:gd name="connsiteX0" fmla="*/ 0 w 10972800"/>
              <a:gd name="connsiteY0" fmla="*/ 4953000 h 4953000"/>
              <a:gd name="connsiteX1" fmla="*/ 5486400 w 10972800"/>
              <a:gd name="connsiteY1" fmla="*/ 0 h 4953000"/>
              <a:gd name="connsiteX2" fmla="*/ 10972800 w 10972800"/>
              <a:gd name="connsiteY2" fmla="*/ 4953000 h 4953000"/>
              <a:gd name="connsiteX3" fmla="*/ 0 w 10972800"/>
              <a:gd name="connsiteY3" fmla="*/ 4953000 h 4953000"/>
              <a:gd name="connsiteX0" fmla="*/ 0 w 12676108"/>
              <a:gd name="connsiteY0" fmla="*/ 4953000 h 6099761"/>
              <a:gd name="connsiteX1" fmla="*/ 5486400 w 12676108"/>
              <a:gd name="connsiteY1" fmla="*/ 0 h 6099761"/>
              <a:gd name="connsiteX2" fmla="*/ 12676108 w 12676108"/>
              <a:gd name="connsiteY2" fmla="*/ 6099761 h 6099761"/>
              <a:gd name="connsiteX3" fmla="*/ 0 w 12676108"/>
              <a:gd name="connsiteY3" fmla="*/ 4953000 h 6099761"/>
              <a:gd name="connsiteX0" fmla="*/ 0 w 12676108"/>
              <a:gd name="connsiteY0" fmla="*/ 4966309 h 6113070"/>
              <a:gd name="connsiteX1" fmla="*/ 5504638 w 12676108"/>
              <a:gd name="connsiteY1" fmla="*/ 0 h 6113070"/>
              <a:gd name="connsiteX2" fmla="*/ 12676108 w 12676108"/>
              <a:gd name="connsiteY2" fmla="*/ 6113070 h 6113070"/>
              <a:gd name="connsiteX3" fmla="*/ 0 w 12676108"/>
              <a:gd name="connsiteY3" fmla="*/ 4966309 h 6113070"/>
              <a:gd name="connsiteX0" fmla="*/ 0 w 9665677"/>
              <a:gd name="connsiteY0" fmla="*/ 1843275 h 6113070"/>
              <a:gd name="connsiteX1" fmla="*/ 2494207 w 9665677"/>
              <a:gd name="connsiteY1" fmla="*/ 0 h 6113070"/>
              <a:gd name="connsiteX2" fmla="*/ 9665677 w 9665677"/>
              <a:gd name="connsiteY2" fmla="*/ 6113070 h 6113070"/>
              <a:gd name="connsiteX3" fmla="*/ 0 w 9665677"/>
              <a:gd name="connsiteY3" fmla="*/ 1843275 h 6113070"/>
              <a:gd name="connsiteX0" fmla="*/ 0 w 9665677"/>
              <a:gd name="connsiteY0" fmla="*/ 1843275 h 6113070"/>
              <a:gd name="connsiteX1" fmla="*/ 2494207 w 9665677"/>
              <a:gd name="connsiteY1" fmla="*/ 0 h 6113070"/>
              <a:gd name="connsiteX2" fmla="*/ 9665677 w 9665677"/>
              <a:gd name="connsiteY2" fmla="*/ 6113070 h 6113070"/>
              <a:gd name="connsiteX3" fmla="*/ 5665254 w 9665677"/>
              <a:gd name="connsiteY3" fmla="*/ 4370080 h 6113070"/>
              <a:gd name="connsiteX4" fmla="*/ 0 w 9665677"/>
              <a:gd name="connsiteY4" fmla="*/ 1843275 h 6113070"/>
              <a:gd name="connsiteX0" fmla="*/ 0 w 9665677"/>
              <a:gd name="connsiteY0" fmla="*/ 1843275 h 9231705"/>
              <a:gd name="connsiteX1" fmla="*/ 2494207 w 9665677"/>
              <a:gd name="connsiteY1" fmla="*/ 0 h 9231705"/>
              <a:gd name="connsiteX2" fmla="*/ 9665677 w 9665677"/>
              <a:gd name="connsiteY2" fmla="*/ 6113070 h 9231705"/>
              <a:gd name="connsiteX3" fmla="*/ 5405433 w 9665677"/>
              <a:gd name="connsiteY3" fmla="*/ 9231705 h 9231705"/>
              <a:gd name="connsiteX4" fmla="*/ 0 w 9665677"/>
              <a:gd name="connsiteY4" fmla="*/ 1843275 h 923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677" h="9231705">
                <a:moveTo>
                  <a:pt x="0" y="1843275"/>
                </a:moveTo>
                <a:lnTo>
                  <a:pt x="2494207" y="0"/>
                </a:lnTo>
                <a:lnTo>
                  <a:pt x="9665677" y="6113070"/>
                </a:lnTo>
                <a:lnTo>
                  <a:pt x="5405433" y="9231705"/>
                </a:lnTo>
                <a:lnTo>
                  <a:pt x="0" y="1843275"/>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1" name="Image" descr="Image">
            <a:extLst>
              <a:ext uri="{FF2B5EF4-FFF2-40B4-BE49-F238E27FC236}">
                <a16:creationId xmlns:a16="http://schemas.microsoft.com/office/drawing/2014/main" id="{1C1A6A25-EF78-5E4F-84FB-6AB4EFB2CA09}"/>
              </a:ext>
            </a:extLst>
          </p:cNvPr>
          <p:cNvPicPr>
            <a:picLocks noChangeAspect="1"/>
          </p:cNvPicPr>
          <p:nvPr userDrawn="1"/>
        </p:nvPicPr>
        <p:blipFill>
          <a:blip r:embed="rId3">
            <a:extLst/>
          </a:blip>
          <a:stretch>
            <a:fillRect/>
          </a:stretch>
        </p:blipFill>
        <p:spPr>
          <a:xfrm>
            <a:off x="8505496" y="87783"/>
            <a:ext cx="508993" cy="455515"/>
          </a:xfrm>
          <a:prstGeom prst="rect">
            <a:avLst/>
          </a:prstGeom>
          <a:ln w="12700">
            <a:miter lim="400000"/>
          </a:ln>
        </p:spPr>
      </p:pic>
      <p:sp>
        <p:nvSpPr>
          <p:cNvPr id="6" name="Slide Number Placeholder 4">
            <a:extLst>
              <a:ext uri="{FF2B5EF4-FFF2-40B4-BE49-F238E27FC236}">
                <a16:creationId xmlns:a16="http://schemas.microsoft.com/office/drawing/2014/main" id="{982D9F81-D953-0441-B98D-9F9BA8126ECB}"/>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
        <p:nvSpPr>
          <p:cNvPr id="7" name="Text Box 51">
            <a:extLst>
              <a:ext uri="{FF2B5EF4-FFF2-40B4-BE49-F238E27FC236}">
                <a16:creationId xmlns:a16="http://schemas.microsoft.com/office/drawing/2014/main" id="{FBAC4514-244C-1546-A0B2-663182650712}"/>
              </a:ext>
            </a:extLst>
          </p:cNvPr>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39742484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Box 51"/>
          <p:cNvSpPr txBox="1"/>
          <p:nvPr userDrawn="1"/>
        </p:nvSpPr>
        <p:spPr>
          <a:xfrm>
            <a:off x="373813" y="6612989"/>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b="0" i="0" kern="0" dirty="0">
                <a:solidFill>
                  <a:schemeClr val="tx2"/>
                </a:solidFill>
                <a:latin typeface="Source Sans Pro" pitchFamily="34" charset="0"/>
                <a:ea typeface="Source Sans Pro" pitchFamily="34" charset="0"/>
                <a:cs typeface="Verdana" panose="020B0604030504040204" pitchFamily="34" charset="0"/>
              </a:rPr>
              <a:t>© </a:t>
            </a:r>
            <a:r>
              <a:rPr lang="is-IS" sz="700" b="0" i="0" kern="0" dirty="0">
                <a:solidFill>
                  <a:schemeClr val="tx2"/>
                </a:solidFill>
                <a:latin typeface="Source Sans Pro" pitchFamily="34" charset="0"/>
                <a:ea typeface="Source Sans Pro" pitchFamily="34" charset="0"/>
                <a:cs typeface="Verdana" panose="020B0604030504040204" pitchFamily="34" charset="0"/>
              </a:rPr>
              <a:t>2018</a:t>
            </a:r>
            <a:r>
              <a:rPr lang="en-US" sz="700" b="0" i="0" kern="0" dirty="0">
                <a:solidFill>
                  <a:schemeClr val="tx2"/>
                </a:solidFill>
                <a:latin typeface="Source Sans Pro" pitchFamily="34" charset="0"/>
                <a:ea typeface="Source Sans Pro" pitchFamily="34" charset="0"/>
                <a:cs typeface="Verdana" panose="020B0604030504040204" pitchFamily="34" charset="0"/>
              </a:rPr>
              <a:t> Regions Bank.</a:t>
            </a:r>
          </a:p>
        </p:txBody>
      </p:sp>
      <p:sp>
        <p:nvSpPr>
          <p:cNvPr id="5" name="Slide Number Placeholder 4">
            <a:extLst>
              <a:ext uri="{FF2B5EF4-FFF2-40B4-BE49-F238E27FC236}">
                <a16:creationId xmlns:a16="http://schemas.microsoft.com/office/drawing/2014/main" id="{15C829DC-91E1-D04B-9FB9-B23E2CF56D94}"/>
              </a:ext>
            </a:extLst>
          </p:cNvPr>
          <p:cNvSpPr>
            <a:spLocks noGrp="1"/>
          </p:cNvSpPr>
          <p:nvPr>
            <p:ph type="sldNum" sz="quarter" idx="4"/>
          </p:nvPr>
        </p:nvSpPr>
        <p:spPr>
          <a:xfrm>
            <a:off x="88681" y="6655029"/>
            <a:ext cx="2057400" cy="108486"/>
          </a:xfrm>
          <a:prstGeom prst="rect">
            <a:avLst/>
          </a:prstGeom>
        </p:spPr>
        <p:txBody>
          <a:bodyPr vert="horz" lIns="91440" tIns="45720" rIns="91440" bIns="45720" rtlCol="0" anchor="ctr"/>
          <a:lstStyle>
            <a:lvl1pPr algn="l">
              <a:defRPr sz="1000">
                <a:solidFill>
                  <a:schemeClr val="tx1">
                    <a:tint val="75000"/>
                  </a:schemeClr>
                </a:solidFill>
                <a:latin typeface="Source Sans Pro" pitchFamily="34" charset="0"/>
              </a:defRPr>
            </a:lvl1pPr>
          </a:lstStyle>
          <a:p>
            <a:fld id="{12C6A3C4-62B2-A54D-A845-0A09173B175A}" type="slidenum">
              <a:rPr lang="en-US" smtClean="0"/>
              <a:pPr/>
              <a:t>‹#›</a:t>
            </a:fld>
            <a:endParaRPr lang="en-US" dirty="0"/>
          </a:p>
        </p:txBody>
      </p:sp>
    </p:spTree>
    <p:extLst>
      <p:ext uri="{BB962C8B-B14F-4D97-AF65-F5344CB8AC3E}">
        <p14:creationId xmlns:p14="http://schemas.microsoft.com/office/powerpoint/2010/main" val="9915854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3" r:id="rId3"/>
    <p:sldLayoutId id="2147483712" r:id="rId4"/>
    <p:sldLayoutId id="2147483692" r:id="rId5"/>
    <p:sldLayoutId id="2147483706" r:id="rId6"/>
    <p:sldLayoutId id="2147483713" r:id="rId7"/>
    <p:sldLayoutId id="2147483715" r:id="rId8"/>
    <p:sldLayoutId id="2147483704" r:id="rId9"/>
    <p:sldLayoutId id="2147483705" r:id="rId10"/>
    <p:sldLayoutId id="2147483707" r:id="rId11"/>
    <p:sldLayoutId id="2147483698" r:id="rId12"/>
    <p:sldLayoutId id="2147483700" r:id="rId13"/>
    <p:sldLayoutId id="2147483693" r:id="rId14"/>
    <p:sldLayoutId id="2147483694" r:id="rId15"/>
    <p:sldLayoutId id="2147483696" r:id="rId16"/>
    <p:sldLayoutId id="2147483697" r:id="rId17"/>
  </p:sldLayoutIdLst>
  <p:transition spd="med"/>
  <p:txStyles>
    <p:titleStyle>
      <a:lvl1pPr marL="0" marR="0" indent="0" algn="l" defTabSz="410751" rtl="0" eaLnBrk="1" latinLnBrk="0" hangingPunct="1">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Source Sans Pro" pitchFamily="34" charset="0"/>
          <a:ea typeface="+mn-ea"/>
          <a:cs typeface="+mn-cs"/>
          <a:sym typeface="Helvetica Neue Medium"/>
        </a:defRPr>
      </a:lvl1pPr>
      <a:lvl2pPr marL="0" marR="0" indent="160729"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457"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2186"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915"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643"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1.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1.png"/><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www.regions.com/nextstep" TargetMode="External"/><Relationship Id="rId5" Type="http://schemas.openxmlformats.org/officeDocument/2006/relationships/hyperlink" Target="https://www.regions.com/learn" TargetMode="External"/><Relationship Id="rId4" Type="http://schemas.openxmlformats.org/officeDocument/2006/relationships/hyperlink" Target="https://www.regions.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t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A747EE-F248-314F-8C3C-CA92D6D57BAC}"/>
              </a:ext>
            </a:extLst>
          </p:cNvPr>
          <p:cNvSpPr>
            <a:spLocks noGrp="1"/>
          </p:cNvSpPr>
          <p:nvPr>
            <p:ph type="body" sz="quarter" idx="13"/>
          </p:nvPr>
        </p:nvSpPr>
        <p:spPr/>
        <p:txBody>
          <a:bodyPr/>
          <a:lstStyle/>
          <a:p>
            <a:r>
              <a:rPr lang="en-US" dirty="0"/>
              <a:t>MONEY MANAGEMENT</a:t>
            </a:r>
            <a:endParaRPr lang="en-US" sz="4000" b="0" dirty="0">
              <a:latin typeface="Source Sans Pro Light" pitchFamily="34" charset="0"/>
              <a:ea typeface="Source Sans Pro Light" pitchFamily="34" charset="0"/>
            </a:endParaRPr>
          </a:p>
        </p:txBody>
      </p:sp>
      <p:sp>
        <p:nvSpPr>
          <p:cNvPr id="6" name="Rectangle 5"/>
          <p:cNvSpPr/>
          <p:nvPr/>
        </p:nvSpPr>
        <p:spPr>
          <a:xfrm>
            <a:off x="457199" y="3755186"/>
            <a:ext cx="5491908" cy="733534"/>
          </a:xfrm>
          <a:prstGeom prst="rect">
            <a:avLst/>
          </a:prstGeom>
        </p:spPr>
        <p:txBody>
          <a:bodyPr wrap="square">
            <a:spAutoFit/>
          </a:bodyPr>
          <a:lstStyle/>
          <a:p>
            <a:pPr lvl="0" defTabSz="410751">
              <a:lnSpc>
                <a:spcPts val="5000"/>
              </a:lnSpc>
              <a:buSzPct val="145000"/>
            </a:pPr>
            <a:r>
              <a:rPr lang="en-US" sz="4000" kern="0" dirty="0">
                <a:solidFill>
                  <a:srgbClr val="FFFFFF"/>
                </a:solidFill>
                <a:latin typeface="Source Sans Pro Light" pitchFamily="34" charset="0"/>
                <a:ea typeface="Source Sans Pro Light" pitchFamily="34" charset="0"/>
                <a:sym typeface="Helvetica Neue"/>
              </a:rPr>
              <a:t>FOR STUDENT ATHLETES</a:t>
            </a:r>
          </a:p>
        </p:txBody>
      </p:sp>
    </p:spTree>
    <p:extLst>
      <p:ext uri="{BB962C8B-B14F-4D97-AF65-F5344CB8AC3E}">
        <p14:creationId xmlns:p14="http://schemas.microsoft.com/office/powerpoint/2010/main" val="119830649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A0443D-9397-45A0-B7B2-04076C8B8F4C}"/>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031"/>
            <a:ext cx="9144000" cy="6874031"/>
          </a:xfrm>
          <a:prstGeom prst="rect">
            <a:avLst/>
          </a:prstGeom>
        </p:spPr>
      </p:pic>
      <p:sp>
        <p:nvSpPr>
          <p:cNvPr id="9" name="Rectangle 8"/>
          <p:cNvSpPr/>
          <p:nvPr/>
        </p:nvSpPr>
        <p:spPr>
          <a:xfrm>
            <a:off x="4032250" y="2843375"/>
            <a:ext cx="5363258" cy="1323439"/>
          </a:xfrm>
          <a:prstGeom prst="rect">
            <a:avLst/>
          </a:prstGeom>
        </p:spPr>
        <p:txBody>
          <a:bodyPr wrap="square">
            <a:spAutoFit/>
          </a:bodyPr>
          <a:lstStyle/>
          <a:p>
            <a:r>
              <a:rPr lang="en-US" sz="8000" b="1" dirty="0">
                <a:solidFill>
                  <a:schemeClr val="accent4"/>
                </a:solidFill>
                <a:latin typeface="Source Sans Pro" pitchFamily="34" charset="0"/>
              </a:rPr>
              <a:t>EXPENSES</a:t>
            </a:r>
          </a:p>
        </p:txBody>
      </p:sp>
      <p:sp>
        <p:nvSpPr>
          <p:cNvPr id="10" name="Rectangle 9"/>
          <p:cNvSpPr/>
          <p:nvPr/>
        </p:nvSpPr>
        <p:spPr>
          <a:xfrm>
            <a:off x="4058769" y="2558719"/>
            <a:ext cx="3885426" cy="707886"/>
          </a:xfrm>
          <a:prstGeom prst="rect">
            <a:avLst/>
          </a:prstGeom>
        </p:spPr>
        <p:txBody>
          <a:bodyPr wrap="square">
            <a:spAutoFit/>
          </a:bodyPr>
          <a:lstStyle/>
          <a:p>
            <a:r>
              <a:rPr lang="en-US" sz="4000" dirty="0">
                <a:solidFill>
                  <a:schemeClr val="accent4"/>
                </a:solidFill>
                <a:latin typeface="Source Sans Pro Light" pitchFamily="34" charset="0"/>
                <a:ea typeface="Source Sans Pro Light" pitchFamily="34" charset="0"/>
              </a:rPr>
              <a:t>KNOW YOUR</a:t>
            </a:r>
          </a:p>
        </p:txBody>
      </p:sp>
      <p:sp>
        <p:nvSpPr>
          <p:cNvPr id="7"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effectLst/>
                <a:uLnTx/>
                <a:uFillTx/>
                <a:latin typeface="Source Sans Pro" pitchFamily="34" charset="0"/>
                <a:ea typeface="Source Sans Pro" pitchFamily="34" charset="0"/>
                <a:cs typeface="Verdana" panose="020B0604030504040204" pitchFamily="34" charset="0"/>
              </a:rPr>
              <a:t> Regions Bank.</a:t>
            </a:r>
          </a:p>
        </p:txBody>
      </p:sp>
      <p:pic>
        <p:nvPicPr>
          <p:cNvPr id="11" name="Image" descr="Image">
            <a:extLst>
              <a:ext uri="{FF2B5EF4-FFF2-40B4-BE49-F238E27FC236}">
                <a16:creationId xmlns:a16="http://schemas.microsoft.com/office/drawing/2014/main" id="{1C1A6A25-EF78-5E4F-84FB-6AB4EFB2CA09}"/>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4835740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E465-48CE-BF42-8889-2ACC887CC195}"/>
              </a:ext>
            </a:extLst>
          </p:cNvPr>
          <p:cNvSpPr>
            <a:spLocks noGrp="1"/>
          </p:cNvSpPr>
          <p:nvPr>
            <p:ph type="title"/>
          </p:nvPr>
        </p:nvSpPr>
        <p:spPr/>
        <p:txBody>
          <a:bodyPr>
            <a:normAutofit/>
          </a:bodyPr>
          <a:lstStyle/>
          <a:p>
            <a:r>
              <a:rPr lang="en-US" dirty="0"/>
              <a:t>PERSONAL SPENDING PLAN</a:t>
            </a:r>
          </a:p>
        </p:txBody>
      </p:sp>
      <p:graphicFrame>
        <p:nvGraphicFramePr>
          <p:cNvPr id="24" name="Table 23">
            <a:extLst>
              <a:ext uri="{FF2B5EF4-FFF2-40B4-BE49-F238E27FC236}">
                <a16:creationId xmlns:a16="http://schemas.microsoft.com/office/drawing/2014/main" id="{4C9FBCDC-64EE-964E-BD6A-88A361FA8ACB}"/>
              </a:ext>
            </a:extLst>
          </p:cNvPr>
          <p:cNvGraphicFramePr>
            <a:graphicFrameLocks noGrp="1"/>
          </p:cNvGraphicFramePr>
          <p:nvPr>
            <p:extLst>
              <p:ext uri="{D42A27DB-BD31-4B8C-83A1-F6EECF244321}">
                <p14:modId xmlns:p14="http://schemas.microsoft.com/office/powerpoint/2010/main" val="2300277097"/>
              </p:ext>
            </p:extLst>
          </p:nvPr>
        </p:nvGraphicFramePr>
        <p:xfrm>
          <a:off x="381000" y="1056174"/>
          <a:ext cx="3886200" cy="1875961"/>
        </p:xfrm>
        <a:graphic>
          <a:graphicData uri="http://schemas.openxmlformats.org/drawingml/2006/table">
            <a:tbl>
              <a:tblPr firstRow="1" bandRow="1">
                <a:effectLst/>
              </a:tblPr>
              <a:tblGrid>
                <a:gridCol w="2819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62441">
                <a:tc gridSpan="2">
                  <a:txBody>
                    <a:bodyPr/>
                    <a:lstStyle>
                      <a:lvl1pPr marL="0" marR="0" indent="0"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9pPr>
                    </a:lstStyle>
                    <a:p>
                      <a:pPr algn="ctr"/>
                      <a:r>
                        <a:rPr lang="en-US" sz="1800" b="1" dirty="0">
                          <a:solidFill>
                            <a:schemeClr val="bg1"/>
                          </a:solidFill>
                          <a:latin typeface="Source Sans Pro"/>
                        </a:rPr>
                        <a:t>MY</a:t>
                      </a:r>
                      <a:r>
                        <a:rPr lang="en-US" sz="1800" b="1" baseline="0" dirty="0">
                          <a:solidFill>
                            <a:schemeClr val="bg1"/>
                          </a:solidFill>
                          <a:latin typeface="Source Sans Pro"/>
                        </a:rPr>
                        <a:t> INCOME</a:t>
                      </a:r>
                      <a:endParaRPr lang="en-US" sz="1800" b="1" dirty="0">
                        <a:solidFill>
                          <a:schemeClr val="bg1"/>
                        </a:solidFill>
                        <a:latin typeface="Source Sans Pro"/>
                      </a:endParaRP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rgbClr val="88BB00"/>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47943">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Take</a:t>
                      </a:r>
                      <a:r>
                        <a:rPr lang="en-US" sz="1800" baseline="0" dirty="0">
                          <a:solidFill>
                            <a:schemeClr val="tx1">
                              <a:lumMod val="75000"/>
                              <a:lumOff val="25000"/>
                            </a:schemeClr>
                          </a:solidFill>
                          <a:latin typeface="Source Sans Pro"/>
                        </a:rPr>
                        <a:t> home pay</a:t>
                      </a:r>
                      <a:endParaRPr lang="en-US" sz="1800" dirty="0">
                        <a:solidFill>
                          <a:schemeClr val="tx1">
                            <a:lumMod val="75000"/>
                            <a:lumOff val="25000"/>
                          </a:schemeClr>
                        </a:solidFill>
                        <a:latin typeface="Source Sans Pro"/>
                      </a:endParaRP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Source Sans Pro"/>
                          <a:ea typeface="+mn-ea"/>
                          <a:cs typeface="+mn-cs"/>
                        </a:rPr>
                        <a:t>$ 1,025</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28292">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Financial</a:t>
                      </a:r>
                      <a:r>
                        <a:rPr lang="en-US" sz="1800" baseline="0" dirty="0">
                          <a:solidFill>
                            <a:schemeClr val="tx1">
                              <a:lumMod val="75000"/>
                              <a:lumOff val="25000"/>
                            </a:schemeClr>
                          </a:solidFill>
                          <a:latin typeface="Source Sans Pro"/>
                        </a:rPr>
                        <a:t> aid</a:t>
                      </a:r>
                      <a:endParaRPr lang="en-US" sz="1800" dirty="0">
                        <a:solidFill>
                          <a:schemeClr val="tx1">
                            <a:lumMod val="75000"/>
                            <a:lumOff val="25000"/>
                          </a:schemeClr>
                        </a:solidFill>
                        <a:latin typeface="Source Sans Pro"/>
                      </a:endParaRP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$ 500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47943">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Other</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412921">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b="1" dirty="0">
                          <a:solidFill>
                            <a:schemeClr val="accent1"/>
                          </a:solidFill>
                          <a:latin typeface="Source Sans Pro"/>
                        </a:rPr>
                        <a:t>TOTAL INCOME</a:t>
                      </a: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l"/>
                      <a:r>
                        <a:rPr lang="en-US" sz="1800" b="1" dirty="0">
                          <a:solidFill>
                            <a:schemeClr val="accent1"/>
                          </a:solidFill>
                          <a:latin typeface="Source Sans Pro"/>
                        </a:rPr>
                        <a:t>$ 1,525</a:t>
                      </a: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graphicFrame>
        <p:nvGraphicFramePr>
          <p:cNvPr id="25" name="Table 24">
            <a:extLst>
              <a:ext uri="{FF2B5EF4-FFF2-40B4-BE49-F238E27FC236}">
                <a16:creationId xmlns:a16="http://schemas.microsoft.com/office/drawing/2014/main" id="{E01E0EC9-2C1D-8C40-AFD7-81D8383CFEBC}"/>
              </a:ext>
            </a:extLst>
          </p:cNvPr>
          <p:cNvGraphicFramePr>
            <a:graphicFrameLocks noGrp="1"/>
          </p:cNvGraphicFramePr>
          <p:nvPr>
            <p:extLst>
              <p:ext uri="{D42A27DB-BD31-4B8C-83A1-F6EECF244321}">
                <p14:modId xmlns:p14="http://schemas.microsoft.com/office/powerpoint/2010/main" val="2880814278"/>
              </p:ext>
            </p:extLst>
          </p:nvPr>
        </p:nvGraphicFramePr>
        <p:xfrm>
          <a:off x="381000" y="3113574"/>
          <a:ext cx="3886200" cy="2278105"/>
        </p:xfrm>
        <a:graphic>
          <a:graphicData uri="http://schemas.openxmlformats.org/drawingml/2006/table">
            <a:tbl>
              <a:tblPr firstRow="1" bandRow="1">
                <a:effectLst/>
              </a:tblPr>
              <a:tblGrid>
                <a:gridCol w="2819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81000">
                <a:tc gridSpan="2">
                  <a:txBody>
                    <a:bodyPr/>
                    <a:lstStyle>
                      <a:lvl1pPr marL="0" marR="0" indent="0"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9pPr>
                    </a:lstStyle>
                    <a:p>
                      <a:pPr algn="ctr"/>
                      <a:r>
                        <a:rPr lang="en-US" sz="1800" b="1" dirty="0">
                          <a:solidFill>
                            <a:schemeClr val="bg1"/>
                          </a:solidFill>
                          <a:latin typeface="Source Sans Pro"/>
                        </a:rPr>
                        <a:t>MY</a:t>
                      </a:r>
                      <a:r>
                        <a:rPr lang="en-US" sz="1800" b="1" baseline="0" dirty="0">
                          <a:solidFill>
                            <a:schemeClr val="bg1"/>
                          </a:solidFill>
                          <a:latin typeface="Source Sans Pro"/>
                        </a:rPr>
                        <a:t> FIXED EXPENSES</a:t>
                      </a:r>
                      <a:endParaRPr lang="en-US" sz="1800" b="1" dirty="0">
                        <a:solidFill>
                          <a:schemeClr val="bg1"/>
                        </a:solidFill>
                        <a:latin typeface="Source Sans Pro"/>
                      </a:endParaRP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rgbClr val="88BB00"/>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22860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Housing</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$ 500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4384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Car payment</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$ 250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8956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Car insurance</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$ 50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8956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Other</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34065">
                <a:tc>
                  <a:txBody>
                    <a:bodyPr/>
                    <a:lstStyle/>
                    <a:p>
                      <a:pPr algn="r"/>
                      <a:r>
                        <a:rPr lang="en-US" sz="1800" b="1" dirty="0">
                          <a:solidFill>
                            <a:schemeClr val="accent1"/>
                          </a:solidFill>
                          <a:latin typeface="Source Sans Pro"/>
                        </a:rPr>
                        <a:t>TOTAL</a:t>
                      </a:r>
                      <a:r>
                        <a:rPr lang="en-US" sz="1800" b="1" baseline="0" dirty="0">
                          <a:solidFill>
                            <a:schemeClr val="accent1"/>
                          </a:solidFill>
                          <a:latin typeface="Source Sans Pro"/>
                        </a:rPr>
                        <a:t> FIXED EXPENSES</a:t>
                      </a:r>
                      <a:endParaRPr lang="en-US" sz="1800" b="1" dirty="0">
                        <a:solidFill>
                          <a:schemeClr val="accent1"/>
                        </a:solidFill>
                        <a:latin typeface="Source Sans Pro"/>
                      </a:endParaRP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1" dirty="0">
                          <a:solidFill>
                            <a:schemeClr val="accent1"/>
                          </a:solidFill>
                          <a:latin typeface="+mn-lt"/>
                        </a:rPr>
                        <a:t>$ 800</a:t>
                      </a: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graphicFrame>
        <p:nvGraphicFramePr>
          <p:cNvPr id="26" name="Table 25">
            <a:extLst>
              <a:ext uri="{FF2B5EF4-FFF2-40B4-BE49-F238E27FC236}">
                <a16:creationId xmlns:a16="http://schemas.microsoft.com/office/drawing/2014/main" id="{F2C13993-734E-3D42-BD21-290BA2FA586B}"/>
              </a:ext>
            </a:extLst>
          </p:cNvPr>
          <p:cNvGraphicFramePr>
            <a:graphicFrameLocks noGrp="1"/>
          </p:cNvGraphicFramePr>
          <p:nvPr>
            <p:extLst>
              <p:ext uri="{D42A27DB-BD31-4B8C-83A1-F6EECF244321}">
                <p14:modId xmlns:p14="http://schemas.microsoft.com/office/powerpoint/2010/main" val="1876914333"/>
              </p:ext>
            </p:extLst>
          </p:nvPr>
        </p:nvGraphicFramePr>
        <p:xfrm>
          <a:off x="4446494" y="1056174"/>
          <a:ext cx="4267200" cy="4106905"/>
        </p:xfrm>
        <a:graphic>
          <a:graphicData uri="http://schemas.openxmlformats.org/drawingml/2006/table">
            <a:tbl>
              <a:tblPr firstRow="1" bandRow="1">
                <a:effectLst/>
              </a:tblPr>
              <a:tblGrid>
                <a:gridCol w="3200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81000">
                <a:tc gridSpan="2">
                  <a:txBody>
                    <a:bodyPr/>
                    <a:lstStyle>
                      <a:lvl1pPr marL="0" marR="0" indent="0"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9pPr>
                    </a:lstStyle>
                    <a:p>
                      <a:pPr algn="ctr"/>
                      <a:r>
                        <a:rPr lang="en-US" sz="1800" b="1" dirty="0">
                          <a:solidFill>
                            <a:schemeClr val="bg1"/>
                          </a:solidFill>
                          <a:latin typeface="Source Sans Pro"/>
                        </a:rPr>
                        <a:t>MY</a:t>
                      </a:r>
                      <a:r>
                        <a:rPr lang="en-US" sz="1800" b="1" baseline="0" dirty="0">
                          <a:solidFill>
                            <a:schemeClr val="bg1"/>
                          </a:solidFill>
                          <a:latin typeface="Source Sans Pro"/>
                        </a:rPr>
                        <a:t> VARIABLE EXPENSES</a:t>
                      </a:r>
                      <a:endParaRPr lang="en-US" sz="1800" b="1" dirty="0">
                        <a:solidFill>
                          <a:schemeClr val="bg1"/>
                        </a:solidFill>
                        <a:latin typeface="Source Sans Pro"/>
                      </a:endParaRP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rgbClr val="88BB00"/>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22585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Savings</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$ 30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7212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Electricity</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$ 50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Cell</a:t>
                      </a:r>
                      <a:r>
                        <a:rPr lang="en-US" sz="1800" baseline="0" dirty="0">
                          <a:solidFill>
                            <a:schemeClr val="tx1">
                              <a:lumMod val="75000"/>
                              <a:lumOff val="25000"/>
                            </a:schemeClr>
                          </a:solidFill>
                          <a:latin typeface="Source Sans Pro"/>
                        </a:rPr>
                        <a:t> phone</a:t>
                      </a:r>
                      <a:endParaRPr lang="en-US" sz="1800" dirty="0">
                        <a:solidFill>
                          <a:schemeClr val="tx1">
                            <a:lumMod val="75000"/>
                            <a:lumOff val="25000"/>
                          </a:schemeClr>
                        </a:solidFill>
                        <a:latin typeface="Source Sans Pro"/>
                      </a:endParaRP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$ 75</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189125">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Transportation/gas</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$ 150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1226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Car maintenance</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$ 25</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235395">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School</a:t>
                      </a:r>
                      <a:r>
                        <a:rPr lang="en-US" sz="1800" baseline="0" dirty="0">
                          <a:solidFill>
                            <a:schemeClr val="tx1">
                              <a:lumMod val="75000"/>
                              <a:lumOff val="25000"/>
                            </a:schemeClr>
                          </a:solidFill>
                          <a:latin typeface="Source Sans Pro"/>
                        </a:rPr>
                        <a:t> books/supplies</a:t>
                      </a:r>
                      <a:endParaRPr lang="en-US" sz="1800" dirty="0">
                        <a:solidFill>
                          <a:schemeClr val="tx1">
                            <a:lumMod val="75000"/>
                            <a:lumOff val="25000"/>
                          </a:schemeClr>
                        </a:solidFill>
                        <a:latin typeface="Source Sans Pro"/>
                      </a:endParaRP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$ 75</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7432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Groceries/food</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$ 200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145055">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Charity/donations</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$ 20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15240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dirty="0">
                          <a:solidFill>
                            <a:schemeClr val="tx1">
                              <a:lumMod val="75000"/>
                              <a:lumOff val="25000"/>
                            </a:schemeClr>
                          </a:solidFill>
                          <a:latin typeface="Source Sans Pro"/>
                        </a:rPr>
                        <a:t>Personal expenses/other</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Source Sans Pro"/>
                        </a:rPr>
                        <a:t>$ 100</a:t>
                      </a:r>
                    </a:p>
                  </a:txBody>
                  <a:tcP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434065">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800" b="1" dirty="0">
                          <a:solidFill>
                            <a:schemeClr val="accent1"/>
                          </a:solidFill>
                          <a:latin typeface="Source Sans Pro"/>
                        </a:rPr>
                        <a:t>TOTAL</a:t>
                      </a:r>
                      <a:r>
                        <a:rPr lang="en-US" sz="1800" b="1" baseline="0" dirty="0">
                          <a:solidFill>
                            <a:schemeClr val="accent1"/>
                          </a:solidFill>
                          <a:latin typeface="Source Sans Pro"/>
                        </a:rPr>
                        <a:t> FLEXIBLE EXPENSES</a:t>
                      </a:r>
                      <a:endParaRPr lang="en-US" sz="1800" b="1" dirty="0">
                        <a:solidFill>
                          <a:schemeClr val="accent1"/>
                        </a:solidFill>
                        <a:latin typeface="Source Sans Pro"/>
                      </a:endParaRP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l"/>
                      <a:r>
                        <a:rPr lang="en-US" sz="1800" b="1" dirty="0">
                          <a:solidFill>
                            <a:schemeClr val="accent1"/>
                          </a:solidFill>
                          <a:latin typeface="Source Sans Pro"/>
                        </a:rPr>
                        <a:t>$ 725</a:t>
                      </a:r>
                    </a:p>
                  </a:txBody>
                  <a:tcPr anchor="ctr">
                    <a:lnL w="12700" cap="flat" cmpd="sng" algn="ctr">
                      <a:solidFill>
                        <a:sysClr val="windowText" lastClr="000000">
                          <a:lumMod val="75000"/>
                          <a:lumOff val="25000"/>
                        </a:sysClr>
                      </a:solidFill>
                      <a:prstDash val="solid"/>
                      <a:round/>
                      <a:headEnd type="none" w="med" len="med"/>
                      <a:tailEnd type="none" w="med" len="med"/>
                    </a:lnL>
                    <a:lnR w="12700" cap="flat" cmpd="sng" algn="ctr">
                      <a:solidFill>
                        <a:sysClr val="windowText" lastClr="000000">
                          <a:lumMod val="75000"/>
                          <a:lumOff val="25000"/>
                        </a:sysClr>
                      </a:solidFill>
                      <a:prstDash val="solid"/>
                      <a:round/>
                      <a:headEnd type="none" w="med" len="med"/>
                      <a:tailEnd type="none" w="med" len="med"/>
                    </a:lnR>
                    <a:lnT w="12700" cap="flat" cmpd="sng" algn="ctr">
                      <a:solidFill>
                        <a:sysClr val="windowText" lastClr="000000">
                          <a:lumMod val="75000"/>
                          <a:lumOff val="25000"/>
                        </a:sysClr>
                      </a:solidFill>
                      <a:prstDash val="solid"/>
                      <a:round/>
                      <a:headEnd type="none" w="med" len="med"/>
                      <a:tailEnd type="none" w="med" len="med"/>
                    </a:lnT>
                    <a:lnB w="1270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bl>
          </a:graphicData>
        </a:graphic>
      </p:graphicFrame>
      <p:graphicFrame>
        <p:nvGraphicFramePr>
          <p:cNvPr id="27" name="Table 26">
            <a:extLst>
              <a:ext uri="{FF2B5EF4-FFF2-40B4-BE49-F238E27FC236}">
                <a16:creationId xmlns:a16="http://schemas.microsoft.com/office/drawing/2014/main" id="{260DA382-FF50-4440-AAD7-32BA44FE5721}"/>
              </a:ext>
            </a:extLst>
          </p:cNvPr>
          <p:cNvGraphicFramePr>
            <a:graphicFrameLocks noGrp="1"/>
          </p:cNvGraphicFramePr>
          <p:nvPr>
            <p:extLst>
              <p:ext uri="{D42A27DB-BD31-4B8C-83A1-F6EECF244321}">
                <p14:modId xmlns:p14="http://schemas.microsoft.com/office/powerpoint/2010/main" val="2656201297"/>
              </p:ext>
            </p:extLst>
          </p:nvPr>
        </p:nvGraphicFramePr>
        <p:xfrm>
          <a:off x="4443868" y="5323374"/>
          <a:ext cx="4240946" cy="670560"/>
        </p:xfrm>
        <a:graphic>
          <a:graphicData uri="http://schemas.openxmlformats.org/drawingml/2006/table">
            <a:tbl>
              <a:tblPr firstRow="1" bandRow="1">
                <a:effectLst/>
              </a:tblPr>
              <a:tblGrid>
                <a:gridCol w="2945546">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152400">
                <a:tc>
                  <a:txBody>
                    <a:bodyPr/>
                    <a:lstStyle>
                      <a:lvl1pPr marL="0" marR="0" indent="0"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9pPr>
                    </a:lstStyle>
                    <a:p>
                      <a:pPr algn="r"/>
                      <a:r>
                        <a:rPr lang="en-US" sz="1600" b="1" dirty="0">
                          <a:solidFill>
                            <a:schemeClr val="accent1"/>
                          </a:solidFill>
                          <a:latin typeface="Source Sans Pro"/>
                        </a:rPr>
                        <a:t>TOTAL INCOME  =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1" i="0" u="none" strike="noStrike" cap="none" spc="0" baseline="0">
                          <a:ln>
                            <a:noFill/>
                          </a:ln>
                          <a:solidFill>
                            <a:schemeClr val="lt1"/>
                          </a:solidFill>
                          <a:uFillTx/>
                          <a:latin typeface="Source Sans Pro"/>
                          <a:sym typeface="Helvetica Neue Light"/>
                        </a:defRPr>
                      </a:lvl9pPr>
                    </a:lstStyle>
                    <a:p>
                      <a:r>
                        <a:rPr lang="en-US" sz="1600" b="1" dirty="0">
                          <a:solidFill>
                            <a:schemeClr val="accent1"/>
                          </a:solidFill>
                          <a:latin typeface="Source Sans Pro"/>
                        </a:rPr>
                        <a:t> $ 1,525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198120">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pPr algn="r"/>
                      <a:r>
                        <a:rPr lang="en-US" sz="1600" b="1" dirty="0">
                          <a:solidFill>
                            <a:schemeClr val="accent1"/>
                          </a:solidFill>
                          <a:latin typeface="Source Sans Pro"/>
                        </a:rPr>
                        <a:t>TOTAL</a:t>
                      </a:r>
                      <a:r>
                        <a:rPr lang="en-US" sz="1600" b="1" baseline="0" dirty="0">
                          <a:solidFill>
                            <a:schemeClr val="accent1"/>
                          </a:solidFill>
                          <a:latin typeface="Source Sans Pro"/>
                        </a:rPr>
                        <a:t> EXPENSES =</a:t>
                      </a:r>
                      <a:endParaRPr lang="en-US" sz="1600" b="1" dirty="0">
                        <a:solidFill>
                          <a:schemeClr val="accent1"/>
                        </a:solidFill>
                        <a:latin typeface="Source Sans Pro"/>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marR="0" indent="0"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1pPr>
                      <a:lvl2pPr marL="0" marR="0" indent="1607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2pPr>
                      <a:lvl3pPr marL="0" marR="0" indent="321457"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3pPr>
                      <a:lvl4pPr marL="0" marR="0" indent="482186"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4pPr>
                      <a:lvl5pPr marL="0" marR="0" indent="642915"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5pPr>
                      <a:lvl6pPr marL="0" marR="0" indent="803643"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6pPr>
                      <a:lvl7pPr marL="0" marR="0" indent="964372"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7pPr>
                      <a:lvl8pPr marL="0" marR="0" indent="1125101"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8pPr>
                      <a:lvl9pPr marL="0" marR="0" indent="1285829" algn="ctr" defTabSz="410751" rtl="0" eaLnBrk="1" latinLnBrk="0" hangingPunct="1">
                        <a:lnSpc>
                          <a:spcPct val="100000"/>
                        </a:lnSpc>
                        <a:spcBef>
                          <a:spcPts val="0"/>
                        </a:spcBef>
                        <a:spcAft>
                          <a:spcPts val="0"/>
                        </a:spcAft>
                        <a:buClrTx/>
                        <a:buSzTx/>
                        <a:buFontTx/>
                        <a:buNone/>
                        <a:tabLst/>
                        <a:defRPr sz="1100" b="0" i="0" u="none" strike="noStrike" cap="none" spc="0" baseline="0">
                          <a:ln>
                            <a:noFill/>
                          </a:ln>
                          <a:solidFill>
                            <a:schemeClr val="dk1"/>
                          </a:solidFill>
                          <a:uFillTx/>
                          <a:latin typeface="Source Sans Pro"/>
                          <a:sym typeface="Helvetica Neue Light"/>
                        </a:defRPr>
                      </a:lvl9pPr>
                    </a:lstStyle>
                    <a:p>
                      <a:r>
                        <a:rPr lang="en-US" sz="1600" b="1" dirty="0">
                          <a:solidFill>
                            <a:schemeClr val="accent1"/>
                          </a:solidFill>
                          <a:latin typeface="Source Sans Pro"/>
                        </a:rPr>
                        <a:t> $ 1,525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847663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y_save.jpg"/>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8"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sp>
        <p:nvSpPr>
          <p:cNvPr id="6" name="Text Placeholder 5"/>
          <p:cNvSpPr>
            <a:spLocks noGrp="1"/>
          </p:cNvSpPr>
          <p:nvPr>
            <p:ph type="body" sz="quarter" idx="4294967295"/>
          </p:nvPr>
        </p:nvSpPr>
        <p:spPr>
          <a:xfrm>
            <a:off x="5552662" y="1190177"/>
            <a:ext cx="3591338" cy="1280803"/>
          </a:xfrm>
        </p:spPr>
        <p:txBody>
          <a:bodyPr>
            <a:noAutofit/>
          </a:bodyPr>
          <a:lstStyle/>
          <a:p>
            <a:r>
              <a:rPr lang="en-US" sz="8800" b="1" dirty="0">
                <a:solidFill>
                  <a:schemeClr val="accent3"/>
                </a:solidFill>
                <a:latin typeface="+mn-lt"/>
              </a:rPr>
              <a:t>WHY</a:t>
            </a:r>
            <a:endParaRPr lang="en-US" sz="11500" b="1" dirty="0">
              <a:solidFill>
                <a:schemeClr val="accent3"/>
              </a:solidFill>
              <a:latin typeface="+mn-lt"/>
            </a:endParaRPr>
          </a:p>
        </p:txBody>
      </p:sp>
      <p:sp>
        <p:nvSpPr>
          <p:cNvPr id="4" name="Rectangle 3"/>
          <p:cNvSpPr/>
          <p:nvPr/>
        </p:nvSpPr>
        <p:spPr>
          <a:xfrm>
            <a:off x="6249176" y="2293734"/>
            <a:ext cx="2363189" cy="707886"/>
          </a:xfrm>
          <a:prstGeom prst="rect">
            <a:avLst/>
          </a:prstGeom>
        </p:spPr>
        <p:txBody>
          <a:bodyPr wrap="square">
            <a:noAutofit/>
          </a:bodyPr>
          <a:lstStyle/>
          <a:p>
            <a:r>
              <a:rPr lang="en-US" sz="4400" dirty="0">
                <a:solidFill>
                  <a:schemeClr val="accent3"/>
                </a:solidFill>
                <a:latin typeface="Source Sans Pro Light" panose="020B0403030403020204" pitchFamily="34" charset="77"/>
              </a:rPr>
              <a:t>SAVE?</a:t>
            </a:r>
          </a:p>
        </p:txBody>
      </p:sp>
      <p:pic>
        <p:nvPicPr>
          <p:cNvPr id="9" name="Image" descr="Image">
            <a:extLst>
              <a:ext uri="{FF2B5EF4-FFF2-40B4-BE49-F238E27FC236}">
                <a16:creationId xmlns:a16="http://schemas.microsoft.com/office/drawing/2014/main" id="{1C1A6A25-EF78-5E4F-84FB-6AB4EFB2CA09}"/>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41193439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w.jpg"/>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8"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sp>
        <p:nvSpPr>
          <p:cNvPr id="4" name="Rectangle 3"/>
          <p:cNvSpPr/>
          <p:nvPr/>
        </p:nvSpPr>
        <p:spPr>
          <a:xfrm>
            <a:off x="908450" y="2476372"/>
            <a:ext cx="3969327" cy="707886"/>
          </a:xfrm>
          <a:prstGeom prst="rect">
            <a:avLst/>
          </a:prstGeom>
        </p:spPr>
        <p:txBody>
          <a:bodyPr wrap="square">
            <a:spAutoFit/>
          </a:bodyPr>
          <a:lstStyle/>
          <a:p>
            <a:r>
              <a:rPr lang="en-US" sz="4000" dirty="0">
                <a:solidFill>
                  <a:schemeClr val="accent4"/>
                </a:solidFill>
                <a:latin typeface="Source Sans Pro Light" pitchFamily="34" charset="0"/>
                <a:ea typeface="Source Sans Pro Light" pitchFamily="34" charset="0"/>
              </a:rPr>
              <a:t>YOUR SAVINGS</a:t>
            </a:r>
          </a:p>
        </p:txBody>
      </p:sp>
      <p:sp>
        <p:nvSpPr>
          <p:cNvPr id="6" name="Text Placeholder 5"/>
          <p:cNvSpPr>
            <a:spLocks noGrp="1"/>
          </p:cNvSpPr>
          <p:nvPr>
            <p:ph type="body" sz="quarter" idx="4294967295"/>
          </p:nvPr>
        </p:nvSpPr>
        <p:spPr>
          <a:xfrm>
            <a:off x="722322" y="1283217"/>
            <a:ext cx="5281613" cy="523875"/>
          </a:xfrm>
        </p:spPr>
        <p:txBody>
          <a:bodyPr>
            <a:noAutofit/>
          </a:bodyPr>
          <a:lstStyle/>
          <a:p>
            <a:r>
              <a:rPr lang="en-US" sz="9600" b="1" dirty="0">
                <a:solidFill>
                  <a:schemeClr val="accent4"/>
                </a:solidFill>
              </a:rPr>
              <a:t>GROW</a:t>
            </a:r>
          </a:p>
        </p:txBody>
      </p:sp>
      <p:pic>
        <p:nvPicPr>
          <p:cNvPr id="10" name="Image" descr="Image">
            <a:extLst>
              <a:ext uri="{FF2B5EF4-FFF2-40B4-BE49-F238E27FC236}">
                <a16:creationId xmlns:a16="http://schemas.microsoft.com/office/drawing/2014/main" id="{1C1A6A25-EF78-5E4F-84FB-6AB4EFB2CA09}"/>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15668027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60" t="-1" r="13357" b="26151"/>
          <a:stretch/>
        </p:blipFill>
        <p:spPr>
          <a:xfrm flipH="1">
            <a:off x="0" y="1287786"/>
            <a:ext cx="3778318" cy="5570214"/>
          </a:xfrm>
          <a:prstGeom prst="rect">
            <a:avLst/>
          </a:prstGeom>
        </p:spPr>
      </p:pic>
      <p:sp>
        <p:nvSpPr>
          <p:cNvPr id="46" name="Freeform 45">
            <a:extLst>
              <a:ext uri="{FF2B5EF4-FFF2-40B4-BE49-F238E27FC236}">
                <a16:creationId xmlns:a16="http://schemas.microsoft.com/office/drawing/2014/main" id="{50D2A676-EDD2-6D4B-99CA-C97CC19C1648}"/>
              </a:ext>
            </a:extLst>
          </p:cNvPr>
          <p:cNvSpPr/>
          <p:nvPr/>
        </p:nvSpPr>
        <p:spPr>
          <a:xfrm rot="10800000">
            <a:off x="3523104" y="3582108"/>
            <a:ext cx="455083" cy="1458594"/>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 Placeholder 5">
            <a:extLst>
              <a:ext uri="{FF2B5EF4-FFF2-40B4-BE49-F238E27FC236}">
                <a16:creationId xmlns:a16="http://schemas.microsoft.com/office/drawing/2014/main" id="{92247425-33D8-1A41-BDFC-C10E5C1B3D26}"/>
              </a:ext>
            </a:extLst>
          </p:cNvPr>
          <p:cNvSpPr txBox="1">
            <a:spLocks/>
          </p:cNvSpPr>
          <p:nvPr/>
        </p:nvSpPr>
        <p:spPr>
          <a:xfrm>
            <a:off x="7273643" y="2674937"/>
            <a:ext cx="1401762" cy="1424586"/>
          </a:xfrm>
          <a:prstGeom prst="rect">
            <a:avLst/>
          </a:prstGeom>
        </p:spPr>
        <p:txBody>
          <a:bodyPr vert="horz" lIns="91440" tIns="45720" rIns="91440" bIns="45720" rtlCol="0">
            <a:no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lnSpc>
                <a:spcPts val="1900"/>
              </a:lnSpc>
              <a:spcBef>
                <a:spcPts val="0"/>
              </a:spcBef>
            </a:pPr>
            <a:r>
              <a:rPr lang="en-US" sz="1800" b="1" kern="0">
                <a:solidFill>
                  <a:schemeClr val="bg1"/>
                </a:solidFill>
              </a:rPr>
              <a:t>DAILY </a:t>
            </a:r>
            <a:br>
              <a:rPr lang="en-US" sz="1800" b="1" kern="0">
                <a:solidFill>
                  <a:schemeClr val="bg1"/>
                </a:solidFill>
              </a:rPr>
            </a:br>
            <a:r>
              <a:rPr lang="en-US" sz="1800" b="1" kern="0">
                <a:solidFill>
                  <a:schemeClr val="bg1"/>
                </a:solidFill>
              </a:rPr>
              <a:t>MONTHLY</a:t>
            </a:r>
          </a:p>
          <a:p>
            <a:pPr algn="ctr">
              <a:lnSpc>
                <a:spcPts val="1900"/>
              </a:lnSpc>
              <a:spcBef>
                <a:spcPts val="0"/>
              </a:spcBef>
            </a:pPr>
            <a:r>
              <a:rPr lang="en-US" sz="1800" b="1" kern="0">
                <a:solidFill>
                  <a:schemeClr val="bg1"/>
                </a:solidFill>
              </a:rPr>
              <a:t>ANNUALLY</a:t>
            </a:r>
          </a:p>
          <a:p>
            <a:pPr algn="ctr"/>
            <a:endParaRPr lang="en-US" sz="1800" b="1" kern="0" dirty="0">
              <a:solidFill>
                <a:schemeClr val="bg1"/>
              </a:solidFill>
            </a:endParaRPr>
          </a:p>
        </p:txBody>
      </p:sp>
      <p:sp>
        <p:nvSpPr>
          <p:cNvPr id="53" name="Freeform 52">
            <a:extLst>
              <a:ext uri="{FF2B5EF4-FFF2-40B4-BE49-F238E27FC236}">
                <a16:creationId xmlns:a16="http://schemas.microsoft.com/office/drawing/2014/main" id="{230BA6A4-C75D-3D4D-AD18-789041087C63}"/>
              </a:ext>
            </a:extLst>
          </p:cNvPr>
          <p:cNvSpPr/>
          <p:nvPr/>
        </p:nvSpPr>
        <p:spPr>
          <a:xfrm rot="10800000">
            <a:off x="3899137" y="3556229"/>
            <a:ext cx="4072385" cy="2530672"/>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 name="connsiteX0" fmla="*/ 0 w 888281"/>
              <a:gd name="connsiteY0" fmla="*/ 1137399 h 1137399"/>
              <a:gd name="connsiteX1" fmla="*/ 2482 w 888281"/>
              <a:gd name="connsiteY1" fmla="*/ 4918 h 1137399"/>
              <a:gd name="connsiteX2" fmla="*/ 888281 w 888281"/>
              <a:gd name="connsiteY2" fmla="*/ 0 h 1137399"/>
              <a:gd name="connsiteX0" fmla="*/ 0 w 888281"/>
              <a:gd name="connsiteY0" fmla="*/ 1137399 h 1137399"/>
              <a:gd name="connsiteX1" fmla="*/ 2482 w 888281"/>
              <a:gd name="connsiteY1" fmla="*/ 4918 h 1137399"/>
              <a:gd name="connsiteX2" fmla="*/ 888281 w 888281"/>
              <a:gd name="connsiteY2" fmla="*/ 0 h 1137399"/>
              <a:gd name="connsiteX0" fmla="*/ 1092 w 885905"/>
              <a:gd name="connsiteY0" fmla="*/ 1137399 h 1137399"/>
              <a:gd name="connsiteX1" fmla="*/ 106 w 885905"/>
              <a:gd name="connsiteY1" fmla="*/ 4918 h 1137399"/>
              <a:gd name="connsiteX2" fmla="*/ 885905 w 885905"/>
              <a:gd name="connsiteY2" fmla="*/ 0 h 1137399"/>
              <a:gd name="connsiteX0" fmla="*/ 1311 w 886124"/>
              <a:gd name="connsiteY0" fmla="*/ 1137399 h 1137399"/>
              <a:gd name="connsiteX1" fmla="*/ 325 w 886124"/>
              <a:gd name="connsiteY1" fmla="*/ 4918 h 1137399"/>
              <a:gd name="connsiteX2" fmla="*/ 886124 w 886124"/>
              <a:gd name="connsiteY2" fmla="*/ 0 h 1137399"/>
            </a:gdLst>
            <a:ahLst/>
            <a:cxnLst>
              <a:cxn ang="0">
                <a:pos x="connsiteX0" y="connsiteY0"/>
              </a:cxn>
              <a:cxn ang="0">
                <a:pos x="connsiteX1" y="connsiteY1"/>
              </a:cxn>
              <a:cxn ang="0">
                <a:pos x="connsiteX2" y="connsiteY2"/>
              </a:cxn>
            </a:cxnLst>
            <a:rect l="l" t="t" r="r" b="b"/>
            <a:pathLst>
              <a:path w="886124" h="1137399">
                <a:moveTo>
                  <a:pt x="1311" y="1137399"/>
                </a:moveTo>
                <a:cubicBezTo>
                  <a:pt x="404" y="758320"/>
                  <a:pt x="-502" y="383997"/>
                  <a:pt x="325" y="4918"/>
                </a:cubicBezTo>
                <a:lnTo>
                  <a:pt x="886124" y="0"/>
                </a:lnTo>
              </a:path>
            </a:pathLst>
          </a:cu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a:extLst>
              <a:ext uri="{FF2B5EF4-FFF2-40B4-BE49-F238E27FC236}">
                <a16:creationId xmlns:a16="http://schemas.microsoft.com/office/drawing/2014/main" id="{D2E9603B-93B6-DE4A-94C6-EB9662208B7B}"/>
              </a:ext>
            </a:extLst>
          </p:cNvPr>
          <p:cNvSpPr/>
          <p:nvPr/>
        </p:nvSpPr>
        <p:spPr>
          <a:xfrm>
            <a:off x="3719144" y="5827134"/>
            <a:ext cx="3325755" cy="516165"/>
          </a:xfrm>
          <a:prstGeom prst="rect">
            <a:avLst/>
          </a:prstGeom>
          <a:solidFill>
            <a:schemeClr val="accent3"/>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5" name="Text Placeholder 5">
            <a:extLst>
              <a:ext uri="{FF2B5EF4-FFF2-40B4-BE49-F238E27FC236}">
                <a16:creationId xmlns:a16="http://schemas.microsoft.com/office/drawing/2014/main" id="{754E2892-22CC-0344-B5A7-493D9A2C2F40}"/>
              </a:ext>
            </a:extLst>
          </p:cNvPr>
          <p:cNvSpPr txBox="1">
            <a:spLocks/>
          </p:cNvSpPr>
          <p:nvPr/>
        </p:nvSpPr>
        <p:spPr>
          <a:xfrm>
            <a:off x="3721764" y="5863508"/>
            <a:ext cx="3323135" cy="86048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200" dirty="0">
                <a:solidFill>
                  <a:schemeClr val="bg1"/>
                </a:solidFill>
                <a:latin typeface="Source Sans Pro" pitchFamily="34" charset="0"/>
              </a:rPr>
              <a:t>Interest is compounded</a:t>
            </a:r>
          </a:p>
        </p:txBody>
      </p:sp>
      <p:sp>
        <p:nvSpPr>
          <p:cNvPr id="66" name="Text Placeholder 5">
            <a:extLst>
              <a:ext uri="{FF2B5EF4-FFF2-40B4-BE49-F238E27FC236}">
                <a16:creationId xmlns:a16="http://schemas.microsoft.com/office/drawing/2014/main" id="{60F06515-2F16-DD41-A307-6C8FD7AF5AA4}"/>
              </a:ext>
            </a:extLst>
          </p:cNvPr>
          <p:cNvSpPr txBox="1">
            <a:spLocks/>
          </p:cNvSpPr>
          <p:nvPr/>
        </p:nvSpPr>
        <p:spPr>
          <a:xfrm>
            <a:off x="5036742" y="2674937"/>
            <a:ext cx="1446529" cy="13629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dirty="0">
                <a:solidFill>
                  <a:schemeClr val="bg1"/>
                </a:solidFill>
                <a:latin typeface="Source Sans Pro" pitchFamily="34" charset="0"/>
              </a:rPr>
              <a:t>MONEY IN </a:t>
            </a:r>
            <a:br>
              <a:rPr lang="en-US" sz="1800" b="1" dirty="0">
                <a:solidFill>
                  <a:schemeClr val="bg1"/>
                </a:solidFill>
                <a:latin typeface="Source Sans Pro" pitchFamily="34" charset="0"/>
              </a:rPr>
            </a:br>
            <a:r>
              <a:rPr lang="en-US" sz="1800" b="1" dirty="0">
                <a:solidFill>
                  <a:schemeClr val="bg1"/>
                </a:solidFill>
                <a:latin typeface="Source Sans Pro" pitchFamily="34" charset="0"/>
              </a:rPr>
              <a:t>YOUR ACCOUNT</a:t>
            </a:r>
          </a:p>
        </p:txBody>
      </p:sp>
      <p:sp>
        <p:nvSpPr>
          <p:cNvPr id="68" name="Text Box 51">
            <a:extLst>
              <a:ext uri="{FF2B5EF4-FFF2-40B4-BE49-F238E27FC236}">
                <a16:creationId xmlns:a16="http://schemas.microsoft.com/office/drawing/2014/main" id="{89FF64A8-70A9-C143-B110-96A7EDB5E63F}"/>
              </a:ext>
            </a:extLst>
          </p:cNvPr>
          <p:cNvSpPr txBox="1"/>
          <p:nvPr/>
        </p:nvSpPr>
        <p:spPr>
          <a:xfrm>
            <a:off x="373813" y="6612988"/>
            <a:ext cx="1975104" cy="200154"/>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chemeClr val="tx2">
                    <a:lumMod val="60000"/>
                    <a:lumOff val="40000"/>
                  </a:schemeClr>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chemeClr val="tx2">
                    <a:lumMod val="60000"/>
                    <a:lumOff val="40000"/>
                  </a:schemeClr>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chemeClr val="tx2">
                    <a:lumMod val="60000"/>
                    <a:lumOff val="40000"/>
                  </a:schemeClr>
                </a:solidFill>
                <a:effectLst/>
                <a:uLnTx/>
                <a:uFillTx/>
                <a:latin typeface="Source Sans Pro" pitchFamily="34" charset="0"/>
                <a:ea typeface="Source Sans Pro" pitchFamily="34" charset="0"/>
                <a:cs typeface="Verdana" panose="020B0604030504040204" pitchFamily="34" charset="0"/>
              </a:rPr>
              <a:t> Regions Bank.</a:t>
            </a:r>
          </a:p>
        </p:txBody>
      </p:sp>
      <p:sp>
        <p:nvSpPr>
          <p:cNvPr id="69" name="Text Placeholder 5">
            <a:extLst>
              <a:ext uri="{FF2B5EF4-FFF2-40B4-BE49-F238E27FC236}">
                <a16:creationId xmlns:a16="http://schemas.microsoft.com/office/drawing/2014/main" id="{ADD0114F-F439-E44D-8D71-54481D5EE992}"/>
              </a:ext>
            </a:extLst>
          </p:cNvPr>
          <p:cNvSpPr txBox="1">
            <a:spLocks/>
          </p:cNvSpPr>
          <p:nvPr/>
        </p:nvSpPr>
        <p:spPr>
          <a:xfrm>
            <a:off x="1627448" y="291693"/>
            <a:ext cx="6514494" cy="527050"/>
          </a:xfrm>
          <a:prstGeom prst="rect">
            <a:avLst/>
          </a:prstGeom>
        </p:spPr>
        <p:txBody>
          <a:bodyPr vert="horz" lIns="91440" tIns="45720" rIns="91440" bIns="45720" rtlCol="0">
            <a:no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4000" dirty="0">
                <a:solidFill>
                  <a:schemeClr val="accent4"/>
                </a:solidFill>
                <a:latin typeface="Source Sans Pro Light" panose="020B0403030403020204" pitchFamily="34" charset="77"/>
              </a:rPr>
              <a:t>PICKING A SAVINGS</a:t>
            </a:r>
          </a:p>
        </p:txBody>
      </p:sp>
      <p:sp>
        <p:nvSpPr>
          <p:cNvPr id="70" name="Text Placeholder 5">
            <a:extLst>
              <a:ext uri="{FF2B5EF4-FFF2-40B4-BE49-F238E27FC236}">
                <a16:creationId xmlns:a16="http://schemas.microsoft.com/office/drawing/2014/main" id="{D9439D43-DB61-794F-8D46-2E172363D1B5}"/>
              </a:ext>
            </a:extLst>
          </p:cNvPr>
          <p:cNvSpPr txBox="1">
            <a:spLocks/>
          </p:cNvSpPr>
          <p:nvPr/>
        </p:nvSpPr>
        <p:spPr>
          <a:xfrm>
            <a:off x="2734625" y="711371"/>
            <a:ext cx="5356994" cy="1089025"/>
          </a:xfrm>
          <a:prstGeom prst="rect">
            <a:avLst/>
          </a:prstGeom>
        </p:spPr>
        <p:txBody>
          <a:bodyPr vert="horz" lIns="91440" tIns="0" rIns="91440" bIns="45720" rtlCol="0">
            <a:noAutofit/>
            <a:scene3d>
              <a:camera prst="orthographicFront"/>
              <a:lightRig rig="threePt" dir="t"/>
            </a:scene3d>
            <a:sp3d/>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5400" b="1" dirty="0">
                <a:solidFill>
                  <a:schemeClr val="accent4"/>
                </a:solidFill>
                <a:latin typeface="+mn-lt"/>
              </a:rPr>
              <a:t>ACCOUNT</a:t>
            </a:r>
          </a:p>
        </p:txBody>
      </p:sp>
      <p:sp>
        <p:nvSpPr>
          <p:cNvPr id="71" name="Text Placeholder 5">
            <a:extLst>
              <a:ext uri="{FF2B5EF4-FFF2-40B4-BE49-F238E27FC236}">
                <a16:creationId xmlns:a16="http://schemas.microsoft.com/office/drawing/2014/main" id="{197E135B-AE18-314B-A7A3-F756AD3DEDFA}"/>
              </a:ext>
            </a:extLst>
          </p:cNvPr>
          <p:cNvSpPr txBox="1">
            <a:spLocks/>
          </p:cNvSpPr>
          <p:nvPr/>
        </p:nvSpPr>
        <p:spPr>
          <a:xfrm>
            <a:off x="3217659" y="2674937"/>
            <a:ext cx="1520393" cy="1086179"/>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800" b="1" kern="0">
                <a:solidFill>
                  <a:schemeClr val="bg1"/>
                </a:solidFill>
              </a:rPr>
              <a:t>PREVIOUSLY PAID INTEREST</a:t>
            </a:r>
            <a:endParaRPr lang="en-US" sz="1800" b="1" kern="0" dirty="0">
              <a:solidFill>
                <a:schemeClr val="bg1"/>
              </a:solidFill>
            </a:endParaRPr>
          </a:p>
        </p:txBody>
      </p:sp>
      <p:sp>
        <p:nvSpPr>
          <p:cNvPr id="72" name="Freeform 71">
            <a:extLst>
              <a:ext uri="{FF2B5EF4-FFF2-40B4-BE49-F238E27FC236}">
                <a16:creationId xmlns:a16="http://schemas.microsoft.com/office/drawing/2014/main" id="{256D5078-B2A7-754E-B67B-FCD3FE31ADB2}"/>
              </a:ext>
            </a:extLst>
          </p:cNvPr>
          <p:cNvSpPr/>
          <p:nvPr/>
        </p:nvSpPr>
        <p:spPr>
          <a:xfrm rot="10800000">
            <a:off x="5168970" y="3593279"/>
            <a:ext cx="591036" cy="1519332"/>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ectangle 72">
            <a:extLst>
              <a:ext uri="{FF2B5EF4-FFF2-40B4-BE49-F238E27FC236}">
                <a16:creationId xmlns:a16="http://schemas.microsoft.com/office/drawing/2014/main" id="{BA8B554D-14CC-F248-B851-1DEEAEB70EEC}"/>
              </a:ext>
            </a:extLst>
          </p:cNvPr>
          <p:cNvSpPr/>
          <p:nvPr/>
        </p:nvSpPr>
        <p:spPr>
          <a:xfrm>
            <a:off x="3420226" y="4835816"/>
            <a:ext cx="2863970" cy="516165"/>
          </a:xfrm>
          <a:prstGeom prst="rect">
            <a:avLst/>
          </a:prstGeom>
          <a:solidFill>
            <a:schemeClr val="accent3"/>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4" name="Text Placeholder 5">
            <a:extLst>
              <a:ext uri="{FF2B5EF4-FFF2-40B4-BE49-F238E27FC236}">
                <a16:creationId xmlns:a16="http://schemas.microsoft.com/office/drawing/2014/main" id="{60AF933C-F357-304C-B882-F373FCD400F7}"/>
              </a:ext>
            </a:extLst>
          </p:cNvPr>
          <p:cNvSpPr txBox="1">
            <a:spLocks/>
          </p:cNvSpPr>
          <p:nvPr/>
        </p:nvSpPr>
        <p:spPr>
          <a:xfrm>
            <a:off x="3420227" y="4869659"/>
            <a:ext cx="2863969" cy="61454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200" dirty="0">
                <a:solidFill>
                  <a:schemeClr val="bg1"/>
                </a:solidFill>
                <a:latin typeface="Source Sans Pro" pitchFamily="34" charset="0"/>
              </a:rPr>
              <a:t>You earn money on</a:t>
            </a:r>
          </a:p>
        </p:txBody>
      </p:sp>
    </p:spTree>
    <p:extLst>
      <p:ext uri="{BB962C8B-B14F-4D97-AF65-F5344CB8AC3E}">
        <p14:creationId xmlns:p14="http://schemas.microsoft.com/office/powerpoint/2010/main" val="22209937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56C8F52-2513-4AA5-B064-67A37DEF62F7}"/>
              </a:ext>
            </a:extLst>
          </p:cNvPr>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0" y="1607585"/>
            <a:ext cx="9144000" cy="525041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0">
            <a:extLst>
              <a:ext uri="{FF2B5EF4-FFF2-40B4-BE49-F238E27FC236}">
                <a16:creationId xmlns:a16="http://schemas.microsoft.com/office/drawing/2014/main" id="{FB150EE2-AD79-D44D-9578-AB1B8425F850}"/>
              </a:ext>
            </a:extLst>
          </p:cNvPr>
          <p:cNvSpPr>
            <a:spLocks noGrp="1"/>
          </p:cNvSpPr>
          <p:nvPr>
            <p:ph type="title"/>
          </p:nvPr>
        </p:nvSpPr>
        <p:spPr>
          <a:xfrm>
            <a:off x="227050" y="115355"/>
            <a:ext cx="7804399" cy="560176"/>
          </a:xfrm>
        </p:spPr>
        <p:txBody>
          <a:bodyPr/>
          <a:lstStyle/>
          <a:p>
            <a:r>
              <a:rPr lang="en-US"/>
              <a:t>Financial Growth</a:t>
            </a:r>
            <a:endParaRPr lang="en-US" dirty="0"/>
          </a:p>
        </p:txBody>
      </p:sp>
      <p:sp>
        <p:nvSpPr>
          <p:cNvPr id="21" name="Text Placeholder 2">
            <a:extLst>
              <a:ext uri="{FF2B5EF4-FFF2-40B4-BE49-F238E27FC236}">
                <a16:creationId xmlns:a16="http://schemas.microsoft.com/office/drawing/2014/main" id="{36003A63-CEDD-3049-B5DF-0D920ED31495}"/>
              </a:ext>
            </a:extLst>
          </p:cNvPr>
          <p:cNvSpPr>
            <a:spLocks noGrp="1"/>
          </p:cNvSpPr>
          <p:nvPr>
            <p:ph idx="10"/>
          </p:nvPr>
        </p:nvSpPr>
        <p:spPr>
          <a:xfrm>
            <a:off x="226243" y="675531"/>
            <a:ext cx="7951029" cy="1031031"/>
          </a:xfrm>
        </p:spPr>
        <p:txBody>
          <a:bodyPr/>
          <a:lstStyle/>
          <a:p>
            <a:r>
              <a:rPr lang="en-US"/>
              <a:t>The Rule of 72</a:t>
            </a:r>
            <a:endParaRPr lang="en-US" dirty="0"/>
          </a:p>
        </p:txBody>
      </p:sp>
      <p:sp>
        <p:nvSpPr>
          <p:cNvPr id="22" name="Rectangle 1027">
            <a:extLst>
              <a:ext uri="{FF2B5EF4-FFF2-40B4-BE49-F238E27FC236}">
                <a16:creationId xmlns:a16="http://schemas.microsoft.com/office/drawing/2014/main" id="{3ECAF1F5-8DCF-164B-A512-0B4EA5EE3E7C}"/>
              </a:ext>
            </a:extLst>
          </p:cNvPr>
          <p:cNvSpPr>
            <a:spLocks noGrp="1" noChangeArrowheads="1"/>
          </p:cNvSpPr>
          <p:nvPr>
            <p:ph idx="1"/>
          </p:nvPr>
        </p:nvSpPr>
        <p:spPr>
          <a:xfrm>
            <a:off x="0" y="1613047"/>
            <a:ext cx="9144000" cy="5315654"/>
          </a:xfrm>
        </p:spPr>
        <p:txBody>
          <a:bodyPr/>
          <a:lstStyle/>
          <a:p>
            <a:pPr lvl="1"/>
            <a:endParaRPr lang="en-US"/>
          </a:p>
          <a:p>
            <a:endParaRPr lang="en-US" dirty="0"/>
          </a:p>
        </p:txBody>
      </p:sp>
      <p:grpSp>
        <p:nvGrpSpPr>
          <p:cNvPr id="23" name="Group 22">
            <a:extLst>
              <a:ext uri="{FF2B5EF4-FFF2-40B4-BE49-F238E27FC236}">
                <a16:creationId xmlns:a16="http://schemas.microsoft.com/office/drawing/2014/main" id="{8BEF28C8-981A-3B42-9CFF-90892D804F25}"/>
              </a:ext>
            </a:extLst>
          </p:cNvPr>
          <p:cNvGrpSpPr/>
          <p:nvPr/>
        </p:nvGrpSpPr>
        <p:grpSpPr>
          <a:xfrm>
            <a:off x="5037003" y="1943100"/>
            <a:ext cx="3062686" cy="2188303"/>
            <a:chOff x="966763" y="2226334"/>
            <a:chExt cx="3062686" cy="2188303"/>
          </a:xfrm>
        </p:grpSpPr>
        <p:sp>
          <p:nvSpPr>
            <p:cNvPr id="24" name="Rectangle 23">
              <a:extLst>
                <a:ext uri="{FF2B5EF4-FFF2-40B4-BE49-F238E27FC236}">
                  <a16:creationId xmlns:a16="http://schemas.microsoft.com/office/drawing/2014/main" id="{44CAD1AC-DCF4-E74D-85CE-31AD425E108D}"/>
                </a:ext>
              </a:extLst>
            </p:cNvPr>
            <p:cNvSpPr/>
            <p:nvPr/>
          </p:nvSpPr>
          <p:spPr>
            <a:xfrm>
              <a:off x="966763" y="2226334"/>
              <a:ext cx="3062686" cy="2188303"/>
            </a:xfrm>
            <a:prstGeom prst="rect">
              <a:avLst/>
            </a:prstGeom>
            <a:solidFill>
              <a:srgbClr val="88BB00">
                <a:alpha val="85098"/>
              </a:srgb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5" name="Rectangle 24">
              <a:extLst>
                <a:ext uri="{FF2B5EF4-FFF2-40B4-BE49-F238E27FC236}">
                  <a16:creationId xmlns:a16="http://schemas.microsoft.com/office/drawing/2014/main" id="{AF735814-F83A-5C4D-9810-A6F13F03FFA0}"/>
                </a:ext>
              </a:extLst>
            </p:cNvPr>
            <p:cNvSpPr/>
            <p:nvPr/>
          </p:nvSpPr>
          <p:spPr>
            <a:xfrm>
              <a:off x="1718430" y="2353451"/>
              <a:ext cx="1524001" cy="1138773"/>
            </a:xfrm>
            <a:prstGeom prst="rect">
              <a:avLst/>
            </a:prstGeom>
          </p:spPr>
          <p:txBody>
            <a:bodyPr wrap="square">
              <a:spAutoFit/>
            </a:bodyPr>
            <a:lstStyle/>
            <a:p>
              <a:r>
                <a:rPr lang="en-US" sz="3200" dirty="0">
                  <a:solidFill>
                    <a:schemeClr val="bg1"/>
                  </a:solidFill>
                  <a:latin typeface="Source Sans Pro" pitchFamily="34" charset="0"/>
                </a:rPr>
                <a:t>72</a:t>
              </a:r>
            </a:p>
            <a:p>
              <a:br>
                <a:rPr lang="en-US" dirty="0">
                  <a:solidFill>
                    <a:schemeClr val="bg1"/>
                  </a:solidFill>
                  <a:latin typeface="Source Sans Pro" pitchFamily="34" charset="0"/>
                </a:rPr>
              </a:br>
              <a:endParaRPr lang="en-US" dirty="0">
                <a:solidFill>
                  <a:schemeClr val="bg1"/>
                </a:solidFill>
                <a:latin typeface="Source Sans Pro" pitchFamily="34" charset="0"/>
              </a:endParaRPr>
            </a:p>
          </p:txBody>
        </p:sp>
        <p:sp>
          <p:nvSpPr>
            <p:cNvPr id="26" name="Rectangle 25">
              <a:extLst>
                <a:ext uri="{FF2B5EF4-FFF2-40B4-BE49-F238E27FC236}">
                  <a16:creationId xmlns:a16="http://schemas.microsoft.com/office/drawing/2014/main" id="{304B6DBA-E200-3644-8ED1-9F477F8492E2}"/>
                </a:ext>
              </a:extLst>
            </p:cNvPr>
            <p:cNvSpPr/>
            <p:nvPr/>
          </p:nvSpPr>
          <p:spPr>
            <a:xfrm>
              <a:off x="1222784" y="2922837"/>
              <a:ext cx="1905000" cy="584776"/>
            </a:xfrm>
            <a:prstGeom prst="rect">
              <a:avLst/>
            </a:prstGeom>
          </p:spPr>
          <p:txBody>
            <a:bodyPr wrap="square">
              <a:spAutoFit/>
            </a:bodyPr>
            <a:lstStyle/>
            <a:p>
              <a:r>
                <a:rPr lang="en-US" sz="3200" dirty="0">
                  <a:solidFill>
                    <a:schemeClr val="bg1"/>
                  </a:solidFill>
                  <a:latin typeface="Source Sans Pro" pitchFamily="34" charset="0"/>
                </a:rPr>
                <a:t>÷  </a:t>
              </a:r>
              <a:r>
                <a:rPr lang="en-US" sz="3100" dirty="0">
                  <a:solidFill>
                    <a:schemeClr val="bg1"/>
                  </a:solidFill>
                  <a:latin typeface="Source Sans Pro" pitchFamily="34" charset="0"/>
                </a:rPr>
                <a:t>4.0% </a:t>
              </a:r>
              <a:endParaRPr lang="en-US" sz="3100" dirty="0"/>
            </a:p>
          </p:txBody>
        </p:sp>
        <p:sp>
          <p:nvSpPr>
            <p:cNvPr id="27" name="Rectangle 26">
              <a:extLst>
                <a:ext uri="{FF2B5EF4-FFF2-40B4-BE49-F238E27FC236}">
                  <a16:creationId xmlns:a16="http://schemas.microsoft.com/office/drawing/2014/main" id="{3C7E08CD-C59A-7D4E-9F06-FD9E6CED77E4}"/>
                </a:ext>
              </a:extLst>
            </p:cNvPr>
            <p:cNvSpPr/>
            <p:nvPr/>
          </p:nvSpPr>
          <p:spPr>
            <a:xfrm>
              <a:off x="1603784" y="3471478"/>
              <a:ext cx="2425664" cy="830997"/>
            </a:xfrm>
            <a:prstGeom prst="rect">
              <a:avLst/>
            </a:prstGeom>
          </p:spPr>
          <p:txBody>
            <a:bodyPr wrap="none">
              <a:spAutoFit/>
            </a:bodyPr>
            <a:lstStyle/>
            <a:p>
              <a:r>
                <a:rPr lang="en-US" sz="4800" dirty="0">
                  <a:solidFill>
                    <a:schemeClr val="bg1"/>
                  </a:solidFill>
                  <a:latin typeface="Source Sans Pro" pitchFamily="34" charset="0"/>
                </a:rPr>
                <a:t>18 years </a:t>
              </a:r>
            </a:p>
          </p:txBody>
        </p:sp>
        <p:sp>
          <p:nvSpPr>
            <p:cNvPr id="28" name="Rectangle 27">
              <a:extLst>
                <a:ext uri="{FF2B5EF4-FFF2-40B4-BE49-F238E27FC236}">
                  <a16:creationId xmlns:a16="http://schemas.microsoft.com/office/drawing/2014/main" id="{3B93FC22-B099-E244-9659-A0EB3AB3E1DF}"/>
                </a:ext>
              </a:extLst>
            </p:cNvPr>
            <p:cNvSpPr/>
            <p:nvPr/>
          </p:nvSpPr>
          <p:spPr>
            <a:xfrm>
              <a:off x="1271562" y="3469364"/>
              <a:ext cx="1353820" cy="4571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3" name="Text Box 51">
            <a:extLst>
              <a:ext uri="{FF2B5EF4-FFF2-40B4-BE49-F238E27FC236}">
                <a16:creationId xmlns:a16="http://schemas.microsoft.com/office/drawing/2014/main" id="{89FF64A8-70A9-C143-B110-96A7EDB5E63F}"/>
              </a:ext>
            </a:extLst>
          </p:cNvPr>
          <p:cNvSpPr txBox="1"/>
          <p:nvPr/>
        </p:nvSpPr>
        <p:spPr>
          <a:xfrm>
            <a:off x="373813" y="6612988"/>
            <a:ext cx="1975104" cy="200154"/>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17984972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C1025B-6FCD-224E-9C26-B73DC816E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674304"/>
            <a:ext cx="5009662" cy="5328861"/>
          </a:xfrm>
          <a:prstGeom prst="rect">
            <a:avLst/>
          </a:prstGeom>
          <a:effectLst/>
        </p:spPr>
      </p:pic>
      <p:pic>
        <p:nvPicPr>
          <p:cNvPr id="17" name="Picture 16">
            <a:extLst>
              <a:ext uri="{FF2B5EF4-FFF2-40B4-BE49-F238E27FC236}">
                <a16:creationId xmlns:a16="http://schemas.microsoft.com/office/drawing/2014/main" id="{397FC0D2-191A-0448-84E8-6244E2EF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685" y="2403706"/>
            <a:ext cx="6000465" cy="4286047"/>
          </a:xfrm>
          <a:prstGeom prst="rect">
            <a:avLst/>
          </a:prstGeom>
        </p:spPr>
      </p:pic>
      <p:sp>
        <p:nvSpPr>
          <p:cNvPr id="18" name="Rounded Rectangular Callout 17">
            <a:extLst>
              <a:ext uri="{FF2B5EF4-FFF2-40B4-BE49-F238E27FC236}">
                <a16:creationId xmlns:a16="http://schemas.microsoft.com/office/drawing/2014/main" id="{196F54D0-F8CC-6346-BD87-05A3CB81D8B3}"/>
              </a:ext>
            </a:extLst>
          </p:cNvPr>
          <p:cNvSpPr/>
          <p:nvPr/>
        </p:nvSpPr>
        <p:spPr>
          <a:xfrm rot="603213" flipH="1">
            <a:off x="4492819" y="675896"/>
            <a:ext cx="3279332" cy="1879010"/>
          </a:xfrm>
          <a:prstGeom prst="wedgeRoundRectCallout">
            <a:avLst>
              <a:gd name="adj1" fmla="val -32574"/>
              <a:gd name="adj2" fmla="val 100851"/>
              <a:gd name="adj3" fmla="val 16667"/>
            </a:avLst>
          </a:prstGeom>
          <a:solidFill>
            <a:srgbClr val="8C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AEF55E01-D160-0F42-86B5-185D5B6BE5FB}"/>
              </a:ext>
            </a:extLst>
          </p:cNvPr>
          <p:cNvSpPr/>
          <p:nvPr/>
        </p:nvSpPr>
        <p:spPr>
          <a:xfrm rot="644871">
            <a:off x="4685279" y="984103"/>
            <a:ext cx="3078594" cy="1354217"/>
          </a:xfrm>
          <a:prstGeom prst="rect">
            <a:avLst/>
          </a:prstGeom>
        </p:spPr>
        <p:txBody>
          <a:bodyPr wrap="square">
            <a:spAutoFit/>
          </a:bodyPr>
          <a:lstStyle/>
          <a:p>
            <a:pPr marL="457200" marR="0" lvl="0" indent="-457200" defTabSz="914400" eaLnBrk="1" fontAlgn="auto" latinLnBrk="0" hangingPunct="1">
              <a:lnSpc>
                <a:spcPct val="100000"/>
              </a:lnSpc>
              <a:spcBef>
                <a:spcPts val="600"/>
              </a:spcBef>
              <a:spcAft>
                <a:spcPts val="600"/>
              </a:spcAft>
              <a:buClrTx/>
              <a:buSzTx/>
              <a:buFontTx/>
              <a:buAutoNum type="arabicPeriod"/>
              <a:tabLst/>
              <a:defRPr/>
            </a:pPr>
            <a:r>
              <a:rPr kumimoji="0" lang="en-US" sz="2400" b="1" i="0" u="none" strike="noStrike" kern="0" cap="none" spc="0" normalizeH="0" baseline="0" noProof="0" dirty="0">
                <a:ln>
                  <a:noFill/>
                </a:ln>
                <a:solidFill>
                  <a:prstClr val="white"/>
                </a:solidFill>
                <a:effectLst/>
                <a:uLnTx/>
                <a:uFillTx/>
              </a:rPr>
              <a:t>Open a savings account/product</a:t>
            </a:r>
          </a:p>
          <a:p>
            <a:pPr marL="457200" marR="0" lvl="0" indent="-457200" defTabSz="914400" eaLnBrk="1" fontAlgn="auto" latinLnBrk="0" hangingPunct="1">
              <a:lnSpc>
                <a:spcPct val="100000"/>
              </a:lnSpc>
              <a:spcBef>
                <a:spcPts val="600"/>
              </a:spcBef>
              <a:spcAft>
                <a:spcPts val="600"/>
              </a:spcAft>
              <a:buClrTx/>
              <a:buSzTx/>
              <a:buFontTx/>
              <a:buAutoNum type="arabicPeriod"/>
              <a:tabLst/>
              <a:defRPr/>
            </a:pPr>
            <a:r>
              <a:rPr kumimoji="0" lang="en-US" sz="2400" b="1" i="0" u="none" strike="noStrike" kern="0" cap="none" spc="0" normalizeH="0" baseline="0" noProof="0" dirty="0">
                <a:ln>
                  <a:noFill/>
                </a:ln>
                <a:solidFill>
                  <a:prstClr val="white"/>
                </a:solidFill>
                <a:effectLst/>
                <a:uLnTx/>
                <a:uFillTx/>
              </a:rPr>
              <a:t>Fund it</a:t>
            </a:r>
          </a:p>
        </p:txBody>
      </p:sp>
    </p:spTree>
    <p:extLst>
      <p:ext uri="{BB962C8B-B14F-4D97-AF65-F5344CB8AC3E}">
        <p14:creationId xmlns:p14="http://schemas.microsoft.com/office/powerpoint/2010/main" val="14227003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F0B0CC-C021-0C49-9916-4F5DF311F576}"/>
              </a:ext>
            </a:extLst>
          </p:cNvPr>
          <p:cNvSpPr>
            <a:spLocks noGrp="1"/>
          </p:cNvSpPr>
          <p:nvPr>
            <p:ph type="title"/>
          </p:nvPr>
        </p:nvSpPr>
        <p:spPr>
          <a:xfrm>
            <a:off x="227050" y="115355"/>
            <a:ext cx="7804399" cy="560176"/>
          </a:xfrm>
        </p:spPr>
        <p:txBody>
          <a:bodyPr>
            <a:normAutofit/>
          </a:bodyPr>
          <a:lstStyle/>
          <a:p>
            <a:r>
              <a:rPr lang="en-US" dirty="0"/>
              <a:t>NAME THAT SAVINGS PRODUCT</a:t>
            </a:r>
          </a:p>
        </p:txBody>
      </p:sp>
      <p:sp>
        <p:nvSpPr>
          <p:cNvPr id="17" name="Text Placeholder 5">
            <a:extLst>
              <a:ext uri="{FF2B5EF4-FFF2-40B4-BE49-F238E27FC236}">
                <a16:creationId xmlns:a16="http://schemas.microsoft.com/office/drawing/2014/main" id="{10AED8A0-16C9-B645-B762-5DC97ACA9184}"/>
              </a:ext>
            </a:extLst>
          </p:cNvPr>
          <p:cNvSpPr txBox="1">
            <a:spLocks/>
          </p:cNvSpPr>
          <p:nvPr/>
        </p:nvSpPr>
        <p:spPr>
          <a:xfrm>
            <a:off x="3590905" y="3077701"/>
            <a:ext cx="1957387" cy="584200"/>
          </a:xfrm>
          <a:prstGeom prst="rect">
            <a:avLst/>
          </a:prstGeom>
        </p:spPr>
        <p:txBody>
          <a:bodyPr vert="horz" lIns="91440" tIns="45720" rIns="91440" bIns="45720" rtlCol="0">
            <a:normAutofit fontScale="92500" lnSpcReduction="10000"/>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800" b="1" kern="0">
                <a:solidFill>
                  <a:schemeClr val="accent3"/>
                </a:solidFill>
              </a:rPr>
              <a:t>CERTIFICATE OF DEPOSIT</a:t>
            </a:r>
            <a:endParaRPr lang="en-US" sz="1800" b="1" kern="0" dirty="0">
              <a:solidFill>
                <a:schemeClr val="accent3"/>
              </a:solidFill>
            </a:endParaRPr>
          </a:p>
        </p:txBody>
      </p:sp>
      <p:sp>
        <p:nvSpPr>
          <p:cNvPr id="18" name="Text Placeholder 5">
            <a:extLst>
              <a:ext uri="{FF2B5EF4-FFF2-40B4-BE49-F238E27FC236}">
                <a16:creationId xmlns:a16="http://schemas.microsoft.com/office/drawing/2014/main" id="{71433CDC-29E1-AF44-9187-B6CF01299C28}"/>
              </a:ext>
            </a:extLst>
          </p:cNvPr>
          <p:cNvSpPr txBox="1">
            <a:spLocks/>
          </p:cNvSpPr>
          <p:nvPr/>
        </p:nvSpPr>
        <p:spPr>
          <a:xfrm>
            <a:off x="676203" y="3669444"/>
            <a:ext cx="1609344" cy="11430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800" b="1" kern="0">
                <a:solidFill>
                  <a:schemeClr val="accent3"/>
                </a:solidFill>
              </a:rPr>
              <a:t>MONEY MARKET ACCOUNT</a:t>
            </a:r>
            <a:endParaRPr lang="en-US" sz="1800" b="1" kern="0" dirty="0">
              <a:solidFill>
                <a:schemeClr val="accent3"/>
              </a:solidFill>
            </a:endParaRPr>
          </a:p>
        </p:txBody>
      </p:sp>
      <p:sp>
        <p:nvSpPr>
          <p:cNvPr id="19" name="Text Placeholder 5">
            <a:extLst>
              <a:ext uri="{FF2B5EF4-FFF2-40B4-BE49-F238E27FC236}">
                <a16:creationId xmlns:a16="http://schemas.microsoft.com/office/drawing/2014/main" id="{DADC4F28-DD52-F246-9CD8-9AF218F03D93}"/>
              </a:ext>
            </a:extLst>
          </p:cNvPr>
          <p:cNvSpPr txBox="1">
            <a:spLocks/>
          </p:cNvSpPr>
          <p:nvPr/>
        </p:nvSpPr>
        <p:spPr>
          <a:xfrm>
            <a:off x="6876254" y="3669444"/>
            <a:ext cx="1609725" cy="9906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spcBef>
                <a:spcPts val="0"/>
              </a:spcBef>
            </a:pPr>
            <a:r>
              <a:rPr lang="en-US" sz="1800" b="1" kern="0">
                <a:solidFill>
                  <a:schemeClr val="accent3"/>
                </a:solidFill>
              </a:rPr>
              <a:t>STATEMENT SAVINGS ACCOUNT</a:t>
            </a:r>
          </a:p>
          <a:p>
            <a:pPr algn="ctr"/>
            <a:endParaRPr lang="en-US" sz="1800" b="1" kern="0" dirty="0">
              <a:solidFill>
                <a:schemeClr val="accent3"/>
              </a:solidFill>
            </a:endParaRPr>
          </a:p>
        </p:txBody>
      </p:sp>
      <p:pic>
        <p:nvPicPr>
          <p:cNvPr id="20" name="Picture 19">
            <a:extLst>
              <a:ext uri="{FF2B5EF4-FFF2-40B4-BE49-F238E27FC236}">
                <a16:creationId xmlns:a16="http://schemas.microsoft.com/office/drawing/2014/main" id="{4D879589-369E-1548-87E0-37F5E6CC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572" y="2738048"/>
            <a:ext cx="963281" cy="822960"/>
          </a:xfrm>
          <a:prstGeom prst="rect">
            <a:avLst/>
          </a:prstGeom>
        </p:spPr>
      </p:pic>
      <p:pic>
        <p:nvPicPr>
          <p:cNvPr id="21" name="Picture 20">
            <a:extLst>
              <a:ext uri="{FF2B5EF4-FFF2-40B4-BE49-F238E27FC236}">
                <a16:creationId xmlns:a16="http://schemas.microsoft.com/office/drawing/2014/main" id="{A5E348D4-09FC-A04C-B222-6498CFCDB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419" y="1932342"/>
            <a:ext cx="936358" cy="1005840"/>
          </a:xfrm>
          <a:prstGeom prst="rect">
            <a:avLst/>
          </a:prstGeom>
        </p:spPr>
      </p:pic>
      <p:pic>
        <p:nvPicPr>
          <p:cNvPr id="22" name="Picture 21">
            <a:extLst>
              <a:ext uri="{FF2B5EF4-FFF2-40B4-BE49-F238E27FC236}">
                <a16:creationId xmlns:a16="http://schemas.microsoft.com/office/drawing/2014/main" id="{CF870FF0-C6D2-CC4D-8B8D-E49C0A1C9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299" y="2454786"/>
            <a:ext cx="927635" cy="1097280"/>
          </a:xfrm>
          <a:prstGeom prst="rect">
            <a:avLst/>
          </a:prstGeom>
        </p:spPr>
      </p:pic>
    </p:spTree>
    <p:extLst>
      <p:ext uri="{BB962C8B-B14F-4D97-AF65-F5344CB8AC3E}">
        <p14:creationId xmlns:p14="http://schemas.microsoft.com/office/powerpoint/2010/main" val="28967697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Name That Savings Product, </a:t>
            </a:r>
            <a:r>
              <a:rPr lang="en-US" sz="1800" dirty="0">
                <a:solidFill>
                  <a:schemeClr val="tx2"/>
                </a:solidFill>
                <a:latin typeface="Source Sans Pro" pitchFamily="34" charset="0"/>
                <a:cs typeface="Arial" charset="0"/>
              </a:rPr>
              <a:t>continued</a:t>
            </a:r>
          </a:p>
        </p:txBody>
      </p:sp>
      <p:cxnSp>
        <p:nvCxnSpPr>
          <p:cNvPr id="20" name="Straight Connector 19"/>
          <p:cNvCxnSpPr/>
          <p:nvPr/>
        </p:nvCxnSpPr>
        <p:spPr bwMode="auto">
          <a:xfrm flipV="1">
            <a:off x="3751263" y="3549650"/>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6587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967B2E-E0B0-0849-85A7-E415DBA05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8" y="1529663"/>
            <a:ext cx="7459671" cy="5328337"/>
          </a:xfrm>
          <a:prstGeom prst="rect">
            <a:avLst/>
          </a:prstGeom>
        </p:spPr>
      </p:pic>
      <p:sp>
        <p:nvSpPr>
          <p:cNvPr id="13" name="Rounded Rectangular Callout 12">
            <a:extLst>
              <a:ext uri="{FF2B5EF4-FFF2-40B4-BE49-F238E27FC236}">
                <a16:creationId xmlns:a16="http://schemas.microsoft.com/office/drawing/2014/main" id="{E997880E-8C8F-8842-BC2D-50ED81E8A306}"/>
              </a:ext>
            </a:extLst>
          </p:cNvPr>
          <p:cNvSpPr/>
          <p:nvPr/>
        </p:nvSpPr>
        <p:spPr>
          <a:xfrm rot="836717">
            <a:off x="4458246" y="996662"/>
            <a:ext cx="2945207" cy="1689885"/>
          </a:xfrm>
          <a:prstGeom prst="wedgeRoundRectCallout">
            <a:avLst>
              <a:gd name="adj1" fmla="val -36966"/>
              <a:gd name="adj2" fmla="val 102376"/>
              <a:gd name="adj3" fmla="val 16667"/>
            </a:avLst>
          </a:prstGeom>
          <a:solidFill>
            <a:srgbClr val="8C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ource Sans Pro"/>
              <a:ea typeface="+mn-ea"/>
              <a:cs typeface="+mn-cs"/>
            </a:endParaRPr>
          </a:p>
        </p:txBody>
      </p:sp>
      <p:sp>
        <p:nvSpPr>
          <p:cNvPr id="16" name="Rectangle 15">
            <a:extLst>
              <a:ext uri="{FF2B5EF4-FFF2-40B4-BE49-F238E27FC236}">
                <a16:creationId xmlns:a16="http://schemas.microsoft.com/office/drawing/2014/main" id="{5B6C657A-9976-2243-B30C-A1F0E9F9ADA4}"/>
              </a:ext>
            </a:extLst>
          </p:cNvPr>
          <p:cNvSpPr/>
          <p:nvPr/>
        </p:nvSpPr>
        <p:spPr>
          <a:xfrm rot="798511">
            <a:off x="4671340" y="1302995"/>
            <a:ext cx="2519017" cy="107721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rPr>
              <a:t>Pay yourself first.</a:t>
            </a:r>
          </a:p>
        </p:txBody>
      </p:sp>
    </p:spTree>
    <p:extLst>
      <p:ext uri="{BB962C8B-B14F-4D97-AF65-F5344CB8AC3E}">
        <p14:creationId xmlns:p14="http://schemas.microsoft.com/office/powerpoint/2010/main" val="20205998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759559"/>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3662721"/>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6" name="Rectangle 2"/>
          <p:cNvSpPr txBox="1">
            <a:spLocks noChangeArrowheads="1"/>
          </p:cNvSpPr>
          <p:nvPr/>
        </p:nvSpPr>
        <p:spPr bwMode="auto">
          <a:xfrm>
            <a:off x="0" y="2634021"/>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Facilitator Preparation Instructions</a:t>
            </a:r>
          </a:p>
        </p:txBody>
      </p:sp>
    </p:spTree>
    <p:extLst>
      <p:ext uri="{BB962C8B-B14F-4D97-AF65-F5344CB8AC3E}">
        <p14:creationId xmlns:p14="http://schemas.microsoft.com/office/powerpoint/2010/main" val="179045658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Source Sans Pro" pitchFamily="34" charset="0"/>
              </a:rPr>
              <a:pPr marL="274320"/>
              <a:t>20</a:t>
            </a:fld>
            <a:endParaRPr lang="en-US" sz="1200" dirty="0">
              <a:latin typeface="Source Sans Pro" pitchFamily="34" charset="0"/>
            </a:endParaRPr>
          </a:p>
        </p:txBody>
      </p: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Source Sans Pro" pitchFamily="34" charset="0"/>
              </a:rPr>
              <a:pPr marL="274320"/>
              <a:t>20</a:t>
            </a:fld>
            <a:endParaRPr lang="en-US" sz="1200" dirty="0">
              <a:latin typeface="Source Sans Pro" pitchFamily="34" charset="0"/>
            </a:endParaRPr>
          </a:p>
        </p:txBody>
      </p:sp>
      <p:sp>
        <p:nvSpPr>
          <p:cNvPr id="2" name="Title 1">
            <a:extLst>
              <a:ext uri="{FF2B5EF4-FFF2-40B4-BE49-F238E27FC236}">
                <a16:creationId xmlns:a16="http://schemas.microsoft.com/office/drawing/2014/main" id="{61719242-88C9-E341-A76B-F66F19A0BBE2}"/>
              </a:ext>
            </a:extLst>
          </p:cNvPr>
          <p:cNvSpPr>
            <a:spLocks noGrp="1"/>
          </p:cNvSpPr>
          <p:nvPr>
            <p:ph type="title"/>
          </p:nvPr>
        </p:nvSpPr>
        <p:spPr/>
        <p:txBody>
          <a:bodyPr>
            <a:normAutofit/>
          </a:bodyPr>
          <a:lstStyle/>
          <a:p>
            <a:r>
              <a:rPr lang="en-US" dirty="0"/>
              <a:t>Ways to Save</a:t>
            </a:r>
          </a:p>
        </p:txBody>
      </p:sp>
      <p:sp>
        <p:nvSpPr>
          <p:cNvPr id="9" name="Rectangle 1027"/>
          <p:cNvSpPr>
            <a:spLocks noGrp="1" noChangeArrowheads="1"/>
          </p:cNvSpPr>
          <p:nvPr>
            <p:ph type="body" sz="quarter" idx="4294967295"/>
          </p:nvPr>
        </p:nvSpPr>
        <p:spPr>
          <a:xfrm>
            <a:off x="0" y="5537200"/>
            <a:ext cx="2667000" cy="852488"/>
          </a:xfrm>
          <a:prstGeom prst="rect">
            <a:avLst/>
          </a:prstGeom>
        </p:spPr>
        <p:txBody>
          <a:bodyPr/>
          <a:lstStyle/>
          <a:p>
            <a:pPr lvl="1" eaLnBrk="1" hangingPunct="1"/>
            <a:endParaRPr lang="en-US" dirty="0"/>
          </a:p>
          <a:p>
            <a:pPr eaLnBrk="1" hangingPunct="1">
              <a:buFontTx/>
              <a:buNone/>
            </a:pPr>
            <a:endParaRPr lang="en-US" sz="2800" b="1" dirty="0">
              <a:solidFill>
                <a:srgbClr val="6DB33F"/>
              </a:solidFill>
            </a:endParaRPr>
          </a:p>
        </p:txBody>
      </p:sp>
      <p:sp>
        <p:nvSpPr>
          <p:cNvPr id="1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Source Sans Pro" pitchFamily="34" charset="0"/>
              </a:rPr>
              <a:pPr marL="274320"/>
              <a:t>20</a:t>
            </a:fld>
            <a:endParaRPr lang="en-US" sz="1200" dirty="0">
              <a:latin typeface="Source Sans Pro" pitchFamily="34" charset="0"/>
            </a:endParaRPr>
          </a:p>
        </p:txBody>
      </p:sp>
      <p:pic>
        <p:nvPicPr>
          <p:cNvPr id="20" name="Picture 19">
            <a:extLst>
              <a:ext uri="{FF2B5EF4-FFF2-40B4-BE49-F238E27FC236}">
                <a16:creationId xmlns:a16="http://schemas.microsoft.com/office/drawing/2014/main" id="{DD326BDA-B674-5946-8ED3-834FAA30F0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
          <a:stretch/>
        </p:blipFill>
        <p:spPr>
          <a:xfrm>
            <a:off x="0" y="1780012"/>
            <a:ext cx="9151883" cy="5081301"/>
          </a:xfrm>
          <a:prstGeom prst="rect">
            <a:avLst/>
          </a:prstGeom>
        </p:spPr>
      </p:pic>
      <p:sp>
        <p:nvSpPr>
          <p:cNvPr id="23" name="Rectangle 22">
            <a:extLst>
              <a:ext uri="{FF2B5EF4-FFF2-40B4-BE49-F238E27FC236}">
                <a16:creationId xmlns:a16="http://schemas.microsoft.com/office/drawing/2014/main" id="{3481743B-8895-084C-A7AA-2F0AB895A521}"/>
              </a:ext>
            </a:extLst>
          </p:cNvPr>
          <p:cNvSpPr/>
          <p:nvPr/>
        </p:nvSpPr>
        <p:spPr>
          <a:xfrm>
            <a:off x="5470769" y="4998719"/>
            <a:ext cx="3353961" cy="1371599"/>
          </a:xfrm>
          <a:prstGeom prst="rect">
            <a:avLst/>
          </a:prstGeom>
          <a:solidFill>
            <a:srgbClr val="8CC63F">
              <a:alpha val="84706"/>
            </a:srgbClr>
          </a:solidFill>
          <a:ln w="9525" cap="flat" cmpd="sng" algn="ctr">
            <a:no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8BB00"/>
              </a:solidFill>
              <a:effectLst/>
              <a:uLnTx/>
              <a:uFillTx/>
              <a:latin typeface="Source Sans Pro"/>
              <a:ea typeface="+mn-ea"/>
              <a:cs typeface="+mn-cs"/>
            </a:endParaRPr>
          </a:p>
        </p:txBody>
      </p:sp>
      <p:sp>
        <p:nvSpPr>
          <p:cNvPr id="24" name="Rectangle 23">
            <a:extLst>
              <a:ext uri="{FF2B5EF4-FFF2-40B4-BE49-F238E27FC236}">
                <a16:creationId xmlns:a16="http://schemas.microsoft.com/office/drawing/2014/main" id="{10A62828-EB55-754C-ABE8-19031A96E7BA}"/>
              </a:ext>
            </a:extLst>
          </p:cNvPr>
          <p:cNvSpPr/>
          <p:nvPr/>
        </p:nvSpPr>
        <p:spPr>
          <a:xfrm>
            <a:off x="5681785" y="5269021"/>
            <a:ext cx="3142945" cy="830997"/>
          </a:xfrm>
          <a:prstGeom prst="rect">
            <a:avLst/>
          </a:prstGeom>
        </p:spPr>
        <p:txBody>
          <a:bodyPr wrap="square">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400" b="1" i="0" u="none" strike="noStrike" kern="0" cap="none" spc="0" normalizeH="0" baseline="0" noProof="0" dirty="0">
                <a:ln>
                  <a:noFill/>
                </a:ln>
                <a:solidFill>
                  <a:prstClr val="white"/>
                </a:solidFill>
                <a:effectLst/>
                <a:uLnTx/>
                <a:uFillTx/>
              </a:rPr>
              <a:t>WHAT CAN YOU DO THIS WEEK TO SAVE?</a:t>
            </a:r>
          </a:p>
        </p:txBody>
      </p:sp>
      <p:sp>
        <p:nvSpPr>
          <p:cNvPr id="25" name="Text Placeholder 2">
            <a:extLst>
              <a:ext uri="{FF2B5EF4-FFF2-40B4-BE49-F238E27FC236}">
                <a16:creationId xmlns:a16="http://schemas.microsoft.com/office/drawing/2014/main" id="{75CC415A-6002-7F46-B644-CAE0F9FEB68B}"/>
              </a:ext>
            </a:extLst>
          </p:cNvPr>
          <p:cNvSpPr txBox="1">
            <a:spLocks/>
          </p:cNvSpPr>
          <p:nvPr/>
        </p:nvSpPr>
        <p:spPr>
          <a:xfrm>
            <a:off x="166126" y="999455"/>
            <a:ext cx="8110366" cy="87977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prstClr val="black">
                    <a:lumMod val="75000"/>
                    <a:lumOff val="25000"/>
                  </a:prstClr>
                </a:solidFill>
                <a:latin typeface="Source Sans Pro Light" panose="020B0403030403020204" pitchFamily="34" charset="0"/>
              </a:rPr>
              <a:t>BUT I DON’T HAVE EXTRA MONEY TO SAVE. . .</a:t>
            </a:r>
          </a:p>
        </p:txBody>
      </p:sp>
      <p:sp>
        <p:nvSpPr>
          <p:cNvPr id="26" name="Text Box 51">
            <a:extLst>
              <a:ext uri="{FF2B5EF4-FFF2-40B4-BE49-F238E27FC236}">
                <a16:creationId xmlns:a16="http://schemas.microsoft.com/office/drawing/2014/main" id="{6CBA832C-7E6C-5D46-882D-9DF6FA0D0022}"/>
              </a:ext>
            </a:extLst>
          </p:cNvPr>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defTabSz="914400">
              <a:defRPr/>
            </a:pPr>
            <a:r>
              <a:rPr lang="en-US" sz="700" kern="0" dirty="0">
                <a:solidFill>
                  <a:prstClr val="white">
                    <a:lumMod val="95000"/>
                  </a:prstClr>
                </a:solidFill>
                <a:ea typeface="Source Sans Pro"/>
                <a:cs typeface="Source Sans Pro"/>
              </a:rPr>
              <a:t>© 2018 Regions Bank.</a:t>
            </a:r>
          </a:p>
        </p:txBody>
      </p:sp>
    </p:spTree>
    <p:extLst>
      <p:ext uri="{BB962C8B-B14F-4D97-AF65-F5344CB8AC3E}">
        <p14:creationId xmlns:p14="http://schemas.microsoft.com/office/powerpoint/2010/main" val="34618250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477AB36-BB3A-F64A-BC7C-154DEC4E0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23" y="228600"/>
            <a:ext cx="6828974" cy="6362700"/>
          </a:xfrm>
          <a:prstGeom prst="rect">
            <a:avLst/>
          </a:prstGeom>
        </p:spPr>
      </p:pic>
      <p:sp>
        <p:nvSpPr>
          <p:cNvPr id="29" name="Text Placeholder 1">
            <a:extLst>
              <a:ext uri="{FF2B5EF4-FFF2-40B4-BE49-F238E27FC236}">
                <a16:creationId xmlns:a16="http://schemas.microsoft.com/office/drawing/2014/main" id="{25D396D8-BFEA-4442-AB28-AB28209645BF}"/>
              </a:ext>
            </a:extLst>
          </p:cNvPr>
          <p:cNvSpPr txBox="1">
            <a:spLocks/>
          </p:cNvSpPr>
          <p:nvPr/>
        </p:nvSpPr>
        <p:spPr>
          <a:xfrm>
            <a:off x="4564062" y="228600"/>
            <a:ext cx="4579937" cy="523875"/>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2800" b="1" dirty="0">
                <a:solidFill>
                  <a:schemeClr val="accent4"/>
                </a:solidFill>
              </a:rPr>
              <a:t>FUEL YOUR SAVINGS</a:t>
            </a:r>
          </a:p>
        </p:txBody>
      </p:sp>
      <p:sp>
        <p:nvSpPr>
          <p:cNvPr id="30" name="Text Placeholder 5">
            <a:extLst>
              <a:ext uri="{FF2B5EF4-FFF2-40B4-BE49-F238E27FC236}">
                <a16:creationId xmlns:a16="http://schemas.microsoft.com/office/drawing/2014/main" id="{D78D5B22-8A5A-1C4F-B791-C880803E9222}"/>
              </a:ext>
            </a:extLst>
          </p:cNvPr>
          <p:cNvSpPr txBox="1">
            <a:spLocks/>
          </p:cNvSpPr>
          <p:nvPr/>
        </p:nvSpPr>
        <p:spPr>
          <a:xfrm>
            <a:off x="716773" y="5704206"/>
            <a:ext cx="1169988" cy="5842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USE DIRECT DEPOSIT</a:t>
            </a:r>
            <a:endParaRPr lang="en-US" sz="1400" b="1" dirty="0">
              <a:solidFill>
                <a:schemeClr val="accent3"/>
              </a:solidFill>
            </a:endParaRPr>
          </a:p>
        </p:txBody>
      </p:sp>
      <p:sp>
        <p:nvSpPr>
          <p:cNvPr id="31" name="Text Placeholder 5">
            <a:extLst>
              <a:ext uri="{FF2B5EF4-FFF2-40B4-BE49-F238E27FC236}">
                <a16:creationId xmlns:a16="http://schemas.microsoft.com/office/drawing/2014/main" id="{A66D8E3A-B9D2-CC49-B183-07E7EC13EFA1}"/>
              </a:ext>
            </a:extLst>
          </p:cNvPr>
          <p:cNvSpPr txBox="1">
            <a:spLocks/>
          </p:cNvSpPr>
          <p:nvPr/>
        </p:nvSpPr>
        <p:spPr>
          <a:xfrm>
            <a:off x="203200" y="4230977"/>
            <a:ext cx="939800" cy="609600"/>
          </a:xfrm>
          <a:prstGeom prst="rect">
            <a:avLst/>
          </a:prstGeom>
        </p:spPr>
        <p:txBody>
          <a:bodyPr vert="horz" lIns="91440" tIns="45720" rIns="91440" bIns="45720" rtlCol="0">
            <a:normAutofit fontScale="92500"/>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dirty="0">
                <a:solidFill>
                  <a:schemeClr val="accent3"/>
                </a:solidFill>
              </a:rPr>
              <a:t>PAY BILLS ON TIME</a:t>
            </a:r>
          </a:p>
        </p:txBody>
      </p:sp>
      <p:sp>
        <p:nvSpPr>
          <p:cNvPr id="32" name="Text Placeholder 5">
            <a:extLst>
              <a:ext uri="{FF2B5EF4-FFF2-40B4-BE49-F238E27FC236}">
                <a16:creationId xmlns:a16="http://schemas.microsoft.com/office/drawing/2014/main" id="{4C607601-37E2-E647-A4EA-60D775BF0286}"/>
              </a:ext>
            </a:extLst>
          </p:cNvPr>
          <p:cNvSpPr txBox="1">
            <a:spLocks/>
          </p:cNvSpPr>
          <p:nvPr/>
        </p:nvSpPr>
        <p:spPr>
          <a:xfrm>
            <a:off x="599090" y="2779713"/>
            <a:ext cx="772510" cy="6858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USE A BANK</a:t>
            </a:r>
            <a:endParaRPr lang="en-US" sz="1400" b="1" dirty="0">
              <a:solidFill>
                <a:schemeClr val="accent3"/>
              </a:solidFill>
            </a:endParaRPr>
          </a:p>
        </p:txBody>
      </p:sp>
      <p:sp>
        <p:nvSpPr>
          <p:cNvPr id="33" name="Text Placeholder 5">
            <a:extLst>
              <a:ext uri="{FF2B5EF4-FFF2-40B4-BE49-F238E27FC236}">
                <a16:creationId xmlns:a16="http://schemas.microsoft.com/office/drawing/2014/main" id="{E6D9653B-00E8-CE45-9EB8-BECBABB8B87D}"/>
              </a:ext>
            </a:extLst>
          </p:cNvPr>
          <p:cNvSpPr txBox="1">
            <a:spLocks/>
          </p:cNvSpPr>
          <p:nvPr/>
        </p:nvSpPr>
        <p:spPr>
          <a:xfrm>
            <a:off x="5131928" y="3122613"/>
            <a:ext cx="1620837" cy="10668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KEEP MAKING MONTHLY PAYMENTS</a:t>
            </a:r>
            <a:endParaRPr lang="en-US" sz="1400" b="1" dirty="0">
              <a:solidFill>
                <a:schemeClr val="accent3"/>
              </a:solidFill>
            </a:endParaRPr>
          </a:p>
        </p:txBody>
      </p:sp>
      <p:sp>
        <p:nvSpPr>
          <p:cNvPr id="34" name="Text Placeholder 5">
            <a:extLst>
              <a:ext uri="{FF2B5EF4-FFF2-40B4-BE49-F238E27FC236}">
                <a16:creationId xmlns:a16="http://schemas.microsoft.com/office/drawing/2014/main" id="{B104E4B8-1AC7-904C-AA37-DFD1CFCD85F5}"/>
              </a:ext>
            </a:extLst>
          </p:cNvPr>
          <p:cNvSpPr txBox="1">
            <a:spLocks/>
          </p:cNvSpPr>
          <p:nvPr/>
        </p:nvSpPr>
        <p:spPr>
          <a:xfrm>
            <a:off x="6817360" y="2779713"/>
            <a:ext cx="1848367" cy="949007"/>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2000" b="1">
                <a:solidFill>
                  <a:schemeClr val="accent3"/>
                </a:solidFill>
              </a:rPr>
              <a:t>3-6 MONTHS CASH SAVINGS</a:t>
            </a:r>
            <a:endParaRPr lang="en-US" sz="2000" b="1" dirty="0">
              <a:solidFill>
                <a:schemeClr val="accent3"/>
              </a:solidFill>
            </a:endParaRPr>
          </a:p>
        </p:txBody>
      </p:sp>
      <p:sp>
        <p:nvSpPr>
          <p:cNvPr id="35" name="Text Placeholder 5">
            <a:extLst>
              <a:ext uri="{FF2B5EF4-FFF2-40B4-BE49-F238E27FC236}">
                <a16:creationId xmlns:a16="http://schemas.microsoft.com/office/drawing/2014/main" id="{3C05264B-8AB5-424A-BCF9-37DBE9D2CF80}"/>
              </a:ext>
            </a:extLst>
          </p:cNvPr>
          <p:cNvSpPr txBox="1">
            <a:spLocks/>
          </p:cNvSpPr>
          <p:nvPr/>
        </p:nvSpPr>
        <p:spPr>
          <a:xfrm>
            <a:off x="528320" y="1103630"/>
            <a:ext cx="723439" cy="685800"/>
          </a:xfrm>
          <a:prstGeom prst="rect">
            <a:avLst/>
          </a:prstGeom>
        </p:spPr>
        <p:txBody>
          <a:bodyPr vert="horz" lIns="91440" tIns="45720" rIns="91440" bIns="45720" rtlCol="0">
            <a:normAutofit lnSpcReduction="10000"/>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SAVE CASH GIFTS</a:t>
            </a:r>
            <a:endParaRPr lang="en-US" sz="1400" b="1" dirty="0">
              <a:solidFill>
                <a:schemeClr val="accent3"/>
              </a:solidFill>
            </a:endParaRPr>
          </a:p>
        </p:txBody>
      </p:sp>
      <p:sp>
        <p:nvSpPr>
          <p:cNvPr id="36" name="Text Placeholder 5">
            <a:extLst>
              <a:ext uri="{FF2B5EF4-FFF2-40B4-BE49-F238E27FC236}">
                <a16:creationId xmlns:a16="http://schemas.microsoft.com/office/drawing/2014/main" id="{A77FB5FA-4D0C-6E44-A23E-48A330A645A4}"/>
              </a:ext>
            </a:extLst>
          </p:cNvPr>
          <p:cNvSpPr txBox="1">
            <a:spLocks/>
          </p:cNvSpPr>
          <p:nvPr/>
        </p:nvSpPr>
        <p:spPr>
          <a:xfrm>
            <a:off x="1836753" y="2420724"/>
            <a:ext cx="838200" cy="6858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SAVE BONUS</a:t>
            </a:r>
            <a:endParaRPr lang="en-US" sz="1400" b="1" dirty="0">
              <a:solidFill>
                <a:schemeClr val="accent3"/>
              </a:solidFill>
            </a:endParaRPr>
          </a:p>
        </p:txBody>
      </p:sp>
      <p:sp>
        <p:nvSpPr>
          <p:cNvPr id="37" name="Text Placeholder 5">
            <a:extLst>
              <a:ext uri="{FF2B5EF4-FFF2-40B4-BE49-F238E27FC236}">
                <a16:creationId xmlns:a16="http://schemas.microsoft.com/office/drawing/2014/main" id="{6148E549-08DB-444E-8E1A-5C6DA5103274}"/>
              </a:ext>
            </a:extLst>
          </p:cNvPr>
          <p:cNvSpPr txBox="1">
            <a:spLocks/>
          </p:cNvSpPr>
          <p:nvPr/>
        </p:nvSpPr>
        <p:spPr>
          <a:xfrm>
            <a:off x="1567673" y="409575"/>
            <a:ext cx="845820" cy="6858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SAVE CHANGE</a:t>
            </a:r>
            <a:endParaRPr lang="en-US" sz="1400" b="1" dirty="0">
              <a:solidFill>
                <a:schemeClr val="accent3"/>
              </a:solidFill>
            </a:endParaRPr>
          </a:p>
        </p:txBody>
      </p:sp>
      <p:sp>
        <p:nvSpPr>
          <p:cNvPr id="38" name="Text Placeholder 5">
            <a:extLst>
              <a:ext uri="{FF2B5EF4-FFF2-40B4-BE49-F238E27FC236}">
                <a16:creationId xmlns:a16="http://schemas.microsoft.com/office/drawing/2014/main" id="{BD5B906B-CEF9-7941-B5AE-1BFDE4C27703}"/>
              </a:ext>
            </a:extLst>
          </p:cNvPr>
          <p:cNvSpPr txBox="1">
            <a:spLocks/>
          </p:cNvSpPr>
          <p:nvPr/>
        </p:nvSpPr>
        <p:spPr>
          <a:xfrm>
            <a:off x="3995669" y="1095375"/>
            <a:ext cx="992891" cy="76835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SAVE TAX REFUND</a:t>
            </a:r>
            <a:endParaRPr lang="en-US" sz="1400" b="1" dirty="0">
              <a:solidFill>
                <a:schemeClr val="accent3"/>
              </a:solidFill>
            </a:endParaRPr>
          </a:p>
        </p:txBody>
      </p:sp>
      <p:sp>
        <p:nvSpPr>
          <p:cNvPr id="39" name="Text Placeholder 5">
            <a:extLst>
              <a:ext uri="{FF2B5EF4-FFF2-40B4-BE49-F238E27FC236}">
                <a16:creationId xmlns:a16="http://schemas.microsoft.com/office/drawing/2014/main" id="{D89EEECF-6B83-064D-84AA-A2105BDE6CD3}"/>
              </a:ext>
            </a:extLst>
          </p:cNvPr>
          <p:cNvSpPr txBox="1">
            <a:spLocks/>
          </p:cNvSpPr>
          <p:nvPr/>
        </p:nvSpPr>
        <p:spPr>
          <a:xfrm>
            <a:off x="3816350" y="2756064"/>
            <a:ext cx="755650" cy="757956"/>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AVOID DEBT</a:t>
            </a:r>
            <a:endParaRPr lang="en-US" sz="1400" b="1" dirty="0">
              <a:solidFill>
                <a:schemeClr val="accent3"/>
              </a:solidFill>
            </a:endParaRPr>
          </a:p>
        </p:txBody>
      </p:sp>
      <p:sp>
        <p:nvSpPr>
          <p:cNvPr id="40" name="Text Placeholder 5">
            <a:extLst>
              <a:ext uri="{FF2B5EF4-FFF2-40B4-BE49-F238E27FC236}">
                <a16:creationId xmlns:a16="http://schemas.microsoft.com/office/drawing/2014/main" id="{01A241CC-F100-C944-A3B4-854E7CC9BA84}"/>
              </a:ext>
            </a:extLst>
          </p:cNvPr>
          <p:cNvSpPr txBox="1">
            <a:spLocks/>
          </p:cNvSpPr>
          <p:nvPr/>
        </p:nvSpPr>
        <p:spPr>
          <a:xfrm>
            <a:off x="3826837" y="4248262"/>
            <a:ext cx="1656938" cy="585897"/>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a:solidFill>
                  <a:schemeClr val="accent3"/>
                </a:solidFill>
              </a:rPr>
              <a:t>PAY OFF CREDIT </a:t>
            </a:r>
            <a:br>
              <a:rPr lang="en-US" sz="1400" b="1">
                <a:solidFill>
                  <a:schemeClr val="accent3"/>
                </a:solidFill>
              </a:rPr>
            </a:br>
            <a:r>
              <a:rPr lang="en-US" sz="1400" b="1">
                <a:solidFill>
                  <a:schemeClr val="accent3"/>
                </a:solidFill>
              </a:rPr>
              <a:t>CARDS AND LOANS</a:t>
            </a:r>
            <a:endParaRPr lang="en-US" sz="1400" b="1" dirty="0">
              <a:solidFill>
                <a:schemeClr val="accent3"/>
              </a:solidFill>
            </a:endParaRPr>
          </a:p>
        </p:txBody>
      </p:sp>
      <p:pic>
        <p:nvPicPr>
          <p:cNvPr id="41" name="Picture 40">
            <a:extLst>
              <a:ext uri="{FF2B5EF4-FFF2-40B4-BE49-F238E27FC236}">
                <a16:creationId xmlns:a16="http://schemas.microsoft.com/office/drawing/2014/main" id="{05C0C634-561D-7845-84D2-492CE3DA5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197" y="1067594"/>
            <a:ext cx="1803400" cy="1739900"/>
          </a:xfrm>
          <a:prstGeom prst="rect">
            <a:avLst/>
          </a:prstGeom>
        </p:spPr>
      </p:pic>
      <p:sp>
        <p:nvSpPr>
          <p:cNvPr id="17" name="Text Placeholder 5"/>
          <p:cNvSpPr txBox="1">
            <a:spLocks/>
          </p:cNvSpPr>
          <p:nvPr/>
        </p:nvSpPr>
        <p:spPr>
          <a:xfrm>
            <a:off x="6007982" y="5738813"/>
            <a:ext cx="1352550" cy="11430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dirty="0">
                <a:solidFill>
                  <a:schemeClr val="accent3"/>
                </a:solidFill>
              </a:rPr>
              <a:t>ALWAYS TAKE FREE MONEY</a:t>
            </a:r>
          </a:p>
        </p:txBody>
      </p:sp>
      <p:sp>
        <p:nvSpPr>
          <p:cNvPr id="18" name="Text Placeholder 5"/>
          <p:cNvSpPr txBox="1">
            <a:spLocks/>
          </p:cNvSpPr>
          <p:nvPr/>
        </p:nvSpPr>
        <p:spPr>
          <a:xfrm>
            <a:off x="4651213" y="5738813"/>
            <a:ext cx="1420812" cy="11430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dirty="0">
                <a:solidFill>
                  <a:schemeClr val="accent3"/>
                </a:solidFill>
              </a:rPr>
              <a:t>JOIN INVESTMENT CLUB</a:t>
            </a:r>
          </a:p>
        </p:txBody>
      </p:sp>
      <p:sp>
        <p:nvSpPr>
          <p:cNvPr id="19" name="Text Placeholder 5"/>
          <p:cNvSpPr txBox="1">
            <a:spLocks/>
          </p:cNvSpPr>
          <p:nvPr/>
        </p:nvSpPr>
        <p:spPr>
          <a:xfrm>
            <a:off x="3479382" y="5738813"/>
            <a:ext cx="1300163" cy="11430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1400" b="1" dirty="0">
                <a:solidFill>
                  <a:schemeClr val="accent3"/>
                </a:solidFill>
              </a:rPr>
              <a:t>REINVEST DIVIDENDS</a:t>
            </a:r>
          </a:p>
        </p:txBody>
      </p:sp>
    </p:spTree>
    <p:extLst>
      <p:ext uri="{BB962C8B-B14F-4D97-AF65-F5344CB8AC3E}">
        <p14:creationId xmlns:p14="http://schemas.microsoft.com/office/powerpoint/2010/main" val="591208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Ways to Save: Change Your Habits, </a:t>
            </a:r>
            <a:r>
              <a:rPr lang="en-US" sz="1800" dirty="0">
                <a:solidFill>
                  <a:schemeClr val="tx2"/>
                </a:solidFill>
                <a:latin typeface="Source Sans Pro" pitchFamily="34" charset="0"/>
                <a:cs typeface="Arial" charset="0"/>
              </a:rPr>
              <a:t>continued</a:t>
            </a:r>
          </a:p>
          <a:p>
            <a:pPr algn="ctr" eaLnBrk="1" hangingPunct="1">
              <a:lnSpc>
                <a:spcPct val="90000"/>
              </a:lnSpc>
              <a:spcBef>
                <a:spcPct val="0"/>
              </a:spcBef>
              <a:defRPr/>
            </a:pPr>
            <a:endParaRPr lang="en-US" sz="1800" dirty="0">
              <a:solidFill>
                <a:schemeClr val="tx2"/>
              </a:solidFill>
              <a:latin typeface="Source Sans Pro" pitchFamily="34" charset="0"/>
              <a:cs typeface="Arial" charset="0"/>
            </a:endParaRPr>
          </a:p>
        </p:txBody>
      </p:sp>
      <p:cxnSp>
        <p:nvCxnSpPr>
          <p:cNvPr id="8" name="Straight Connector 7"/>
          <p:cNvCxnSpPr/>
          <p:nvPr/>
        </p:nvCxnSpPr>
        <p:spPr bwMode="auto">
          <a:xfrm flipV="1">
            <a:off x="3751263" y="3549650"/>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07933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Ways to Save: Change Your Habits, </a:t>
            </a:r>
            <a:r>
              <a:rPr lang="en-US" sz="1800" dirty="0">
                <a:solidFill>
                  <a:schemeClr val="tx2"/>
                </a:solidFill>
                <a:latin typeface="Source Sans Pro" pitchFamily="34" charset="0"/>
                <a:cs typeface="Arial" charset="0"/>
              </a:rPr>
              <a:t>continued</a:t>
            </a:r>
          </a:p>
        </p:txBody>
      </p:sp>
      <p:cxnSp>
        <p:nvCxnSpPr>
          <p:cNvPr id="8" name="Straight Connector 7"/>
          <p:cNvCxnSpPr/>
          <p:nvPr/>
        </p:nvCxnSpPr>
        <p:spPr bwMode="auto">
          <a:xfrm flipV="1">
            <a:off x="3751263" y="3549650"/>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638388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3F11-4563-5944-AF7E-F87D532ECF4F}"/>
              </a:ext>
            </a:extLst>
          </p:cNvPr>
          <p:cNvSpPr>
            <a:spLocks noGrp="1"/>
          </p:cNvSpPr>
          <p:nvPr>
            <p:ph type="title"/>
          </p:nvPr>
        </p:nvSpPr>
        <p:spPr/>
        <p:txBody>
          <a:bodyPr>
            <a:normAutofit/>
          </a:bodyPr>
          <a:lstStyle/>
          <a:p>
            <a:r>
              <a:rPr lang="en-US" dirty="0">
                <a:latin typeface="Source Sans Pro" panose="020B0503030403020204" pitchFamily="34" charset="77"/>
              </a:rPr>
              <a:t>Harnessing the power of credit</a:t>
            </a:r>
            <a:endParaRPr lang="en-US" dirty="0"/>
          </a:p>
        </p:txBody>
      </p:sp>
      <p:pic>
        <p:nvPicPr>
          <p:cNvPr id="58" name="Picture 57">
            <a:extLst>
              <a:ext uri="{FF2B5EF4-FFF2-40B4-BE49-F238E27FC236}">
                <a16:creationId xmlns:a16="http://schemas.microsoft.com/office/drawing/2014/main" id="{6CAD86F7-9E0E-A446-A45E-823F442ACEB6}"/>
              </a:ext>
            </a:extLst>
          </p:cNvPr>
          <p:cNvPicPr>
            <a:picLocks noChangeAspect="1"/>
          </p:cNvPicPr>
          <p:nvPr/>
        </p:nvPicPr>
        <p:blipFill>
          <a:blip r:embed="rId3"/>
          <a:stretch>
            <a:fillRect/>
          </a:stretch>
        </p:blipFill>
        <p:spPr>
          <a:xfrm>
            <a:off x="3915990" y="2661160"/>
            <a:ext cx="1434568" cy="1267202"/>
          </a:xfrm>
          <a:prstGeom prst="rect">
            <a:avLst/>
          </a:prstGeom>
        </p:spPr>
      </p:pic>
      <p:pic>
        <p:nvPicPr>
          <p:cNvPr id="59" name="Picture 58">
            <a:extLst>
              <a:ext uri="{FF2B5EF4-FFF2-40B4-BE49-F238E27FC236}">
                <a16:creationId xmlns:a16="http://schemas.microsoft.com/office/drawing/2014/main" id="{6EF3A0DE-8626-1341-94A3-5E5FF972782D}"/>
              </a:ext>
            </a:extLst>
          </p:cNvPr>
          <p:cNvPicPr>
            <a:picLocks noChangeAspect="1"/>
          </p:cNvPicPr>
          <p:nvPr/>
        </p:nvPicPr>
        <p:blipFill>
          <a:blip r:embed="rId4"/>
          <a:stretch>
            <a:fillRect/>
          </a:stretch>
        </p:blipFill>
        <p:spPr>
          <a:xfrm>
            <a:off x="6966938" y="1780357"/>
            <a:ext cx="948438" cy="948438"/>
          </a:xfrm>
          <a:prstGeom prst="rect">
            <a:avLst/>
          </a:prstGeom>
        </p:spPr>
      </p:pic>
      <p:pic>
        <p:nvPicPr>
          <p:cNvPr id="60" name="Picture 59">
            <a:extLst>
              <a:ext uri="{FF2B5EF4-FFF2-40B4-BE49-F238E27FC236}">
                <a16:creationId xmlns:a16="http://schemas.microsoft.com/office/drawing/2014/main" id="{83D346A7-F688-9741-88D4-4AB50FC5A449}"/>
              </a:ext>
            </a:extLst>
          </p:cNvPr>
          <p:cNvPicPr>
            <a:picLocks noChangeAspect="1"/>
          </p:cNvPicPr>
          <p:nvPr/>
        </p:nvPicPr>
        <p:blipFill>
          <a:blip r:embed="rId5"/>
          <a:stretch>
            <a:fillRect/>
          </a:stretch>
        </p:blipFill>
        <p:spPr>
          <a:xfrm>
            <a:off x="1497689" y="4659580"/>
            <a:ext cx="1226657" cy="804994"/>
          </a:xfrm>
          <a:prstGeom prst="rect">
            <a:avLst/>
          </a:prstGeom>
        </p:spPr>
      </p:pic>
      <p:pic>
        <p:nvPicPr>
          <p:cNvPr id="61" name="Picture 60">
            <a:extLst>
              <a:ext uri="{FF2B5EF4-FFF2-40B4-BE49-F238E27FC236}">
                <a16:creationId xmlns:a16="http://schemas.microsoft.com/office/drawing/2014/main" id="{90D66AD0-4F67-FB4F-B1A1-85D4937AB6C4}"/>
              </a:ext>
            </a:extLst>
          </p:cNvPr>
          <p:cNvPicPr>
            <a:picLocks noChangeAspect="1"/>
          </p:cNvPicPr>
          <p:nvPr/>
        </p:nvPicPr>
        <p:blipFill>
          <a:blip r:embed="rId6"/>
          <a:stretch>
            <a:fillRect/>
          </a:stretch>
        </p:blipFill>
        <p:spPr>
          <a:xfrm>
            <a:off x="6100963" y="4637942"/>
            <a:ext cx="1308506" cy="865923"/>
          </a:xfrm>
          <a:prstGeom prst="rect">
            <a:avLst/>
          </a:prstGeom>
        </p:spPr>
      </p:pic>
      <p:sp>
        <p:nvSpPr>
          <p:cNvPr id="62" name="Text Placeholder 5">
            <a:extLst>
              <a:ext uri="{FF2B5EF4-FFF2-40B4-BE49-F238E27FC236}">
                <a16:creationId xmlns:a16="http://schemas.microsoft.com/office/drawing/2014/main" id="{4451156C-A626-E744-87F6-33A0999EEC8E}"/>
              </a:ext>
            </a:extLst>
          </p:cNvPr>
          <p:cNvSpPr txBox="1">
            <a:spLocks/>
          </p:cNvSpPr>
          <p:nvPr/>
        </p:nvSpPr>
        <p:spPr>
          <a:xfrm>
            <a:off x="669646" y="2940748"/>
            <a:ext cx="1858963" cy="3540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8BC05"/>
                </a:solidFill>
                <a:effectLst/>
                <a:uLnTx/>
                <a:uFillTx/>
                <a:latin typeface="Source Sans Pro"/>
                <a:ea typeface="+mn-ea"/>
                <a:cs typeface="+mn-cs"/>
              </a:rPr>
              <a:t>EMERGENCIES</a:t>
            </a:r>
          </a:p>
        </p:txBody>
      </p:sp>
      <p:sp>
        <p:nvSpPr>
          <p:cNvPr id="67" name="Text Placeholder 5">
            <a:extLst>
              <a:ext uri="{FF2B5EF4-FFF2-40B4-BE49-F238E27FC236}">
                <a16:creationId xmlns:a16="http://schemas.microsoft.com/office/drawing/2014/main" id="{647C0557-4487-7749-B9D4-EE2A4085ED23}"/>
              </a:ext>
            </a:extLst>
          </p:cNvPr>
          <p:cNvSpPr txBox="1">
            <a:spLocks/>
          </p:cNvSpPr>
          <p:nvPr/>
        </p:nvSpPr>
        <p:spPr>
          <a:xfrm>
            <a:off x="6586655" y="2913989"/>
            <a:ext cx="2077688"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8BC05"/>
                </a:solidFill>
                <a:effectLst/>
                <a:uLnTx/>
                <a:uFillTx/>
                <a:latin typeface="Source Sans Pro"/>
                <a:ea typeface="+mn-ea"/>
                <a:cs typeface="+mn-cs"/>
              </a:rPr>
              <a:t>RESPONSIBILITY</a:t>
            </a:r>
          </a:p>
        </p:txBody>
      </p:sp>
      <p:sp>
        <p:nvSpPr>
          <p:cNvPr id="68" name="Text Placeholder 5">
            <a:extLst>
              <a:ext uri="{FF2B5EF4-FFF2-40B4-BE49-F238E27FC236}">
                <a16:creationId xmlns:a16="http://schemas.microsoft.com/office/drawing/2014/main" id="{38893C88-C50D-4C43-9A9A-F462195570E8}"/>
              </a:ext>
            </a:extLst>
          </p:cNvPr>
          <p:cNvSpPr txBox="1">
            <a:spLocks/>
          </p:cNvSpPr>
          <p:nvPr/>
        </p:nvSpPr>
        <p:spPr>
          <a:xfrm>
            <a:off x="1152810" y="5693141"/>
            <a:ext cx="1858963" cy="3540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8BC05"/>
                </a:solidFill>
                <a:effectLst/>
                <a:uLnTx/>
                <a:uFillTx/>
                <a:latin typeface="Source Sans Pro"/>
                <a:ea typeface="+mn-ea"/>
                <a:cs typeface="+mn-cs"/>
              </a:rPr>
              <a:t>CONVENIENCE</a:t>
            </a:r>
          </a:p>
        </p:txBody>
      </p:sp>
      <p:sp>
        <p:nvSpPr>
          <p:cNvPr id="69" name="Text Placeholder 5">
            <a:extLst>
              <a:ext uri="{FF2B5EF4-FFF2-40B4-BE49-F238E27FC236}">
                <a16:creationId xmlns:a16="http://schemas.microsoft.com/office/drawing/2014/main" id="{818F5999-2DD3-E642-9E94-DF6AEAE78E88}"/>
              </a:ext>
            </a:extLst>
          </p:cNvPr>
          <p:cNvSpPr txBox="1">
            <a:spLocks/>
          </p:cNvSpPr>
          <p:nvPr/>
        </p:nvSpPr>
        <p:spPr>
          <a:xfrm>
            <a:off x="5732441" y="5679665"/>
            <a:ext cx="2017502"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8BC05"/>
                </a:solidFill>
                <a:effectLst/>
                <a:uLnTx/>
                <a:uFillTx/>
                <a:latin typeface="Source Sans Pro"/>
                <a:ea typeface="+mn-ea"/>
                <a:cs typeface="+mn-cs"/>
              </a:rPr>
              <a:t>LARGE PURCHASES</a:t>
            </a:r>
          </a:p>
        </p:txBody>
      </p:sp>
      <p:pic>
        <p:nvPicPr>
          <p:cNvPr id="70" name="Picture 69">
            <a:extLst>
              <a:ext uri="{FF2B5EF4-FFF2-40B4-BE49-F238E27FC236}">
                <a16:creationId xmlns:a16="http://schemas.microsoft.com/office/drawing/2014/main" id="{973B6A6A-92F7-384B-B5F6-2D85F66681ED}"/>
              </a:ext>
            </a:extLst>
          </p:cNvPr>
          <p:cNvPicPr>
            <a:picLocks noChangeAspect="1"/>
          </p:cNvPicPr>
          <p:nvPr/>
        </p:nvPicPr>
        <p:blipFill>
          <a:blip r:embed="rId7"/>
          <a:stretch>
            <a:fillRect/>
          </a:stretch>
        </p:blipFill>
        <p:spPr>
          <a:xfrm>
            <a:off x="1186762" y="1599709"/>
            <a:ext cx="895529" cy="1206224"/>
          </a:xfrm>
          <a:prstGeom prst="rect">
            <a:avLst/>
          </a:prstGeom>
        </p:spPr>
      </p:pic>
      <p:cxnSp>
        <p:nvCxnSpPr>
          <p:cNvPr id="71" name="Straight Connector 70">
            <a:extLst>
              <a:ext uri="{FF2B5EF4-FFF2-40B4-BE49-F238E27FC236}">
                <a16:creationId xmlns:a16="http://schemas.microsoft.com/office/drawing/2014/main" id="{8FDF9BA2-34FA-4542-8BEE-F34F882904EA}"/>
              </a:ext>
            </a:extLst>
          </p:cNvPr>
          <p:cNvCxnSpPr/>
          <p:nvPr/>
        </p:nvCxnSpPr>
        <p:spPr>
          <a:xfrm>
            <a:off x="339365" y="3959258"/>
            <a:ext cx="8305014" cy="0"/>
          </a:xfrm>
          <a:prstGeom prst="line">
            <a:avLst/>
          </a:prstGeom>
          <a:noFill/>
          <a:ln w="25400" cap="flat" cmpd="sng" algn="ctr">
            <a:solidFill>
              <a:sysClr val="windowText" lastClr="000000">
                <a:lumMod val="50000"/>
                <a:lumOff val="50000"/>
              </a:sysClr>
            </a:solidFill>
            <a:prstDash val="solid"/>
          </a:ln>
          <a:effectLst/>
        </p:spPr>
      </p:cxnSp>
      <p:cxnSp>
        <p:nvCxnSpPr>
          <p:cNvPr id="72" name="Straight Connector 71">
            <a:extLst>
              <a:ext uri="{FF2B5EF4-FFF2-40B4-BE49-F238E27FC236}">
                <a16:creationId xmlns:a16="http://schemas.microsoft.com/office/drawing/2014/main" id="{4CA26320-28CD-B249-92E8-C590B8E8CF9E}"/>
              </a:ext>
            </a:extLst>
          </p:cNvPr>
          <p:cNvCxnSpPr>
            <a:cxnSpLocks/>
          </p:cNvCxnSpPr>
          <p:nvPr/>
        </p:nvCxnSpPr>
        <p:spPr>
          <a:xfrm>
            <a:off x="1602556" y="3450210"/>
            <a:ext cx="0" cy="509048"/>
          </a:xfrm>
          <a:prstGeom prst="line">
            <a:avLst/>
          </a:prstGeom>
          <a:noFill/>
          <a:ln w="28575" cap="flat" cmpd="sng" algn="ctr">
            <a:solidFill>
              <a:sysClr val="windowText" lastClr="000000">
                <a:lumMod val="50000"/>
                <a:lumOff val="50000"/>
              </a:sysClr>
            </a:solidFill>
            <a:prstDash val="solid"/>
          </a:ln>
          <a:effectLst/>
        </p:spPr>
      </p:cxnSp>
      <p:cxnSp>
        <p:nvCxnSpPr>
          <p:cNvPr id="73" name="Straight Connector 72">
            <a:extLst>
              <a:ext uri="{FF2B5EF4-FFF2-40B4-BE49-F238E27FC236}">
                <a16:creationId xmlns:a16="http://schemas.microsoft.com/office/drawing/2014/main" id="{60E55140-7959-2846-83F3-3D480E023437}"/>
              </a:ext>
            </a:extLst>
          </p:cNvPr>
          <p:cNvCxnSpPr>
            <a:cxnSpLocks/>
          </p:cNvCxnSpPr>
          <p:nvPr/>
        </p:nvCxnSpPr>
        <p:spPr>
          <a:xfrm>
            <a:off x="2224725" y="3954117"/>
            <a:ext cx="0" cy="462771"/>
          </a:xfrm>
          <a:prstGeom prst="line">
            <a:avLst/>
          </a:prstGeom>
          <a:noFill/>
          <a:ln w="28575" cap="flat" cmpd="sng" algn="ctr">
            <a:solidFill>
              <a:sysClr val="windowText" lastClr="000000">
                <a:lumMod val="50000"/>
                <a:lumOff val="50000"/>
              </a:sysClr>
            </a:solidFill>
            <a:prstDash val="solid"/>
          </a:ln>
          <a:effectLst/>
        </p:spPr>
      </p:cxnSp>
      <p:cxnSp>
        <p:nvCxnSpPr>
          <p:cNvPr id="74" name="Straight Connector 73">
            <a:extLst>
              <a:ext uri="{FF2B5EF4-FFF2-40B4-BE49-F238E27FC236}">
                <a16:creationId xmlns:a16="http://schemas.microsoft.com/office/drawing/2014/main" id="{B29EDCBA-5419-5443-8DEE-4E574A060046}"/>
              </a:ext>
            </a:extLst>
          </p:cNvPr>
          <p:cNvCxnSpPr>
            <a:cxnSpLocks/>
          </p:cNvCxnSpPr>
          <p:nvPr/>
        </p:nvCxnSpPr>
        <p:spPr>
          <a:xfrm>
            <a:off x="7626284" y="3491346"/>
            <a:ext cx="0" cy="462771"/>
          </a:xfrm>
          <a:prstGeom prst="line">
            <a:avLst/>
          </a:prstGeom>
          <a:noFill/>
          <a:ln w="28575" cap="flat" cmpd="sng" algn="ctr">
            <a:solidFill>
              <a:sysClr val="windowText" lastClr="000000">
                <a:lumMod val="50000"/>
                <a:lumOff val="50000"/>
              </a:sysClr>
            </a:solidFill>
            <a:prstDash val="solid"/>
          </a:ln>
          <a:effectLst/>
        </p:spPr>
      </p:cxnSp>
      <p:cxnSp>
        <p:nvCxnSpPr>
          <p:cNvPr id="75" name="Straight Connector 74">
            <a:extLst>
              <a:ext uri="{FF2B5EF4-FFF2-40B4-BE49-F238E27FC236}">
                <a16:creationId xmlns:a16="http://schemas.microsoft.com/office/drawing/2014/main" id="{4007E610-F129-2C47-888C-EEDF11F3D753}"/>
              </a:ext>
            </a:extLst>
          </p:cNvPr>
          <p:cNvCxnSpPr>
            <a:cxnSpLocks/>
          </p:cNvCxnSpPr>
          <p:nvPr/>
        </p:nvCxnSpPr>
        <p:spPr>
          <a:xfrm>
            <a:off x="6645896" y="3962687"/>
            <a:ext cx="0" cy="462771"/>
          </a:xfrm>
          <a:prstGeom prst="line">
            <a:avLst/>
          </a:prstGeom>
          <a:noFill/>
          <a:ln w="28575"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236891124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5E68-772A-9340-A4CB-DF14598A4C7B}"/>
              </a:ext>
            </a:extLst>
          </p:cNvPr>
          <p:cNvSpPr>
            <a:spLocks noGrp="1"/>
          </p:cNvSpPr>
          <p:nvPr>
            <p:ph type="title"/>
          </p:nvPr>
        </p:nvSpPr>
        <p:spPr/>
        <p:txBody>
          <a:bodyPr>
            <a:normAutofit/>
          </a:bodyPr>
          <a:lstStyle/>
          <a:p>
            <a:r>
              <a:rPr lang="en-US" dirty="0"/>
              <a:t>THE 4 Cs of credit</a:t>
            </a:r>
          </a:p>
        </p:txBody>
      </p:sp>
      <p:sp>
        <p:nvSpPr>
          <p:cNvPr id="29" name="Text Placeholder 2">
            <a:extLst>
              <a:ext uri="{FF2B5EF4-FFF2-40B4-BE49-F238E27FC236}">
                <a16:creationId xmlns:a16="http://schemas.microsoft.com/office/drawing/2014/main" id="{A212FA1C-ADBE-2441-ABDF-1FBFB6293629}"/>
              </a:ext>
            </a:extLst>
          </p:cNvPr>
          <p:cNvSpPr txBox="1">
            <a:spLocks/>
          </p:cNvSpPr>
          <p:nvPr/>
        </p:nvSpPr>
        <p:spPr>
          <a:xfrm>
            <a:off x="2382774" y="2824779"/>
            <a:ext cx="2057400" cy="4881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CC63F"/>
                </a:solidFill>
                <a:effectLst/>
                <a:uLnTx/>
                <a:uFillTx/>
                <a:latin typeface="Source Sans Pro"/>
                <a:ea typeface="+mn-ea"/>
                <a:cs typeface="+mn-cs"/>
              </a:rPr>
              <a:t>CAPITAL</a:t>
            </a:r>
          </a:p>
        </p:txBody>
      </p:sp>
      <p:sp>
        <p:nvSpPr>
          <p:cNvPr id="30" name="Text Placeholder 2">
            <a:extLst>
              <a:ext uri="{FF2B5EF4-FFF2-40B4-BE49-F238E27FC236}">
                <a16:creationId xmlns:a16="http://schemas.microsoft.com/office/drawing/2014/main" id="{1AF5BBD4-DE30-0C4A-9F4D-49B6CA8D7151}"/>
              </a:ext>
            </a:extLst>
          </p:cNvPr>
          <p:cNvSpPr txBox="1">
            <a:spLocks/>
          </p:cNvSpPr>
          <p:nvPr/>
        </p:nvSpPr>
        <p:spPr>
          <a:xfrm>
            <a:off x="2382774" y="4226003"/>
            <a:ext cx="2057400" cy="4803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CC63F"/>
                </a:solidFill>
                <a:effectLst/>
                <a:uLnTx/>
                <a:uFillTx/>
                <a:latin typeface="Source Sans Pro"/>
                <a:ea typeface="+mn-ea"/>
                <a:cs typeface="+mn-cs"/>
              </a:rPr>
              <a:t>COLLATERAL</a:t>
            </a:r>
          </a:p>
        </p:txBody>
      </p:sp>
      <p:sp>
        <p:nvSpPr>
          <p:cNvPr id="31" name="Text Placeholder 2">
            <a:extLst>
              <a:ext uri="{FF2B5EF4-FFF2-40B4-BE49-F238E27FC236}">
                <a16:creationId xmlns:a16="http://schemas.microsoft.com/office/drawing/2014/main" id="{268EA4F7-BA10-C242-8673-542CC9286DEE}"/>
              </a:ext>
            </a:extLst>
          </p:cNvPr>
          <p:cNvSpPr txBox="1">
            <a:spLocks/>
          </p:cNvSpPr>
          <p:nvPr/>
        </p:nvSpPr>
        <p:spPr>
          <a:xfrm>
            <a:off x="2382774" y="5503497"/>
            <a:ext cx="2044700" cy="43109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CC63F"/>
                </a:solidFill>
                <a:effectLst/>
                <a:uLnTx/>
                <a:uFillTx/>
                <a:latin typeface="Source Sans Pro"/>
                <a:ea typeface="+mn-ea"/>
                <a:cs typeface="+mn-cs"/>
              </a:rPr>
              <a:t>CHARACTER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2" name="Text Placeholder 2">
            <a:extLst>
              <a:ext uri="{FF2B5EF4-FFF2-40B4-BE49-F238E27FC236}">
                <a16:creationId xmlns:a16="http://schemas.microsoft.com/office/drawing/2014/main" id="{82B2C3A2-E3FA-4B43-BAE0-C964B95DF050}"/>
              </a:ext>
            </a:extLst>
          </p:cNvPr>
          <p:cNvSpPr txBox="1">
            <a:spLocks/>
          </p:cNvSpPr>
          <p:nvPr/>
        </p:nvSpPr>
        <p:spPr>
          <a:xfrm>
            <a:off x="2382774" y="1474588"/>
            <a:ext cx="2057400" cy="55399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8CC63F"/>
                </a:solidFill>
                <a:effectLst/>
                <a:uLnTx/>
                <a:uFillTx/>
                <a:latin typeface="Source Sans Pro"/>
                <a:ea typeface="+mn-ea"/>
                <a:cs typeface="+mn-cs"/>
              </a:rPr>
              <a:t>CAPACITY</a:t>
            </a:r>
          </a:p>
        </p:txBody>
      </p:sp>
      <p:sp>
        <p:nvSpPr>
          <p:cNvPr id="33" name="Rectangle 32">
            <a:extLst>
              <a:ext uri="{FF2B5EF4-FFF2-40B4-BE49-F238E27FC236}">
                <a16:creationId xmlns:a16="http://schemas.microsoft.com/office/drawing/2014/main" id="{04C56159-3FD0-AE48-9A80-398DD6086286}"/>
              </a:ext>
            </a:extLst>
          </p:cNvPr>
          <p:cNvSpPr/>
          <p:nvPr/>
        </p:nvSpPr>
        <p:spPr>
          <a:xfrm>
            <a:off x="6196065" y="4343173"/>
            <a:ext cx="1805553"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88BB00"/>
                </a:solidFill>
                <a:effectLst/>
                <a:uLnTx/>
                <a:uFillTx/>
              </a:rPr>
              <a:t>CREDIT</a:t>
            </a:r>
          </a:p>
        </p:txBody>
      </p:sp>
      <p:pic>
        <p:nvPicPr>
          <p:cNvPr id="34" name="Picture 33">
            <a:extLst>
              <a:ext uri="{FF2B5EF4-FFF2-40B4-BE49-F238E27FC236}">
                <a16:creationId xmlns:a16="http://schemas.microsoft.com/office/drawing/2014/main" id="{777FE671-AD99-EE4F-BF79-91C4DDED6FA9}"/>
              </a:ext>
            </a:extLst>
          </p:cNvPr>
          <p:cNvPicPr>
            <a:picLocks noChangeAspect="1"/>
          </p:cNvPicPr>
          <p:nvPr/>
        </p:nvPicPr>
        <p:blipFill>
          <a:blip r:embed="rId3"/>
          <a:stretch>
            <a:fillRect/>
          </a:stretch>
        </p:blipFill>
        <p:spPr>
          <a:xfrm>
            <a:off x="1194083" y="1167110"/>
            <a:ext cx="864404" cy="763557"/>
          </a:xfrm>
          <a:prstGeom prst="rect">
            <a:avLst/>
          </a:prstGeom>
        </p:spPr>
      </p:pic>
      <p:pic>
        <p:nvPicPr>
          <p:cNvPr id="35" name="Picture 34">
            <a:extLst>
              <a:ext uri="{FF2B5EF4-FFF2-40B4-BE49-F238E27FC236}">
                <a16:creationId xmlns:a16="http://schemas.microsoft.com/office/drawing/2014/main" id="{906A10FC-E438-5343-8F7A-12AAE6CC6956}"/>
              </a:ext>
            </a:extLst>
          </p:cNvPr>
          <p:cNvPicPr>
            <a:picLocks noChangeAspect="1"/>
          </p:cNvPicPr>
          <p:nvPr/>
        </p:nvPicPr>
        <p:blipFill>
          <a:blip r:embed="rId4"/>
          <a:stretch>
            <a:fillRect/>
          </a:stretch>
        </p:blipFill>
        <p:spPr>
          <a:xfrm>
            <a:off x="1168397" y="2443186"/>
            <a:ext cx="896585" cy="853891"/>
          </a:xfrm>
          <a:prstGeom prst="rect">
            <a:avLst/>
          </a:prstGeom>
        </p:spPr>
      </p:pic>
      <p:pic>
        <p:nvPicPr>
          <p:cNvPr id="36" name="Picture 35">
            <a:extLst>
              <a:ext uri="{FF2B5EF4-FFF2-40B4-BE49-F238E27FC236}">
                <a16:creationId xmlns:a16="http://schemas.microsoft.com/office/drawing/2014/main" id="{74190E7A-8327-674D-809E-34942515E19A}"/>
              </a:ext>
            </a:extLst>
          </p:cNvPr>
          <p:cNvPicPr>
            <a:picLocks noChangeAspect="1"/>
          </p:cNvPicPr>
          <p:nvPr/>
        </p:nvPicPr>
        <p:blipFill>
          <a:blip r:embed="rId5"/>
          <a:stretch>
            <a:fillRect/>
          </a:stretch>
        </p:blipFill>
        <p:spPr>
          <a:xfrm>
            <a:off x="1202646" y="3839133"/>
            <a:ext cx="821037" cy="779290"/>
          </a:xfrm>
          <a:prstGeom prst="rect">
            <a:avLst/>
          </a:prstGeom>
        </p:spPr>
      </p:pic>
      <p:pic>
        <p:nvPicPr>
          <p:cNvPr id="37" name="Picture 36">
            <a:extLst>
              <a:ext uri="{FF2B5EF4-FFF2-40B4-BE49-F238E27FC236}">
                <a16:creationId xmlns:a16="http://schemas.microsoft.com/office/drawing/2014/main" id="{2B9CCD2E-B690-4C40-8897-CCF04C888275}"/>
              </a:ext>
            </a:extLst>
          </p:cNvPr>
          <p:cNvPicPr>
            <a:picLocks noChangeAspect="1"/>
          </p:cNvPicPr>
          <p:nvPr/>
        </p:nvPicPr>
        <p:blipFill>
          <a:blip r:embed="rId6"/>
          <a:stretch>
            <a:fillRect/>
          </a:stretch>
        </p:blipFill>
        <p:spPr>
          <a:xfrm>
            <a:off x="1236894" y="5166583"/>
            <a:ext cx="807438" cy="807438"/>
          </a:xfrm>
          <a:prstGeom prst="rect">
            <a:avLst/>
          </a:prstGeom>
        </p:spPr>
      </p:pic>
      <p:pic>
        <p:nvPicPr>
          <p:cNvPr id="38" name="Picture 37">
            <a:extLst>
              <a:ext uri="{FF2B5EF4-FFF2-40B4-BE49-F238E27FC236}">
                <a16:creationId xmlns:a16="http://schemas.microsoft.com/office/drawing/2014/main" id="{F884BD6F-E7A3-7149-96B6-D965BB48C19B}"/>
              </a:ext>
            </a:extLst>
          </p:cNvPr>
          <p:cNvPicPr>
            <a:picLocks noChangeAspect="1"/>
          </p:cNvPicPr>
          <p:nvPr/>
        </p:nvPicPr>
        <p:blipFill>
          <a:blip r:embed="rId7"/>
          <a:stretch>
            <a:fillRect/>
          </a:stretch>
        </p:blipFill>
        <p:spPr>
          <a:xfrm>
            <a:off x="6452864" y="2729890"/>
            <a:ext cx="1290820" cy="1442681"/>
          </a:xfrm>
          <a:prstGeom prst="rect">
            <a:avLst/>
          </a:prstGeom>
        </p:spPr>
      </p:pic>
      <p:cxnSp>
        <p:nvCxnSpPr>
          <p:cNvPr id="39" name="Straight Connector 38">
            <a:extLst>
              <a:ext uri="{FF2B5EF4-FFF2-40B4-BE49-F238E27FC236}">
                <a16:creationId xmlns:a16="http://schemas.microsoft.com/office/drawing/2014/main" id="{37650FE7-A425-9145-8FB8-A460FFC17635}"/>
              </a:ext>
            </a:extLst>
          </p:cNvPr>
          <p:cNvCxnSpPr>
            <a:cxnSpLocks/>
          </p:cNvCxnSpPr>
          <p:nvPr/>
        </p:nvCxnSpPr>
        <p:spPr>
          <a:xfrm>
            <a:off x="3716242" y="1726687"/>
            <a:ext cx="2479431" cy="981130"/>
          </a:xfrm>
          <a:prstGeom prst="line">
            <a:avLst/>
          </a:prstGeom>
          <a:noFill/>
          <a:ln w="15875" cap="flat" cmpd="sng" algn="ctr">
            <a:solidFill>
              <a:sysClr val="windowText" lastClr="000000">
                <a:lumMod val="50000"/>
                <a:lumOff val="50000"/>
              </a:sysClr>
            </a:solidFill>
            <a:prstDash val="solid"/>
          </a:ln>
          <a:effectLst/>
        </p:spPr>
      </p:cxnSp>
      <p:cxnSp>
        <p:nvCxnSpPr>
          <p:cNvPr id="40" name="Straight Connector 39">
            <a:extLst>
              <a:ext uri="{FF2B5EF4-FFF2-40B4-BE49-F238E27FC236}">
                <a16:creationId xmlns:a16="http://schemas.microsoft.com/office/drawing/2014/main" id="{5135FA50-D6DE-FB41-A89A-43D4F8303ED6}"/>
              </a:ext>
            </a:extLst>
          </p:cNvPr>
          <p:cNvCxnSpPr>
            <a:cxnSpLocks/>
          </p:cNvCxnSpPr>
          <p:nvPr/>
        </p:nvCxnSpPr>
        <p:spPr>
          <a:xfrm flipV="1">
            <a:off x="4026073" y="4623951"/>
            <a:ext cx="2124064" cy="995883"/>
          </a:xfrm>
          <a:prstGeom prst="line">
            <a:avLst/>
          </a:prstGeom>
          <a:noFill/>
          <a:ln w="15875" cap="flat" cmpd="sng" algn="ctr">
            <a:solidFill>
              <a:sysClr val="windowText" lastClr="000000">
                <a:lumMod val="50000"/>
                <a:lumOff val="50000"/>
              </a:sysClr>
            </a:solidFill>
            <a:prstDash val="solid"/>
          </a:ln>
          <a:effectLst/>
        </p:spPr>
      </p:cxnSp>
      <p:cxnSp>
        <p:nvCxnSpPr>
          <p:cNvPr id="41" name="Straight Connector 40">
            <a:extLst>
              <a:ext uri="{FF2B5EF4-FFF2-40B4-BE49-F238E27FC236}">
                <a16:creationId xmlns:a16="http://schemas.microsoft.com/office/drawing/2014/main" id="{63965F9A-CDD7-8341-88D2-43404AB32E74}"/>
              </a:ext>
            </a:extLst>
          </p:cNvPr>
          <p:cNvCxnSpPr>
            <a:cxnSpLocks/>
          </p:cNvCxnSpPr>
          <p:nvPr/>
        </p:nvCxnSpPr>
        <p:spPr>
          <a:xfrm>
            <a:off x="3602205" y="3068877"/>
            <a:ext cx="2206606" cy="425100"/>
          </a:xfrm>
          <a:prstGeom prst="line">
            <a:avLst/>
          </a:prstGeom>
          <a:noFill/>
          <a:ln w="15875" cap="flat" cmpd="sng" algn="ctr">
            <a:solidFill>
              <a:sysClr val="windowText" lastClr="000000">
                <a:lumMod val="50000"/>
                <a:lumOff val="50000"/>
              </a:sysClr>
            </a:solidFill>
            <a:prstDash val="solid"/>
          </a:ln>
          <a:effectLst/>
        </p:spPr>
      </p:cxnSp>
      <p:cxnSp>
        <p:nvCxnSpPr>
          <p:cNvPr id="42" name="Straight Connector 41">
            <a:extLst>
              <a:ext uri="{FF2B5EF4-FFF2-40B4-BE49-F238E27FC236}">
                <a16:creationId xmlns:a16="http://schemas.microsoft.com/office/drawing/2014/main" id="{16988DC8-B605-2F48-96EC-9A4D5EBDFE6D}"/>
              </a:ext>
            </a:extLst>
          </p:cNvPr>
          <p:cNvCxnSpPr/>
          <p:nvPr/>
        </p:nvCxnSpPr>
        <p:spPr>
          <a:xfrm flipV="1">
            <a:off x="4099237" y="4145902"/>
            <a:ext cx="1758462" cy="290372"/>
          </a:xfrm>
          <a:prstGeom prst="line">
            <a:avLst/>
          </a:prstGeom>
          <a:noFill/>
          <a:ln w="15875"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1457776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253" r="7694"/>
          <a:stretch/>
        </p:blipFill>
        <p:spPr>
          <a:xfrm>
            <a:off x="0" y="1"/>
            <a:ext cx="9144000" cy="6857998"/>
          </a:xfrm>
          <a:prstGeom prst="rect">
            <a:avLst/>
          </a:prstGeom>
        </p:spPr>
      </p:pic>
      <p:sp>
        <p:nvSpPr>
          <p:cNvPr id="10"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sp>
        <p:nvSpPr>
          <p:cNvPr id="13" name="Title 1">
            <a:extLst>
              <a:ext uri="{FF2B5EF4-FFF2-40B4-BE49-F238E27FC236}">
                <a16:creationId xmlns:a16="http://schemas.microsoft.com/office/drawing/2014/main" id="{C4BBC195-3028-EE47-B39B-998A2AFCA03C}"/>
              </a:ext>
            </a:extLst>
          </p:cNvPr>
          <p:cNvSpPr txBox="1">
            <a:spLocks/>
          </p:cNvSpPr>
          <p:nvPr/>
        </p:nvSpPr>
        <p:spPr>
          <a:xfrm>
            <a:off x="4004444" y="1987713"/>
            <a:ext cx="4713903" cy="1317017"/>
          </a:xfrm>
          <a:prstGeom prst="rect">
            <a:avLst/>
          </a:prstGeom>
        </p:spPr>
        <p:txBody>
          <a:bodyPr vert="horz" lIns="64291" tIns="32146" rIns="64291" bIns="32146" rtlCol="0" anchor="t">
            <a:noAutofit/>
          </a:bodyPr>
          <a:lstStyle>
            <a:lvl1pPr marL="0" marR="0" indent="0" algn="l" defTabSz="410751" rtl="0" latinLnBrk="0">
              <a:lnSpc>
                <a:spcPts val="4781"/>
              </a:lnSpc>
              <a:spcBef>
                <a:spcPts val="0"/>
              </a:spcBef>
              <a:spcAft>
                <a:spcPts val="0"/>
              </a:spcAft>
              <a:buClrTx/>
              <a:buSzTx/>
              <a:buFontTx/>
              <a:buNone/>
              <a:tabLst/>
              <a:defRPr sz="5800" b="0" i="0" u="none" strike="noStrike" cap="none" spc="0" baseline="0">
                <a:ln>
                  <a:noFill/>
                </a:ln>
                <a:solidFill>
                  <a:schemeClr val="bg1"/>
                </a:solidFill>
                <a:uFillTx/>
                <a:latin typeface="Source Sans Pro Light" panose="020B0403030403020204" pitchFamily="34" charset="77"/>
                <a:ea typeface="+mn-ea"/>
                <a:cs typeface="+mn-cs"/>
                <a:sym typeface="Helvetica Neue Medium"/>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a:lstStyle>
          <a:p>
            <a:pPr marL="0" marR="0" lvl="0" indent="0" algn="r" defTabSz="410751" rtl="0" eaLnBrk="1" fontAlgn="auto" latinLnBrk="0" hangingPunct="1">
              <a:lnSpc>
                <a:spcPts val="4781"/>
              </a:lnSpc>
              <a:spcBef>
                <a:spcPts val="0"/>
              </a:spcBef>
              <a:spcAft>
                <a:spcPts val="0"/>
              </a:spcAft>
              <a:buClrTx/>
              <a:buSzTx/>
              <a:buFontTx/>
              <a:buNone/>
              <a:tabLst/>
              <a:defRPr/>
            </a:pPr>
            <a:r>
              <a:rPr kumimoji="0" lang="en-US" sz="5400" b="1" i="0" u="none" strike="noStrike" kern="0" cap="none" spc="0" normalizeH="0" baseline="0" noProof="0" dirty="0">
                <a:ln>
                  <a:noFill/>
                </a:ln>
                <a:solidFill>
                  <a:schemeClr val="accent1"/>
                </a:solidFill>
                <a:effectLst/>
                <a:uLnTx/>
                <a:uFillTx/>
                <a:latin typeface="Source Sans Pro"/>
                <a:ea typeface="+mn-ea"/>
                <a:cs typeface="+mn-cs"/>
                <a:sym typeface="Helvetica Neue Medium"/>
              </a:rPr>
              <a:t>  CREDIT</a:t>
            </a:r>
            <a:r>
              <a:rPr kumimoji="0" lang="en-US" sz="5400" b="1" i="0" u="none" strike="noStrike" kern="0" cap="none" spc="0" normalizeH="0" noProof="0" dirty="0">
                <a:ln>
                  <a:noFill/>
                </a:ln>
                <a:solidFill>
                  <a:schemeClr val="accent1"/>
                </a:solidFill>
                <a:effectLst/>
                <a:uLnTx/>
                <a:uFillTx/>
                <a:latin typeface="Source Sans Pro"/>
                <a:ea typeface="+mn-ea"/>
                <a:cs typeface="+mn-cs"/>
                <a:sym typeface="Helvetica Neue Medium"/>
              </a:rPr>
              <a:t> </a:t>
            </a:r>
            <a:r>
              <a:rPr kumimoji="0" lang="en-US" sz="5400" b="1" i="0" u="none" strike="noStrike" kern="0" cap="none" spc="0" normalizeH="0" baseline="0" noProof="0" dirty="0">
                <a:ln>
                  <a:noFill/>
                </a:ln>
                <a:solidFill>
                  <a:schemeClr val="accent1"/>
                </a:solidFill>
                <a:effectLst/>
                <a:uLnTx/>
                <a:uFillTx/>
                <a:latin typeface="Source Sans Pro"/>
                <a:ea typeface="+mn-ea"/>
                <a:cs typeface="+mn-cs"/>
                <a:sym typeface="Helvetica Neue Medium"/>
              </a:rPr>
              <a:t>REPORT?</a:t>
            </a:r>
          </a:p>
        </p:txBody>
      </p:sp>
      <p:sp>
        <p:nvSpPr>
          <p:cNvPr id="14" name="Text Placeholder 10">
            <a:extLst>
              <a:ext uri="{FF2B5EF4-FFF2-40B4-BE49-F238E27FC236}">
                <a16:creationId xmlns:a16="http://schemas.microsoft.com/office/drawing/2014/main" id="{43EF99C8-3806-A842-9E77-FF49376BCA59}"/>
              </a:ext>
            </a:extLst>
          </p:cNvPr>
          <p:cNvSpPr txBox="1">
            <a:spLocks/>
          </p:cNvSpPr>
          <p:nvPr/>
        </p:nvSpPr>
        <p:spPr>
          <a:xfrm>
            <a:off x="5259606" y="1409700"/>
            <a:ext cx="3458741" cy="1051632"/>
          </a:xfrm>
          <a:prstGeom prst="rect">
            <a:avLst/>
          </a:prstGeom>
        </p:spPr>
        <p:txBody>
          <a:bodyPr vert="horz" lIns="64291" tIns="32146" rIns="64291" bIns="32146" rtlCol="0" anchor="t">
            <a:noAutofit/>
          </a:bodyPr>
          <a:lstStyle>
            <a:lvl1pPr marL="0" marR="0" indent="0" algn="l" defTabSz="410751" rtl="0" latinLnBrk="0">
              <a:lnSpc>
                <a:spcPct val="100000"/>
              </a:lnSpc>
              <a:spcBef>
                <a:spcPts val="2953"/>
              </a:spcBef>
              <a:spcAft>
                <a:spcPts val="0"/>
              </a:spcAft>
              <a:buClrTx/>
              <a:buSzPct val="145000"/>
              <a:buFontTx/>
              <a:buNone/>
              <a:tabLst/>
              <a:defRPr sz="5800" b="1" i="0" u="none" strike="noStrike" cap="none" spc="0" baseline="0">
                <a:ln>
                  <a:noFill/>
                </a:ln>
                <a:solidFill>
                  <a:schemeClr val="bg1"/>
                </a:solidFill>
                <a:uFillTx/>
                <a:latin typeface="Source Sans Pro" panose="020B0503030403020204" pitchFamily="34" charset="77"/>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38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38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38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38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r"/>
            <a:r>
              <a:rPr lang="en-US" sz="4000" b="0" kern="0" dirty="0">
                <a:solidFill>
                  <a:schemeClr val="accent1"/>
                </a:solidFill>
                <a:latin typeface="Source Sans Pro Light" panose="020B0403030403020204"/>
              </a:rPr>
              <a:t>WHAT IS IN A </a:t>
            </a:r>
          </a:p>
        </p:txBody>
      </p:sp>
      <p:pic>
        <p:nvPicPr>
          <p:cNvPr id="11" name="Image" descr="Image">
            <a:extLst>
              <a:ext uri="{FF2B5EF4-FFF2-40B4-BE49-F238E27FC236}">
                <a16:creationId xmlns:a16="http://schemas.microsoft.com/office/drawing/2014/main" id="{1C1A6A25-EF78-5E4F-84FB-6AB4EFB2CA09}"/>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4442582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402" b="4402"/>
          <a:stretch/>
        </p:blipFill>
        <p:spPr>
          <a:xfrm>
            <a:off x="0" y="2733643"/>
            <a:ext cx="9144000" cy="4136231"/>
          </a:xfrm>
        </p:spPr>
      </p:pic>
      <p:sp>
        <p:nvSpPr>
          <p:cNvPr id="12" name="Title 1">
            <a:extLst>
              <a:ext uri="{FF2B5EF4-FFF2-40B4-BE49-F238E27FC236}">
                <a16:creationId xmlns:a16="http://schemas.microsoft.com/office/drawing/2014/main" id="{66DBBF1B-95E5-394A-A3AB-D3131611C8C4}"/>
              </a:ext>
            </a:extLst>
          </p:cNvPr>
          <p:cNvSpPr>
            <a:spLocks noGrp="1"/>
          </p:cNvSpPr>
          <p:nvPr>
            <p:ph type="title"/>
          </p:nvPr>
        </p:nvSpPr>
        <p:spPr>
          <a:xfrm>
            <a:off x="227050" y="115355"/>
            <a:ext cx="7804399" cy="560176"/>
          </a:xfrm>
        </p:spPr>
        <p:txBody>
          <a:bodyPr/>
          <a:lstStyle/>
          <a:p>
            <a:r>
              <a:rPr lang="en-US"/>
              <a:t>Getting a Loan</a:t>
            </a:r>
            <a:endParaRPr lang="en-US" dirty="0"/>
          </a:p>
        </p:txBody>
      </p:sp>
      <p:sp>
        <p:nvSpPr>
          <p:cNvPr id="13" name="Rectangle 1027">
            <a:extLst>
              <a:ext uri="{FF2B5EF4-FFF2-40B4-BE49-F238E27FC236}">
                <a16:creationId xmlns:a16="http://schemas.microsoft.com/office/drawing/2014/main" id="{BF8DFC05-4C67-064E-894E-61DD9F126522}"/>
              </a:ext>
            </a:extLst>
          </p:cNvPr>
          <p:cNvSpPr>
            <a:spLocks noGrp="1" noChangeArrowheads="1"/>
          </p:cNvSpPr>
          <p:nvPr>
            <p:ph idx="10"/>
          </p:nvPr>
        </p:nvSpPr>
        <p:spPr>
          <a:xfrm>
            <a:off x="226243" y="675531"/>
            <a:ext cx="7951029" cy="1031031"/>
          </a:xfrm>
        </p:spPr>
        <p:txBody>
          <a:bodyPr/>
          <a:lstStyle/>
          <a:p>
            <a:r>
              <a:rPr lang="en-US" dirty="0"/>
              <a:t>Credit Report Uses</a:t>
            </a:r>
          </a:p>
        </p:txBody>
      </p:sp>
      <p:sp>
        <p:nvSpPr>
          <p:cNvPr id="14" name="Text Placeholder 3">
            <a:extLst>
              <a:ext uri="{FF2B5EF4-FFF2-40B4-BE49-F238E27FC236}">
                <a16:creationId xmlns:a16="http://schemas.microsoft.com/office/drawing/2014/main" id="{1A7B8324-9B88-474D-89C3-10496DBE8940}"/>
              </a:ext>
            </a:extLst>
          </p:cNvPr>
          <p:cNvSpPr txBox="1">
            <a:spLocks/>
          </p:cNvSpPr>
          <p:nvPr/>
        </p:nvSpPr>
        <p:spPr>
          <a:xfrm>
            <a:off x="351692" y="1512277"/>
            <a:ext cx="8563708" cy="1040423"/>
          </a:xfrm>
          <a:prstGeom prst="rect">
            <a:avLst/>
          </a:prstGeom>
        </p:spPr>
        <p:txBody>
          <a:bodyPr vert="horz" lIns="91440" tIns="45720" rIns="91440" bIns="45720" numCol="2" rtlCol="0">
            <a:no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342900" indent="-342900">
              <a:spcBef>
                <a:spcPts val="300"/>
              </a:spcBef>
              <a:spcAft>
                <a:spcPts val="300"/>
              </a:spcAft>
              <a:buSzPct val="100000"/>
              <a:buFont typeface="Arial" pitchFamily="34" charset="0"/>
              <a:buChar char="•"/>
            </a:pPr>
            <a:r>
              <a:rPr lang="en-US" sz="2000" kern="0">
                <a:solidFill>
                  <a:schemeClr val="tx1">
                    <a:lumMod val="75000"/>
                    <a:lumOff val="25000"/>
                  </a:schemeClr>
                </a:solidFill>
              </a:rPr>
              <a:t>To obtain loans and other credit</a:t>
            </a:r>
          </a:p>
          <a:p>
            <a:pPr marL="342900" indent="-342900">
              <a:spcBef>
                <a:spcPts val="300"/>
              </a:spcBef>
              <a:spcAft>
                <a:spcPts val="300"/>
              </a:spcAft>
              <a:buSzPct val="100000"/>
              <a:buFont typeface="Arial" pitchFamily="34" charset="0"/>
              <a:buChar char="•"/>
            </a:pPr>
            <a:r>
              <a:rPr lang="en-US" sz="2000" kern="0">
                <a:solidFill>
                  <a:schemeClr val="tx1">
                    <a:lumMod val="75000"/>
                    <a:lumOff val="25000"/>
                  </a:schemeClr>
                </a:solidFill>
              </a:rPr>
              <a:t>To get certain kinds of jobs</a:t>
            </a:r>
          </a:p>
          <a:p>
            <a:pPr marL="342900" indent="-342900">
              <a:spcBef>
                <a:spcPts val="300"/>
              </a:spcBef>
              <a:spcAft>
                <a:spcPts val="300"/>
              </a:spcAft>
              <a:buSzPct val="100000"/>
              <a:buFont typeface="Arial" pitchFamily="34" charset="0"/>
              <a:buChar char="•"/>
            </a:pPr>
            <a:endParaRPr lang="en-US" sz="2000" kern="0">
              <a:solidFill>
                <a:schemeClr val="tx1">
                  <a:lumMod val="75000"/>
                  <a:lumOff val="25000"/>
                </a:schemeClr>
              </a:solidFill>
            </a:endParaRPr>
          </a:p>
          <a:p>
            <a:pPr marL="342900" indent="-342900">
              <a:spcBef>
                <a:spcPts val="300"/>
              </a:spcBef>
              <a:spcAft>
                <a:spcPts val="300"/>
              </a:spcAft>
              <a:buSzPct val="100000"/>
              <a:buFont typeface="Arial" pitchFamily="34" charset="0"/>
              <a:buChar char="•"/>
            </a:pPr>
            <a:endParaRPr lang="en-US" sz="2000" kern="0">
              <a:solidFill>
                <a:schemeClr val="tx1">
                  <a:lumMod val="75000"/>
                  <a:lumOff val="25000"/>
                </a:schemeClr>
              </a:solidFill>
            </a:endParaRPr>
          </a:p>
          <a:p>
            <a:pPr marL="342900" indent="-342900">
              <a:spcBef>
                <a:spcPts val="300"/>
              </a:spcBef>
              <a:spcAft>
                <a:spcPts val="300"/>
              </a:spcAft>
              <a:buSzPct val="100000"/>
              <a:buFont typeface="Arial" pitchFamily="34" charset="0"/>
              <a:buChar char="•"/>
            </a:pPr>
            <a:r>
              <a:rPr lang="en-US" sz="2000" kern="0">
                <a:solidFill>
                  <a:schemeClr val="tx1">
                    <a:lumMod val="75000"/>
                    <a:lumOff val="25000"/>
                  </a:schemeClr>
                </a:solidFill>
              </a:rPr>
              <a:t>For housing (rental applications and mortgages)</a:t>
            </a:r>
          </a:p>
          <a:p>
            <a:pPr marL="342900" indent="-342900">
              <a:spcBef>
                <a:spcPts val="300"/>
              </a:spcBef>
              <a:spcAft>
                <a:spcPts val="300"/>
              </a:spcAft>
              <a:buSzPct val="100000"/>
              <a:buFont typeface="Arial" pitchFamily="34" charset="0"/>
              <a:buChar char="•"/>
            </a:pPr>
            <a:r>
              <a:rPr lang="en-US" sz="2000" kern="0">
                <a:solidFill>
                  <a:schemeClr val="tx1">
                    <a:lumMod val="75000"/>
                    <a:lumOff val="25000"/>
                  </a:schemeClr>
                </a:solidFill>
              </a:rPr>
              <a:t>To obtain insurance</a:t>
            </a:r>
          </a:p>
          <a:p>
            <a:pPr marL="342900" indent="-342900">
              <a:buSzPct val="100000"/>
              <a:buFont typeface="Arial" pitchFamily="34" charset="0"/>
              <a:buChar char="•"/>
            </a:pPr>
            <a:endParaRPr lang="en-US" sz="2000" kern="0" dirty="0"/>
          </a:p>
        </p:txBody>
      </p:sp>
    </p:spTree>
    <p:extLst>
      <p:ext uri="{BB962C8B-B14F-4D97-AF65-F5344CB8AC3E}">
        <p14:creationId xmlns:p14="http://schemas.microsoft.com/office/powerpoint/2010/main" val="39655316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5">
            <a:extLst>
              <a:ext uri="{FF2B5EF4-FFF2-40B4-BE49-F238E27FC236}">
                <a16:creationId xmlns:a16="http://schemas.microsoft.com/office/drawing/2014/main" id="{A8D4AF1F-4676-0C4C-B5BE-4519E686599B}"/>
              </a:ext>
            </a:extLst>
          </p:cNvPr>
          <p:cNvSpPr>
            <a:spLocks noGrp="1"/>
          </p:cNvSpPr>
          <p:nvPr>
            <p:ph type="title"/>
          </p:nvPr>
        </p:nvSpPr>
        <p:spPr>
          <a:xfrm>
            <a:off x="227050" y="115355"/>
            <a:ext cx="7804399" cy="560176"/>
          </a:xfrm>
        </p:spPr>
        <p:txBody>
          <a:bodyPr/>
          <a:lstStyle/>
          <a:p>
            <a:r>
              <a:rPr lang="en-US" dirty="0"/>
              <a:t>CREDIT SCORE</a:t>
            </a:r>
          </a:p>
        </p:txBody>
      </p:sp>
      <p:sp>
        <p:nvSpPr>
          <p:cNvPr id="43" name="Text Placeholder 4">
            <a:extLst>
              <a:ext uri="{FF2B5EF4-FFF2-40B4-BE49-F238E27FC236}">
                <a16:creationId xmlns:a16="http://schemas.microsoft.com/office/drawing/2014/main" id="{A134115F-82DB-1A42-9D77-C1F521F84BFC}"/>
              </a:ext>
            </a:extLst>
          </p:cNvPr>
          <p:cNvSpPr txBox="1">
            <a:spLocks/>
          </p:cNvSpPr>
          <p:nvPr/>
        </p:nvSpPr>
        <p:spPr>
          <a:xfrm>
            <a:off x="372725" y="1088724"/>
            <a:ext cx="7804547" cy="814037"/>
          </a:xfrm>
          <a:prstGeom prst="rect">
            <a:avLst/>
          </a:prstGeom>
        </p:spPr>
        <p:txBody>
          <a:bodyPr vert="horz" lIns="64291" tIns="32146" rIns="64291" bIns="32146" rtlCol="0" anchor="t">
            <a:normAutofit/>
          </a:bodyPr>
          <a:lstStyle>
            <a:lvl1pPr marL="0" marR="0" indent="0" algn="l" defTabSz="410751" rtl="0" latinLnBrk="0">
              <a:lnSpc>
                <a:spcPct val="100000"/>
              </a:lnSpc>
              <a:spcBef>
                <a:spcPts val="2953"/>
              </a:spcBef>
              <a:spcAft>
                <a:spcPts val="0"/>
              </a:spcAft>
              <a:buClrTx/>
              <a:buSzPct val="145000"/>
              <a:buFontTx/>
              <a:buNone/>
              <a:tabLst/>
              <a:defRPr sz="2800" b="1" i="0" u="none" strike="noStrike" cap="all"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1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l" defTabSz="410751" rtl="0" eaLnBrk="1" fontAlgn="auto" latinLnBrk="0" hangingPunct="1">
              <a:lnSpc>
                <a:spcPct val="100000"/>
              </a:lnSpc>
              <a:spcBef>
                <a:spcPts val="2953"/>
              </a:spcBef>
              <a:spcAft>
                <a:spcPts val="0"/>
              </a:spcAft>
              <a:buClrTx/>
              <a:buSzPct val="145000"/>
              <a:buFontTx/>
              <a:buNone/>
              <a:tabLst/>
              <a:defRPr/>
            </a:pPr>
            <a:r>
              <a:rPr kumimoji="0" lang="en-US" sz="2400" b="1" i="0" u="none" strike="noStrike" kern="0" cap="all" spc="0" normalizeH="0" baseline="0" noProof="0">
                <a:ln>
                  <a:noFill/>
                </a:ln>
                <a:solidFill>
                  <a:srgbClr val="000000"/>
                </a:solidFill>
                <a:effectLst/>
                <a:uLnTx/>
                <a:uFillTx/>
                <a:latin typeface="Source Sans Pro" panose="020B0503030403020204" pitchFamily="34" charset="77"/>
                <a:sym typeface="Helvetica Neue"/>
              </a:rPr>
              <a:t>How much of a credit risk are you?</a:t>
            </a:r>
            <a:endParaRPr kumimoji="0" lang="en-US" sz="2400" b="1" i="0" u="none" strike="noStrike" kern="0" cap="all" spc="0" normalizeH="0" baseline="0" noProof="0" dirty="0">
              <a:ln>
                <a:noFill/>
              </a:ln>
              <a:solidFill>
                <a:srgbClr val="000000"/>
              </a:solidFill>
              <a:effectLst/>
              <a:uLnTx/>
              <a:uFillTx/>
              <a:latin typeface="Source Sans Pro" panose="020B0503030403020204" pitchFamily="34" charset="77"/>
              <a:sym typeface="Helvetica Neue"/>
            </a:endParaRPr>
          </a:p>
        </p:txBody>
      </p:sp>
      <p:sp>
        <p:nvSpPr>
          <p:cNvPr id="47" name="Text Placeholder 4">
            <a:extLst>
              <a:ext uri="{FF2B5EF4-FFF2-40B4-BE49-F238E27FC236}">
                <a16:creationId xmlns:a16="http://schemas.microsoft.com/office/drawing/2014/main" id="{F7A32B07-FFC3-EE40-A376-A08739777090}"/>
              </a:ext>
            </a:extLst>
          </p:cNvPr>
          <p:cNvSpPr txBox="1">
            <a:spLocks/>
          </p:cNvSpPr>
          <p:nvPr/>
        </p:nvSpPr>
        <p:spPr>
          <a:xfrm>
            <a:off x="1986385" y="3275013"/>
            <a:ext cx="812800" cy="735012"/>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l" defTabSz="410751" rtl="0" eaLnBrk="1" fontAlgn="auto" latinLnBrk="0" hangingPunct="1">
              <a:lnSpc>
                <a:spcPct val="100000"/>
              </a:lnSpc>
              <a:spcBef>
                <a:spcPts val="2953"/>
              </a:spcBef>
              <a:spcAft>
                <a:spcPts val="0"/>
              </a:spcAft>
              <a:buClrTx/>
              <a:buSzPct val="145000"/>
              <a:buFontTx/>
              <a:buNone/>
              <a:tabLst/>
              <a:defRPr/>
            </a:pPr>
            <a:r>
              <a:rPr kumimoji="0" lang="en-US" sz="1600" b="1" i="0" u="none" strike="noStrike" kern="0" cap="none" spc="0" normalizeH="0" baseline="0" noProof="0">
                <a:ln>
                  <a:noFill/>
                </a:ln>
                <a:solidFill>
                  <a:srgbClr val="88BB00"/>
                </a:solidFill>
                <a:effectLst/>
                <a:uLnTx/>
                <a:uFillTx/>
                <a:latin typeface="Source Sans Pro" pitchFamily="34" charset="0"/>
                <a:sym typeface="Helvetica Neue"/>
              </a:rPr>
              <a:t>300</a:t>
            </a:r>
            <a:endParaRPr kumimoji="0" lang="en-US" sz="1600" b="1" i="0" u="none" strike="noStrike" kern="0" cap="none" spc="0" normalizeH="0" baseline="0" noProof="0" dirty="0">
              <a:ln>
                <a:noFill/>
              </a:ln>
              <a:solidFill>
                <a:srgbClr val="88BB00"/>
              </a:solidFill>
              <a:effectLst/>
              <a:uLnTx/>
              <a:uFillTx/>
              <a:latin typeface="Source Sans Pro" pitchFamily="34" charset="0"/>
              <a:sym typeface="Helvetica Neue"/>
            </a:endParaRPr>
          </a:p>
        </p:txBody>
      </p:sp>
      <p:sp>
        <p:nvSpPr>
          <p:cNvPr id="48" name="Text Placeholder 4">
            <a:extLst>
              <a:ext uri="{FF2B5EF4-FFF2-40B4-BE49-F238E27FC236}">
                <a16:creationId xmlns:a16="http://schemas.microsoft.com/office/drawing/2014/main" id="{4DAA56BD-151C-8B46-A6D5-6CF34C3A4948}"/>
              </a:ext>
            </a:extLst>
          </p:cNvPr>
          <p:cNvSpPr txBox="1">
            <a:spLocks/>
          </p:cNvSpPr>
          <p:nvPr/>
        </p:nvSpPr>
        <p:spPr>
          <a:xfrm>
            <a:off x="7867150" y="3275013"/>
            <a:ext cx="822325" cy="54133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1" i="0" u="none" strike="noStrike" kern="0" cap="none" spc="0" normalizeH="0" baseline="0" noProof="0">
                <a:ln>
                  <a:noFill/>
                </a:ln>
                <a:solidFill>
                  <a:srgbClr val="88BB00"/>
                </a:solidFill>
                <a:effectLst/>
                <a:uLnTx/>
                <a:uFillTx/>
                <a:latin typeface="Source Sans Pro" pitchFamily="34" charset="0"/>
                <a:sym typeface="Helvetica Neue"/>
              </a:rPr>
              <a:t>850</a:t>
            </a:r>
            <a:endParaRPr kumimoji="0" lang="en-US" sz="1600" b="1" i="0" u="none" strike="noStrike" kern="0" cap="none" spc="0" normalizeH="0" baseline="0" noProof="0" dirty="0">
              <a:ln>
                <a:noFill/>
              </a:ln>
              <a:solidFill>
                <a:srgbClr val="88BB00"/>
              </a:solidFill>
              <a:effectLst/>
              <a:uLnTx/>
              <a:uFillTx/>
              <a:latin typeface="Source Sans Pro" pitchFamily="34" charset="0"/>
              <a:sym typeface="Helvetica Neue"/>
            </a:endParaRPr>
          </a:p>
        </p:txBody>
      </p:sp>
      <p:sp>
        <p:nvSpPr>
          <p:cNvPr id="49" name="Text Placeholder 4">
            <a:extLst>
              <a:ext uri="{FF2B5EF4-FFF2-40B4-BE49-F238E27FC236}">
                <a16:creationId xmlns:a16="http://schemas.microsoft.com/office/drawing/2014/main" id="{56332A3F-13E0-B149-BBDE-9409696805E9}"/>
              </a:ext>
            </a:extLst>
          </p:cNvPr>
          <p:cNvSpPr txBox="1">
            <a:spLocks/>
          </p:cNvSpPr>
          <p:nvPr/>
        </p:nvSpPr>
        <p:spPr>
          <a:xfrm>
            <a:off x="4925143" y="3275013"/>
            <a:ext cx="591882" cy="61118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1" i="0" u="none" strike="noStrike" kern="0" cap="none" spc="0" normalizeH="0" baseline="0" noProof="0">
                <a:ln>
                  <a:noFill/>
                </a:ln>
                <a:solidFill>
                  <a:srgbClr val="88BB00"/>
                </a:solidFill>
                <a:effectLst/>
                <a:uLnTx/>
                <a:uFillTx/>
                <a:latin typeface="Source Sans Pro" pitchFamily="34" charset="0"/>
                <a:sym typeface="Helvetica Neue"/>
              </a:rPr>
              <a:t>600</a:t>
            </a:r>
            <a:endParaRPr kumimoji="0" lang="en-US" sz="1600" b="1" i="0" u="none" strike="noStrike" kern="0" cap="none" spc="0" normalizeH="0" baseline="0" noProof="0" dirty="0">
              <a:ln>
                <a:noFill/>
              </a:ln>
              <a:solidFill>
                <a:srgbClr val="88BB00"/>
              </a:solidFill>
              <a:effectLst/>
              <a:uLnTx/>
              <a:uFillTx/>
              <a:latin typeface="Source Sans Pro" pitchFamily="34" charset="0"/>
              <a:sym typeface="Helvetica Neue"/>
            </a:endParaRPr>
          </a:p>
        </p:txBody>
      </p:sp>
      <p:sp>
        <p:nvSpPr>
          <p:cNvPr id="53" name="Text Placeholder 4">
            <a:extLst>
              <a:ext uri="{FF2B5EF4-FFF2-40B4-BE49-F238E27FC236}">
                <a16:creationId xmlns:a16="http://schemas.microsoft.com/office/drawing/2014/main" id="{E148BA1E-A714-B04C-B4D1-E00F201E4FB0}"/>
              </a:ext>
            </a:extLst>
          </p:cNvPr>
          <p:cNvSpPr txBox="1">
            <a:spLocks/>
          </p:cNvSpPr>
          <p:nvPr/>
        </p:nvSpPr>
        <p:spPr>
          <a:xfrm>
            <a:off x="2379043" y="3483100"/>
            <a:ext cx="1711058" cy="83978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TAKE ACTION!</a:t>
            </a: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54" name="Text Placeholder 4">
            <a:extLst>
              <a:ext uri="{FF2B5EF4-FFF2-40B4-BE49-F238E27FC236}">
                <a16:creationId xmlns:a16="http://schemas.microsoft.com/office/drawing/2014/main" id="{769500C9-FA69-1A44-90DD-D6388A049C7C}"/>
              </a:ext>
            </a:extLst>
          </p:cNvPr>
          <p:cNvSpPr txBox="1">
            <a:spLocks/>
          </p:cNvSpPr>
          <p:nvPr/>
        </p:nvSpPr>
        <p:spPr>
          <a:xfrm>
            <a:off x="4429888" y="4731010"/>
            <a:ext cx="952500" cy="67468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POOR</a:t>
            </a:r>
          </a:p>
          <a:p>
            <a:pPr marL="0" marR="0" lvl="0" indent="0" algn="ctr" defTabSz="410751" rtl="0" eaLnBrk="1" fontAlgn="auto" latinLnBrk="0" hangingPunct="1">
              <a:lnSpc>
                <a:spcPct val="100000"/>
              </a:lnSpc>
              <a:spcBef>
                <a:spcPts val="2953"/>
              </a:spcBef>
              <a:spcAft>
                <a:spcPts val="0"/>
              </a:spcAft>
              <a:buClrTx/>
              <a:buSzPct val="145000"/>
              <a:buFontTx/>
              <a:buNone/>
              <a:tabLst/>
              <a:defRPr/>
            </a:pP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57" name="Text Placeholder 4">
            <a:extLst>
              <a:ext uri="{FF2B5EF4-FFF2-40B4-BE49-F238E27FC236}">
                <a16:creationId xmlns:a16="http://schemas.microsoft.com/office/drawing/2014/main" id="{5B8F65E1-0265-4249-AC45-D330D7D4084C}"/>
              </a:ext>
            </a:extLst>
          </p:cNvPr>
          <p:cNvSpPr txBox="1">
            <a:spLocks/>
          </p:cNvSpPr>
          <p:nvPr/>
        </p:nvSpPr>
        <p:spPr>
          <a:xfrm>
            <a:off x="5769979" y="3845265"/>
            <a:ext cx="992187" cy="700939"/>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VERY GOOD</a:t>
            </a:r>
          </a:p>
          <a:p>
            <a:pPr marL="0" marR="0" lvl="0" indent="0" algn="ctr" defTabSz="410751" rtl="0" eaLnBrk="1" fontAlgn="auto" latinLnBrk="0" hangingPunct="1">
              <a:lnSpc>
                <a:spcPct val="100000"/>
              </a:lnSpc>
              <a:spcBef>
                <a:spcPts val="2953"/>
              </a:spcBef>
              <a:spcAft>
                <a:spcPts val="0"/>
              </a:spcAft>
              <a:buClrTx/>
              <a:buSzPct val="145000"/>
              <a:buFontTx/>
              <a:buNone/>
              <a:tabLst/>
              <a:defRPr/>
            </a:pP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61" name="Text Placeholder 4">
            <a:extLst>
              <a:ext uri="{FF2B5EF4-FFF2-40B4-BE49-F238E27FC236}">
                <a16:creationId xmlns:a16="http://schemas.microsoft.com/office/drawing/2014/main" id="{94F37709-33E5-FB43-BAFB-77D177150618}"/>
              </a:ext>
            </a:extLst>
          </p:cNvPr>
          <p:cNvSpPr txBox="1">
            <a:spLocks/>
          </p:cNvSpPr>
          <p:nvPr/>
        </p:nvSpPr>
        <p:spPr>
          <a:xfrm>
            <a:off x="6555398" y="3780732"/>
            <a:ext cx="1476052" cy="1085850"/>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EXCELLENT</a:t>
            </a:r>
            <a:b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br>
            <a:endParaRPr kumimoji="0" lang="en-US" sz="1600" b="0" i="0" u="none" strike="noStrike" kern="0" cap="none" spc="0" normalizeH="0" baseline="0" noProof="0">
              <a:ln>
                <a:noFill/>
              </a:ln>
              <a:solidFill>
                <a:srgbClr val="117788"/>
              </a:solidFill>
              <a:effectLst/>
              <a:uLnTx/>
              <a:uFillTx/>
              <a:latin typeface="Source Sans Pro" pitchFamily="34" charset="0"/>
              <a:sym typeface="Helvetica Neue"/>
            </a:endParaRPr>
          </a:p>
          <a:p>
            <a:pPr marL="0" marR="0" lvl="0" indent="0" algn="ctr" defTabSz="410751" rtl="0" eaLnBrk="1" fontAlgn="auto" latinLnBrk="0" hangingPunct="1">
              <a:lnSpc>
                <a:spcPct val="100000"/>
              </a:lnSpc>
              <a:spcBef>
                <a:spcPts val="2953"/>
              </a:spcBef>
              <a:spcAft>
                <a:spcPts val="0"/>
              </a:spcAft>
              <a:buClrTx/>
              <a:buSzPct val="145000"/>
              <a:buFontTx/>
              <a:buNone/>
              <a:tabLst/>
              <a:defRPr/>
            </a:pP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62" name="Text Placeholder 4">
            <a:extLst>
              <a:ext uri="{FF2B5EF4-FFF2-40B4-BE49-F238E27FC236}">
                <a16:creationId xmlns:a16="http://schemas.microsoft.com/office/drawing/2014/main" id="{9FF08165-CEE8-9E47-A3CA-5E8A3BB6AA3D}"/>
              </a:ext>
            </a:extLst>
          </p:cNvPr>
          <p:cNvSpPr txBox="1">
            <a:spLocks/>
          </p:cNvSpPr>
          <p:nvPr/>
        </p:nvSpPr>
        <p:spPr>
          <a:xfrm>
            <a:off x="4798229" y="5634579"/>
            <a:ext cx="1470218" cy="984250"/>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OK OR FAIR</a:t>
            </a:r>
          </a:p>
          <a:p>
            <a:pPr marL="0" marR="0" lvl="0" indent="0" algn="ctr" defTabSz="410751" rtl="0" eaLnBrk="1" fontAlgn="auto" latinLnBrk="0" hangingPunct="1">
              <a:lnSpc>
                <a:spcPct val="100000"/>
              </a:lnSpc>
              <a:spcBef>
                <a:spcPts val="2953"/>
              </a:spcBef>
              <a:spcAft>
                <a:spcPts val="0"/>
              </a:spcAft>
              <a:buClrTx/>
              <a:buSzPct val="145000"/>
              <a:buFontTx/>
              <a:buNone/>
              <a:tabLst/>
              <a:defRPr/>
            </a:pP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63" name="Text Placeholder 4">
            <a:extLst>
              <a:ext uri="{FF2B5EF4-FFF2-40B4-BE49-F238E27FC236}">
                <a16:creationId xmlns:a16="http://schemas.microsoft.com/office/drawing/2014/main" id="{06093B9C-BD21-A147-A0FF-9C361CE6433E}"/>
              </a:ext>
            </a:extLst>
          </p:cNvPr>
          <p:cNvSpPr txBox="1">
            <a:spLocks/>
          </p:cNvSpPr>
          <p:nvPr/>
        </p:nvSpPr>
        <p:spPr>
          <a:xfrm>
            <a:off x="5325069" y="4968225"/>
            <a:ext cx="1204912" cy="89693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GOOD</a:t>
            </a:r>
            <a:b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b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64" name="Text Placeholder 4">
            <a:extLst>
              <a:ext uri="{FF2B5EF4-FFF2-40B4-BE49-F238E27FC236}">
                <a16:creationId xmlns:a16="http://schemas.microsoft.com/office/drawing/2014/main" id="{BFCCDACB-316C-684B-A973-CE506076F2F0}"/>
              </a:ext>
            </a:extLst>
          </p:cNvPr>
          <p:cNvSpPr txBox="1">
            <a:spLocks/>
          </p:cNvSpPr>
          <p:nvPr/>
        </p:nvSpPr>
        <p:spPr>
          <a:xfrm>
            <a:off x="3746680" y="4202212"/>
            <a:ext cx="952500" cy="674687"/>
          </a:xfrm>
          <a:prstGeom prst="rect">
            <a:avLst/>
          </a:prstGeom>
        </p:spPr>
        <p:txBody>
          <a:bodyPr vert="horz" lIns="91440" tIns="45720" rIns="91440" bIns="45720" rtlCol="0">
            <a:normAutofit/>
          </a:bodyPr>
          <a:lstStyle>
            <a:lvl1pPr marL="0"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2953"/>
              </a:spcBef>
              <a:spcAft>
                <a:spcPts val="0"/>
              </a:spcAft>
              <a:buClrTx/>
              <a:buSzPct val="145000"/>
              <a:buFontTx/>
              <a:buNone/>
              <a:tabLst/>
              <a:defRPr/>
            </a:pPr>
            <a:r>
              <a:rPr kumimoji="0" lang="en-US" sz="1600" b="0" i="0" u="none" strike="noStrike" kern="0" cap="none" spc="0" normalizeH="0" baseline="0" noProof="0">
                <a:ln>
                  <a:noFill/>
                </a:ln>
                <a:solidFill>
                  <a:srgbClr val="117788"/>
                </a:solidFill>
                <a:effectLst/>
                <a:uLnTx/>
                <a:uFillTx/>
                <a:latin typeface="Source Sans Pro" pitchFamily="34" charset="0"/>
                <a:sym typeface="Helvetica Neue"/>
              </a:rPr>
              <a:t>BAD</a:t>
            </a:r>
          </a:p>
          <a:p>
            <a:pPr marL="0" marR="0" lvl="0" indent="0" algn="ctr" defTabSz="410751" rtl="0" eaLnBrk="1" fontAlgn="auto" latinLnBrk="0" hangingPunct="1">
              <a:lnSpc>
                <a:spcPct val="100000"/>
              </a:lnSpc>
              <a:spcBef>
                <a:spcPts val="2953"/>
              </a:spcBef>
              <a:spcAft>
                <a:spcPts val="0"/>
              </a:spcAft>
              <a:buClrTx/>
              <a:buSzPct val="145000"/>
              <a:buFontTx/>
              <a:buNone/>
              <a:tabLst/>
              <a:defRPr/>
            </a:pPr>
            <a:endParaRPr kumimoji="0" lang="en-US" sz="1600" b="0" i="0" u="none" strike="noStrike" kern="0" cap="none" spc="0" normalizeH="0" baseline="0" noProof="0" dirty="0">
              <a:ln>
                <a:noFill/>
              </a:ln>
              <a:solidFill>
                <a:srgbClr val="117788"/>
              </a:solidFill>
              <a:effectLst/>
              <a:uLnTx/>
              <a:uFillTx/>
              <a:latin typeface="Source Sans Pro" pitchFamily="34" charset="0"/>
              <a:sym typeface="Helvetica Neue"/>
            </a:endParaRPr>
          </a:p>
        </p:txBody>
      </p:sp>
      <p:sp>
        <p:nvSpPr>
          <p:cNvPr id="65" name="Rectangle 64">
            <a:extLst>
              <a:ext uri="{FF2B5EF4-FFF2-40B4-BE49-F238E27FC236}">
                <a16:creationId xmlns:a16="http://schemas.microsoft.com/office/drawing/2014/main" id="{37C65017-9559-A149-BDAC-071303CB479B}"/>
              </a:ext>
            </a:extLst>
          </p:cNvPr>
          <p:cNvSpPr/>
          <p:nvPr/>
        </p:nvSpPr>
        <p:spPr>
          <a:xfrm>
            <a:off x="1902900" y="2121051"/>
            <a:ext cx="6658707" cy="890967"/>
          </a:xfrm>
          <a:prstGeom prst="rect">
            <a:avLst/>
          </a:prstGeom>
          <a:solidFill>
            <a:srgbClr val="D6D5D5">
              <a:lumMod val="75000"/>
              <a:alpha val="29804"/>
            </a:srgbClr>
          </a:solidFill>
          <a:ln w="25400" cap="flat" cmpd="sng" algn="ctr">
            <a:no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66" name="Straight Connector 65">
            <a:extLst>
              <a:ext uri="{FF2B5EF4-FFF2-40B4-BE49-F238E27FC236}">
                <a16:creationId xmlns:a16="http://schemas.microsoft.com/office/drawing/2014/main" id="{008D8DEB-D91E-B448-A4E9-C46AECA9AA7B}"/>
              </a:ext>
            </a:extLst>
          </p:cNvPr>
          <p:cNvCxnSpPr/>
          <p:nvPr/>
        </p:nvCxnSpPr>
        <p:spPr>
          <a:xfrm>
            <a:off x="2245238" y="2121051"/>
            <a:ext cx="0" cy="1154301"/>
          </a:xfrm>
          <a:prstGeom prst="line">
            <a:avLst/>
          </a:prstGeom>
          <a:noFill/>
          <a:ln w="19050" cap="flat" cmpd="sng" algn="ctr">
            <a:solidFill>
              <a:srgbClr val="88BB00"/>
            </a:solidFill>
            <a:prstDash val="solid"/>
          </a:ln>
          <a:effectLst/>
        </p:spPr>
      </p:cxnSp>
      <p:cxnSp>
        <p:nvCxnSpPr>
          <p:cNvPr id="67" name="Straight Connector 66">
            <a:extLst>
              <a:ext uri="{FF2B5EF4-FFF2-40B4-BE49-F238E27FC236}">
                <a16:creationId xmlns:a16="http://schemas.microsoft.com/office/drawing/2014/main" id="{AF951A38-CE9D-1B4C-8E11-C4244F27B7BC}"/>
              </a:ext>
            </a:extLst>
          </p:cNvPr>
          <p:cNvCxnSpPr/>
          <p:nvPr/>
        </p:nvCxnSpPr>
        <p:spPr>
          <a:xfrm>
            <a:off x="8256808" y="2121051"/>
            <a:ext cx="0" cy="1154301"/>
          </a:xfrm>
          <a:prstGeom prst="line">
            <a:avLst/>
          </a:prstGeom>
          <a:noFill/>
          <a:ln w="19050" cap="flat" cmpd="sng" algn="ctr">
            <a:solidFill>
              <a:srgbClr val="88BB00"/>
            </a:solidFill>
            <a:prstDash val="solid"/>
          </a:ln>
          <a:effectLst/>
        </p:spPr>
      </p:cxnSp>
      <p:cxnSp>
        <p:nvCxnSpPr>
          <p:cNvPr id="68" name="Straight Connector 67">
            <a:extLst>
              <a:ext uri="{FF2B5EF4-FFF2-40B4-BE49-F238E27FC236}">
                <a16:creationId xmlns:a16="http://schemas.microsoft.com/office/drawing/2014/main" id="{176D06A7-A7E0-3B4A-A367-18182A4A813D}"/>
              </a:ext>
            </a:extLst>
          </p:cNvPr>
          <p:cNvCxnSpPr/>
          <p:nvPr/>
        </p:nvCxnSpPr>
        <p:spPr>
          <a:xfrm>
            <a:off x="5208808" y="2121050"/>
            <a:ext cx="0" cy="1154301"/>
          </a:xfrm>
          <a:prstGeom prst="line">
            <a:avLst/>
          </a:prstGeom>
          <a:noFill/>
          <a:ln w="19050" cap="flat" cmpd="sng" algn="ctr">
            <a:solidFill>
              <a:srgbClr val="88BB00"/>
            </a:solidFill>
            <a:prstDash val="solid"/>
          </a:ln>
          <a:effectLst/>
        </p:spPr>
      </p:cxnSp>
      <p:cxnSp>
        <p:nvCxnSpPr>
          <p:cNvPr id="69" name="Straight Connector 68">
            <a:extLst>
              <a:ext uri="{FF2B5EF4-FFF2-40B4-BE49-F238E27FC236}">
                <a16:creationId xmlns:a16="http://schemas.microsoft.com/office/drawing/2014/main" id="{F122DB6E-16A7-8842-B2F8-E5737210D2D4}"/>
              </a:ext>
            </a:extLst>
          </p:cNvPr>
          <p:cNvCxnSpPr/>
          <p:nvPr/>
        </p:nvCxnSpPr>
        <p:spPr>
          <a:xfrm>
            <a:off x="3227608" y="2121050"/>
            <a:ext cx="0" cy="890967"/>
          </a:xfrm>
          <a:prstGeom prst="line">
            <a:avLst/>
          </a:prstGeom>
          <a:noFill/>
          <a:ln w="19050" cap="flat" cmpd="sng" algn="ctr">
            <a:solidFill>
              <a:srgbClr val="FFFFFF"/>
            </a:solidFill>
            <a:prstDash val="solid"/>
          </a:ln>
          <a:effectLst/>
        </p:spPr>
      </p:cxnSp>
      <p:cxnSp>
        <p:nvCxnSpPr>
          <p:cNvPr id="70" name="Straight Connector 69">
            <a:extLst>
              <a:ext uri="{FF2B5EF4-FFF2-40B4-BE49-F238E27FC236}">
                <a16:creationId xmlns:a16="http://schemas.microsoft.com/office/drawing/2014/main" id="{1F5E7FB3-8EF4-4E47-B1C8-E17899F514AF}"/>
              </a:ext>
            </a:extLst>
          </p:cNvPr>
          <p:cNvCxnSpPr/>
          <p:nvPr/>
        </p:nvCxnSpPr>
        <p:spPr>
          <a:xfrm>
            <a:off x="4218208" y="2121051"/>
            <a:ext cx="0" cy="890967"/>
          </a:xfrm>
          <a:prstGeom prst="line">
            <a:avLst/>
          </a:prstGeom>
          <a:noFill/>
          <a:ln w="19050" cap="flat" cmpd="sng" algn="ctr">
            <a:solidFill>
              <a:srgbClr val="FFFFFF"/>
            </a:solidFill>
            <a:prstDash val="solid"/>
          </a:ln>
          <a:effectLst/>
        </p:spPr>
      </p:cxnSp>
      <p:cxnSp>
        <p:nvCxnSpPr>
          <p:cNvPr id="71" name="Straight Connector 70">
            <a:extLst>
              <a:ext uri="{FF2B5EF4-FFF2-40B4-BE49-F238E27FC236}">
                <a16:creationId xmlns:a16="http://schemas.microsoft.com/office/drawing/2014/main" id="{D12A38CC-D504-D14F-B8D3-854FD14DCCED}"/>
              </a:ext>
            </a:extLst>
          </p:cNvPr>
          <p:cNvCxnSpPr/>
          <p:nvPr/>
        </p:nvCxnSpPr>
        <p:spPr>
          <a:xfrm>
            <a:off x="6217086" y="2119489"/>
            <a:ext cx="0" cy="890967"/>
          </a:xfrm>
          <a:prstGeom prst="line">
            <a:avLst/>
          </a:prstGeom>
          <a:noFill/>
          <a:ln w="19050" cap="flat" cmpd="sng" algn="ctr">
            <a:solidFill>
              <a:srgbClr val="FFFFFF"/>
            </a:solidFill>
            <a:prstDash val="solid"/>
          </a:ln>
          <a:effectLst/>
        </p:spPr>
      </p:cxnSp>
      <p:cxnSp>
        <p:nvCxnSpPr>
          <p:cNvPr id="72" name="Straight Connector 71">
            <a:extLst>
              <a:ext uri="{FF2B5EF4-FFF2-40B4-BE49-F238E27FC236}">
                <a16:creationId xmlns:a16="http://schemas.microsoft.com/office/drawing/2014/main" id="{8B7114D8-4E49-3542-9622-5EF1984C8661}"/>
              </a:ext>
            </a:extLst>
          </p:cNvPr>
          <p:cNvCxnSpPr/>
          <p:nvPr/>
        </p:nvCxnSpPr>
        <p:spPr>
          <a:xfrm>
            <a:off x="7266208" y="2119490"/>
            <a:ext cx="0" cy="890967"/>
          </a:xfrm>
          <a:prstGeom prst="line">
            <a:avLst/>
          </a:prstGeom>
          <a:noFill/>
          <a:ln w="19050" cap="flat" cmpd="sng" algn="ctr">
            <a:solidFill>
              <a:srgbClr val="FFFFFF"/>
            </a:solidFill>
            <a:prstDash val="solid"/>
          </a:ln>
          <a:effectLst/>
        </p:spPr>
      </p:cxnSp>
      <p:cxnSp>
        <p:nvCxnSpPr>
          <p:cNvPr id="73" name="Straight Connector 72">
            <a:extLst>
              <a:ext uri="{FF2B5EF4-FFF2-40B4-BE49-F238E27FC236}">
                <a16:creationId xmlns:a16="http://schemas.microsoft.com/office/drawing/2014/main" id="{27A1C920-B3C8-6848-8158-89F6B5698465}"/>
              </a:ext>
            </a:extLst>
          </p:cNvPr>
          <p:cNvCxnSpPr>
            <a:cxnSpLocks/>
          </p:cNvCxnSpPr>
          <p:nvPr/>
        </p:nvCxnSpPr>
        <p:spPr>
          <a:xfrm flipH="1">
            <a:off x="7276723" y="2952092"/>
            <a:ext cx="2" cy="811835"/>
          </a:xfrm>
          <a:prstGeom prst="line">
            <a:avLst/>
          </a:prstGeom>
          <a:noFill/>
          <a:ln w="19050" cap="flat" cmpd="sng" algn="ctr">
            <a:solidFill>
              <a:srgbClr val="88BB00"/>
            </a:solidFill>
            <a:prstDash val="solid"/>
          </a:ln>
          <a:effectLst/>
        </p:spPr>
      </p:cxnSp>
      <p:sp>
        <p:nvSpPr>
          <p:cNvPr id="74" name="Oval 73">
            <a:extLst>
              <a:ext uri="{FF2B5EF4-FFF2-40B4-BE49-F238E27FC236}">
                <a16:creationId xmlns:a16="http://schemas.microsoft.com/office/drawing/2014/main" id="{4634BFE1-901F-554B-B518-581E67EC14A0}"/>
              </a:ext>
            </a:extLst>
          </p:cNvPr>
          <p:cNvSpPr/>
          <p:nvPr/>
        </p:nvSpPr>
        <p:spPr>
          <a:xfrm>
            <a:off x="7221475" y="295908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75" name="Straight Connector 74">
            <a:extLst>
              <a:ext uri="{FF2B5EF4-FFF2-40B4-BE49-F238E27FC236}">
                <a16:creationId xmlns:a16="http://schemas.microsoft.com/office/drawing/2014/main" id="{D943439D-BA28-AB49-A795-31F960812FD7}"/>
              </a:ext>
            </a:extLst>
          </p:cNvPr>
          <p:cNvCxnSpPr/>
          <p:nvPr/>
        </p:nvCxnSpPr>
        <p:spPr>
          <a:xfrm>
            <a:off x="6217086" y="3061801"/>
            <a:ext cx="0" cy="754100"/>
          </a:xfrm>
          <a:prstGeom prst="line">
            <a:avLst/>
          </a:prstGeom>
          <a:noFill/>
          <a:ln w="19050" cap="flat" cmpd="sng" algn="ctr">
            <a:solidFill>
              <a:srgbClr val="88BB00"/>
            </a:solidFill>
            <a:prstDash val="solid"/>
          </a:ln>
          <a:effectLst/>
        </p:spPr>
      </p:cxnSp>
      <p:sp>
        <p:nvSpPr>
          <p:cNvPr id="76" name="Oval 75">
            <a:extLst>
              <a:ext uri="{FF2B5EF4-FFF2-40B4-BE49-F238E27FC236}">
                <a16:creationId xmlns:a16="http://schemas.microsoft.com/office/drawing/2014/main" id="{6F53B219-D12F-0642-B485-84060299959B}"/>
              </a:ext>
            </a:extLst>
          </p:cNvPr>
          <p:cNvSpPr/>
          <p:nvPr/>
        </p:nvSpPr>
        <p:spPr>
          <a:xfrm>
            <a:off x="6165726" y="295908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77" name="Straight Connector 76">
            <a:extLst>
              <a:ext uri="{FF2B5EF4-FFF2-40B4-BE49-F238E27FC236}">
                <a16:creationId xmlns:a16="http://schemas.microsoft.com/office/drawing/2014/main" id="{2352C249-7449-A349-BFB7-1844BD3E1711}"/>
              </a:ext>
            </a:extLst>
          </p:cNvPr>
          <p:cNvCxnSpPr/>
          <p:nvPr/>
        </p:nvCxnSpPr>
        <p:spPr>
          <a:xfrm>
            <a:off x="5513608" y="3061816"/>
            <a:ext cx="0" cy="2506699"/>
          </a:xfrm>
          <a:prstGeom prst="line">
            <a:avLst/>
          </a:prstGeom>
          <a:noFill/>
          <a:ln w="19050" cap="flat" cmpd="sng" algn="ctr">
            <a:solidFill>
              <a:srgbClr val="88BB00"/>
            </a:solidFill>
            <a:prstDash val="solid"/>
          </a:ln>
          <a:effectLst/>
        </p:spPr>
      </p:cxnSp>
      <p:sp>
        <p:nvSpPr>
          <p:cNvPr id="78" name="Oval 77">
            <a:extLst>
              <a:ext uri="{FF2B5EF4-FFF2-40B4-BE49-F238E27FC236}">
                <a16:creationId xmlns:a16="http://schemas.microsoft.com/office/drawing/2014/main" id="{10E68E90-7F2E-9947-8CCA-DC2E769073EA}"/>
              </a:ext>
            </a:extLst>
          </p:cNvPr>
          <p:cNvSpPr/>
          <p:nvPr/>
        </p:nvSpPr>
        <p:spPr>
          <a:xfrm>
            <a:off x="5462248" y="295908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79" name="Straight Connector 78">
            <a:extLst>
              <a:ext uri="{FF2B5EF4-FFF2-40B4-BE49-F238E27FC236}">
                <a16:creationId xmlns:a16="http://schemas.microsoft.com/office/drawing/2014/main" id="{FB4BC899-01AB-654D-AC99-F3D39BEE1396}"/>
              </a:ext>
            </a:extLst>
          </p:cNvPr>
          <p:cNvCxnSpPr/>
          <p:nvPr/>
        </p:nvCxnSpPr>
        <p:spPr>
          <a:xfrm>
            <a:off x="5927525" y="3061803"/>
            <a:ext cx="0" cy="1897099"/>
          </a:xfrm>
          <a:prstGeom prst="line">
            <a:avLst/>
          </a:prstGeom>
          <a:noFill/>
          <a:ln w="19050" cap="flat" cmpd="sng" algn="ctr">
            <a:solidFill>
              <a:srgbClr val="88BB00"/>
            </a:solidFill>
            <a:prstDash val="solid"/>
          </a:ln>
          <a:effectLst/>
        </p:spPr>
      </p:cxnSp>
      <p:sp>
        <p:nvSpPr>
          <p:cNvPr id="80" name="Oval 79">
            <a:extLst>
              <a:ext uri="{FF2B5EF4-FFF2-40B4-BE49-F238E27FC236}">
                <a16:creationId xmlns:a16="http://schemas.microsoft.com/office/drawing/2014/main" id="{38D05435-4613-F448-8040-96BBD5586233}"/>
              </a:ext>
            </a:extLst>
          </p:cNvPr>
          <p:cNvSpPr/>
          <p:nvPr/>
        </p:nvSpPr>
        <p:spPr>
          <a:xfrm>
            <a:off x="5876166" y="295908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81" name="Straight Connector 80">
            <a:extLst>
              <a:ext uri="{FF2B5EF4-FFF2-40B4-BE49-F238E27FC236}">
                <a16:creationId xmlns:a16="http://schemas.microsoft.com/office/drawing/2014/main" id="{2D3DE22F-2986-A344-9695-612208B5065D}"/>
              </a:ext>
            </a:extLst>
          </p:cNvPr>
          <p:cNvCxnSpPr/>
          <p:nvPr/>
        </p:nvCxnSpPr>
        <p:spPr>
          <a:xfrm>
            <a:off x="4904008" y="3061193"/>
            <a:ext cx="0" cy="1650645"/>
          </a:xfrm>
          <a:prstGeom prst="line">
            <a:avLst/>
          </a:prstGeom>
          <a:noFill/>
          <a:ln w="19050" cap="flat" cmpd="sng" algn="ctr">
            <a:solidFill>
              <a:srgbClr val="88BB00"/>
            </a:solidFill>
            <a:prstDash val="solid"/>
          </a:ln>
          <a:effectLst/>
        </p:spPr>
      </p:cxnSp>
      <p:sp>
        <p:nvSpPr>
          <p:cNvPr id="82" name="Oval 81">
            <a:extLst>
              <a:ext uri="{FF2B5EF4-FFF2-40B4-BE49-F238E27FC236}">
                <a16:creationId xmlns:a16="http://schemas.microsoft.com/office/drawing/2014/main" id="{E39596DA-4BBA-5C46-B6E5-CD3A9D4B05FF}"/>
              </a:ext>
            </a:extLst>
          </p:cNvPr>
          <p:cNvSpPr/>
          <p:nvPr/>
        </p:nvSpPr>
        <p:spPr>
          <a:xfrm>
            <a:off x="4852648" y="295847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cxnSp>
        <p:nvCxnSpPr>
          <p:cNvPr id="83" name="Straight Connector 82">
            <a:extLst>
              <a:ext uri="{FF2B5EF4-FFF2-40B4-BE49-F238E27FC236}">
                <a16:creationId xmlns:a16="http://schemas.microsoft.com/office/drawing/2014/main" id="{3C44A4D9-DE5D-1E4B-8258-2E6578E9332F}"/>
              </a:ext>
            </a:extLst>
          </p:cNvPr>
          <p:cNvCxnSpPr/>
          <p:nvPr/>
        </p:nvCxnSpPr>
        <p:spPr>
          <a:xfrm>
            <a:off x="4218208" y="3048315"/>
            <a:ext cx="0" cy="1130123"/>
          </a:xfrm>
          <a:prstGeom prst="line">
            <a:avLst/>
          </a:prstGeom>
          <a:noFill/>
          <a:ln w="19050" cap="flat" cmpd="sng" algn="ctr">
            <a:solidFill>
              <a:srgbClr val="88BB00"/>
            </a:solidFill>
            <a:prstDash val="solid"/>
          </a:ln>
          <a:effectLst/>
        </p:spPr>
      </p:cxnSp>
      <p:sp>
        <p:nvSpPr>
          <p:cNvPr id="84" name="Oval 83">
            <a:extLst>
              <a:ext uri="{FF2B5EF4-FFF2-40B4-BE49-F238E27FC236}">
                <a16:creationId xmlns:a16="http://schemas.microsoft.com/office/drawing/2014/main" id="{502229F0-200B-9A43-8D3B-5F3E4E3B35A2}"/>
              </a:ext>
            </a:extLst>
          </p:cNvPr>
          <p:cNvSpPr/>
          <p:nvPr/>
        </p:nvSpPr>
        <p:spPr>
          <a:xfrm>
            <a:off x="4166848" y="2945594"/>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sp>
        <p:nvSpPr>
          <p:cNvPr id="85" name="Rectangle 84">
            <a:extLst>
              <a:ext uri="{FF2B5EF4-FFF2-40B4-BE49-F238E27FC236}">
                <a16:creationId xmlns:a16="http://schemas.microsoft.com/office/drawing/2014/main" id="{5343AA1E-FD5C-CC48-984F-3561BED6195A}"/>
              </a:ext>
            </a:extLst>
          </p:cNvPr>
          <p:cNvSpPr/>
          <p:nvPr/>
        </p:nvSpPr>
        <p:spPr>
          <a:xfrm>
            <a:off x="350870" y="6276201"/>
            <a:ext cx="2427132" cy="276932"/>
          </a:xfrm>
          <a:prstGeom prst="rect">
            <a:avLst/>
          </a:prstGeom>
        </p:spPr>
        <p:txBody>
          <a:bodyPr wrap="none" lIns="91373" tIns="45687" rIns="91373" bIns="45687">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C4C4C"/>
                </a:solidFill>
                <a:effectLst/>
                <a:uLnTx/>
                <a:uFillTx/>
              </a:rPr>
              <a:t>From FDIC’s Money Smart program</a:t>
            </a:r>
          </a:p>
        </p:txBody>
      </p:sp>
      <p:pic>
        <p:nvPicPr>
          <p:cNvPr id="86" name="Picture 85">
            <a:extLst>
              <a:ext uri="{FF2B5EF4-FFF2-40B4-BE49-F238E27FC236}">
                <a16:creationId xmlns:a16="http://schemas.microsoft.com/office/drawing/2014/main" id="{EE5C62C1-2699-A746-B07F-63EF8285F7FD}"/>
              </a:ext>
            </a:extLst>
          </p:cNvPr>
          <p:cNvPicPr>
            <a:picLocks noChangeAspect="1"/>
          </p:cNvPicPr>
          <p:nvPr/>
        </p:nvPicPr>
        <p:blipFill>
          <a:blip r:embed="rId3"/>
          <a:stretch>
            <a:fillRect/>
          </a:stretch>
        </p:blipFill>
        <p:spPr>
          <a:xfrm>
            <a:off x="586969" y="1987122"/>
            <a:ext cx="1155700" cy="1155700"/>
          </a:xfrm>
          <a:prstGeom prst="rect">
            <a:avLst/>
          </a:prstGeom>
        </p:spPr>
      </p:pic>
      <p:cxnSp>
        <p:nvCxnSpPr>
          <p:cNvPr id="87" name="Straight Connector 86">
            <a:extLst>
              <a:ext uri="{FF2B5EF4-FFF2-40B4-BE49-F238E27FC236}">
                <a16:creationId xmlns:a16="http://schemas.microsoft.com/office/drawing/2014/main" id="{FA842CC2-4711-8543-8EB7-951194E411FD}"/>
              </a:ext>
            </a:extLst>
          </p:cNvPr>
          <p:cNvCxnSpPr>
            <a:cxnSpLocks/>
          </p:cNvCxnSpPr>
          <p:nvPr/>
        </p:nvCxnSpPr>
        <p:spPr>
          <a:xfrm>
            <a:off x="3228957" y="3061801"/>
            <a:ext cx="0" cy="367199"/>
          </a:xfrm>
          <a:prstGeom prst="line">
            <a:avLst/>
          </a:prstGeom>
          <a:noFill/>
          <a:ln w="19050" cap="flat" cmpd="sng" algn="ctr">
            <a:solidFill>
              <a:srgbClr val="88BB00"/>
            </a:solidFill>
            <a:prstDash val="solid"/>
          </a:ln>
          <a:effectLst/>
        </p:spPr>
      </p:cxnSp>
      <p:sp>
        <p:nvSpPr>
          <p:cNvPr id="88" name="Oval 87">
            <a:extLst>
              <a:ext uri="{FF2B5EF4-FFF2-40B4-BE49-F238E27FC236}">
                <a16:creationId xmlns:a16="http://schemas.microsoft.com/office/drawing/2014/main" id="{87044FB3-38A1-9846-B694-34FCC9025F44}"/>
              </a:ext>
            </a:extLst>
          </p:cNvPr>
          <p:cNvSpPr/>
          <p:nvPr/>
        </p:nvSpPr>
        <p:spPr>
          <a:xfrm>
            <a:off x="3177597" y="2959082"/>
            <a:ext cx="102720" cy="102720"/>
          </a:xfrm>
          <a:prstGeom prst="ellipse">
            <a:avLst/>
          </a:prstGeom>
          <a:solidFill>
            <a:srgbClr val="4C4C4C"/>
          </a:solidFill>
          <a:ln w="19050" cap="flat" cmpd="sng" algn="ctr">
            <a:solidFill>
              <a:srgbClr val="88BB00"/>
            </a:solidFill>
            <a:prstDash val="solid"/>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029712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56612EBE-50F0-A04E-A5E0-DE0BCCB3440A}"/>
              </a:ext>
            </a:extLst>
          </p:cNvPr>
          <p:cNvSpPr>
            <a:spLocks noGrp="1"/>
          </p:cNvSpPr>
          <p:nvPr>
            <p:ph type="title"/>
          </p:nvPr>
        </p:nvSpPr>
        <p:spPr>
          <a:xfrm>
            <a:off x="227050" y="115355"/>
            <a:ext cx="7804399" cy="560176"/>
          </a:xfrm>
        </p:spPr>
        <p:txBody>
          <a:bodyPr/>
          <a:lstStyle/>
          <a:p>
            <a:r>
              <a:rPr lang="en-US" dirty="0"/>
              <a:t>SAMPLE CREDIT SCORE</a:t>
            </a:r>
          </a:p>
        </p:txBody>
      </p:sp>
      <p:sp>
        <p:nvSpPr>
          <p:cNvPr id="39" name="Text Placeholder 3">
            <a:extLst>
              <a:ext uri="{FF2B5EF4-FFF2-40B4-BE49-F238E27FC236}">
                <a16:creationId xmlns:a16="http://schemas.microsoft.com/office/drawing/2014/main" id="{AF7B6A76-936B-0349-970C-5DC46E155ADF}"/>
              </a:ext>
            </a:extLst>
          </p:cNvPr>
          <p:cNvSpPr txBox="1">
            <a:spLocks/>
          </p:cNvSpPr>
          <p:nvPr/>
        </p:nvSpPr>
        <p:spPr>
          <a:xfrm>
            <a:off x="4170061" y="3607354"/>
            <a:ext cx="3225520" cy="582807"/>
          </a:xfrm>
          <a:prstGeom prst="rect">
            <a:avLst/>
          </a:prstGeom>
        </p:spPr>
        <p:txBody>
          <a:bodyPr vert="horz" lIns="64291" tIns="32146" rIns="64291" bIns="32146" rtlCol="0" anchor="t">
            <a:noAutofit/>
          </a:bodyPr>
          <a:lstStyle>
            <a:lvl1pPr marL="0" marR="0" indent="0" algn="l" defTabSz="410751" rtl="0" latinLnBrk="0">
              <a:lnSpc>
                <a:spcPct val="100000"/>
              </a:lnSpc>
              <a:spcBef>
                <a:spcPts val="422"/>
              </a:spcBef>
              <a:spcAft>
                <a:spcPts val="0"/>
              </a:spcAft>
              <a:buClrTx/>
              <a:buSzPct val="145000"/>
              <a:buFontTx/>
              <a:buNone/>
              <a:tabLst/>
              <a:defRPr sz="21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1pPr>
            <a:lvl2pPr marL="312528" marR="0" indent="0" algn="l" defTabSz="410751" rtl="0" latinLnBrk="0">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2pPr>
            <a:lvl3pPr marL="625056" marR="0" indent="0" algn="l" defTabSz="410751" rtl="0" latinLnBrk="0">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410751" rtl="0" eaLnBrk="1" fontAlgn="auto" latinLnBrk="0" hangingPunct="1">
              <a:lnSpc>
                <a:spcPct val="100000"/>
              </a:lnSpc>
              <a:spcBef>
                <a:spcPts val="422"/>
              </a:spcBef>
              <a:spcAft>
                <a:spcPts val="0"/>
              </a:spcAft>
              <a:buClrTx/>
              <a:buSzPct val="145000"/>
              <a:buFontTx/>
              <a:buNone/>
              <a:tabLst/>
              <a:defRPr/>
            </a:pPr>
            <a:r>
              <a:rPr kumimoji="0" lang="en-US" sz="3200" b="1" i="0" u="none" strike="noStrike" kern="0" cap="none" spc="0" normalizeH="0" baseline="0" noProof="0">
                <a:ln>
                  <a:noFill/>
                </a:ln>
                <a:solidFill>
                  <a:srgbClr val="558800"/>
                </a:solidFill>
                <a:effectLst/>
                <a:uLnTx/>
                <a:uFillTx/>
                <a:latin typeface="Source Sans Pro" pitchFamily="34" charset="0"/>
                <a:sym typeface="Helvetica Neue"/>
              </a:rPr>
              <a:t>720</a:t>
            </a:r>
            <a:endParaRPr kumimoji="0" lang="en-US" sz="3200" b="1" i="0" u="none" strike="noStrike" kern="0" cap="none" spc="0" normalizeH="0" baseline="0" noProof="0" dirty="0">
              <a:ln>
                <a:noFill/>
              </a:ln>
              <a:solidFill>
                <a:srgbClr val="558800"/>
              </a:solidFill>
              <a:effectLst/>
              <a:uLnTx/>
              <a:uFillTx/>
              <a:latin typeface="Source Sans Pro" pitchFamily="34" charset="0"/>
              <a:sym typeface="Helvetica Neue"/>
            </a:endParaRPr>
          </a:p>
        </p:txBody>
      </p:sp>
      <p:graphicFrame>
        <p:nvGraphicFramePr>
          <p:cNvPr id="40" name="Chart 39">
            <a:extLst>
              <a:ext uri="{FF2B5EF4-FFF2-40B4-BE49-F238E27FC236}">
                <a16:creationId xmlns:a16="http://schemas.microsoft.com/office/drawing/2014/main" id="{C7C73EB0-0532-9846-8612-7451CAB0FD49}"/>
              </a:ext>
            </a:extLst>
          </p:cNvPr>
          <p:cNvGraphicFramePr/>
          <p:nvPr>
            <p:extLst>
              <p:ext uri="{D42A27DB-BD31-4B8C-83A1-F6EECF244321}">
                <p14:modId xmlns:p14="http://schemas.microsoft.com/office/powerpoint/2010/main" val="1479059959"/>
              </p:ext>
            </p:extLst>
          </p:nvPr>
        </p:nvGraphicFramePr>
        <p:xfrm>
          <a:off x="914400" y="1524001"/>
          <a:ext cx="7325248"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1" name="Content Placeholder 3">
            <a:extLst>
              <a:ext uri="{FF2B5EF4-FFF2-40B4-BE49-F238E27FC236}">
                <a16:creationId xmlns:a16="http://schemas.microsoft.com/office/drawing/2014/main" id="{AB6EFA5A-1CFD-A64B-9161-058E7CD05A67}"/>
              </a:ext>
            </a:extLst>
          </p:cNvPr>
          <p:cNvSpPr txBox="1">
            <a:spLocks/>
          </p:cNvSpPr>
          <p:nvPr/>
        </p:nvSpPr>
        <p:spPr>
          <a:xfrm>
            <a:off x="372725" y="1088724"/>
            <a:ext cx="8550211" cy="814037"/>
          </a:xfrm>
          <a:prstGeom prst="rect">
            <a:avLst/>
          </a:prstGeom>
        </p:spPr>
        <p:txBody>
          <a:bodyPr vert="horz" lIns="64291" tIns="32146" rIns="64291" bIns="32146" rtlCol="0" anchor="t">
            <a:normAutofit/>
          </a:bodyPr>
          <a:lstStyle>
            <a:lvl1pPr marL="0" marR="0" indent="0" algn="l" defTabSz="410751" rtl="0" latinLnBrk="0">
              <a:lnSpc>
                <a:spcPct val="100000"/>
              </a:lnSpc>
              <a:spcBef>
                <a:spcPts val="2953"/>
              </a:spcBef>
              <a:spcAft>
                <a:spcPts val="0"/>
              </a:spcAft>
              <a:buClrTx/>
              <a:buSzPct val="145000"/>
              <a:buFontTx/>
              <a:buNone/>
              <a:tabLst/>
              <a:defRPr sz="2800" b="1" i="0" u="none" strike="noStrike" cap="all"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1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l" defTabSz="410751" rtl="0" eaLnBrk="1" fontAlgn="auto" latinLnBrk="0" hangingPunct="1">
              <a:lnSpc>
                <a:spcPct val="100000"/>
              </a:lnSpc>
              <a:spcBef>
                <a:spcPts val="2953"/>
              </a:spcBef>
              <a:spcAft>
                <a:spcPts val="0"/>
              </a:spcAft>
              <a:buClrTx/>
              <a:buSzPct val="145000"/>
              <a:buFontTx/>
              <a:buNone/>
              <a:tabLst/>
              <a:defRPr/>
            </a:pPr>
            <a:r>
              <a:rPr kumimoji="0" lang="en-US" sz="2800" b="1" i="0" u="none" strike="noStrike" kern="0" cap="all" spc="0" normalizeH="0" baseline="0" noProof="0">
                <a:ln>
                  <a:noFill/>
                </a:ln>
                <a:solidFill>
                  <a:srgbClr val="000000">
                    <a:lumMod val="75000"/>
                    <a:lumOff val="25000"/>
                  </a:srgbClr>
                </a:solidFill>
                <a:effectLst/>
                <a:uLnTx/>
                <a:uFillTx/>
                <a:latin typeface="Source Sans Pro" pitchFamily="34" charset="0"/>
                <a:sym typeface="Helvetica Neue"/>
              </a:rPr>
              <a:t>What may determine your credit score?</a:t>
            </a:r>
            <a:endParaRPr kumimoji="0" lang="en-US" sz="2800" b="1" i="0" u="none" strike="noStrike" kern="0" cap="all" spc="0" normalizeH="0" baseline="0" noProof="0" dirty="0">
              <a:ln>
                <a:noFill/>
              </a:ln>
              <a:solidFill>
                <a:srgbClr val="000000">
                  <a:lumMod val="75000"/>
                  <a:lumOff val="25000"/>
                </a:srgbClr>
              </a:solidFill>
              <a:effectLst/>
              <a:uLnTx/>
              <a:uFillTx/>
              <a:latin typeface="Source Sans Pro" pitchFamily="34" charset="0"/>
              <a:sym typeface="Helvetica Neue"/>
            </a:endParaRPr>
          </a:p>
        </p:txBody>
      </p:sp>
    </p:spTree>
    <p:extLst>
      <p:ext uri="{BB962C8B-B14F-4D97-AF65-F5344CB8AC3E}">
        <p14:creationId xmlns:p14="http://schemas.microsoft.com/office/powerpoint/2010/main" val="38590252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18E721-71A7-854F-A583-4A5D4148D559}"/>
              </a:ext>
            </a:extLst>
          </p:cNvPr>
          <p:cNvSpPr>
            <a:spLocks noGrp="1"/>
          </p:cNvSpPr>
          <p:nvPr>
            <p:ph type="body" sz="quarter" idx="12"/>
          </p:nvPr>
        </p:nvSpPr>
        <p:spPr/>
        <p:txBody>
          <a:bodyPr/>
          <a:lstStyle/>
          <a:p>
            <a:endParaRPr lang="en-US"/>
          </a:p>
        </p:txBody>
      </p:sp>
      <p:sp>
        <p:nvSpPr>
          <p:cNvPr id="6" name="Text Placeholder 10"/>
          <p:cNvSpPr>
            <a:spLocks noGrp="1"/>
          </p:cNvSpPr>
          <p:nvPr>
            <p:ph type="body" sz="quarter" idx="10"/>
          </p:nvPr>
        </p:nvSpPr>
        <p:spPr/>
        <p:txBody>
          <a:bodyPr/>
          <a:lstStyle/>
          <a:p>
            <a:r>
              <a:rPr lang="en-US" dirty="0"/>
              <a:t>40 </a:t>
            </a:r>
            <a:r>
              <a:rPr lang="en-US" dirty="0" err="1"/>
              <a:t>mins</a:t>
            </a:r>
            <a:endParaRPr lang="en-US" dirty="0"/>
          </a:p>
        </p:txBody>
      </p:sp>
      <p:sp>
        <p:nvSpPr>
          <p:cNvPr id="19"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chemeClr val="bg1">
                    <a:lumMod val="95000"/>
                  </a:schemeClr>
                </a:solidFill>
                <a:effectLst/>
                <a:uLnTx/>
                <a:uFillTx/>
                <a:latin typeface="Source Sans Pro" pitchFamily="34" charset="0"/>
                <a:ea typeface="Source Sans Pro" pitchFamily="34" charset="0"/>
                <a:cs typeface="Verdana" panose="020B0604030504040204" pitchFamily="34" charset="0"/>
              </a:rPr>
              <a:t> Regions Bank.</a:t>
            </a:r>
          </a:p>
        </p:txBody>
      </p:sp>
      <p:sp>
        <p:nvSpPr>
          <p:cNvPr id="18" name="Text Placeholder 3">
            <a:extLst>
              <a:ext uri="{FF2B5EF4-FFF2-40B4-BE49-F238E27FC236}">
                <a16:creationId xmlns:a16="http://schemas.microsoft.com/office/drawing/2014/main" id="{0CA747EE-F248-314F-8C3C-CA92D6D57BAC}"/>
              </a:ext>
            </a:extLst>
          </p:cNvPr>
          <p:cNvSpPr>
            <a:spLocks noGrp="1"/>
          </p:cNvSpPr>
          <p:nvPr>
            <p:ph type="body" sz="quarter" idx="13"/>
          </p:nvPr>
        </p:nvSpPr>
        <p:spPr>
          <a:xfrm>
            <a:off x="481492" y="2590800"/>
            <a:ext cx="5188568" cy="2242832"/>
          </a:xfrm>
        </p:spPr>
        <p:txBody>
          <a:bodyPr/>
          <a:lstStyle/>
          <a:p>
            <a:r>
              <a:rPr lang="en-US" dirty="0"/>
              <a:t>MONEY MANAGEMENT</a:t>
            </a:r>
            <a:endParaRPr lang="en-US" sz="4000" b="0" dirty="0">
              <a:latin typeface="Source Sans Pro Light" pitchFamily="34" charset="0"/>
              <a:ea typeface="Source Sans Pro Light" pitchFamily="34" charset="0"/>
            </a:endParaRPr>
          </a:p>
        </p:txBody>
      </p:sp>
      <p:sp>
        <p:nvSpPr>
          <p:cNvPr id="20" name="Rectangle 19"/>
          <p:cNvSpPr/>
          <p:nvPr/>
        </p:nvSpPr>
        <p:spPr>
          <a:xfrm>
            <a:off x="457199" y="3755186"/>
            <a:ext cx="5491908" cy="733534"/>
          </a:xfrm>
          <a:prstGeom prst="rect">
            <a:avLst/>
          </a:prstGeom>
        </p:spPr>
        <p:txBody>
          <a:bodyPr wrap="square">
            <a:spAutoFit/>
          </a:bodyPr>
          <a:lstStyle/>
          <a:p>
            <a:pPr lvl="0" defTabSz="410751">
              <a:lnSpc>
                <a:spcPts val="5000"/>
              </a:lnSpc>
              <a:buSzPct val="145000"/>
            </a:pPr>
            <a:r>
              <a:rPr lang="en-US" sz="4000" kern="0" dirty="0">
                <a:solidFill>
                  <a:srgbClr val="FFFFFF"/>
                </a:solidFill>
                <a:latin typeface="Source Sans Pro Light" pitchFamily="34" charset="0"/>
                <a:ea typeface="Source Sans Pro Light" pitchFamily="34" charset="0"/>
                <a:sym typeface="Helvetica Neue"/>
              </a:rPr>
              <a:t>FOR STUDENT ATHLETES</a:t>
            </a:r>
          </a:p>
        </p:txBody>
      </p:sp>
    </p:spTree>
    <p:extLst>
      <p:ext uri="{BB962C8B-B14F-4D97-AF65-F5344CB8AC3E}">
        <p14:creationId xmlns:p14="http://schemas.microsoft.com/office/powerpoint/2010/main" val="6713873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623A0BA2-CD0B-604B-8423-7DFE3774829B}"/>
              </a:ext>
            </a:extLst>
          </p:cNvPr>
          <p:cNvSpPr/>
          <p:nvPr/>
        </p:nvSpPr>
        <p:spPr>
          <a:xfrm rot="10800000">
            <a:off x="2290079" y="3220166"/>
            <a:ext cx="1641129" cy="1100216"/>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 name="connsiteX0" fmla="*/ 2662 w 890943"/>
              <a:gd name="connsiteY0" fmla="*/ 1137399 h 1137399"/>
              <a:gd name="connsiteX1" fmla="*/ 558 w 890943"/>
              <a:gd name="connsiteY1" fmla="*/ 162 h 1137399"/>
              <a:gd name="connsiteX2" fmla="*/ 890943 w 890943"/>
              <a:gd name="connsiteY2" fmla="*/ 0 h 1137399"/>
            </a:gdLst>
            <a:ahLst/>
            <a:cxnLst>
              <a:cxn ang="0">
                <a:pos x="connsiteX0" y="connsiteY0"/>
              </a:cxn>
              <a:cxn ang="0">
                <a:pos x="connsiteX1" y="connsiteY1"/>
              </a:cxn>
              <a:cxn ang="0">
                <a:pos x="connsiteX2" y="connsiteY2"/>
              </a:cxn>
            </a:cxnLst>
            <a:rect l="l" t="t" r="r" b="b"/>
            <a:pathLst>
              <a:path w="890943" h="1137399">
                <a:moveTo>
                  <a:pt x="2662" y="1137399"/>
                </a:moveTo>
                <a:cubicBezTo>
                  <a:pt x="5223" y="758320"/>
                  <a:pt x="-2003" y="379241"/>
                  <a:pt x="558" y="162"/>
                </a:cubicBezTo>
                <a:lnTo>
                  <a:pt x="890943" y="0"/>
                </a:lnTo>
              </a:path>
            </a:pathLst>
          </a:custGeom>
          <a:noFill/>
          <a:ln w="9525" cap="flat" cmpd="sng" algn="ctr">
            <a:solidFill>
              <a:srgbClr val="FFFFFF"/>
            </a:solidFill>
            <a:prstDash val="dash"/>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ource Sans Pro"/>
              <a:ea typeface="+mn-ea"/>
              <a:cs typeface="+mn-cs"/>
            </a:endParaRPr>
          </a:p>
        </p:txBody>
      </p:sp>
      <p:sp>
        <p:nvSpPr>
          <p:cNvPr id="62" name="Freeform 61">
            <a:extLst>
              <a:ext uri="{FF2B5EF4-FFF2-40B4-BE49-F238E27FC236}">
                <a16:creationId xmlns:a16="http://schemas.microsoft.com/office/drawing/2014/main" id="{382112D8-ED12-6F48-BCAA-82E306AFE4DD}"/>
              </a:ext>
            </a:extLst>
          </p:cNvPr>
          <p:cNvSpPr/>
          <p:nvPr/>
        </p:nvSpPr>
        <p:spPr>
          <a:xfrm rot="10800000">
            <a:off x="2241782" y="3220166"/>
            <a:ext cx="2991367" cy="1656634"/>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 name="connsiteX0" fmla="*/ 0 w 888281"/>
              <a:gd name="connsiteY0" fmla="*/ 1137399 h 1137399"/>
              <a:gd name="connsiteX1" fmla="*/ 3082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21" y="379241"/>
                  <a:pt x="3082" y="162"/>
                </a:cubicBezTo>
                <a:lnTo>
                  <a:pt x="888281" y="0"/>
                </a:lnTo>
              </a:path>
            </a:pathLst>
          </a:custGeom>
          <a:noFill/>
          <a:ln w="9525" cap="flat" cmpd="sng" algn="ctr">
            <a:solidFill>
              <a:srgbClr val="FFFFFF"/>
            </a:solidFill>
            <a:prstDash val="dash"/>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ource Sans Pro"/>
              <a:ea typeface="+mn-ea"/>
              <a:cs typeface="+mn-cs"/>
            </a:endParaRPr>
          </a:p>
        </p:txBody>
      </p:sp>
      <p:sp>
        <p:nvSpPr>
          <p:cNvPr id="63" name="Freeform 62">
            <a:extLst>
              <a:ext uri="{FF2B5EF4-FFF2-40B4-BE49-F238E27FC236}">
                <a16:creationId xmlns:a16="http://schemas.microsoft.com/office/drawing/2014/main" id="{3FE5B6C6-4C51-4B4E-AE5C-1E3EE9FC3FDC}"/>
              </a:ext>
            </a:extLst>
          </p:cNvPr>
          <p:cNvSpPr/>
          <p:nvPr/>
        </p:nvSpPr>
        <p:spPr>
          <a:xfrm rot="10800000">
            <a:off x="2084779" y="3220165"/>
            <a:ext cx="6135494" cy="2723437"/>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 name="connsiteX0" fmla="*/ 0 w 888281"/>
              <a:gd name="connsiteY0" fmla="*/ 1137399 h 1137399"/>
              <a:gd name="connsiteX1" fmla="*/ 2448 w 888281"/>
              <a:gd name="connsiteY1" fmla="*/ 162 h 1137399"/>
              <a:gd name="connsiteX2" fmla="*/ 888281 w 888281"/>
              <a:gd name="connsiteY2" fmla="*/ 0 h 1137399"/>
              <a:gd name="connsiteX0" fmla="*/ 0 w 888281"/>
              <a:gd name="connsiteY0" fmla="*/ 1137399 h 1137399"/>
              <a:gd name="connsiteX1" fmla="*/ 2448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635" y="379241"/>
                  <a:pt x="2448" y="162"/>
                </a:cubicBezTo>
                <a:lnTo>
                  <a:pt x="888281" y="0"/>
                </a:lnTo>
              </a:path>
            </a:pathLst>
          </a:custGeom>
          <a:noFill/>
          <a:ln w="9525" cap="flat" cmpd="sng" algn="ctr">
            <a:solidFill>
              <a:srgbClr val="FFFFFF"/>
            </a:solidFill>
            <a:prstDash val="dash"/>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ource Sans Pro"/>
              <a:ea typeface="+mn-ea"/>
              <a:cs typeface="+mn-cs"/>
            </a:endParaRPr>
          </a:p>
        </p:txBody>
      </p:sp>
      <p:sp>
        <p:nvSpPr>
          <p:cNvPr id="64" name="Freeform 63">
            <a:extLst>
              <a:ext uri="{FF2B5EF4-FFF2-40B4-BE49-F238E27FC236}">
                <a16:creationId xmlns:a16="http://schemas.microsoft.com/office/drawing/2014/main" id="{843161C0-7A2D-4A42-9E75-2E70556EFEC3}"/>
              </a:ext>
            </a:extLst>
          </p:cNvPr>
          <p:cNvSpPr/>
          <p:nvPr/>
        </p:nvSpPr>
        <p:spPr>
          <a:xfrm rot="10800000">
            <a:off x="1177048" y="3230563"/>
            <a:ext cx="5452629" cy="2179637"/>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 name="connsiteX0" fmla="*/ 643 w 888924"/>
              <a:gd name="connsiteY0" fmla="*/ 1137399 h 1137399"/>
              <a:gd name="connsiteX1" fmla="*/ 752 w 888924"/>
              <a:gd name="connsiteY1" fmla="*/ 162 h 1137399"/>
              <a:gd name="connsiteX2" fmla="*/ 888924 w 888924"/>
              <a:gd name="connsiteY2" fmla="*/ 0 h 1137399"/>
              <a:gd name="connsiteX0" fmla="*/ 43 w 888324"/>
              <a:gd name="connsiteY0" fmla="*/ 1137399 h 1137399"/>
              <a:gd name="connsiteX1" fmla="*/ 152 w 888324"/>
              <a:gd name="connsiteY1" fmla="*/ 162 h 1137399"/>
              <a:gd name="connsiteX2" fmla="*/ 888324 w 888324"/>
              <a:gd name="connsiteY2" fmla="*/ 0 h 1137399"/>
            </a:gdLst>
            <a:ahLst/>
            <a:cxnLst>
              <a:cxn ang="0">
                <a:pos x="connsiteX0" y="connsiteY0"/>
              </a:cxn>
              <a:cxn ang="0">
                <a:pos x="connsiteX1" y="connsiteY1"/>
              </a:cxn>
              <a:cxn ang="0">
                <a:pos x="connsiteX2" y="connsiteY2"/>
              </a:cxn>
            </a:cxnLst>
            <a:rect l="l" t="t" r="r" b="b"/>
            <a:pathLst>
              <a:path w="888324" h="1137399">
                <a:moveTo>
                  <a:pt x="43" y="1137399"/>
                </a:moveTo>
                <a:cubicBezTo>
                  <a:pt x="2604" y="758320"/>
                  <a:pt x="-726" y="379241"/>
                  <a:pt x="152" y="162"/>
                </a:cubicBezTo>
                <a:lnTo>
                  <a:pt x="888324" y="0"/>
                </a:lnTo>
              </a:path>
            </a:pathLst>
          </a:custGeom>
          <a:noFill/>
          <a:ln w="9525" cap="flat" cmpd="sng" algn="ctr">
            <a:solidFill>
              <a:srgbClr val="FFFFFF"/>
            </a:solidFill>
            <a:prstDash val="dash"/>
          </a:ln>
          <a:effectLst/>
        </p:spPr>
        <p:txBody>
          <a:bodyPr lIns="91373" tIns="45687" rIns="91373" bIns="4568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ource Sans Pro"/>
              <a:ea typeface="+mn-ea"/>
              <a:cs typeface="+mn-cs"/>
            </a:endParaRPr>
          </a:p>
        </p:txBody>
      </p:sp>
      <p:sp>
        <p:nvSpPr>
          <p:cNvPr id="65" name="Text Placeholder 5">
            <a:extLst>
              <a:ext uri="{FF2B5EF4-FFF2-40B4-BE49-F238E27FC236}">
                <a16:creationId xmlns:a16="http://schemas.microsoft.com/office/drawing/2014/main" id="{954628AC-E1C1-9148-AE82-D15BC15E9F0D}"/>
              </a:ext>
            </a:extLst>
          </p:cNvPr>
          <p:cNvSpPr txBox="1">
            <a:spLocks/>
          </p:cNvSpPr>
          <p:nvPr/>
        </p:nvSpPr>
        <p:spPr>
          <a:xfrm>
            <a:off x="2408367" y="304800"/>
            <a:ext cx="6964233" cy="381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100" dirty="0">
                <a:solidFill>
                  <a:schemeClr val="accent3"/>
                </a:solidFill>
                <a:latin typeface="Source Sans Pro Light" pitchFamily="34" charset="0"/>
              </a:rPr>
              <a:t>HOW TO READ A</a:t>
            </a:r>
          </a:p>
        </p:txBody>
      </p:sp>
      <p:sp>
        <p:nvSpPr>
          <p:cNvPr id="66" name="Text Placeholder 5">
            <a:extLst>
              <a:ext uri="{FF2B5EF4-FFF2-40B4-BE49-F238E27FC236}">
                <a16:creationId xmlns:a16="http://schemas.microsoft.com/office/drawing/2014/main" id="{FF794BAA-ABA5-9946-805E-6B1D3D699BBD}"/>
              </a:ext>
            </a:extLst>
          </p:cNvPr>
          <p:cNvSpPr txBox="1">
            <a:spLocks/>
          </p:cNvSpPr>
          <p:nvPr/>
        </p:nvSpPr>
        <p:spPr>
          <a:xfrm>
            <a:off x="2358127" y="544254"/>
            <a:ext cx="6511915" cy="1513146"/>
          </a:xfrm>
          <a:prstGeom prst="rect">
            <a:avLst/>
          </a:prstGeom>
        </p:spPr>
        <p:txBody>
          <a:bodyPr lIns="91440" tIns="0">
            <a:noAutofit/>
            <a:scene3d>
              <a:camera prst="orthographicFront"/>
              <a:lightRig rig="threePt" dir="t"/>
            </a:scene3d>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5400" b="1" i="0" u="none" strike="noStrike" kern="1200" cap="none" spc="0" normalizeH="0" baseline="0" noProof="0" dirty="0">
                <a:ln>
                  <a:noFill/>
                </a:ln>
                <a:solidFill>
                  <a:schemeClr val="accent3"/>
                </a:solidFill>
                <a:effectLst/>
                <a:uLnTx/>
                <a:uFillTx/>
                <a:latin typeface="Source Sans Pro"/>
                <a:ea typeface="+mn-ea"/>
                <a:cs typeface="+mn-cs"/>
              </a:rPr>
              <a:t>CREDIT REPORT</a:t>
            </a:r>
          </a:p>
        </p:txBody>
      </p:sp>
      <p:sp>
        <p:nvSpPr>
          <p:cNvPr id="67" name="Text Placeholder 5">
            <a:extLst>
              <a:ext uri="{FF2B5EF4-FFF2-40B4-BE49-F238E27FC236}">
                <a16:creationId xmlns:a16="http://schemas.microsoft.com/office/drawing/2014/main" id="{70C9CC5E-620D-6A46-A416-EE647BAD19FF}"/>
              </a:ext>
            </a:extLst>
          </p:cNvPr>
          <p:cNvSpPr txBox="1">
            <a:spLocks/>
          </p:cNvSpPr>
          <p:nvPr/>
        </p:nvSpPr>
        <p:spPr>
          <a:xfrm>
            <a:off x="2989900" y="2617602"/>
            <a:ext cx="1866699" cy="602564"/>
          </a:xfrm>
          <a:prstGeom prst="rect">
            <a:avLst/>
          </a:prstGeom>
        </p:spPr>
        <p:txBody>
          <a:bodyPr/>
          <a:lstStyle>
            <a:lvl1pPr marL="31252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gn="ctr">
              <a:buFontTx/>
              <a:buNone/>
            </a:pPr>
            <a:r>
              <a:rPr lang="en-US" sz="1600" b="1" dirty="0">
                <a:solidFill>
                  <a:srgbClr val="FFFFFF"/>
                </a:solidFill>
                <a:latin typeface="Source Sans Pro"/>
              </a:rPr>
              <a:t>IDENTIFYING INFORMATION</a:t>
            </a:r>
          </a:p>
        </p:txBody>
      </p:sp>
      <p:sp>
        <p:nvSpPr>
          <p:cNvPr id="68" name="Text Placeholder 5">
            <a:extLst>
              <a:ext uri="{FF2B5EF4-FFF2-40B4-BE49-F238E27FC236}">
                <a16:creationId xmlns:a16="http://schemas.microsoft.com/office/drawing/2014/main" id="{9FED86DC-963A-5D47-8BC9-3517CC56867C}"/>
              </a:ext>
            </a:extLst>
          </p:cNvPr>
          <p:cNvSpPr txBox="1">
            <a:spLocks/>
          </p:cNvSpPr>
          <p:nvPr/>
        </p:nvSpPr>
        <p:spPr>
          <a:xfrm>
            <a:off x="4493108" y="2617602"/>
            <a:ext cx="1482997" cy="735198"/>
          </a:xfrm>
          <a:prstGeom prst="rect">
            <a:avLst/>
          </a:prstGeom>
        </p:spPr>
        <p:txBody>
          <a:bodyPr/>
          <a:lstStyle>
            <a:lvl1pPr marL="31252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gn="ctr">
              <a:buFontTx/>
              <a:buNone/>
            </a:pPr>
            <a:r>
              <a:rPr lang="en-US" sz="1600" b="1" dirty="0">
                <a:solidFill>
                  <a:srgbClr val="FFFFFF"/>
                </a:solidFill>
                <a:latin typeface="Source Sans Pro"/>
              </a:rPr>
              <a:t>CREDIT </a:t>
            </a:r>
            <a:br>
              <a:rPr lang="en-US" sz="1600" b="1" dirty="0">
                <a:solidFill>
                  <a:srgbClr val="FFFFFF"/>
                </a:solidFill>
                <a:latin typeface="Source Sans Pro"/>
              </a:rPr>
            </a:br>
            <a:r>
              <a:rPr lang="en-US" sz="1600" b="1" dirty="0">
                <a:solidFill>
                  <a:srgbClr val="FFFFFF"/>
                </a:solidFill>
                <a:latin typeface="Source Sans Pro"/>
              </a:rPr>
              <a:t>HISTORY</a:t>
            </a:r>
          </a:p>
        </p:txBody>
      </p:sp>
      <p:sp>
        <p:nvSpPr>
          <p:cNvPr id="69" name="Text Placeholder 5">
            <a:extLst>
              <a:ext uri="{FF2B5EF4-FFF2-40B4-BE49-F238E27FC236}">
                <a16:creationId xmlns:a16="http://schemas.microsoft.com/office/drawing/2014/main" id="{6755C354-1683-EB49-AE2B-DB3F9227B118}"/>
              </a:ext>
            </a:extLst>
          </p:cNvPr>
          <p:cNvSpPr txBox="1">
            <a:spLocks/>
          </p:cNvSpPr>
          <p:nvPr/>
        </p:nvSpPr>
        <p:spPr>
          <a:xfrm>
            <a:off x="7518887" y="2728108"/>
            <a:ext cx="1401395" cy="345722"/>
          </a:xfrm>
          <a:prstGeom prst="rect">
            <a:avLst/>
          </a:prstGeom>
        </p:spPr>
        <p:txBody>
          <a:bodyPr/>
          <a:lstStyle>
            <a:lvl1pPr marL="31252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gn="ctr">
              <a:buFontTx/>
              <a:buNone/>
            </a:pPr>
            <a:r>
              <a:rPr lang="en-US" sz="1600" b="1" dirty="0">
                <a:solidFill>
                  <a:srgbClr val="FFFFFF"/>
                </a:solidFill>
                <a:latin typeface="Source Sans Pro"/>
              </a:rPr>
              <a:t>INQUIRIES</a:t>
            </a:r>
          </a:p>
        </p:txBody>
      </p:sp>
      <p:sp>
        <p:nvSpPr>
          <p:cNvPr id="70" name="Text Placeholder 5">
            <a:extLst>
              <a:ext uri="{FF2B5EF4-FFF2-40B4-BE49-F238E27FC236}">
                <a16:creationId xmlns:a16="http://schemas.microsoft.com/office/drawing/2014/main" id="{6779C308-ECDF-5F40-A27A-71F9772046CC}"/>
              </a:ext>
            </a:extLst>
          </p:cNvPr>
          <p:cNvSpPr txBox="1">
            <a:spLocks/>
          </p:cNvSpPr>
          <p:nvPr/>
        </p:nvSpPr>
        <p:spPr>
          <a:xfrm>
            <a:off x="5928102" y="2617602"/>
            <a:ext cx="1401395" cy="735198"/>
          </a:xfrm>
          <a:prstGeom prst="rect">
            <a:avLst/>
          </a:prstGeom>
        </p:spPr>
        <p:txBody>
          <a:bodyPr/>
          <a:lstStyle>
            <a:lvl1pPr marL="31252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algn="ctr">
              <a:buFontTx/>
              <a:buNone/>
            </a:pPr>
            <a:r>
              <a:rPr lang="en-US" sz="1600" b="1" dirty="0">
                <a:solidFill>
                  <a:srgbClr val="FFFFFF"/>
                </a:solidFill>
                <a:latin typeface="Source Sans Pro"/>
              </a:rPr>
              <a:t>PUBLIC RECORDS</a:t>
            </a:r>
          </a:p>
        </p:txBody>
      </p:sp>
      <p:pic>
        <p:nvPicPr>
          <p:cNvPr id="2" name="Picture 1" descr="credit-report.png"/>
          <p:cNvPicPr>
            <a:picLocks noChangeAspect="1"/>
          </p:cNvPicPr>
          <p:nvPr/>
        </p:nvPicPr>
        <p:blipFill rotWithShape="1">
          <a:blip r:embed="rId3" cstate="print">
            <a:grayscl/>
            <a:extLst>
              <a:ext uri="{28A0092B-C50C-407E-A947-70E740481C1C}">
                <a14:useLocalDpi xmlns:a14="http://schemas.microsoft.com/office/drawing/2010/main" val="0"/>
              </a:ext>
            </a:extLst>
          </a:blip>
          <a:srcRect t="-15090"/>
          <a:stretch/>
        </p:blipFill>
        <p:spPr>
          <a:xfrm>
            <a:off x="0" y="194234"/>
            <a:ext cx="3118819" cy="6663765"/>
          </a:xfrm>
          <a:prstGeom prst="rect">
            <a:avLst/>
          </a:prstGeom>
        </p:spPr>
      </p:pic>
      <p:sp>
        <p:nvSpPr>
          <p:cNvPr id="36"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34752759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Source Sans Pro" pitchFamily="34" charset="0"/>
              </a:rPr>
              <a:pPr marL="274320"/>
              <a:t>31</a:t>
            </a:fld>
            <a:endParaRPr lang="en-US" sz="1200" dirty="0">
              <a:latin typeface="Source Sans Pro" pitchFamily="34" charset="0"/>
            </a:endParaRPr>
          </a:p>
        </p:txBody>
      </p:sp>
      <p:pic>
        <p:nvPicPr>
          <p:cNvPr id="20" name="Picture Placeholder 4"/>
          <p:cNvPicPr>
            <a:picLocks noGrp="1" noChangeAspect="1"/>
          </p:cNvPicPr>
          <p:nvPr>
            <p:ph idx="1"/>
          </p:nvPr>
        </p:nvPicPr>
        <p:blipFill rotWithShape="1">
          <a:blip r:embed="rId3" cstate="print">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21" r="1275"/>
          <a:stretch/>
        </p:blipFill>
        <p:spPr>
          <a:xfrm>
            <a:off x="-13648" y="1612075"/>
            <a:ext cx="9157648" cy="5257799"/>
          </a:xfrm>
        </p:spPr>
      </p:pic>
      <p:sp>
        <p:nvSpPr>
          <p:cNvPr id="14" name="Rectangle 13">
            <a:extLst>
              <a:ext uri="{FF2B5EF4-FFF2-40B4-BE49-F238E27FC236}">
                <a16:creationId xmlns:a16="http://schemas.microsoft.com/office/drawing/2014/main" id="{2E8B9519-EBC2-BE4D-B50D-54362A48C4B1}"/>
              </a:ext>
            </a:extLst>
          </p:cNvPr>
          <p:cNvSpPr/>
          <p:nvPr/>
        </p:nvSpPr>
        <p:spPr>
          <a:xfrm>
            <a:off x="-533400" y="965707"/>
            <a:ext cx="6400800" cy="3715475"/>
          </a:xfrm>
          <a:prstGeom prst="rect">
            <a:avLst/>
          </a:prstGeom>
          <a:solidFill>
            <a:srgbClr val="FFFFFF">
              <a:alpha val="60000"/>
            </a:srgbClr>
          </a:solidFill>
          <a:ln>
            <a:noFill/>
          </a:ln>
          <a:effectLst>
            <a:softEdge rad="457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3">
            <a:extLst>
              <a:ext uri="{FF2B5EF4-FFF2-40B4-BE49-F238E27FC236}">
                <a16:creationId xmlns:a16="http://schemas.microsoft.com/office/drawing/2014/main" id="{E3D88085-6437-3B46-B3B6-249BF6C9E143}"/>
              </a:ext>
            </a:extLst>
          </p:cNvPr>
          <p:cNvSpPr txBox="1">
            <a:spLocks/>
          </p:cNvSpPr>
          <p:nvPr/>
        </p:nvSpPr>
        <p:spPr>
          <a:xfrm>
            <a:off x="117401" y="1947083"/>
            <a:ext cx="3387799" cy="22098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5"/>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838" marR="0" lvl="0" indent="-230188"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Name of creditor,</a:t>
            </a:r>
            <a:b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b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account number</a:t>
            </a:r>
          </a:p>
          <a:p>
            <a:pPr marL="350838" marR="0" lvl="0" indent="-230188"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Type of credit</a:t>
            </a:r>
          </a:p>
          <a:p>
            <a:pPr marL="350838" marR="0" lvl="0" indent="-230188"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All account holders</a:t>
            </a:r>
          </a:p>
          <a:p>
            <a:pPr marL="350838" marR="0" lvl="0" indent="-230188"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Total amount of loan, </a:t>
            </a:r>
            <a:b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b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credit limit, highest </a:t>
            </a:r>
            <a:b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br>
            <a:r>
              <a:rPr kumimoji="0" lang="en-US" sz="1800" b="0" i="0" u="none" strike="noStrike" kern="1200" cap="none" spc="0" normalizeH="0" baseline="0" noProof="0" dirty="0">
                <a:ln>
                  <a:noFill/>
                </a:ln>
                <a:solidFill>
                  <a:sysClr val="windowText" lastClr="000000">
                    <a:lumMod val="75000"/>
                    <a:lumOff val="25000"/>
                  </a:sysClr>
                </a:solidFill>
                <a:effectLst/>
                <a:uLnTx/>
                <a:uFillTx/>
                <a:ea typeface="+mn-ea"/>
                <a:cs typeface="+mn-cs"/>
              </a:rPr>
              <a:t>balance on card</a:t>
            </a:r>
          </a:p>
          <a:p>
            <a:pPr marL="342900" marR="0" lvl="0" indent="-3429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Source Sans Pro" pitchFamily="34" charset="0"/>
              <a:ea typeface="+mn-ea"/>
              <a:cs typeface="+mn-cs"/>
            </a:endParaRPr>
          </a:p>
        </p:txBody>
      </p:sp>
      <p:sp>
        <p:nvSpPr>
          <p:cNvPr id="18" name="Text Placeholder 3">
            <a:extLst>
              <a:ext uri="{FF2B5EF4-FFF2-40B4-BE49-F238E27FC236}">
                <a16:creationId xmlns:a16="http://schemas.microsoft.com/office/drawing/2014/main" id="{D220838E-9D5C-C642-AF26-29C41E1464CA}"/>
              </a:ext>
            </a:extLst>
          </p:cNvPr>
          <p:cNvSpPr txBox="1">
            <a:spLocks/>
          </p:cNvSpPr>
          <p:nvPr/>
        </p:nvSpPr>
        <p:spPr>
          <a:xfrm>
            <a:off x="2784401" y="1947083"/>
            <a:ext cx="3387799" cy="22098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5"/>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838" indent="-230188">
              <a:spcBef>
                <a:spcPts val="300"/>
              </a:spcBef>
              <a:spcAft>
                <a:spcPts val="300"/>
              </a:spcAft>
              <a:buFont typeface="Arial" panose="020B0604020202020204" pitchFamily="34" charset="0"/>
              <a:buChar char="•"/>
            </a:pPr>
            <a:r>
              <a:rPr lang="en-US" sz="1800" dirty="0">
                <a:solidFill>
                  <a:prstClr val="black">
                    <a:lumMod val="75000"/>
                    <a:lumOff val="25000"/>
                  </a:prstClr>
                </a:solidFill>
              </a:rPr>
              <a:t>Amount owed</a:t>
            </a:r>
          </a:p>
          <a:p>
            <a:pPr marL="350838" indent="-230188">
              <a:spcBef>
                <a:spcPts val="300"/>
              </a:spcBef>
              <a:spcAft>
                <a:spcPts val="300"/>
              </a:spcAft>
              <a:buFont typeface="Arial" panose="020B0604020202020204" pitchFamily="34" charset="0"/>
              <a:buChar char="•"/>
            </a:pPr>
            <a:r>
              <a:rPr lang="en-US" sz="1800" dirty="0">
                <a:solidFill>
                  <a:prstClr val="black">
                    <a:lumMod val="75000"/>
                    <a:lumOff val="25000"/>
                  </a:prstClr>
                </a:solidFill>
              </a:rPr>
              <a:t>Fixed monthly,</a:t>
            </a:r>
            <a:br>
              <a:rPr lang="en-US" sz="1800" dirty="0">
                <a:solidFill>
                  <a:prstClr val="black">
                    <a:lumMod val="75000"/>
                    <a:lumOff val="25000"/>
                  </a:prstClr>
                </a:solidFill>
              </a:rPr>
            </a:br>
            <a:r>
              <a:rPr lang="en-US" sz="1800" dirty="0">
                <a:solidFill>
                  <a:prstClr val="black">
                    <a:lumMod val="75000"/>
                    <a:lumOff val="25000"/>
                  </a:prstClr>
                </a:solidFill>
              </a:rPr>
              <a:t>minimum payments</a:t>
            </a:r>
          </a:p>
          <a:p>
            <a:pPr marL="350838" indent="-230188">
              <a:spcBef>
                <a:spcPts val="300"/>
              </a:spcBef>
              <a:spcAft>
                <a:spcPts val="300"/>
              </a:spcAft>
              <a:buFont typeface="Arial" panose="020B0604020202020204" pitchFamily="34" charset="0"/>
              <a:buChar char="•"/>
            </a:pPr>
            <a:r>
              <a:rPr lang="en-US" sz="1800" dirty="0">
                <a:solidFill>
                  <a:prstClr val="black">
                    <a:lumMod val="75000"/>
                    <a:lumOff val="25000"/>
                  </a:prstClr>
                </a:solidFill>
              </a:rPr>
              <a:t>Account status</a:t>
            </a:r>
          </a:p>
          <a:p>
            <a:pPr marL="350838" indent="-230188">
              <a:spcBef>
                <a:spcPts val="300"/>
              </a:spcBef>
              <a:spcAft>
                <a:spcPts val="300"/>
              </a:spcAft>
              <a:buFont typeface="Arial" panose="020B0604020202020204" pitchFamily="34" charset="0"/>
              <a:buChar char="•"/>
            </a:pPr>
            <a:r>
              <a:rPr lang="en-US" sz="1800" dirty="0">
                <a:solidFill>
                  <a:prstClr val="black">
                    <a:lumMod val="75000"/>
                    <a:lumOff val="25000"/>
                  </a:prstClr>
                </a:solidFill>
              </a:rPr>
              <a:t>How well you </a:t>
            </a:r>
            <a:br>
              <a:rPr lang="en-US" sz="1800" dirty="0">
                <a:solidFill>
                  <a:prstClr val="black">
                    <a:lumMod val="75000"/>
                    <a:lumOff val="25000"/>
                  </a:prstClr>
                </a:solidFill>
              </a:rPr>
            </a:br>
            <a:r>
              <a:rPr lang="en-US" sz="1800" dirty="0">
                <a:solidFill>
                  <a:prstClr val="black">
                    <a:lumMod val="75000"/>
                    <a:lumOff val="25000"/>
                  </a:prstClr>
                </a:solidFill>
              </a:rPr>
              <a:t>have paid</a:t>
            </a:r>
          </a:p>
        </p:txBody>
      </p:sp>
      <p:sp>
        <p:nvSpPr>
          <p:cNvPr id="26" name="Title 1">
            <a:extLst>
              <a:ext uri="{FF2B5EF4-FFF2-40B4-BE49-F238E27FC236}">
                <a16:creationId xmlns:a16="http://schemas.microsoft.com/office/drawing/2014/main" id="{E6127570-67A2-1E4A-938F-D62B74918856}"/>
              </a:ext>
            </a:extLst>
          </p:cNvPr>
          <p:cNvSpPr txBox="1">
            <a:spLocks/>
          </p:cNvSpPr>
          <p:nvPr/>
        </p:nvSpPr>
        <p:spPr>
          <a:xfrm>
            <a:off x="227050" y="115355"/>
            <a:ext cx="7804399" cy="560176"/>
          </a:xfrm>
          <a:prstGeom prst="rect">
            <a:avLst/>
          </a:prstGeom>
        </p:spPr>
        <p:txBody>
          <a:bodyPr vert="horz" lIns="64291" tIns="32146" rIns="64291" bIns="32146" rtlCol="0" anchor="t">
            <a:normAutofit/>
          </a:bodyPr>
          <a:lstStyle>
            <a:lvl1pPr marL="0" marR="0" indent="0" algn="l" defTabSz="410751" rtl="0" latinLnBrk="0">
              <a:lnSpc>
                <a:spcPct val="100000"/>
              </a:lnSpc>
              <a:spcBef>
                <a:spcPts val="0"/>
              </a:spcBef>
              <a:spcAft>
                <a:spcPts val="0"/>
              </a:spcAft>
              <a:buClrTx/>
              <a:buSzTx/>
              <a:buFontTx/>
              <a:buNone/>
              <a:tabLst/>
              <a:defRPr sz="2800" b="1" i="0" u="none" strike="noStrike" cap="all" spc="0" baseline="0">
                <a:ln>
                  <a:noFill/>
                </a:ln>
                <a:solidFill>
                  <a:schemeClr val="bg1"/>
                </a:solidFill>
                <a:uFillTx/>
                <a:latin typeface="Source Sans Pro" panose="020B0503030403020204" pitchFamily="34" charset="77"/>
                <a:ea typeface="+mn-ea"/>
                <a:cs typeface="+mn-cs"/>
                <a:sym typeface="Helvetica Neue Medium"/>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410751" rtl="0" eaLnBrk="1" fontAlgn="auto" latinLnBrk="0" hangingPunct="1">
              <a:lnSpc>
                <a:spcPct val="100000"/>
              </a:lnSpc>
              <a:spcBef>
                <a:spcPts val="0"/>
              </a:spcBef>
              <a:spcAft>
                <a:spcPts val="0"/>
              </a:spcAft>
              <a:buClrTx/>
              <a:buSzTx/>
              <a:buFontTx/>
              <a:buNone/>
              <a:tabLst/>
              <a:defRPr/>
            </a:pPr>
            <a:r>
              <a:rPr kumimoji="0" lang="en-US" sz="2800" b="1" i="0" u="none" strike="noStrike" kern="0" cap="all" spc="0" normalizeH="0" baseline="0" noProof="0">
                <a:ln>
                  <a:noFill/>
                </a:ln>
                <a:solidFill>
                  <a:srgbClr val="FFFFFF"/>
                </a:solidFill>
                <a:effectLst/>
                <a:uLnTx/>
                <a:uFillTx/>
                <a:latin typeface="Source Sans Pro" panose="020B0503030403020204" pitchFamily="34" charset="77"/>
                <a:ea typeface="+mn-ea"/>
                <a:cs typeface="+mn-cs"/>
                <a:sym typeface="Helvetica Neue Medium"/>
              </a:rPr>
              <a:t>Reading a Credit Report</a:t>
            </a:r>
            <a:endParaRPr kumimoji="0" lang="en-US" sz="2800" b="1" i="0" u="none" strike="noStrike" kern="0" cap="all" spc="0" normalizeH="0" baseline="0" noProof="0" dirty="0">
              <a:ln>
                <a:noFill/>
              </a:ln>
              <a:solidFill>
                <a:srgbClr val="FFFFFF"/>
              </a:solidFill>
              <a:effectLst/>
              <a:uLnTx/>
              <a:uFillTx/>
              <a:latin typeface="Source Sans Pro" panose="020B0503030403020204" pitchFamily="34" charset="77"/>
              <a:ea typeface="+mn-ea"/>
              <a:cs typeface="+mn-cs"/>
              <a:sym typeface="Helvetica Neue Medium"/>
            </a:endParaRPr>
          </a:p>
        </p:txBody>
      </p:sp>
      <p:sp>
        <p:nvSpPr>
          <p:cNvPr id="27" name="Rectangle 1027">
            <a:extLst>
              <a:ext uri="{FF2B5EF4-FFF2-40B4-BE49-F238E27FC236}">
                <a16:creationId xmlns:a16="http://schemas.microsoft.com/office/drawing/2014/main" id="{02A3A402-768C-4C4C-988E-201B2AB37E99}"/>
              </a:ext>
            </a:extLst>
          </p:cNvPr>
          <p:cNvSpPr txBox="1">
            <a:spLocks noChangeArrowheads="1"/>
          </p:cNvSpPr>
          <p:nvPr/>
        </p:nvSpPr>
        <p:spPr>
          <a:xfrm>
            <a:off x="226243" y="675531"/>
            <a:ext cx="7951029" cy="924669"/>
          </a:xfrm>
          <a:prstGeom prst="rect">
            <a:avLst/>
          </a:prstGeom>
        </p:spPr>
        <p:txBody>
          <a:bodyPr vert="horz" lIns="64291" tIns="0" rIns="64291" bIns="274320" rtlCol="0" anchor="ctr">
            <a:normAutofit fontScale="92500" lnSpcReduction="10000"/>
          </a:bodyPr>
          <a:lstStyle>
            <a:lvl1pPr marL="0" marR="0" indent="0" algn="l" defTabSz="410751" rtl="0" latinLnBrk="0">
              <a:lnSpc>
                <a:spcPct val="100000"/>
              </a:lnSpc>
              <a:spcBef>
                <a:spcPts val="2953"/>
              </a:spcBef>
              <a:spcAft>
                <a:spcPts val="0"/>
              </a:spcAft>
              <a:buClrTx/>
              <a:buSzPct val="145000"/>
              <a:buFontTx/>
              <a:buNone/>
              <a:tabLst/>
              <a:defRPr sz="2800" b="1" i="0" u="none" strike="noStrike" cap="all"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1pPr>
            <a:lvl2pPr marL="312528" marR="0" indent="0" algn="l" defTabSz="410751" rtl="0" latinLnBrk="0">
              <a:lnSpc>
                <a:spcPct val="100000"/>
              </a:lnSpc>
              <a:spcBef>
                <a:spcPts val="2953"/>
              </a:spcBef>
              <a:spcAft>
                <a:spcPts val="0"/>
              </a:spcAft>
              <a:buClrTx/>
              <a:buSzPct val="145000"/>
              <a:buFontTx/>
              <a:buNone/>
              <a:tabLst/>
              <a:defRPr sz="2100" b="1" i="0" u="none" strike="noStrike" cap="none" spc="0" baseline="0">
                <a:ln>
                  <a:noFill/>
                </a:ln>
                <a:solidFill>
                  <a:srgbClr val="000000"/>
                </a:solidFill>
                <a:uFillTx/>
                <a:latin typeface="Source Sans Pro" panose="020B0503030403020204" pitchFamily="34" charset="77"/>
                <a:ea typeface="Source Sans Pro" pitchFamily="34" charset="0"/>
                <a:cs typeface="Source Sans Pro" pitchFamily="34" charset="0"/>
                <a:sym typeface="Helvetica Neue"/>
              </a:defRPr>
            </a:lvl2pPr>
            <a:lvl3pPr marL="625056"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3pPr>
            <a:lvl4pPr marL="937584"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4pPr>
            <a:lvl5pPr marL="1250112" marR="0" indent="0" algn="l" defTabSz="410751" rtl="0" latinLnBrk="0">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anose="020B0503030403020204" pitchFamily="34" charset="0"/>
                <a:ea typeface="Source Sans Pro" pitchFamily="34" charset="0"/>
                <a:cs typeface="Source Sans Pro" pitchFamily="34" charset="0"/>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312528" marR="0" lvl="1" indent="0" algn="l" defTabSz="410751" rtl="0" eaLnBrk="1" fontAlgn="auto" latinLnBrk="0" hangingPunct="1">
              <a:lnSpc>
                <a:spcPct val="100000"/>
              </a:lnSpc>
              <a:spcBef>
                <a:spcPts val="2953"/>
              </a:spcBef>
              <a:spcAft>
                <a:spcPts val="0"/>
              </a:spcAft>
              <a:buClrTx/>
              <a:buSzPct val="145000"/>
              <a:buFontTx/>
              <a:buNone/>
              <a:tabLst/>
              <a:defRPr/>
            </a:pPr>
            <a:endParaRPr kumimoji="0" lang="en-US" sz="2100" b="1" i="0" u="none" strike="noStrike" kern="0" cap="none" spc="0" normalizeH="0" baseline="0" noProof="0" dirty="0">
              <a:ln>
                <a:noFill/>
              </a:ln>
              <a:solidFill>
                <a:srgbClr val="000000"/>
              </a:solidFill>
              <a:effectLst/>
              <a:uLnTx/>
              <a:uFillTx/>
              <a:latin typeface="Source Sans Pro" panose="020B0503030403020204" pitchFamily="34" charset="77"/>
              <a:sym typeface="Helvetica Neue"/>
            </a:endParaRPr>
          </a:p>
          <a:p>
            <a:pPr marL="0" marR="0" lvl="0" indent="0" algn="l" defTabSz="410751" rtl="0" eaLnBrk="1" fontAlgn="auto" latinLnBrk="0" hangingPunct="1">
              <a:lnSpc>
                <a:spcPct val="100000"/>
              </a:lnSpc>
              <a:spcBef>
                <a:spcPts val="0"/>
              </a:spcBef>
              <a:spcAft>
                <a:spcPts val="0"/>
              </a:spcAft>
              <a:buClrTx/>
              <a:buSzPct val="145000"/>
              <a:buFontTx/>
              <a:buNone/>
              <a:tabLst/>
              <a:defRPr/>
            </a:pPr>
            <a:r>
              <a:rPr kumimoji="0" lang="en-US" sz="2800" b="1" i="0" u="none" strike="noStrike" kern="0" cap="all" spc="0" normalizeH="0" baseline="0" noProof="0" dirty="0">
                <a:ln>
                  <a:noFill/>
                </a:ln>
                <a:solidFill>
                  <a:srgbClr val="000000">
                    <a:lumMod val="75000"/>
                    <a:lumOff val="25000"/>
                  </a:srgbClr>
                </a:solidFill>
                <a:effectLst/>
                <a:uLnTx/>
                <a:uFillTx/>
                <a:latin typeface="Source Sans Pro" panose="020B0503030403020204" pitchFamily="34" charset="77"/>
                <a:sym typeface="Helvetica Neue"/>
              </a:rPr>
              <a:t>Each Entry on Your Credit Report</a:t>
            </a:r>
          </a:p>
        </p:txBody>
      </p:sp>
    </p:spTree>
    <p:extLst>
      <p:ext uri="{BB962C8B-B14F-4D97-AF65-F5344CB8AC3E}">
        <p14:creationId xmlns:p14="http://schemas.microsoft.com/office/powerpoint/2010/main" val="10444096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D4CAE92-7566-DC40-8AFF-DA342129E8FB}"/>
              </a:ext>
            </a:extLst>
          </p:cNvPr>
          <p:cNvSpPr>
            <a:spLocks noGrp="1"/>
          </p:cNvSpPr>
          <p:nvPr>
            <p:ph type="title"/>
          </p:nvPr>
        </p:nvSpPr>
        <p:spPr>
          <a:xfrm>
            <a:off x="227050" y="115355"/>
            <a:ext cx="7804399" cy="560176"/>
          </a:xfrm>
        </p:spPr>
        <p:txBody>
          <a:bodyPr>
            <a:normAutofit/>
          </a:bodyPr>
          <a:lstStyle/>
          <a:p>
            <a:r>
              <a:rPr lang="en-US" dirty="0"/>
              <a:t>HOW TO GROW WEALTH</a:t>
            </a:r>
          </a:p>
        </p:txBody>
      </p:sp>
      <p:sp>
        <p:nvSpPr>
          <p:cNvPr id="10" name="Text Placeholder 1">
            <a:extLst>
              <a:ext uri="{FF2B5EF4-FFF2-40B4-BE49-F238E27FC236}">
                <a16:creationId xmlns:a16="http://schemas.microsoft.com/office/drawing/2014/main" id="{C5174F6B-5480-4541-B2D9-425952D2FB17}"/>
              </a:ext>
            </a:extLst>
          </p:cNvPr>
          <p:cNvSpPr txBox="1">
            <a:spLocks/>
          </p:cNvSpPr>
          <p:nvPr/>
        </p:nvSpPr>
        <p:spPr>
          <a:xfrm>
            <a:off x="384349" y="205359"/>
            <a:ext cx="8737880" cy="185204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spc="-110" dirty="0">
              <a:solidFill>
                <a:schemeClr val="tx2"/>
              </a:solidFill>
              <a:latin typeface="Source Sans Pro" pitchFamily="34" charset="0"/>
            </a:endParaRPr>
          </a:p>
        </p:txBody>
      </p:sp>
      <p:grpSp>
        <p:nvGrpSpPr>
          <p:cNvPr id="11" name="Group 10">
            <a:extLst>
              <a:ext uri="{FF2B5EF4-FFF2-40B4-BE49-F238E27FC236}">
                <a16:creationId xmlns:a16="http://schemas.microsoft.com/office/drawing/2014/main" id="{D6055499-EA34-0747-B587-BEEDC1D56E39}"/>
              </a:ext>
            </a:extLst>
          </p:cNvPr>
          <p:cNvGrpSpPr/>
          <p:nvPr/>
        </p:nvGrpSpPr>
        <p:grpSpPr>
          <a:xfrm>
            <a:off x="858412" y="1330713"/>
            <a:ext cx="7427176" cy="4607446"/>
            <a:chOff x="192823" y="1330713"/>
            <a:chExt cx="7427176" cy="4607446"/>
          </a:xfrm>
        </p:grpSpPr>
        <p:graphicFrame>
          <p:nvGraphicFramePr>
            <p:cNvPr id="12" name="Diagram 11">
              <a:extLst>
                <a:ext uri="{FF2B5EF4-FFF2-40B4-BE49-F238E27FC236}">
                  <a16:creationId xmlns:a16="http://schemas.microsoft.com/office/drawing/2014/main" id="{A3BF4D4E-D04A-D145-8C53-6F3810734AAE}"/>
                </a:ext>
              </a:extLst>
            </p:cNvPr>
            <p:cNvGraphicFramePr/>
            <p:nvPr>
              <p:extLst>
                <p:ext uri="{D42A27DB-BD31-4B8C-83A1-F6EECF244321}">
                  <p14:modId xmlns:p14="http://schemas.microsoft.com/office/powerpoint/2010/main" val="2935872121"/>
                </p:ext>
              </p:extLst>
            </p:nvPr>
          </p:nvGraphicFramePr>
          <p:xfrm>
            <a:off x="1377522" y="3144032"/>
            <a:ext cx="6242477" cy="2794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3A56F1C1-720B-6F4A-9D0D-AA89B479E2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963" y="1330713"/>
              <a:ext cx="1536700" cy="1714500"/>
            </a:xfrm>
            <a:prstGeom prst="rect">
              <a:avLst/>
            </a:prstGeom>
          </p:spPr>
        </p:pic>
        <p:pic>
          <p:nvPicPr>
            <p:cNvPr id="15" name="Picture 14">
              <a:extLst>
                <a:ext uri="{FF2B5EF4-FFF2-40B4-BE49-F238E27FC236}">
                  <a16:creationId xmlns:a16="http://schemas.microsoft.com/office/drawing/2014/main" id="{4AE62596-D0FB-2444-B18B-C49DDFE64D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823" y="4246449"/>
              <a:ext cx="1013249" cy="1130484"/>
            </a:xfrm>
            <a:prstGeom prst="rect">
              <a:avLst/>
            </a:prstGeom>
          </p:spPr>
        </p:pic>
      </p:grpSp>
    </p:spTree>
    <p:extLst>
      <p:ext uri="{BB962C8B-B14F-4D97-AF65-F5344CB8AC3E}">
        <p14:creationId xmlns:p14="http://schemas.microsoft.com/office/powerpoint/2010/main" val="173891061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786E3-2B23-471D-8F26-6D83B41BE16E}"/>
              </a:ext>
            </a:extLst>
          </p:cNvPr>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flipH="1">
            <a:off x="-4" y="0"/>
            <a:ext cx="9144001" cy="6858000"/>
          </a:xfrm>
          <a:prstGeom prst="rect">
            <a:avLst/>
          </a:prstGeom>
        </p:spPr>
      </p:pic>
      <p:sp>
        <p:nvSpPr>
          <p:cNvPr id="18" name="Text Placeholder 12"/>
          <p:cNvSpPr>
            <a:spLocks noGrp="1"/>
          </p:cNvSpPr>
          <p:nvPr>
            <p:ph type="body" sz="quarter" idx="4294967295"/>
          </p:nvPr>
        </p:nvSpPr>
        <p:spPr>
          <a:xfrm>
            <a:off x="5237019" y="3187700"/>
            <a:ext cx="3633850" cy="2978150"/>
          </a:xfrm>
        </p:spPr>
        <p:txBody>
          <a:bodyPr/>
          <a:lstStyle/>
          <a:p>
            <a:pPr marL="640080" lvl="0" indent="-640080">
              <a:spcBef>
                <a:spcPts val="1200"/>
              </a:spcBef>
              <a:spcAft>
                <a:spcPts val="1200"/>
              </a:spcAft>
              <a:buClr>
                <a:schemeClr val="tx2"/>
              </a:buClr>
              <a:buSzPct val="200000"/>
              <a:buFont typeface="+mj-lt"/>
              <a:buAutoNum type="arabicPeriod"/>
            </a:pPr>
            <a:r>
              <a:rPr lang="en-US" sz="2000" dirty="0">
                <a:solidFill>
                  <a:prstClr val="black"/>
                </a:solidFill>
              </a:rPr>
              <a:t>How long do I have before I need the money?</a:t>
            </a:r>
          </a:p>
          <a:p>
            <a:pPr marL="640080" lvl="0" indent="-640080">
              <a:spcBef>
                <a:spcPts val="1200"/>
              </a:spcBef>
              <a:spcAft>
                <a:spcPts val="1200"/>
              </a:spcAft>
              <a:buClr>
                <a:schemeClr val="tx2"/>
              </a:buClr>
              <a:buSzPct val="200000"/>
              <a:buFont typeface="+mj-lt"/>
              <a:buAutoNum type="arabicPeriod"/>
            </a:pPr>
            <a:r>
              <a:rPr lang="en-US" sz="2000" dirty="0">
                <a:solidFill>
                  <a:prstClr val="black"/>
                </a:solidFill>
              </a:rPr>
              <a:t>How do I feel about risk?</a:t>
            </a:r>
          </a:p>
          <a:p>
            <a:pPr marL="640080" lvl="0" indent="-640080">
              <a:spcBef>
                <a:spcPts val="1200"/>
              </a:spcBef>
              <a:spcAft>
                <a:spcPts val="1200"/>
              </a:spcAft>
              <a:buClr>
                <a:schemeClr val="tx2"/>
              </a:buClr>
              <a:buSzPct val="200000"/>
              <a:buFont typeface="+mj-lt"/>
              <a:buAutoNum type="arabicPeriod"/>
            </a:pPr>
            <a:r>
              <a:rPr lang="en-US" sz="2000" dirty="0">
                <a:solidFill>
                  <a:prstClr val="black"/>
                </a:solidFill>
              </a:rPr>
              <a:t>What types of investments interest me today?</a:t>
            </a:r>
          </a:p>
        </p:txBody>
      </p:sp>
      <p:sp>
        <p:nvSpPr>
          <p:cNvPr id="19" name="Text Placeholder 1"/>
          <p:cNvSpPr>
            <a:spLocks noGrp="1"/>
          </p:cNvSpPr>
          <p:nvPr>
            <p:ph type="body" sz="quarter" idx="4294967295"/>
          </p:nvPr>
        </p:nvSpPr>
        <p:spPr>
          <a:xfrm>
            <a:off x="5238113" y="1543792"/>
            <a:ext cx="3846512" cy="864446"/>
          </a:xfrm>
        </p:spPr>
        <p:txBody>
          <a:bodyPr>
            <a:normAutofit lnSpcReduction="10000"/>
          </a:bodyPr>
          <a:lstStyle/>
          <a:p>
            <a:r>
              <a:rPr lang="en-US" sz="2800" b="1" dirty="0">
                <a:solidFill>
                  <a:schemeClr val="accent1"/>
                </a:solidFill>
              </a:rPr>
              <a:t>CONSIDERATIONS BEFORE INVESTING</a:t>
            </a:r>
          </a:p>
        </p:txBody>
      </p:sp>
      <p:sp>
        <p:nvSpPr>
          <p:cNvPr id="20" name="Text Placeholder 1"/>
          <p:cNvSpPr>
            <a:spLocks noGrp="1"/>
          </p:cNvSpPr>
          <p:nvPr>
            <p:ph type="body" sz="quarter" idx="4294967295"/>
          </p:nvPr>
        </p:nvSpPr>
        <p:spPr>
          <a:xfrm>
            <a:off x="5887400" y="2547938"/>
            <a:ext cx="3197225" cy="533400"/>
          </a:xfrm>
        </p:spPr>
        <p:txBody>
          <a:bodyPr/>
          <a:lstStyle/>
          <a:p>
            <a:r>
              <a:rPr lang="en-US" sz="2400" b="1" dirty="0">
                <a:solidFill>
                  <a:schemeClr val="accent3"/>
                </a:solidFill>
              </a:rPr>
              <a:t>Decision Factors</a:t>
            </a:r>
          </a:p>
        </p:txBody>
      </p:sp>
      <p:sp>
        <p:nvSpPr>
          <p:cNvPr id="9"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chemeClr val="bg1"/>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chemeClr val="bg1"/>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chemeClr val="bg1"/>
                </a:solidFill>
                <a:effectLst/>
                <a:uLnTx/>
                <a:uFillTx/>
                <a:latin typeface="Source Sans Pro" pitchFamily="34" charset="0"/>
                <a:ea typeface="Source Sans Pro" pitchFamily="34" charset="0"/>
                <a:cs typeface="Verdana" panose="020B0604030504040204" pitchFamily="34" charset="0"/>
              </a:rPr>
              <a:t> Regions Bank.</a:t>
            </a:r>
          </a:p>
        </p:txBody>
      </p:sp>
      <p:pic>
        <p:nvPicPr>
          <p:cNvPr id="11" name="Image" descr="Image">
            <a:extLst>
              <a:ext uri="{FF2B5EF4-FFF2-40B4-BE49-F238E27FC236}">
                <a16:creationId xmlns:a16="http://schemas.microsoft.com/office/drawing/2014/main" id="{1C1A6A25-EF78-5E4F-84FB-6AB4EFB2CA09}"/>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22812838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FA2D75AA-A1E1-AA4A-A257-599049AEDE0B}"/>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714" b="9714"/>
          <a:stretch/>
        </p:blipFill>
        <p:spPr bwMode="auto">
          <a:xfrm flipH="1">
            <a:off x="-3" y="1943100"/>
            <a:ext cx="9144004" cy="4914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81E6B50-1EE6-0B44-842C-F6AE44B0EF62}"/>
              </a:ext>
            </a:extLst>
          </p:cNvPr>
          <p:cNvSpPr/>
          <p:nvPr/>
        </p:nvSpPr>
        <p:spPr>
          <a:xfrm>
            <a:off x="457200" y="2320450"/>
            <a:ext cx="2873590" cy="2733594"/>
          </a:xfrm>
          <a:prstGeom prst="rect">
            <a:avLst/>
          </a:prstGeom>
          <a:solidFill>
            <a:srgbClr val="88BB00">
              <a:alpha val="85098"/>
            </a:srgb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Content Placeholder 2">
            <a:extLst>
              <a:ext uri="{FF2B5EF4-FFF2-40B4-BE49-F238E27FC236}">
                <a16:creationId xmlns:a16="http://schemas.microsoft.com/office/drawing/2014/main" id="{B8FF5A99-F3B6-7D43-81D3-9881066874D3}"/>
              </a:ext>
            </a:extLst>
          </p:cNvPr>
          <p:cNvSpPr txBox="1">
            <a:spLocks/>
          </p:cNvSpPr>
          <p:nvPr/>
        </p:nvSpPr>
        <p:spPr>
          <a:xfrm>
            <a:off x="542350" y="2374434"/>
            <a:ext cx="3016860" cy="3302348"/>
          </a:xfrm>
          <a:prstGeom prst="rect">
            <a:avLst/>
          </a:prstGeom>
        </p:spPr>
        <p:txBody>
          <a:bodyPr vert="horz" lIns="64291" tIns="32146" rIns="64291" bIns="32146" rtlCol="0" anchor="t">
            <a:normAutofit/>
          </a:bodyPr>
          <a:lstStyle>
            <a:lvl1pPr marL="0" marR="0" indent="0" algn="l" defTabSz="410751" rtl="0" eaLnBrk="1" latinLnBrk="0" hangingPunct="1">
              <a:lnSpc>
                <a:spcPct val="100000"/>
              </a:lnSpc>
              <a:spcBef>
                <a:spcPts val="422"/>
              </a:spcBef>
              <a:spcAft>
                <a:spcPts val="0"/>
              </a:spcAft>
              <a:buClrTx/>
              <a:buSzPct val="145000"/>
              <a:buFontTx/>
              <a:buNone/>
              <a:tabLst/>
              <a:defRPr sz="2100" b="1"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422"/>
              </a:spcBef>
              <a:spcAft>
                <a:spcPts val="0"/>
              </a:spcAft>
              <a:buClrTx/>
              <a:buSzPct val="145000"/>
              <a:buFontTx/>
              <a:buNone/>
              <a:tabLst/>
              <a:defRPr sz="21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1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r>
              <a:rPr lang="en-US" dirty="0">
                <a:solidFill>
                  <a:schemeClr val="bg1"/>
                </a:solidFill>
              </a:rPr>
              <a:t>How do investments earn money?</a:t>
            </a:r>
          </a:p>
          <a:p>
            <a:pPr marL="365125" indent="-252413">
              <a:spcBef>
                <a:spcPts val="600"/>
              </a:spcBef>
              <a:spcAft>
                <a:spcPts val="600"/>
              </a:spcAft>
              <a:buSzPct val="100000"/>
              <a:buFont typeface="Arial" pitchFamily="34" charset="0"/>
              <a:buChar char="•"/>
            </a:pPr>
            <a:r>
              <a:rPr lang="en-US" sz="2200" b="0" dirty="0">
                <a:solidFill>
                  <a:schemeClr val="bg1"/>
                </a:solidFill>
              </a:rPr>
              <a:t>Sell for more than you paid</a:t>
            </a:r>
          </a:p>
          <a:p>
            <a:pPr marL="365125" indent="-252413">
              <a:spcBef>
                <a:spcPts val="600"/>
              </a:spcBef>
              <a:spcAft>
                <a:spcPts val="600"/>
              </a:spcAft>
              <a:buSzPct val="100000"/>
              <a:buFont typeface="Arial" pitchFamily="34" charset="0"/>
              <a:buChar char="•"/>
            </a:pPr>
            <a:r>
              <a:rPr lang="en-US" sz="2200" b="0" dirty="0">
                <a:solidFill>
                  <a:schemeClr val="bg1"/>
                </a:solidFill>
              </a:rPr>
              <a:t>Receive dividends and interest </a:t>
            </a:r>
            <a:br>
              <a:rPr lang="en-US" sz="2200" b="0" dirty="0">
                <a:solidFill>
                  <a:schemeClr val="bg1"/>
                </a:solidFill>
              </a:rPr>
            </a:br>
            <a:r>
              <a:rPr lang="en-US" sz="2200" b="0" dirty="0">
                <a:solidFill>
                  <a:schemeClr val="bg1"/>
                </a:solidFill>
              </a:rPr>
              <a:t>earnings</a:t>
            </a:r>
          </a:p>
        </p:txBody>
      </p:sp>
      <p:sp>
        <p:nvSpPr>
          <p:cNvPr id="22" name="Title 1">
            <a:extLst>
              <a:ext uri="{FF2B5EF4-FFF2-40B4-BE49-F238E27FC236}">
                <a16:creationId xmlns:a16="http://schemas.microsoft.com/office/drawing/2014/main" id="{A248FBC8-B1A1-F942-AC3C-3387713C341D}"/>
              </a:ext>
            </a:extLst>
          </p:cNvPr>
          <p:cNvSpPr>
            <a:spLocks noGrp="1"/>
          </p:cNvSpPr>
          <p:nvPr>
            <p:ph type="title"/>
          </p:nvPr>
        </p:nvSpPr>
        <p:spPr>
          <a:xfrm>
            <a:off x="227050" y="115355"/>
            <a:ext cx="7804399" cy="560176"/>
          </a:xfrm>
        </p:spPr>
        <p:txBody>
          <a:bodyPr/>
          <a:lstStyle/>
          <a:p>
            <a:r>
              <a:rPr lang="en-US"/>
              <a:t>Investing</a:t>
            </a:r>
            <a:endParaRPr lang="en-US" dirty="0"/>
          </a:p>
        </p:txBody>
      </p:sp>
      <p:sp>
        <p:nvSpPr>
          <p:cNvPr id="23" name="Text Placeholder 2">
            <a:extLst>
              <a:ext uri="{FF2B5EF4-FFF2-40B4-BE49-F238E27FC236}">
                <a16:creationId xmlns:a16="http://schemas.microsoft.com/office/drawing/2014/main" id="{8C74D023-EB5C-0D47-BF45-AB185ACED958}"/>
              </a:ext>
            </a:extLst>
          </p:cNvPr>
          <p:cNvSpPr txBox="1">
            <a:spLocks/>
          </p:cNvSpPr>
          <p:nvPr/>
        </p:nvSpPr>
        <p:spPr>
          <a:xfrm>
            <a:off x="372725" y="733098"/>
            <a:ext cx="8431410" cy="1169664"/>
          </a:xfrm>
          <a:prstGeom prst="rect">
            <a:avLst/>
          </a:prstGeom>
        </p:spPr>
        <p:txBody>
          <a:bodyPr anchor="ctr">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r>
              <a:rPr lang="en-US" sz="2800" b="1" kern="0" dirty="0"/>
              <a:t>INVESTMENT IS A LONG-TERM SAVINGS OPTION FOR FUTURE INCOME OR FINANCIAL BENEFITS</a:t>
            </a:r>
          </a:p>
        </p:txBody>
      </p:sp>
      <p:sp>
        <p:nvSpPr>
          <p:cNvPr id="25" name="Text Box 51">
            <a:extLst>
              <a:ext uri="{FF2B5EF4-FFF2-40B4-BE49-F238E27FC236}">
                <a16:creationId xmlns:a16="http://schemas.microsoft.com/office/drawing/2014/main" id="{266CC3D5-F5CB-2D45-BA19-2936E95C8A3B}"/>
              </a:ext>
            </a:extLst>
          </p:cNvPr>
          <p:cNvSpPr txBox="1"/>
          <p:nvPr/>
        </p:nvSpPr>
        <p:spPr>
          <a:xfrm>
            <a:off x="373813" y="6612989"/>
            <a:ext cx="1975104" cy="200154"/>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373" tIns="45687" rIns="91373" bIns="45687" numCol="1" spcCol="0" rtlCol="0" fromWordArt="0" anchor="t" anchorCtr="0" forceAA="0" compatLnSpc="1">
            <a:prstTxWarp prst="textNoShape">
              <a:avLst/>
            </a:prstTxWarp>
            <a:noAutofit/>
          </a:bodyPr>
          <a:lstStyle/>
          <a:p>
            <a:pPr>
              <a:defRPr/>
            </a:pPr>
            <a:r>
              <a:rPr lang="en-US" sz="700" kern="0" dirty="0">
                <a:solidFill>
                  <a:schemeClr val="tx2"/>
                </a:solidFill>
                <a:latin typeface="Source Sans Pro" pitchFamily="34" charset="0"/>
                <a:ea typeface="Source Sans Pro" pitchFamily="34" charset="0"/>
                <a:cs typeface="Verdana" panose="020B0604030504040204" pitchFamily="34" charset="0"/>
              </a:rPr>
              <a:t>© </a:t>
            </a:r>
            <a:r>
              <a:rPr lang="is-IS" sz="700" kern="0" dirty="0">
                <a:solidFill>
                  <a:schemeClr val="tx2"/>
                </a:solidFill>
                <a:latin typeface="Source Sans Pro" pitchFamily="34" charset="0"/>
                <a:ea typeface="Source Sans Pro" pitchFamily="34" charset="0"/>
                <a:cs typeface="Verdana" panose="020B0604030504040204" pitchFamily="34" charset="0"/>
              </a:rPr>
              <a:t>2018</a:t>
            </a:r>
            <a:r>
              <a:rPr lang="en-US" sz="700" kern="0" dirty="0">
                <a:solidFill>
                  <a:schemeClr val="tx2"/>
                </a:solidFill>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234385738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Source Sans Pro" pitchFamily="34" charset="0"/>
              </a:rPr>
              <a:pPr marL="274320"/>
              <a:t>35</a:t>
            </a:fld>
            <a:endParaRPr lang="en-US" sz="1200" dirty="0">
              <a:solidFill>
                <a:schemeClr val="bg1"/>
              </a:solidFill>
              <a:latin typeface="Source Sans Pro" pitchFamily="34" charset="0"/>
            </a:endParaRPr>
          </a:p>
        </p:txBody>
      </p:sp>
      <p:sp>
        <p:nvSpPr>
          <p:cNvPr id="11" name="Text Placeholder 10">
            <a:extLst>
              <a:ext uri="{FF2B5EF4-FFF2-40B4-BE49-F238E27FC236}">
                <a16:creationId xmlns:a16="http://schemas.microsoft.com/office/drawing/2014/main" id="{FAEFD714-61FD-F743-BEBC-59CDFFE371A3}"/>
              </a:ext>
            </a:extLst>
          </p:cNvPr>
          <p:cNvSpPr txBox="1">
            <a:spLocks/>
          </p:cNvSpPr>
          <p:nvPr/>
        </p:nvSpPr>
        <p:spPr>
          <a:xfrm>
            <a:off x="5246370" y="611188"/>
            <a:ext cx="3897630" cy="288290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spcBef>
                <a:spcPts val="0"/>
              </a:spcBef>
            </a:pPr>
            <a:r>
              <a:rPr lang="en-US" sz="3200" kern="0" dirty="0">
                <a:solidFill>
                  <a:schemeClr val="accent4"/>
                </a:solidFill>
                <a:latin typeface="Source Sans Pro Light" panose="020B0403030403020204" pitchFamily="34" charset="77"/>
              </a:rPr>
              <a:t>DO YOU </a:t>
            </a:r>
            <a:br>
              <a:rPr lang="en-US" sz="3200" kern="0" dirty="0">
                <a:solidFill>
                  <a:schemeClr val="accent4"/>
                </a:solidFill>
                <a:latin typeface="Source Sans Pro Light" panose="020B0403030403020204" pitchFamily="34" charset="77"/>
              </a:rPr>
            </a:br>
            <a:r>
              <a:rPr lang="en-US" sz="3200" kern="0" dirty="0">
                <a:solidFill>
                  <a:schemeClr val="accent4"/>
                </a:solidFill>
                <a:latin typeface="Source Sans Pro Light" panose="020B0403030403020204" pitchFamily="34" charset="77"/>
              </a:rPr>
              <a:t>WANT TO BE A </a:t>
            </a:r>
            <a:r>
              <a:rPr lang="en-US" sz="4400" b="1" kern="0" dirty="0">
                <a:solidFill>
                  <a:schemeClr val="accent4"/>
                </a:solidFill>
              </a:rPr>
              <a:t>MILLIONAIRE?</a:t>
            </a:r>
            <a:endParaRPr lang="en-US" sz="3600" kern="0" dirty="0">
              <a:solidFill>
                <a:schemeClr val="bg1"/>
              </a:solidFill>
            </a:endParaRPr>
          </a:p>
        </p:txBody>
      </p:sp>
      <p:sp>
        <p:nvSpPr>
          <p:cNvPr id="12" name="Text Placeholder 5">
            <a:extLst>
              <a:ext uri="{FF2B5EF4-FFF2-40B4-BE49-F238E27FC236}">
                <a16:creationId xmlns:a16="http://schemas.microsoft.com/office/drawing/2014/main" id="{10CABBBB-D060-5646-A8D0-E8F3B688FC41}"/>
              </a:ext>
            </a:extLst>
          </p:cNvPr>
          <p:cNvSpPr txBox="1">
            <a:spLocks/>
          </p:cNvSpPr>
          <p:nvPr/>
        </p:nvSpPr>
        <p:spPr>
          <a:xfrm>
            <a:off x="5246370" y="3253898"/>
            <a:ext cx="3308350" cy="715963"/>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algn="ctr"/>
            <a:r>
              <a:rPr lang="en-US" sz="2000" kern="0">
                <a:solidFill>
                  <a:schemeClr val="tx2"/>
                </a:solidFill>
              </a:rPr>
              <a:t>regions.com/beamillionaire</a:t>
            </a:r>
            <a:endParaRPr lang="en-US" sz="2000" kern="0" dirty="0">
              <a:solidFill>
                <a:schemeClr val="tx2"/>
              </a:solidFill>
            </a:endParaRPr>
          </a:p>
        </p:txBody>
      </p:sp>
      <p:pic>
        <p:nvPicPr>
          <p:cNvPr id="13" name="Picture 12">
            <a:extLst>
              <a:ext uri="{FF2B5EF4-FFF2-40B4-BE49-F238E27FC236}">
                <a16:creationId xmlns:a16="http://schemas.microsoft.com/office/drawing/2014/main" id="{4CFAE2AF-9E90-6A46-B231-B25603EFD579}"/>
              </a:ext>
            </a:extLst>
          </p:cNvPr>
          <p:cNvPicPr/>
          <p:nvPr/>
        </p:nvPicPr>
        <p:blipFill>
          <a:blip r:embed="rId3"/>
          <a:stretch>
            <a:fillRect/>
          </a:stretch>
        </p:blipFill>
        <p:spPr>
          <a:xfrm>
            <a:off x="417005" y="597566"/>
            <a:ext cx="4549084" cy="5863614"/>
          </a:xfrm>
          <a:prstGeom prst="rect">
            <a:avLst/>
          </a:prstGeom>
          <a:ln w="9525">
            <a:solidFill>
              <a:srgbClr val="8CC63F"/>
            </a:solidFill>
            <a:miter lim="800000"/>
            <a:headEnd/>
            <a:tailEnd/>
          </a:ln>
          <a:effectLst/>
        </p:spPr>
      </p:pic>
    </p:spTree>
    <p:extLst>
      <p:ext uri="{BB962C8B-B14F-4D97-AF65-F5344CB8AC3E}">
        <p14:creationId xmlns:p14="http://schemas.microsoft.com/office/powerpoint/2010/main" val="382259189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D70593F5-CFF6-4E5F-81F1-A0973C5766A4}"/>
              </a:ext>
            </a:extLst>
          </p:cNvPr>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1" y="2971800"/>
            <a:ext cx="9144002" cy="388962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id="{558725E6-CA72-F840-A34F-010C6F02149B}"/>
              </a:ext>
            </a:extLst>
          </p:cNvPr>
          <p:cNvSpPr>
            <a:spLocks noGrp="1"/>
          </p:cNvSpPr>
          <p:nvPr>
            <p:ph type="title"/>
          </p:nvPr>
        </p:nvSpPr>
        <p:spPr>
          <a:xfrm>
            <a:off x="227050" y="115355"/>
            <a:ext cx="7804399" cy="560176"/>
          </a:xfrm>
        </p:spPr>
        <p:txBody>
          <a:bodyPr/>
          <a:lstStyle/>
          <a:p>
            <a:r>
              <a:rPr lang="en-US"/>
              <a:t>Signs of Potential Investment Fraud</a:t>
            </a:r>
            <a:endParaRPr lang="en-US" dirty="0"/>
          </a:p>
        </p:txBody>
      </p:sp>
      <p:sp>
        <p:nvSpPr>
          <p:cNvPr id="19" name="Rectangle 1027">
            <a:extLst>
              <a:ext uri="{FF2B5EF4-FFF2-40B4-BE49-F238E27FC236}">
                <a16:creationId xmlns:a16="http://schemas.microsoft.com/office/drawing/2014/main" id="{5754F966-398D-0F4E-9824-128444708567}"/>
              </a:ext>
            </a:extLst>
          </p:cNvPr>
          <p:cNvSpPr>
            <a:spLocks noGrp="1" noChangeArrowheads="1"/>
          </p:cNvSpPr>
          <p:nvPr>
            <p:ph idx="10"/>
          </p:nvPr>
        </p:nvSpPr>
        <p:spPr>
          <a:xfrm>
            <a:off x="226243" y="675532"/>
            <a:ext cx="7951029" cy="730188"/>
          </a:xfrm>
        </p:spPr>
        <p:txBody>
          <a:bodyPr>
            <a:normAutofit/>
          </a:bodyPr>
          <a:lstStyle/>
          <a:p>
            <a:r>
              <a:rPr lang="en-US" dirty="0"/>
              <a:t>Red Flags</a:t>
            </a:r>
          </a:p>
        </p:txBody>
      </p:sp>
      <p:sp>
        <p:nvSpPr>
          <p:cNvPr id="20" name="Text Placeholder 3">
            <a:extLst>
              <a:ext uri="{FF2B5EF4-FFF2-40B4-BE49-F238E27FC236}">
                <a16:creationId xmlns:a16="http://schemas.microsoft.com/office/drawing/2014/main" id="{8A1F8B5D-3A2B-8545-A7DD-DD582AB9538E}"/>
              </a:ext>
            </a:extLst>
          </p:cNvPr>
          <p:cNvSpPr txBox="1">
            <a:spLocks/>
          </p:cNvSpPr>
          <p:nvPr/>
        </p:nvSpPr>
        <p:spPr>
          <a:xfrm>
            <a:off x="0" y="1327243"/>
            <a:ext cx="4819650" cy="1494630"/>
          </a:xfrm>
          <a:prstGeom prst="rect">
            <a:avLst/>
          </a:prstGeom>
        </p:spPr>
        <p:txBody>
          <a:bodyPr vert="horz" lIns="91440" tIns="45720" rIns="91440" bIns="45720" rtlCol="0">
            <a:normAutofit/>
          </a:bodyPr>
          <a:lstStyle>
            <a:lvl1pPr marL="0"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1pPr>
            <a:lvl2pPr marL="312528"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2pPr>
            <a:lvl3pPr marL="625056"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3pPr>
            <a:lvl4pPr marL="937584"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4pPr>
            <a:lvl5pPr marL="1250112" marR="0" indent="0" algn="l" defTabSz="410751" rtl="0" eaLnBrk="1" latinLnBrk="0" hangingPunct="1">
              <a:lnSpc>
                <a:spcPct val="100000"/>
              </a:lnSpc>
              <a:spcBef>
                <a:spcPts val="2953"/>
              </a:spcBef>
              <a:spcAft>
                <a:spcPts val="0"/>
              </a:spcAft>
              <a:buClrTx/>
              <a:buSzPct val="145000"/>
              <a:buFontTx/>
              <a:buNone/>
              <a:tabLst/>
              <a:defRPr sz="2200" b="0" i="0" u="none" strike="noStrike" cap="none" spc="0" baseline="0">
                <a:ln>
                  <a:noFill/>
                </a:ln>
                <a:solidFill>
                  <a:srgbClr val="000000"/>
                </a:solidFill>
                <a:uFillTx/>
                <a:latin typeface="Source Sans Pro" pitchFamily="34" charset="0"/>
                <a:ea typeface="Source Sans Pro" pitchFamily="34" charset="0"/>
                <a:cs typeface="Source Sans Pro" pitchFamily="34" charset="0"/>
                <a:sym typeface="Helvetica Neue"/>
              </a:defRPr>
            </a:lvl5pPr>
            <a:lvl6pPr marL="1875168"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eaLnBrk="1" latinLnBrk="0" hangingPunct="1">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a:lstStyle>
          <a:p>
            <a:pPr marL="742950" indent="-285750">
              <a:spcBef>
                <a:spcPts val="200"/>
              </a:spcBef>
              <a:spcAft>
                <a:spcPts val="200"/>
              </a:spcAft>
              <a:buSzPct val="100000"/>
              <a:buFont typeface="Arial" panose="020B0604020202020204" pitchFamily="34" charset="0"/>
              <a:buChar char="•"/>
            </a:pPr>
            <a:r>
              <a:rPr lang="en-US" sz="2000" kern="0">
                <a:solidFill>
                  <a:schemeClr val="tx1">
                    <a:lumMod val="75000"/>
                    <a:lumOff val="25000"/>
                  </a:schemeClr>
                </a:solidFill>
              </a:rPr>
              <a:t>If it sounds too good to be true, it is </a:t>
            </a:r>
          </a:p>
          <a:p>
            <a:pPr marL="742950" indent="-285750">
              <a:spcBef>
                <a:spcPts val="200"/>
              </a:spcBef>
              <a:spcAft>
                <a:spcPts val="200"/>
              </a:spcAft>
              <a:buSzPct val="100000"/>
              <a:buFont typeface="Arial" panose="020B0604020202020204" pitchFamily="34" charset="0"/>
              <a:buChar char="•"/>
            </a:pPr>
            <a:r>
              <a:rPr lang="en-US" sz="2000" kern="0">
                <a:solidFill>
                  <a:schemeClr val="tx1">
                    <a:lumMod val="75000"/>
                    <a:lumOff val="25000"/>
                  </a:schemeClr>
                </a:solidFill>
              </a:rPr>
              <a:t>“Guaranteed returns” aren’t</a:t>
            </a:r>
          </a:p>
          <a:p>
            <a:pPr marL="742950" indent="-285750">
              <a:spcBef>
                <a:spcPts val="200"/>
              </a:spcBef>
              <a:spcAft>
                <a:spcPts val="200"/>
              </a:spcAft>
              <a:buSzPct val="100000"/>
              <a:buFont typeface="Arial" panose="020B0604020202020204" pitchFamily="34" charset="0"/>
              <a:buChar char="•"/>
            </a:pPr>
            <a:r>
              <a:rPr lang="en-US" sz="2000" kern="0">
                <a:solidFill>
                  <a:schemeClr val="tx1">
                    <a:lumMod val="75000"/>
                    <a:lumOff val="25000"/>
                  </a:schemeClr>
                </a:solidFill>
              </a:rPr>
              <a:t>“But s/he seemed so trustworthy” </a:t>
            </a:r>
          </a:p>
          <a:p>
            <a:pPr marL="742950" indent="-285750">
              <a:spcBef>
                <a:spcPts val="200"/>
              </a:spcBef>
              <a:spcAft>
                <a:spcPts val="200"/>
              </a:spcAft>
              <a:buSzPct val="100000"/>
              <a:buFont typeface="Arial" panose="020B0604020202020204" pitchFamily="34" charset="0"/>
              <a:buChar char="•"/>
            </a:pPr>
            <a:r>
              <a:rPr lang="en-US" sz="2000" kern="0">
                <a:solidFill>
                  <a:schemeClr val="tx1">
                    <a:lumMod val="75000"/>
                    <a:lumOff val="25000"/>
                  </a:schemeClr>
                </a:solidFill>
              </a:rPr>
              <a:t>“Everyone is buying it” </a:t>
            </a:r>
          </a:p>
          <a:p>
            <a:pPr marL="342900" indent="-342900">
              <a:spcBef>
                <a:spcPts val="300"/>
              </a:spcBef>
              <a:spcAft>
                <a:spcPts val="300"/>
              </a:spcAft>
              <a:buFont typeface="Arial" panose="020B0604020202020204" pitchFamily="34" charset="0"/>
              <a:buChar char="•"/>
            </a:pPr>
            <a:endParaRPr lang="en-US" kern="0">
              <a:solidFill>
                <a:schemeClr val="tx1">
                  <a:lumMod val="75000"/>
                  <a:lumOff val="25000"/>
                </a:schemeClr>
              </a:solidFill>
            </a:endParaRPr>
          </a:p>
          <a:p>
            <a:pPr marL="342900" indent="-342900">
              <a:buFont typeface="Arial" panose="020B0604020202020204" pitchFamily="34" charset="0"/>
              <a:buChar char="•"/>
            </a:pPr>
            <a:endParaRPr lang="en-US" kern="0" dirty="0"/>
          </a:p>
        </p:txBody>
      </p:sp>
      <p:sp>
        <p:nvSpPr>
          <p:cNvPr id="21" name="Text Placeholder 3">
            <a:extLst>
              <a:ext uri="{FF2B5EF4-FFF2-40B4-BE49-F238E27FC236}">
                <a16:creationId xmlns:a16="http://schemas.microsoft.com/office/drawing/2014/main" id="{1CA7914B-F190-784B-8BDE-C1C3D585681E}"/>
              </a:ext>
            </a:extLst>
          </p:cNvPr>
          <p:cNvSpPr txBox="1">
            <a:spLocks/>
          </p:cNvSpPr>
          <p:nvPr/>
        </p:nvSpPr>
        <p:spPr>
          <a:xfrm>
            <a:off x="4463586" y="1327243"/>
            <a:ext cx="4680414" cy="149463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5"/>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222250">
              <a:spcBef>
                <a:spcPts val="200"/>
              </a:spcBef>
              <a:spcAft>
                <a:spcPts val="200"/>
              </a:spcAft>
              <a:buFont typeface="Arial" panose="020B0604020202020204" pitchFamily="34" charset="0"/>
              <a:buChar char="•"/>
            </a:pPr>
            <a:r>
              <a:rPr lang="en-US" dirty="0">
                <a:solidFill>
                  <a:schemeClr val="tx1">
                    <a:lumMod val="75000"/>
                    <a:lumOff val="25000"/>
                  </a:schemeClr>
                </a:solidFill>
                <a:latin typeface="Source Sans Pro" pitchFamily="34" charset="0"/>
              </a:rPr>
              <a:t>Pressure to send money </a:t>
            </a:r>
            <a:r>
              <a:rPr lang="en-US" b="1" dirty="0">
                <a:solidFill>
                  <a:schemeClr val="tx1">
                    <a:lumMod val="75000"/>
                    <a:lumOff val="25000"/>
                  </a:schemeClr>
                </a:solidFill>
                <a:latin typeface="Source Sans Pro" pitchFamily="34" charset="0"/>
              </a:rPr>
              <a:t>right now </a:t>
            </a:r>
          </a:p>
          <a:p>
            <a:pPr marL="457200" indent="-222250">
              <a:spcBef>
                <a:spcPts val="200"/>
              </a:spcBef>
              <a:spcAft>
                <a:spcPts val="200"/>
              </a:spcAft>
              <a:buFont typeface="Arial" panose="020B0604020202020204" pitchFamily="34" charset="0"/>
              <a:buChar char="•"/>
            </a:pPr>
            <a:r>
              <a:rPr lang="en-US" dirty="0">
                <a:solidFill>
                  <a:schemeClr val="tx1">
                    <a:lumMod val="75000"/>
                    <a:lumOff val="25000"/>
                  </a:schemeClr>
                </a:solidFill>
                <a:latin typeface="Source Sans Pro" pitchFamily="34" charset="0"/>
              </a:rPr>
              <a:t>Reciprocity</a:t>
            </a:r>
          </a:p>
          <a:p>
            <a:pPr marL="457200" indent="-222250">
              <a:spcBef>
                <a:spcPts val="200"/>
              </a:spcBef>
              <a:spcAft>
                <a:spcPts val="200"/>
              </a:spcAft>
              <a:buFont typeface="Arial" panose="020B0604020202020204" pitchFamily="34" charset="0"/>
              <a:buChar char="•"/>
            </a:pPr>
            <a:r>
              <a:rPr lang="en-US" dirty="0">
                <a:solidFill>
                  <a:schemeClr val="tx1">
                    <a:lumMod val="75000"/>
                    <a:lumOff val="25000"/>
                  </a:schemeClr>
                </a:solidFill>
                <a:latin typeface="Source Sans Pro" pitchFamily="34" charset="0"/>
              </a:rPr>
              <a:t>Unscrupulous financial advisers</a:t>
            </a:r>
          </a:p>
          <a:p>
            <a:pPr marL="457200" indent="-222250">
              <a:spcBef>
                <a:spcPts val="200"/>
              </a:spcBef>
              <a:spcAft>
                <a:spcPts val="200"/>
              </a:spcAft>
              <a:buFont typeface="Arial" panose="020B0604020202020204" pitchFamily="34" charset="0"/>
              <a:buChar char="•"/>
            </a:pPr>
            <a:r>
              <a:rPr lang="en-US" dirty="0">
                <a:solidFill>
                  <a:schemeClr val="tx1">
                    <a:lumMod val="75000"/>
                    <a:lumOff val="25000"/>
                  </a:schemeClr>
                </a:solidFill>
                <a:latin typeface="Source Sans Pro" pitchFamily="34" charset="0"/>
              </a:rPr>
              <a:t>Elder abuse</a:t>
            </a:r>
          </a:p>
          <a:p>
            <a:pPr marL="342900" indent="-342900">
              <a:buFont typeface="Arial" panose="020B0604020202020204" pitchFamily="34" charset="0"/>
              <a:buChar char="•"/>
            </a:pPr>
            <a:endParaRPr lang="en-US" dirty="0"/>
          </a:p>
        </p:txBody>
      </p:sp>
      <p:sp>
        <p:nvSpPr>
          <p:cNvPr id="8" name="Text Box 51">
            <a:extLst>
              <a:ext uri="{FF2B5EF4-FFF2-40B4-BE49-F238E27FC236}">
                <a16:creationId xmlns:a16="http://schemas.microsoft.com/office/drawing/2014/main" id="{89FF64A8-70A9-C143-B110-96A7EDB5E63F}"/>
              </a:ext>
            </a:extLst>
          </p:cNvPr>
          <p:cNvSpPr txBox="1"/>
          <p:nvPr/>
        </p:nvSpPr>
        <p:spPr>
          <a:xfrm>
            <a:off x="373813" y="6612988"/>
            <a:ext cx="1975104" cy="200154"/>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chemeClr val="tx2"/>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chemeClr val="tx2"/>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chemeClr val="tx2"/>
                </a:solidFill>
                <a:effectLst/>
                <a:uLnTx/>
                <a:uFillTx/>
                <a:latin typeface="Source Sans Pro" pitchFamily="34" charset="0"/>
                <a:ea typeface="Source Sans Pro" pitchFamily="34" charset="0"/>
                <a:cs typeface="Verdana" panose="020B0604030504040204" pitchFamily="34" charset="0"/>
              </a:rPr>
              <a:t> Regions Bank.</a:t>
            </a:r>
          </a:p>
        </p:txBody>
      </p:sp>
    </p:spTree>
    <p:extLst>
      <p:ext uri="{BB962C8B-B14F-4D97-AF65-F5344CB8AC3E}">
        <p14:creationId xmlns:p14="http://schemas.microsoft.com/office/powerpoint/2010/main" val="170380225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4070350"/>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8"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Facilitator Preparation Instructions</a:t>
            </a:r>
          </a:p>
        </p:txBody>
      </p:sp>
    </p:spTree>
    <p:extLst>
      <p:ext uri="{BB962C8B-B14F-4D97-AF65-F5344CB8AC3E}">
        <p14:creationId xmlns:p14="http://schemas.microsoft.com/office/powerpoint/2010/main" val="1883077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pic>
        <p:nvPicPr>
          <p:cNvPr id="10" name="Picture 9">
            <a:extLst>
              <a:ext uri="{FF2B5EF4-FFF2-40B4-BE49-F238E27FC236}">
                <a16:creationId xmlns:a16="http://schemas.microsoft.com/office/drawing/2014/main" id="{07378B00-9394-954A-941A-561ED54FD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46" y="795883"/>
            <a:ext cx="7150109" cy="5078919"/>
          </a:xfrm>
          <a:prstGeom prst="rect">
            <a:avLst/>
          </a:prstGeom>
        </p:spPr>
      </p:pic>
    </p:spTree>
    <p:extLst>
      <p:ext uri="{BB962C8B-B14F-4D97-AF65-F5344CB8AC3E}">
        <p14:creationId xmlns:p14="http://schemas.microsoft.com/office/powerpoint/2010/main" val="2059739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385C-937C-4E40-AD12-4D7FCA6F09C2}"/>
              </a:ext>
            </a:extLst>
          </p:cNvPr>
          <p:cNvSpPr>
            <a:spLocks noGrp="1"/>
          </p:cNvSpPr>
          <p:nvPr>
            <p:ph type="title"/>
          </p:nvPr>
        </p:nvSpPr>
        <p:spPr/>
        <p:txBody>
          <a:bodyPr/>
          <a:lstStyle/>
          <a:p>
            <a:r>
              <a:rPr lang="en-US" dirty="0"/>
              <a:t>CONGRATULATIONS</a:t>
            </a:r>
          </a:p>
        </p:txBody>
      </p:sp>
      <p:sp>
        <p:nvSpPr>
          <p:cNvPr id="5" name="Text Placeholder 4"/>
          <p:cNvSpPr>
            <a:spLocks noGrp="1"/>
          </p:cNvSpPr>
          <p:nvPr>
            <p:ph type="body" sz="quarter" idx="13"/>
          </p:nvPr>
        </p:nvSpPr>
        <p:spPr/>
        <p:txBody>
          <a:bodyPr/>
          <a:lstStyle/>
          <a:p>
            <a:r>
              <a:rPr lang="en-US" dirty="0"/>
              <a:t>A plan for managing your money</a:t>
            </a:r>
          </a:p>
          <a:p>
            <a:r>
              <a:rPr lang="en-US" dirty="0"/>
              <a:t>Tips to start saving money</a:t>
            </a:r>
          </a:p>
          <a:p>
            <a:r>
              <a:rPr lang="en-US" dirty="0"/>
              <a:t>Ways to use credit wisely</a:t>
            </a:r>
          </a:p>
          <a:p>
            <a:r>
              <a:rPr lang="en-US" dirty="0"/>
              <a:t>Ways to maximize your personal wealth</a:t>
            </a:r>
          </a:p>
          <a:p>
            <a:pPr marL="0" indent="0">
              <a:buNone/>
            </a:pPr>
            <a:r>
              <a:rPr lang="en-US" sz="2800" dirty="0"/>
              <a:t>Thank you.</a:t>
            </a:r>
          </a:p>
        </p:txBody>
      </p:sp>
      <p:sp>
        <p:nvSpPr>
          <p:cNvPr id="9" name="Text Placeholder 11"/>
          <p:cNvSpPr>
            <a:spLocks noGrp="1"/>
          </p:cNvSpPr>
          <p:nvPr>
            <p:ph type="body" sz="quarter" idx="14"/>
          </p:nvPr>
        </p:nvSpPr>
        <p:spPr/>
        <p:txBody>
          <a:bodyPr/>
          <a:lstStyle/>
          <a:p>
            <a:r>
              <a:rPr lang="en-US" dirty="0"/>
              <a:t>TODAY, YOU WILL LEAVE WITH:</a:t>
            </a:r>
          </a:p>
          <a:p>
            <a:endParaRPr lang="en-US" dirty="0"/>
          </a:p>
        </p:txBody>
      </p:sp>
      <p:graphicFrame>
        <p:nvGraphicFramePr>
          <p:cNvPr id="11" name="Table 10">
            <a:extLst>
              <a:ext uri="{FF2B5EF4-FFF2-40B4-BE49-F238E27FC236}">
                <a16:creationId xmlns:a16="http://schemas.microsoft.com/office/drawing/2014/main" id="{BB6ECE97-8AE2-3B41-BAEC-15F605D6237D}"/>
              </a:ext>
            </a:extLst>
          </p:cNvPr>
          <p:cNvGraphicFramePr>
            <a:graphicFrameLocks noGrp="1"/>
          </p:cNvGraphicFramePr>
          <p:nvPr>
            <p:extLst>
              <p:ext uri="{D42A27DB-BD31-4B8C-83A1-F6EECF244321}">
                <p14:modId xmlns:p14="http://schemas.microsoft.com/office/powerpoint/2010/main" val="2129836786"/>
              </p:ext>
            </p:extLst>
          </p:nvPr>
        </p:nvGraphicFramePr>
        <p:xfrm>
          <a:off x="537210" y="6024294"/>
          <a:ext cx="5441304" cy="535789"/>
        </p:xfrm>
        <a:graphic>
          <a:graphicData uri="http://schemas.openxmlformats.org/drawingml/2006/table">
            <a:tbl>
              <a:tblPr firstRow="1" bandRow="1">
                <a:tableStyleId>{7DF18680-E054-41AD-8BC1-D1AEF772440D}</a:tableStyleId>
              </a:tblPr>
              <a:tblGrid>
                <a:gridCol w="1360326">
                  <a:extLst>
                    <a:ext uri="{9D8B030D-6E8A-4147-A177-3AD203B41FA5}">
                      <a16:colId xmlns:a16="http://schemas.microsoft.com/office/drawing/2014/main" val="20000"/>
                    </a:ext>
                  </a:extLst>
                </a:gridCol>
                <a:gridCol w="1360326">
                  <a:extLst>
                    <a:ext uri="{9D8B030D-6E8A-4147-A177-3AD203B41FA5}">
                      <a16:colId xmlns:a16="http://schemas.microsoft.com/office/drawing/2014/main" val="20001"/>
                    </a:ext>
                  </a:extLst>
                </a:gridCol>
                <a:gridCol w="1360326">
                  <a:extLst>
                    <a:ext uri="{9D8B030D-6E8A-4147-A177-3AD203B41FA5}">
                      <a16:colId xmlns:a16="http://schemas.microsoft.com/office/drawing/2014/main" val="20002"/>
                    </a:ext>
                  </a:extLst>
                </a:gridCol>
                <a:gridCol w="1360326">
                  <a:extLst>
                    <a:ext uri="{9D8B030D-6E8A-4147-A177-3AD203B41FA5}">
                      <a16:colId xmlns:a16="http://schemas.microsoft.com/office/drawing/2014/main" val="20003"/>
                    </a:ext>
                  </a:extLst>
                </a:gridCol>
              </a:tblGrid>
              <a:tr h="212569">
                <a:tc gridSpan="4">
                  <a:txBody>
                    <a:bodyPr/>
                    <a:lstStyle/>
                    <a:p>
                      <a:pPr algn="ctr"/>
                      <a:r>
                        <a:rPr lang="en-US" sz="1000" b="0" i="0" dirty="0">
                          <a:latin typeface="Source Sans Pro" pitchFamily="34" charset="0"/>
                        </a:rPr>
                        <a:t>Investment,</a:t>
                      </a:r>
                      <a:r>
                        <a:rPr lang="en-US" sz="1000" b="0" i="0" baseline="0" dirty="0">
                          <a:latin typeface="Source Sans Pro" pitchFamily="34" charset="0"/>
                        </a:rPr>
                        <a:t> Insurance and Annuity Products:</a:t>
                      </a:r>
                      <a:endParaRPr lang="en-US" sz="1000" b="0" i="0" dirty="0">
                        <a:latin typeface="Source Sans Pro" pitchFamily="34" charset="0"/>
                      </a:endParaRPr>
                    </a:p>
                  </a:txBody>
                  <a:tcPr marL="43678" marR="43678" marT="8736" marB="43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57242">
                <a:tc>
                  <a:txBody>
                    <a:bodyPr/>
                    <a:lstStyle/>
                    <a:p>
                      <a:pPr algn="ctr"/>
                      <a:r>
                        <a:rPr lang="en-US" sz="800" b="0" i="0" kern="1200" dirty="0">
                          <a:solidFill>
                            <a:schemeClr val="tx1">
                              <a:lumMod val="75000"/>
                              <a:lumOff val="25000"/>
                            </a:schemeClr>
                          </a:solidFill>
                          <a:latin typeface="Source Sans Pro" pitchFamily="34" charset="0"/>
                          <a:ea typeface="+mn-ea"/>
                          <a:cs typeface="+mn-cs"/>
                        </a:rPr>
                        <a:t>Are Not FDIC</a:t>
                      </a:r>
                      <a:r>
                        <a:rPr lang="en-US" sz="800" b="0" i="0" kern="1200" baseline="0" dirty="0">
                          <a:solidFill>
                            <a:schemeClr val="tx1">
                              <a:lumMod val="75000"/>
                              <a:lumOff val="25000"/>
                            </a:schemeClr>
                          </a:solidFill>
                          <a:latin typeface="Source Sans Pro" pitchFamily="34" charset="0"/>
                          <a:ea typeface="+mn-ea"/>
                          <a:cs typeface="+mn-cs"/>
                        </a:rPr>
                        <a:t> Insured</a:t>
                      </a:r>
                      <a:endParaRPr lang="en-US" sz="800" b="0" i="0" kern="1200" dirty="0">
                        <a:solidFill>
                          <a:schemeClr val="tx1">
                            <a:lumMod val="75000"/>
                            <a:lumOff val="25000"/>
                          </a:schemeClr>
                        </a:solidFill>
                        <a:latin typeface="Source Sans Pro" pitchFamily="34" charset="0"/>
                        <a:ea typeface="+mn-ea"/>
                        <a:cs typeface="+mn-cs"/>
                      </a:endParaRP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Are Not a Deposit</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May Go Down in Value</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Are Not Bank Guaranteed</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5978">
                <a:tc gridSpan="2">
                  <a:txBody>
                    <a:bodyPr/>
                    <a:lstStyle/>
                    <a:p>
                      <a:pPr algn="ctr"/>
                      <a:r>
                        <a:rPr lang="en-US" sz="800" b="0" i="0" dirty="0">
                          <a:latin typeface="Source Sans Pro" pitchFamily="34" charset="0"/>
                        </a:rPr>
                        <a:t>Are Not Insured by Any Federal</a:t>
                      </a:r>
                      <a:r>
                        <a:rPr lang="en-US" sz="800" b="0" i="0" baseline="0" dirty="0">
                          <a:latin typeface="Source Sans Pro" pitchFamily="34" charset="0"/>
                        </a:rPr>
                        <a:t> Government Agency</a:t>
                      </a:r>
                      <a:endParaRPr lang="en-US" sz="800" b="0" i="0" dirty="0">
                        <a:latin typeface="Source Sans Pro" pitchFamily="34" charset="0"/>
                      </a:endParaRPr>
                    </a:p>
                  </a:txBody>
                  <a:tcPr marL="43678" marR="43678" marT="8736"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rgbClr val="6D6E71"/>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gridSpan="2">
                  <a:txBody>
                    <a:bodyPr/>
                    <a:lstStyle/>
                    <a:p>
                      <a:pPr algn="ctr"/>
                      <a:r>
                        <a:rPr lang="en-US" sz="800" b="0" i="0" dirty="0">
                          <a:latin typeface="Source Sans Pro" pitchFamily="34" charset="0"/>
                        </a:rPr>
                        <a:t>Are Not a Condition of</a:t>
                      </a:r>
                      <a:r>
                        <a:rPr lang="en-US" sz="800" b="0" i="0" baseline="0" dirty="0">
                          <a:latin typeface="Source Sans Pro" pitchFamily="34" charset="0"/>
                        </a:rPr>
                        <a:t> Any Banking Activity</a:t>
                      </a:r>
                      <a:endParaRPr lang="en-US" sz="800" b="0" i="0" dirty="0">
                        <a:latin typeface="Source Sans Pro" pitchFamily="34" charset="0"/>
                      </a:endParaRPr>
                    </a:p>
                  </a:txBody>
                  <a:tcPr marL="43678" marR="43678" marT="8736"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rgbClr val="6D6E71"/>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126841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D48D-66F0-F740-8DF3-6BD6ACE3A798}"/>
              </a:ext>
            </a:extLst>
          </p:cNvPr>
          <p:cNvSpPr>
            <a:spLocks noGrp="1"/>
          </p:cNvSpPr>
          <p:nvPr>
            <p:ph type="title"/>
          </p:nvPr>
        </p:nvSpPr>
        <p:spPr/>
        <p:txBody>
          <a:bodyPr/>
          <a:lstStyle/>
          <a:p>
            <a:r>
              <a:rPr lang="en-US" dirty="0"/>
              <a:t>Regions Next Step</a:t>
            </a:r>
          </a:p>
        </p:txBody>
      </p:sp>
      <p:sp>
        <p:nvSpPr>
          <p:cNvPr id="11" name="Text Placeholder 10"/>
          <p:cNvSpPr>
            <a:spLocks noGrp="1"/>
          </p:cNvSpPr>
          <p:nvPr>
            <p:ph idx="10"/>
          </p:nvPr>
        </p:nvSpPr>
        <p:spPr/>
        <p:txBody>
          <a:bodyPr/>
          <a:lstStyle/>
          <a:p>
            <a:pPr>
              <a:lnSpc>
                <a:spcPct val="120000"/>
              </a:lnSpc>
              <a:spcBef>
                <a:spcPts val="1200"/>
              </a:spcBef>
              <a:spcAft>
                <a:spcPts val="1200"/>
              </a:spcAft>
              <a:buClr>
                <a:schemeClr val="tx2"/>
              </a:buClr>
              <a:buSzPct val="200000"/>
            </a:pPr>
            <a:r>
              <a:rPr lang="en-US" spc="-30" dirty="0">
                <a:solidFill>
                  <a:schemeClr val="tx1">
                    <a:lumMod val="75000"/>
                    <a:lumOff val="25000"/>
                  </a:schemeClr>
                </a:solidFill>
              </a:rPr>
              <a:t>This information is provided for educational and general marketing purposes only and should not be construed as a recommendation or suggestion as to the advisability of acquiring, holding or disposing of a particular investment, nor should it be construed as a suggestion or indication that the particular investment or investment course of action described herein is appropriate for any specific retirement investor.  In providing this communication, Regions is not undertaking to provide impartial investment advice or to give advice in a fiduciary capacity. </a:t>
            </a:r>
          </a:p>
          <a:p>
            <a:pPr>
              <a:lnSpc>
                <a:spcPct val="120000"/>
              </a:lnSpc>
              <a:spcBef>
                <a:spcPts val="300"/>
              </a:spcBef>
              <a:spcAft>
                <a:spcPts val="1200"/>
              </a:spcAft>
              <a:buClr>
                <a:schemeClr val="tx2"/>
              </a:buClr>
              <a:buSzPct val="200000"/>
            </a:pPr>
            <a:r>
              <a:rPr lang="en-US" spc="-30" dirty="0">
                <a:solidFill>
                  <a:schemeClr val="tx1">
                    <a:lumMod val="75000"/>
                    <a:lumOff val="25000"/>
                  </a:schemeClr>
                </a:solidFill>
              </a:rPr>
              <a:t>This information should not be relied on or interpreted as accounting, financial planning, legal or tax advice. Regions encourages you to consult a professional concerning your specific situation and visit irs.gov for current tax rules.</a:t>
            </a:r>
          </a:p>
        </p:txBody>
      </p:sp>
      <p:graphicFrame>
        <p:nvGraphicFramePr>
          <p:cNvPr id="12" name="Table 11">
            <a:extLst>
              <a:ext uri="{FF2B5EF4-FFF2-40B4-BE49-F238E27FC236}">
                <a16:creationId xmlns:a16="http://schemas.microsoft.com/office/drawing/2014/main" id="{B34B4C10-33F9-9644-ACA2-2F30E0581887}"/>
              </a:ext>
            </a:extLst>
          </p:cNvPr>
          <p:cNvGraphicFramePr>
            <a:graphicFrameLocks noGrp="1"/>
          </p:cNvGraphicFramePr>
          <p:nvPr>
            <p:extLst>
              <p:ext uri="{D42A27DB-BD31-4B8C-83A1-F6EECF244321}">
                <p14:modId xmlns:p14="http://schemas.microsoft.com/office/powerpoint/2010/main" val="1236736928"/>
              </p:ext>
            </p:extLst>
          </p:nvPr>
        </p:nvGraphicFramePr>
        <p:xfrm>
          <a:off x="537210" y="5637006"/>
          <a:ext cx="5441304" cy="535789"/>
        </p:xfrm>
        <a:graphic>
          <a:graphicData uri="http://schemas.openxmlformats.org/drawingml/2006/table">
            <a:tbl>
              <a:tblPr firstRow="1" bandRow="1">
                <a:tableStyleId>{7DF18680-E054-41AD-8BC1-D1AEF772440D}</a:tableStyleId>
              </a:tblPr>
              <a:tblGrid>
                <a:gridCol w="1360326">
                  <a:extLst>
                    <a:ext uri="{9D8B030D-6E8A-4147-A177-3AD203B41FA5}">
                      <a16:colId xmlns:a16="http://schemas.microsoft.com/office/drawing/2014/main" val="20000"/>
                    </a:ext>
                  </a:extLst>
                </a:gridCol>
                <a:gridCol w="1360326">
                  <a:extLst>
                    <a:ext uri="{9D8B030D-6E8A-4147-A177-3AD203B41FA5}">
                      <a16:colId xmlns:a16="http://schemas.microsoft.com/office/drawing/2014/main" val="20001"/>
                    </a:ext>
                  </a:extLst>
                </a:gridCol>
                <a:gridCol w="1360326">
                  <a:extLst>
                    <a:ext uri="{9D8B030D-6E8A-4147-A177-3AD203B41FA5}">
                      <a16:colId xmlns:a16="http://schemas.microsoft.com/office/drawing/2014/main" val="20002"/>
                    </a:ext>
                  </a:extLst>
                </a:gridCol>
                <a:gridCol w="1360326">
                  <a:extLst>
                    <a:ext uri="{9D8B030D-6E8A-4147-A177-3AD203B41FA5}">
                      <a16:colId xmlns:a16="http://schemas.microsoft.com/office/drawing/2014/main" val="20003"/>
                    </a:ext>
                  </a:extLst>
                </a:gridCol>
              </a:tblGrid>
              <a:tr h="212569">
                <a:tc gridSpan="4">
                  <a:txBody>
                    <a:bodyPr/>
                    <a:lstStyle/>
                    <a:p>
                      <a:pPr algn="ctr"/>
                      <a:r>
                        <a:rPr lang="en-US" sz="1000" b="0" i="0" dirty="0">
                          <a:latin typeface="Source Sans Pro" pitchFamily="34" charset="0"/>
                        </a:rPr>
                        <a:t>Investment,</a:t>
                      </a:r>
                      <a:r>
                        <a:rPr lang="en-US" sz="1000" b="0" i="0" baseline="0" dirty="0">
                          <a:latin typeface="Source Sans Pro" pitchFamily="34" charset="0"/>
                        </a:rPr>
                        <a:t> Insurance and Annuity Products:</a:t>
                      </a:r>
                      <a:endParaRPr lang="en-US" sz="1000" b="0" i="0" dirty="0">
                        <a:latin typeface="Source Sans Pro" pitchFamily="34" charset="0"/>
                      </a:endParaRPr>
                    </a:p>
                  </a:txBody>
                  <a:tcPr marL="43678" marR="43678" marT="8736" marB="43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57242">
                <a:tc>
                  <a:txBody>
                    <a:bodyPr/>
                    <a:lstStyle/>
                    <a:p>
                      <a:pPr algn="ctr"/>
                      <a:r>
                        <a:rPr lang="en-US" sz="800" b="0" i="0" kern="1200" dirty="0">
                          <a:solidFill>
                            <a:schemeClr val="tx1">
                              <a:lumMod val="75000"/>
                              <a:lumOff val="25000"/>
                            </a:schemeClr>
                          </a:solidFill>
                          <a:latin typeface="Source Sans Pro" pitchFamily="34" charset="0"/>
                          <a:ea typeface="+mn-ea"/>
                          <a:cs typeface="+mn-cs"/>
                        </a:rPr>
                        <a:t>Are Not FDIC</a:t>
                      </a:r>
                      <a:r>
                        <a:rPr lang="en-US" sz="800" b="0" i="0" kern="1200" baseline="0" dirty="0">
                          <a:solidFill>
                            <a:schemeClr val="tx1">
                              <a:lumMod val="75000"/>
                              <a:lumOff val="25000"/>
                            </a:schemeClr>
                          </a:solidFill>
                          <a:latin typeface="Source Sans Pro" pitchFamily="34" charset="0"/>
                          <a:ea typeface="+mn-ea"/>
                          <a:cs typeface="+mn-cs"/>
                        </a:rPr>
                        <a:t> Insured</a:t>
                      </a:r>
                      <a:endParaRPr lang="en-US" sz="800" b="0" i="0" kern="1200" dirty="0">
                        <a:solidFill>
                          <a:schemeClr val="tx1">
                            <a:lumMod val="75000"/>
                            <a:lumOff val="25000"/>
                          </a:schemeClr>
                        </a:solidFill>
                        <a:latin typeface="Source Sans Pro" pitchFamily="34" charset="0"/>
                        <a:ea typeface="+mn-ea"/>
                        <a:cs typeface="+mn-cs"/>
                      </a:endParaRP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Are Not a Deposit</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May Go Down in Value</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latin typeface="Source Sans Pro" pitchFamily="34" charset="0"/>
                        </a:rPr>
                        <a:t>Are Not Bank Guaranteed</a:t>
                      </a:r>
                    </a:p>
                  </a:txBody>
                  <a:tcPr marL="43678" marR="43678" marT="0"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5978">
                <a:tc gridSpan="2">
                  <a:txBody>
                    <a:bodyPr/>
                    <a:lstStyle/>
                    <a:p>
                      <a:pPr algn="ctr"/>
                      <a:r>
                        <a:rPr lang="en-US" sz="800" b="0" i="0" dirty="0">
                          <a:latin typeface="Source Sans Pro" pitchFamily="34" charset="0"/>
                        </a:rPr>
                        <a:t>Are Not Insured by Any Federal</a:t>
                      </a:r>
                      <a:r>
                        <a:rPr lang="en-US" sz="800" b="0" i="0" baseline="0" dirty="0">
                          <a:latin typeface="Source Sans Pro" pitchFamily="34" charset="0"/>
                        </a:rPr>
                        <a:t> Government Agency</a:t>
                      </a:r>
                      <a:endParaRPr lang="en-US" sz="800" b="0" i="0" dirty="0">
                        <a:latin typeface="Source Sans Pro" pitchFamily="34" charset="0"/>
                      </a:endParaRPr>
                    </a:p>
                  </a:txBody>
                  <a:tcPr marL="43678" marR="43678" marT="8736"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rgbClr val="6D6E71"/>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gridSpan="2">
                  <a:txBody>
                    <a:bodyPr/>
                    <a:lstStyle/>
                    <a:p>
                      <a:pPr algn="ctr"/>
                      <a:r>
                        <a:rPr lang="en-US" sz="800" b="0" i="0" dirty="0">
                          <a:latin typeface="Source Sans Pro" pitchFamily="34" charset="0"/>
                        </a:rPr>
                        <a:t>Are Not a Condition of</a:t>
                      </a:r>
                      <a:r>
                        <a:rPr lang="en-US" sz="800" b="0" i="0" baseline="0" dirty="0">
                          <a:latin typeface="Source Sans Pro" pitchFamily="34" charset="0"/>
                        </a:rPr>
                        <a:t> Any Banking Activity</a:t>
                      </a:r>
                      <a:endParaRPr lang="en-US" sz="800" b="0" i="0" dirty="0">
                        <a:latin typeface="Source Sans Pro" pitchFamily="34" charset="0"/>
                      </a:endParaRPr>
                    </a:p>
                  </a:txBody>
                  <a:tcPr marL="43678" marR="43678" marT="8736" marB="26207" anchor="ctr">
                    <a:lnL w="12700" cap="flat" cmpd="sng" algn="ctr">
                      <a:solidFill>
                        <a:srgbClr val="6D6E71"/>
                      </a:solidFill>
                      <a:prstDash val="solid"/>
                      <a:round/>
                      <a:headEnd type="none" w="med" len="med"/>
                      <a:tailEnd type="none" w="med" len="med"/>
                    </a:lnL>
                    <a:lnR w="12700" cap="flat" cmpd="sng" algn="ctr">
                      <a:solidFill>
                        <a:srgbClr val="6D6E71"/>
                      </a:solidFill>
                      <a:prstDash val="solid"/>
                      <a:round/>
                      <a:headEnd type="none" w="med" len="med"/>
                      <a:tailEnd type="none" w="med" len="med"/>
                    </a:lnR>
                    <a:lnT w="12700" cap="flat" cmpd="sng" algn="ctr">
                      <a:solidFill>
                        <a:srgbClr val="6D6E71"/>
                      </a:solidFill>
                      <a:prstDash val="solid"/>
                      <a:round/>
                      <a:headEnd type="none" w="med" len="med"/>
                      <a:tailEnd type="none" w="med" len="med"/>
                    </a:lnT>
                    <a:lnB w="12700" cap="flat" cmpd="sng" algn="ctr">
                      <a:solidFill>
                        <a:srgbClr val="6D6E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2997620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Grp="1" noChangeArrowheads="1"/>
          </p:cNvSpPr>
          <p:nvPr/>
        </p:nvSpPr>
        <p:spPr>
          <a:xfrm>
            <a:off x="154773" y="948096"/>
            <a:ext cx="8989227" cy="982391"/>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dirty="0">
              <a:solidFill>
                <a:prstClr val="black"/>
              </a:solidFill>
            </a:endParaRPr>
          </a:p>
          <a:p>
            <a:endParaRPr lang="en-US" sz="2800" b="1" dirty="0">
              <a:solidFill>
                <a:srgbClr val="6DB33F"/>
              </a:solidFill>
            </a:endParaRPr>
          </a:p>
        </p:txBody>
      </p:sp>
      <p:sp>
        <p:nvSpPr>
          <p:cNvPr id="10" name="Title 9">
            <a:extLst>
              <a:ext uri="{FF2B5EF4-FFF2-40B4-BE49-F238E27FC236}">
                <a16:creationId xmlns:a16="http://schemas.microsoft.com/office/drawing/2014/main" id="{F8C54E0E-651B-6E4A-A731-D3893E843C08}"/>
              </a:ext>
            </a:extLst>
          </p:cNvPr>
          <p:cNvSpPr>
            <a:spLocks noGrp="1"/>
          </p:cNvSpPr>
          <p:nvPr>
            <p:ph type="title"/>
          </p:nvPr>
        </p:nvSpPr>
        <p:spPr/>
        <p:txBody>
          <a:bodyPr/>
          <a:lstStyle/>
          <a:p>
            <a:r>
              <a:rPr lang="en-US" b="0" dirty="0">
                <a:latin typeface="Source Sans Pro Light" panose="020B0403030403020204" pitchFamily="34" charset="77"/>
              </a:rPr>
              <a:t>Want to Learn More About</a:t>
            </a:r>
            <a:br>
              <a:rPr lang="en-US" b="0" dirty="0">
                <a:latin typeface="Source Sans Pro Light" panose="020B0403030403020204" pitchFamily="34" charset="77"/>
              </a:rPr>
            </a:br>
            <a:r>
              <a:rPr lang="en-US" b="0" dirty="0">
                <a:latin typeface="Source Sans Pro Light" panose="020B0403030403020204" pitchFamily="34" charset="77"/>
              </a:rPr>
              <a:t>How Regions Can Help You</a:t>
            </a:r>
            <a:br>
              <a:rPr lang="en-US" dirty="0">
                <a:latin typeface="Source Sans Pro Light" panose="020B0403030403020204" pitchFamily="34" charset="77"/>
              </a:rPr>
            </a:br>
            <a:r>
              <a:rPr lang="en-US" dirty="0"/>
              <a:t>Meet Your Financial Goals?</a:t>
            </a:r>
            <a:br>
              <a:rPr lang="en-US" dirty="0"/>
            </a:br>
            <a:endParaRPr lang="en-US" dirty="0"/>
          </a:p>
        </p:txBody>
      </p:sp>
      <p:sp>
        <p:nvSpPr>
          <p:cNvPr id="11" name="Content Placeholder 10">
            <a:extLst>
              <a:ext uri="{FF2B5EF4-FFF2-40B4-BE49-F238E27FC236}">
                <a16:creationId xmlns:a16="http://schemas.microsoft.com/office/drawing/2014/main" id="{231BEC09-0718-DF46-B943-C72145F8E0D0}"/>
              </a:ext>
            </a:extLst>
          </p:cNvPr>
          <p:cNvSpPr>
            <a:spLocks noGrp="1"/>
          </p:cNvSpPr>
          <p:nvPr>
            <p:ph idx="1"/>
          </p:nvPr>
        </p:nvSpPr>
        <p:spPr/>
        <p:txBody>
          <a:bodyPr/>
          <a:lstStyle/>
          <a:p>
            <a:pPr>
              <a:spcAft>
                <a:spcPts val="600"/>
              </a:spcAft>
            </a:pPr>
            <a:r>
              <a:rPr lang="en-US" dirty="0"/>
              <a:t>To make an appointment with a local Regions banker:</a:t>
            </a:r>
          </a:p>
          <a:p>
            <a:pPr marL="393700" indent="-228600">
              <a:spcAft>
                <a:spcPts val="600"/>
              </a:spcAft>
              <a:buSzPct val="100000"/>
              <a:buFont typeface="Arial" panose="020B0604020202020204" pitchFamily="34" charset="0"/>
              <a:buChar char="•"/>
            </a:pPr>
            <a:r>
              <a:rPr lang="en-US" b="0" dirty="0"/>
              <a:t>Private Wealth Advisor: </a:t>
            </a:r>
            <a:r>
              <a:rPr lang="en-US" b="0" i="1" dirty="0">
                <a:solidFill>
                  <a:schemeClr val="accent1"/>
                </a:solidFill>
              </a:rPr>
              <a:t>Name, phone </a:t>
            </a:r>
          </a:p>
          <a:p>
            <a:pPr marL="393700" indent="-228600">
              <a:spcAft>
                <a:spcPts val="600"/>
              </a:spcAft>
              <a:buSzPct val="100000"/>
              <a:buFont typeface="Arial" panose="020B0604020202020204" pitchFamily="34" charset="0"/>
              <a:buChar char="•"/>
            </a:pPr>
            <a:r>
              <a:rPr lang="en-US" b="0" dirty="0"/>
              <a:t>Financial Wellness Relationship Manager: </a:t>
            </a:r>
            <a:r>
              <a:rPr lang="en-US" b="0" i="1" dirty="0">
                <a:solidFill>
                  <a:schemeClr val="accent1"/>
                </a:solidFill>
              </a:rPr>
              <a:t>Name, phone </a:t>
            </a:r>
          </a:p>
          <a:p>
            <a:pPr marL="393700" indent="-228600">
              <a:spcAft>
                <a:spcPts val="600"/>
              </a:spcAft>
              <a:buSzPct val="100000"/>
              <a:buFont typeface="Arial" panose="020B0604020202020204" pitchFamily="34" charset="0"/>
              <a:buChar char="•"/>
            </a:pPr>
            <a:r>
              <a:rPr lang="en-US" b="0" dirty="0"/>
              <a:t>Financial Advisor: </a:t>
            </a:r>
            <a:r>
              <a:rPr lang="en-US" b="0" i="1" dirty="0">
                <a:solidFill>
                  <a:schemeClr val="accent1"/>
                </a:solidFill>
              </a:rPr>
              <a:t>Name, phone </a:t>
            </a:r>
          </a:p>
          <a:p>
            <a:pPr marL="393700" indent="-228600">
              <a:spcAft>
                <a:spcPts val="600"/>
              </a:spcAft>
              <a:buSzPct val="100000"/>
              <a:buFont typeface="Arial" panose="020B0604020202020204" pitchFamily="34" charset="0"/>
              <a:buChar char="•"/>
            </a:pPr>
            <a:r>
              <a:rPr lang="en-US" b="0" dirty="0"/>
              <a:t>Mortgage Loan Officer: </a:t>
            </a:r>
            <a:r>
              <a:rPr lang="en-US" b="0" i="1" dirty="0">
                <a:solidFill>
                  <a:schemeClr val="accent1"/>
                </a:solidFill>
              </a:rPr>
              <a:t>Name, phone </a:t>
            </a:r>
          </a:p>
          <a:p>
            <a:pPr marL="393700" indent="-228600">
              <a:spcAft>
                <a:spcPts val="600"/>
              </a:spcAft>
              <a:buSzPct val="100000"/>
              <a:buFont typeface="Arial" panose="020B0604020202020204" pitchFamily="34" charset="0"/>
              <a:buChar char="•"/>
            </a:pPr>
            <a:r>
              <a:rPr lang="en-US" b="0"/>
              <a:t>Branch </a:t>
            </a:r>
            <a:r>
              <a:rPr lang="en-US" b="0" dirty="0"/>
              <a:t>Manager: </a:t>
            </a:r>
            <a:r>
              <a:rPr lang="en-US" b="0" i="1" dirty="0">
                <a:solidFill>
                  <a:schemeClr val="accent1"/>
                </a:solidFill>
              </a:rPr>
              <a:t>Name, phone </a:t>
            </a:r>
          </a:p>
          <a:p>
            <a:endParaRPr lang="en-US" dirty="0"/>
          </a:p>
        </p:txBody>
      </p:sp>
    </p:spTree>
    <p:extLst>
      <p:ext uri="{BB962C8B-B14F-4D97-AF65-F5344CB8AC3E}">
        <p14:creationId xmlns:p14="http://schemas.microsoft.com/office/powerpoint/2010/main" val="192091120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92CB12C-6B80-E841-9CD6-506C85CE85D3}"/>
              </a:ext>
            </a:extLst>
          </p:cNvPr>
          <p:cNvSpPr>
            <a:spLocks noGrp="1" noChangeArrowheads="1"/>
          </p:cNvSpPr>
          <p:nvPr/>
        </p:nvSpPr>
        <p:spPr>
          <a:xfrm>
            <a:off x="351693" y="941974"/>
            <a:ext cx="8782259" cy="583070"/>
          </a:xfrm>
          <a:prstGeom prst="rect">
            <a:avLst/>
          </a:prstGeom>
        </p:spPr>
        <p:txBody>
          <a:bodyPr lIns="91373" tIns="45687" rIns="91373" bIns="45687"/>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rgbClr val="88BB00"/>
                </a:solidFill>
                <a:latin typeface="Source Sans Pro" pitchFamily="34" charset="0"/>
              </a:rPr>
              <a:t>MEETING YOUR FINANCIAL GOALS</a:t>
            </a:r>
          </a:p>
          <a:p>
            <a:pPr marL="456869" lvl="1" indent="0">
              <a:buNone/>
            </a:pPr>
            <a:endParaRPr lang="en-US" b="1" dirty="0">
              <a:solidFill>
                <a:prstClr val="black"/>
              </a:solidFill>
              <a:latin typeface="Source Sans Pro" pitchFamily="34" charset="0"/>
            </a:endParaRPr>
          </a:p>
          <a:p>
            <a:endParaRPr lang="en-US" sz="2800" b="1" dirty="0">
              <a:solidFill>
                <a:srgbClr val="6DB33F"/>
              </a:solidFill>
              <a:latin typeface="Source Sans Pro" pitchFamily="34" charset="0"/>
            </a:endParaRPr>
          </a:p>
        </p:txBody>
      </p:sp>
      <p:sp>
        <p:nvSpPr>
          <p:cNvPr id="22" name="Text Placeholder 3">
            <a:extLst>
              <a:ext uri="{FF2B5EF4-FFF2-40B4-BE49-F238E27FC236}">
                <a16:creationId xmlns:a16="http://schemas.microsoft.com/office/drawing/2014/main" id="{B19CCEEC-DF80-5141-B2F6-84BC2F82A290}"/>
              </a:ext>
            </a:extLst>
          </p:cNvPr>
          <p:cNvSpPr>
            <a:spLocks noGrp="1"/>
          </p:cNvSpPr>
          <p:nvPr/>
        </p:nvSpPr>
        <p:spPr>
          <a:xfrm>
            <a:off x="1055108" y="1665205"/>
            <a:ext cx="7826969" cy="1541555"/>
          </a:xfrm>
          <a:prstGeom prst="rect">
            <a:avLst/>
          </a:prstGeom>
        </p:spPr>
        <p:txBody>
          <a:bodyPr lIns="91373" tIns="45687" rIns="91373" bIns="45687"/>
          <a:lstStyle>
            <a:lvl1pPr marL="285750" marR="0" indent="-457200" algn="l" defTabSz="914400" rtl="0" eaLnBrk="1" fontAlgn="auto" latinLnBrk="0" hangingPunct="1">
              <a:lnSpc>
                <a:spcPct val="100000"/>
              </a:lnSpc>
              <a:spcBef>
                <a:spcPts val="0"/>
              </a:spcBef>
              <a:spcAft>
                <a:spcPts val="0"/>
              </a:spcAft>
              <a:buClrTx/>
              <a:buSzTx/>
              <a:buFontTx/>
              <a:buBlip>
                <a:blip r:embed="rId3"/>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spcAft>
                <a:spcPts val="300"/>
              </a:spcAft>
              <a:buNone/>
            </a:pPr>
            <a:r>
              <a:rPr lang="en-US" b="1" dirty="0">
                <a:solidFill>
                  <a:prstClr val="black">
                    <a:lumMod val="75000"/>
                    <a:lumOff val="25000"/>
                  </a:prstClr>
                </a:solidFill>
                <a:latin typeface="Source Sans Pro" pitchFamily="34" charset="0"/>
              </a:rPr>
              <a:t>Make an appointment with a Regions banker:</a:t>
            </a:r>
          </a:p>
          <a:p>
            <a:pPr marL="282575" indent="-282575">
              <a:spcBef>
                <a:spcPts val="300"/>
              </a:spcBef>
              <a:spcAft>
                <a:spcPts val="300"/>
              </a:spcAft>
              <a:buFont typeface="Arial" pitchFamily="34" charset="0"/>
              <a:buChar char="•"/>
            </a:pPr>
            <a:r>
              <a:rPr lang="en-US" dirty="0">
                <a:solidFill>
                  <a:prstClr val="black">
                    <a:lumMod val="75000"/>
                    <a:lumOff val="25000"/>
                  </a:prstClr>
                </a:solidFill>
                <a:latin typeface="Source Sans Pro" pitchFamily="34" charset="0"/>
              </a:rPr>
              <a:t>Call the Regions Green Line at 1-800-REGIONS</a:t>
            </a:r>
          </a:p>
          <a:p>
            <a:pPr marL="282575" indent="-282575">
              <a:spcBef>
                <a:spcPts val="300"/>
              </a:spcBef>
              <a:spcAft>
                <a:spcPts val="300"/>
              </a:spcAft>
              <a:buFont typeface="Arial" pitchFamily="34" charset="0"/>
              <a:buChar char="•"/>
            </a:pPr>
            <a:r>
              <a:rPr lang="en-US" dirty="0">
                <a:solidFill>
                  <a:prstClr val="black">
                    <a:lumMod val="75000"/>
                    <a:lumOff val="25000"/>
                  </a:prstClr>
                </a:solidFill>
                <a:latin typeface="Source Sans Pro" pitchFamily="34" charset="0"/>
              </a:rPr>
              <a:t>Go to regions.com and click “</a:t>
            </a:r>
            <a:r>
              <a:rPr lang="en-US" dirty="0">
                <a:solidFill>
                  <a:srgbClr val="FF6600"/>
                </a:solidFill>
                <a:latin typeface="Source Sans Pro" pitchFamily="34" charset="0"/>
                <a:hlinkClick r:id="rId4"/>
              </a:rPr>
              <a:t>Make an Appointment</a:t>
            </a:r>
            <a:r>
              <a:rPr lang="en-US" dirty="0">
                <a:solidFill>
                  <a:prstClr val="black">
                    <a:lumMod val="75000"/>
                    <a:lumOff val="25000"/>
                  </a:prstClr>
                </a:solidFill>
                <a:latin typeface="Source Sans Pro" pitchFamily="34" charset="0"/>
              </a:rPr>
              <a:t>”</a:t>
            </a:r>
          </a:p>
          <a:p>
            <a:pPr marL="282575" indent="-282575">
              <a:spcBef>
                <a:spcPts val="300"/>
              </a:spcBef>
              <a:spcAft>
                <a:spcPts val="300"/>
              </a:spcAft>
              <a:buFont typeface="Arial" pitchFamily="34" charset="0"/>
              <a:buChar char="•"/>
            </a:pPr>
            <a:r>
              <a:rPr lang="en-US" dirty="0">
                <a:solidFill>
                  <a:prstClr val="black">
                    <a:lumMod val="75000"/>
                    <a:lumOff val="25000"/>
                  </a:prstClr>
                </a:solidFill>
                <a:latin typeface="Source Sans Pro" pitchFamily="34" charset="0"/>
              </a:rPr>
              <a:t>Visit any Regions branch</a:t>
            </a:r>
          </a:p>
        </p:txBody>
      </p:sp>
      <p:sp>
        <p:nvSpPr>
          <p:cNvPr id="23" name="Rectangle 22">
            <a:extLst>
              <a:ext uri="{FF2B5EF4-FFF2-40B4-BE49-F238E27FC236}">
                <a16:creationId xmlns:a16="http://schemas.microsoft.com/office/drawing/2014/main" id="{9BE63B06-91E4-A240-95EB-ED214F7686E2}"/>
              </a:ext>
            </a:extLst>
          </p:cNvPr>
          <p:cNvSpPr/>
          <p:nvPr/>
        </p:nvSpPr>
        <p:spPr>
          <a:xfrm>
            <a:off x="1055108" y="3835194"/>
            <a:ext cx="6420906" cy="707886"/>
          </a:xfrm>
          <a:prstGeom prst="rect">
            <a:avLst/>
          </a:prstGeom>
        </p:spPr>
        <p:txBody>
          <a:bodyPr wrap="square" lIns="91373" tIns="45687" rIns="91373" bIns="45687">
            <a:spAutoFit/>
          </a:bodyPr>
          <a:lstStyle/>
          <a:p>
            <a:pPr>
              <a:spcBef>
                <a:spcPts val="300"/>
              </a:spcBef>
              <a:spcAft>
                <a:spcPts val="300"/>
              </a:spcAft>
            </a:pPr>
            <a:r>
              <a:rPr lang="en-US" sz="2000" b="1" dirty="0">
                <a:solidFill>
                  <a:prstClr val="black">
                    <a:lumMod val="75000"/>
                    <a:lumOff val="25000"/>
                  </a:prstClr>
                </a:solidFill>
                <a:latin typeface="Source Sans Pro" pitchFamily="34" charset="0"/>
              </a:rPr>
              <a:t>Visit the Next Step Financial Learning Center for free, online interactive videos: </a:t>
            </a:r>
            <a:r>
              <a:rPr lang="en-US" sz="2000" dirty="0">
                <a:solidFill>
                  <a:srgbClr val="FF6600"/>
                </a:solidFill>
                <a:latin typeface="Source Sans Pro" pitchFamily="34" charset="0"/>
                <a:hlinkClick r:id="rId5"/>
              </a:rPr>
              <a:t>Regions.com/learn</a:t>
            </a:r>
            <a:endParaRPr lang="en-US" sz="2000" dirty="0">
              <a:solidFill>
                <a:srgbClr val="FF6600"/>
              </a:solidFill>
              <a:latin typeface="Source Sans Pro" pitchFamily="34" charset="0"/>
            </a:endParaRPr>
          </a:p>
        </p:txBody>
      </p:sp>
      <p:sp>
        <p:nvSpPr>
          <p:cNvPr id="34" name="Rectangle 33">
            <a:extLst>
              <a:ext uri="{FF2B5EF4-FFF2-40B4-BE49-F238E27FC236}">
                <a16:creationId xmlns:a16="http://schemas.microsoft.com/office/drawing/2014/main" id="{4C8B6C92-C447-374A-8FDB-8654AA5710A8}"/>
              </a:ext>
            </a:extLst>
          </p:cNvPr>
          <p:cNvSpPr/>
          <p:nvPr/>
        </p:nvSpPr>
        <p:spPr>
          <a:xfrm>
            <a:off x="1055108" y="5248458"/>
            <a:ext cx="5516514" cy="707819"/>
          </a:xfrm>
          <a:prstGeom prst="rect">
            <a:avLst/>
          </a:prstGeom>
        </p:spPr>
        <p:txBody>
          <a:bodyPr wrap="square" lIns="91373" tIns="45687" rIns="91373" bIns="45687">
            <a:spAutoFit/>
          </a:bodyPr>
          <a:lstStyle/>
          <a:p>
            <a:pPr>
              <a:spcBef>
                <a:spcPts val="300"/>
              </a:spcBef>
              <a:spcAft>
                <a:spcPts val="300"/>
              </a:spcAft>
            </a:pPr>
            <a:r>
              <a:rPr lang="en-US" sz="2000" b="1" dirty="0">
                <a:solidFill>
                  <a:prstClr val="black">
                    <a:lumMod val="75000"/>
                    <a:lumOff val="25000"/>
                  </a:prstClr>
                </a:solidFill>
                <a:latin typeface="Source Sans Pro" pitchFamily="34" charset="0"/>
              </a:rPr>
              <a:t>Use our online resources including articles, videos, and calculators: </a:t>
            </a:r>
            <a:r>
              <a:rPr lang="en-US" sz="2000" dirty="0">
                <a:solidFill>
                  <a:srgbClr val="FF6600"/>
                </a:solidFill>
                <a:latin typeface="Source Sans Pro" pitchFamily="34" charset="0"/>
                <a:hlinkClick r:id="rId6"/>
              </a:rPr>
              <a:t>Regions.com/nextstep</a:t>
            </a:r>
            <a:endParaRPr lang="en-US" sz="2000" dirty="0">
              <a:solidFill>
                <a:srgbClr val="FF6600"/>
              </a:solidFill>
              <a:latin typeface="Source Sans Pro" pitchFamily="34" charset="0"/>
            </a:endParaRPr>
          </a:p>
        </p:txBody>
      </p:sp>
      <p:sp>
        <p:nvSpPr>
          <p:cNvPr id="35" name="TextBox 34">
            <a:extLst>
              <a:ext uri="{FF2B5EF4-FFF2-40B4-BE49-F238E27FC236}">
                <a16:creationId xmlns:a16="http://schemas.microsoft.com/office/drawing/2014/main" id="{38DDE97C-5590-384B-A17C-EB22509A46E6}"/>
              </a:ext>
            </a:extLst>
          </p:cNvPr>
          <p:cNvSpPr txBox="1"/>
          <p:nvPr/>
        </p:nvSpPr>
        <p:spPr>
          <a:xfrm>
            <a:off x="473002" y="1328904"/>
            <a:ext cx="742278" cy="1107996"/>
          </a:xfrm>
          <a:prstGeom prst="rect">
            <a:avLst/>
          </a:prstGeom>
          <a:noFill/>
        </p:spPr>
        <p:txBody>
          <a:bodyPr wrap="square" rtlCol="0">
            <a:spAutoFit/>
          </a:bodyPr>
          <a:lstStyle/>
          <a:p>
            <a:r>
              <a:rPr lang="en-US" sz="6600" b="1" dirty="0">
                <a:solidFill>
                  <a:schemeClr val="tx2"/>
                </a:solidFill>
                <a:latin typeface="Source Sans Pro" pitchFamily="34" charset="0"/>
              </a:rPr>
              <a:t>1</a:t>
            </a:r>
            <a:endParaRPr lang="en-US" sz="6600" dirty="0">
              <a:solidFill>
                <a:schemeClr val="tx2"/>
              </a:solidFill>
              <a:latin typeface="Source Sans Pro" pitchFamily="34" charset="0"/>
              <a:ea typeface="MS Gothic" panose="020B0609070205080204" pitchFamily="49" charset="-128"/>
            </a:endParaRPr>
          </a:p>
        </p:txBody>
      </p:sp>
      <p:sp>
        <p:nvSpPr>
          <p:cNvPr id="36" name="Title 1">
            <a:extLst>
              <a:ext uri="{FF2B5EF4-FFF2-40B4-BE49-F238E27FC236}">
                <a16:creationId xmlns:a16="http://schemas.microsoft.com/office/drawing/2014/main" id="{7635F777-1B02-2943-8349-DE352FA7EB74}"/>
              </a:ext>
            </a:extLst>
          </p:cNvPr>
          <p:cNvSpPr>
            <a:spLocks noGrp="1"/>
          </p:cNvSpPr>
          <p:nvPr>
            <p:ph type="title"/>
          </p:nvPr>
        </p:nvSpPr>
        <p:spPr>
          <a:xfrm>
            <a:off x="227050" y="115355"/>
            <a:ext cx="7804399" cy="560176"/>
          </a:xfrm>
        </p:spPr>
        <p:txBody>
          <a:bodyPr/>
          <a:lstStyle/>
          <a:p>
            <a:r>
              <a:rPr lang="en-US" dirty="0"/>
              <a:t>Learn more about</a:t>
            </a:r>
          </a:p>
        </p:txBody>
      </p:sp>
      <p:sp>
        <p:nvSpPr>
          <p:cNvPr id="37" name="TextBox 36">
            <a:extLst>
              <a:ext uri="{FF2B5EF4-FFF2-40B4-BE49-F238E27FC236}">
                <a16:creationId xmlns:a16="http://schemas.microsoft.com/office/drawing/2014/main" id="{DAD4FF7A-B2AB-6C45-B608-095AE5018965}"/>
              </a:ext>
            </a:extLst>
          </p:cNvPr>
          <p:cNvSpPr txBox="1"/>
          <p:nvPr/>
        </p:nvSpPr>
        <p:spPr>
          <a:xfrm>
            <a:off x="473002" y="3484419"/>
            <a:ext cx="742278" cy="1107996"/>
          </a:xfrm>
          <a:prstGeom prst="rect">
            <a:avLst/>
          </a:prstGeom>
          <a:noFill/>
        </p:spPr>
        <p:txBody>
          <a:bodyPr wrap="square" rtlCol="0">
            <a:spAutoFit/>
          </a:bodyPr>
          <a:lstStyle/>
          <a:p>
            <a:r>
              <a:rPr lang="en-US" sz="6600" b="1" dirty="0">
                <a:solidFill>
                  <a:schemeClr val="tx2"/>
                </a:solidFill>
                <a:latin typeface="Source Sans Pro" pitchFamily="34" charset="0"/>
              </a:rPr>
              <a:t>2</a:t>
            </a:r>
            <a:endParaRPr lang="en-US" sz="6600" dirty="0">
              <a:solidFill>
                <a:schemeClr val="tx2"/>
              </a:solidFill>
              <a:latin typeface="Source Sans Pro" pitchFamily="34" charset="0"/>
              <a:ea typeface="MS Gothic" panose="020B0609070205080204" pitchFamily="49" charset="-128"/>
            </a:endParaRPr>
          </a:p>
        </p:txBody>
      </p:sp>
      <p:sp>
        <p:nvSpPr>
          <p:cNvPr id="38" name="TextBox 37">
            <a:extLst>
              <a:ext uri="{FF2B5EF4-FFF2-40B4-BE49-F238E27FC236}">
                <a16:creationId xmlns:a16="http://schemas.microsoft.com/office/drawing/2014/main" id="{A155267A-E6EA-4D44-B53F-680E5C6F8EB8}"/>
              </a:ext>
            </a:extLst>
          </p:cNvPr>
          <p:cNvSpPr txBox="1"/>
          <p:nvPr/>
        </p:nvSpPr>
        <p:spPr>
          <a:xfrm>
            <a:off x="473002" y="4915488"/>
            <a:ext cx="742278" cy="1107996"/>
          </a:xfrm>
          <a:prstGeom prst="rect">
            <a:avLst/>
          </a:prstGeom>
          <a:noFill/>
        </p:spPr>
        <p:txBody>
          <a:bodyPr wrap="square" rtlCol="0">
            <a:spAutoFit/>
          </a:bodyPr>
          <a:lstStyle/>
          <a:p>
            <a:r>
              <a:rPr lang="en-US" sz="6600" b="1" dirty="0">
                <a:solidFill>
                  <a:schemeClr val="tx2"/>
                </a:solidFill>
                <a:latin typeface="Source Sans Pro" pitchFamily="34" charset="0"/>
              </a:rPr>
              <a:t>3</a:t>
            </a:r>
            <a:endParaRPr lang="en-US" sz="6600" dirty="0">
              <a:solidFill>
                <a:schemeClr val="tx2"/>
              </a:solidFill>
              <a:latin typeface="Source Sans Pro" pitchFamily="34" charset="0"/>
              <a:ea typeface="MS Gothic" panose="020B0609070205080204" pitchFamily="49" charset="-128"/>
            </a:endParaRPr>
          </a:p>
        </p:txBody>
      </p:sp>
    </p:spTree>
    <p:extLst>
      <p:ext uri="{BB962C8B-B14F-4D97-AF65-F5344CB8AC3E}">
        <p14:creationId xmlns:p14="http://schemas.microsoft.com/office/powerpoint/2010/main" val="6048707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8FBA-4B9A-D442-A98D-B1B071E46DA1}"/>
              </a:ext>
            </a:extLst>
          </p:cNvPr>
          <p:cNvSpPr>
            <a:spLocks noGrp="1"/>
          </p:cNvSpPr>
          <p:nvPr>
            <p:ph type="title"/>
          </p:nvPr>
        </p:nvSpPr>
        <p:spPr/>
        <p:txBody>
          <a:bodyPr/>
          <a:lstStyle/>
          <a:p>
            <a:r>
              <a:rPr lang="en-US"/>
              <a:t>AGENDA</a:t>
            </a:r>
            <a:endParaRPr lang="en-US" dirty="0"/>
          </a:p>
        </p:txBody>
      </p:sp>
      <p:sp>
        <p:nvSpPr>
          <p:cNvPr id="11" name="Text Placeholder 10"/>
          <p:cNvSpPr>
            <a:spLocks noGrp="1"/>
          </p:cNvSpPr>
          <p:nvPr>
            <p:ph type="body" sz="quarter" idx="11"/>
          </p:nvPr>
        </p:nvSpPr>
        <p:spPr/>
        <p:txBody>
          <a:bodyPr/>
          <a:lstStyle/>
          <a:p>
            <a:r>
              <a:rPr lang="en-US" dirty="0"/>
              <a:t>Today we will address these big questions . . .</a:t>
            </a:r>
          </a:p>
        </p:txBody>
      </p:sp>
      <p:sp>
        <p:nvSpPr>
          <p:cNvPr id="13" name="Text Placeholder 12"/>
          <p:cNvSpPr>
            <a:spLocks noGrp="1"/>
          </p:cNvSpPr>
          <p:nvPr>
            <p:ph type="body" sz="quarter" idx="13"/>
          </p:nvPr>
        </p:nvSpPr>
        <p:spPr/>
        <p:txBody>
          <a:bodyPr/>
          <a:lstStyle/>
          <a:p>
            <a:r>
              <a:rPr lang="en-US"/>
              <a:t>How can you manage your money?</a:t>
            </a:r>
          </a:p>
          <a:p>
            <a:r>
              <a:rPr lang="en-US"/>
              <a:t>How can you start to save money?</a:t>
            </a:r>
          </a:p>
          <a:p>
            <a:r>
              <a:rPr lang="en-US"/>
              <a:t>How can you use credit wisely?</a:t>
            </a:r>
          </a:p>
          <a:p>
            <a:r>
              <a:rPr lang="en-US"/>
              <a:t>How can you maximize your personal wealth?</a:t>
            </a:r>
            <a:endParaRPr lang="en-US" dirty="0"/>
          </a:p>
        </p:txBody>
      </p:sp>
    </p:spTree>
    <p:extLst>
      <p:ext uri="{BB962C8B-B14F-4D97-AF65-F5344CB8AC3E}">
        <p14:creationId xmlns:p14="http://schemas.microsoft.com/office/powerpoint/2010/main" val="42902217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C75E-41F4-2749-A278-3F4F3F70E01E}"/>
              </a:ext>
            </a:extLst>
          </p:cNvPr>
          <p:cNvSpPr>
            <a:spLocks noGrp="1"/>
          </p:cNvSpPr>
          <p:nvPr>
            <p:ph type="title"/>
          </p:nvPr>
        </p:nvSpPr>
        <p:spPr/>
        <p:txBody>
          <a:bodyPr>
            <a:normAutofit/>
          </a:bodyPr>
          <a:lstStyle/>
          <a:p>
            <a:r>
              <a:rPr lang="en-US" dirty="0"/>
              <a:t>Back to basics</a:t>
            </a:r>
          </a:p>
        </p:txBody>
      </p:sp>
      <p:sp>
        <p:nvSpPr>
          <p:cNvPr id="61" name="Text Placeholder 5">
            <a:extLst>
              <a:ext uri="{FF2B5EF4-FFF2-40B4-BE49-F238E27FC236}">
                <a16:creationId xmlns:a16="http://schemas.microsoft.com/office/drawing/2014/main" id="{CEDD1354-FEA4-6543-AA29-5396AEEDB974}"/>
              </a:ext>
            </a:extLst>
          </p:cNvPr>
          <p:cNvSpPr txBox="1">
            <a:spLocks/>
          </p:cNvSpPr>
          <p:nvPr/>
        </p:nvSpPr>
        <p:spPr>
          <a:xfrm>
            <a:off x="877958" y="2878342"/>
            <a:ext cx="1858963" cy="3540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DEBIT</a:t>
            </a:r>
          </a:p>
        </p:txBody>
      </p:sp>
      <p:sp>
        <p:nvSpPr>
          <p:cNvPr id="62" name="Text Placeholder 5">
            <a:extLst>
              <a:ext uri="{FF2B5EF4-FFF2-40B4-BE49-F238E27FC236}">
                <a16:creationId xmlns:a16="http://schemas.microsoft.com/office/drawing/2014/main" id="{EC92FF53-F0DF-0F49-9662-E73C032D7E9D}"/>
              </a:ext>
            </a:extLst>
          </p:cNvPr>
          <p:cNvSpPr txBox="1">
            <a:spLocks/>
          </p:cNvSpPr>
          <p:nvPr/>
        </p:nvSpPr>
        <p:spPr>
          <a:xfrm>
            <a:off x="1063518" y="5695254"/>
            <a:ext cx="1464671" cy="4238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CREDIT</a:t>
            </a:r>
          </a:p>
        </p:txBody>
      </p:sp>
      <p:sp>
        <p:nvSpPr>
          <p:cNvPr id="63" name="Text Placeholder 5">
            <a:extLst>
              <a:ext uri="{FF2B5EF4-FFF2-40B4-BE49-F238E27FC236}">
                <a16:creationId xmlns:a16="http://schemas.microsoft.com/office/drawing/2014/main" id="{F6EE6507-4781-EF4E-BF18-D511807F7190}"/>
              </a:ext>
            </a:extLst>
          </p:cNvPr>
          <p:cNvSpPr txBox="1">
            <a:spLocks/>
          </p:cNvSpPr>
          <p:nvPr/>
        </p:nvSpPr>
        <p:spPr>
          <a:xfrm>
            <a:off x="6316530" y="5695254"/>
            <a:ext cx="2327275" cy="3016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OVERDRAFT</a:t>
            </a:r>
          </a:p>
        </p:txBody>
      </p:sp>
      <p:sp>
        <p:nvSpPr>
          <p:cNvPr id="64" name="Text Placeholder 5">
            <a:extLst>
              <a:ext uri="{FF2B5EF4-FFF2-40B4-BE49-F238E27FC236}">
                <a16:creationId xmlns:a16="http://schemas.microsoft.com/office/drawing/2014/main" id="{CFA387EF-C647-1143-A74B-73ABED66ED5B}"/>
              </a:ext>
            </a:extLst>
          </p:cNvPr>
          <p:cNvSpPr txBox="1">
            <a:spLocks/>
          </p:cNvSpPr>
          <p:nvPr/>
        </p:nvSpPr>
        <p:spPr>
          <a:xfrm>
            <a:off x="6540937" y="2878342"/>
            <a:ext cx="1763712"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INTEREST RATE</a:t>
            </a:r>
          </a:p>
        </p:txBody>
      </p:sp>
      <p:sp>
        <p:nvSpPr>
          <p:cNvPr id="65" name="Text Placeholder 5">
            <a:extLst>
              <a:ext uri="{FF2B5EF4-FFF2-40B4-BE49-F238E27FC236}">
                <a16:creationId xmlns:a16="http://schemas.microsoft.com/office/drawing/2014/main" id="{9745BA98-B82B-5B47-810A-1D10C99BCD5F}"/>
              </a:ext>
            </a:extLst>
          </p:cNvPr>
          <p:cNvSpPr txBox="1">
            <a:spLocks/>
          </p:cNvSpPr>
          <p:nvPr/>
        </p:nvSpPr>
        <p:spPr>
          <a:xfrm>
            <a:off x="3386601" y="5695254"/>
            <a:ext cx="2404277" cy="3419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LEDGER BALANCE AND AVAILABLE BALANCE</a:t>
            </a:r>
          </a:p>
        </p:txBody>
      </p:sp>
      <p:sp>
        <p:nvSpPr>
          <p:cNvPr id="66" name="Text Placeholder 5">
            <a:extLst>
              <a:ext uri="{FF2B5EF4-FFF2-40B4-BE49-F238E27FC236}">
                <a16:creationId xmlns:a16="http://schemas.microsoft.com/office/drawing/2014/main" id="{C03D1900-262B-2140-8136-B36A45EB30AE}"/>
              </a:ext>
            </a:extLst>
          </p:cNvPr>
          <p:cNvSpPr txBox="1">
            <a:spLocks/>
          </p:cNvSpPr>
          <p:nvPr/>
        </p:nvSpPr>
        <p:spPr>
          <a:xfrm>
            <a:off x="3386601" y="2878342"/>
            <a:ext cx="2404277" cy="3419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ea typeface="+mn-ea"/>
                <a:cs typeface="+mn-cs"/>
              </a:rPr>
              <a:t>AUTOMATIC </a:t>
            </a:r>
            <a:br>
              <a:rPr kumimoji="0" lang="en-US" sz="1600" b="1" i="0" u="none" strike="noStrike" kern="1200" cap="none" spc="0" normalizeH="0" baseline="0" noProof="0" dirty="0">
                <a:ln>
                  <a:noFill/>
                </a:ln>
                <a:solidFill>
                  <a:schemeClr val="accent1"/>
                </a:solidFill>
                <a:effectLst/>
                <a:uLnTx/>
                <a:uFillTx/>
                <a:ea typeface="+mn-ea"/>
                <a:cs typeface="+mn-cs"/>
              </a:rPr>
            </a:br>
            <a:r>
              <a:rPr kumimoji="0" lang="en-US" sz="1600" b="1" i="0" u="none" strike="noStrike" kern="1200" cap="none" spc="0" normalizeH="0" baseline="0" noProof="0" dirty="0">
                <a:ln>
                  <a:noFill/>
                </a:ln>
                <a:solidFill>
                  <a:schemeClr val="accent1"/>
                </a:solidFill>
                <a:effectLst/>
                <a:uLnTx/>
                <a:uFillTx/>
                <a:ea typeface="+mn-ea"/>
                <a:cs typeface="+mn-cs"/>
              </a:rPr>
              <a:t>DRAFT</a:t>
            </a:r>
          </a:p>
        </p:txBody>
      </p:sp>
      <p:pic>
        <p:nvPicPr>
          <p:cNvPr id="67" name="Picture 66">
            <a:extLst>
              <a:ext uri="{FF2B5EF4-FFF2-40B4-BE49-F238E27FC236}">
                <a16:creationId xmlns:a16="http://schemas.microsoft.com/office/drawing/2014/main" id="{2B517D9F-AB76-9D42-8DB2-758A867CB71B}"/>
              </a:ext>
            </a:extLst>
          </p:cNvPr>
          <p:cNvPicPr>
            <a:picLocks noChangeAspect="1"/>
          </p:cNvPicPr>
          <p:nvPr/>
        </p:nvPicPr>
        <p:blipFill>
          <a:blip r:embed="rId3"/>
          <a:stretch>
            <a:fillRect/>
          </a:stretch>
        </p:blipFill>
        <p:spPr>
          <a:xfrm>
            <a:off x="1143000" y="1476860"/>
            <a:ext cx="1328880" cy="1148693"/>
          </a:xfrm>
          <a:prstGeom prst="rect">
            <a:avLst/>
          </a:prstGeom>
        </p:spPr>
      </p:pic>
      <p:pic>
        <p:nvPicPr>
          <p:cNvPr id="68" name="Picture 67">
            <a:extLst>
              <a:ext uri="{FF2B5EF4-FFF2-40B4-BE49-F238E27FC236}">
                <a16:creationId xmlns:a16="http://schemas.microsoft.com/office/drawing/2014/main" id="{4C22BA31-71EF-B74C-8375-1B5C6898AAB7}"/>
              </a:ext>
            </a:extLst>
          </p:cNvPr>
          <p:cNvPicPr>
            <a:picLocks noChangeAspect="1"/>
          </p:cNvPicPr>
          <p:nvPr/>
        </p:nvPicPr>
        <p:blipFill>
          <a:blip r:embed="rId4"/>
          <a:stretch>
            <a:fillRect/>
          </a:stretch>
        </p:blipFill>
        <p:spPr>
          <a:xfrm>
            <a:off x="3913038" y="1431813"/>
            <a:ext cx="1351404" cy="1193740"/>
          </a:xfrm>
          <a:prstGeom prst="rect">
            <a:avLst/>
          </a:prstGeom>
        </p:spPr>
      </p:pic>
      <p:pic>
        <p:nvPicPr>
          <p:cNvPr id="69" name="Picture 68">
            <a:extLst>
              <a:ext uri="{FF2B5EF4-FFF2-40B4-BE49-F238E27FC236}">
                <a16:creationId xmlns:a16="http://schemas.microsoft.com/office/drawing/2014/main" id="{7366FCBE-0013-7E4D-A7EB-75CFF5A676A7}"/>
              </a:ext>
            </a:extLst>
          </p:cNvPr>
          <p:cNvPicPr>
            <a:picLocks noChangeAspect="1"/>
          </p:cNvPicPr>
          <p:nvPr/>
        </p:nvPicPr>
        <p:blipFill>
          <a:blip r:embed="rId5"/>
          <a:stretch>
            <a:fillRect/>
          </a:stretch>
        </p:blipFill>
        <p:spPr>
          <a:xfrm>
            <a:off x="1086691" y="4549481"/>
            <a:ext cx="1441498" cy="945983"/>
          </a:xfrm>
          <a:prstGeom prst="rect">
            <a:avLst/>
          </a:prstGeom>
        </p:spPr>
      </p:pic>
      <p:pic>
        <p:nvPicPr>
          <p:cNvPr id="70" name="Picture 69">
            <a:extLst>
              <a:ext uri="{FF2B5EF4-FFF2-40B4-BE49-F238E27FC236}">
                <a16:creationId xmlns:a16="http://schemas.microsoft.com/office/drawing/2014/main" id="{EF40053F-2738-5F46-9A4C-669D03473C8A}"/>
              </a:ext>
            </a:extLst>
          </p:cNvPr>
          <p:cNvPicPr>
            <a:picLocks noChangeAspect="1"/>
          </p:cNvPicPr>
          <p:nvPr/>
        </p:nvPicPr>
        <p:blipFill>
          <a:blip r:embed="rId6"/>
          <a:stretch>
            <a:fillRect/>
          </a:stretch>
        </p:blipFill>
        <p:spPr>
          <a:xfrm>
            <a:off x="3856730" y="4493172"/>
            <a:ext cx="1464021" cy="1058600"/>
          </a:xfrm>
          <a:prstGeom prst="rect">
            <a:avLst/>
          </a:prstGeom>
        </p:spPr>
      </p:pic>
      <p:pic>
        <p:nvPicPr>
          <p:cNvPr id="71" name="Picture 70">
            <a:extLst>
              <a:ext uri="{FF2B5EF4-FFF2-40B4-BE49-F238E27FC236}">
                <a16:creationId xmlns:a16="http://schemas.microsoft.com/office/drawing/2014/main" id="{00620FC9-DA00-EF45-BC33-AD4BE54EEC2D}"/>
              </a:ext>
            </a:extLst>
          </p:cNvPr>
          <p:cNvPicPr>
            <a:picLocks noChangeAspect="1"/>
          </p:cNvPicPr>
          <p:nvPr/>
        </p:nvPicPr>
        <p:blipFill>
          <a:blip r:embed="rId7"/>
          <a:stretch>
            <a:fillRect/>
          </a:stretch>
        </p:blipFill>
        <p:spPr>
          <a:xfrm>
            <a:off x="6879543" y="4316541"/>
            <a:ext cx="1351404" cy="1306357"/>
          </a:xfrm>
          <a:prstGeom prst="rect">
            <a:avLst/>
          </a:prstGeom>
        </p:spPr>
      </p:pic>
      <p:pic>
        <p:nvPicPr>
          <p:cNvPr id="72" name="Picture 71">
            <a:extLst>
              <a:ext uri="{FF2B5EF4-FFF2-40B4-BE49-F238E27FC236}">
                <a16:creationId xmlns:a16="http://schemas.microsoft.com/office/drawing/2014/main" id="{922B40B8-D315-DB4D-88CF-5D8D4CC66448}"/>
              </a:ext>
            </a:extLst>
          </p:cNvPr>
          <p:cNvPicPr>
            <a:picLocks noChangeAspect="1"/>
          </p:cNvPicPr>
          <p:nvPr/>
        </p:nvPicPr>
        <p:blipFill>
          <a:blip r:embed="rId8"/>
          <a:stretch>
            <a:fillRect/>
          </a:stretch>
        </p:blipFill>
        <p:spPr>
          <a:xfrm>
            <a:off x="6783346" y="1364243"/>
            <a:ext cx="1261310" cy="1261310"/>
          </a:xfrm>
          <a:prstGeom prst="rect">
            <a:avLst/>
          </a:prstGeom>
        </p:spPr>
      </p:pic>
    </p:spTree>
    <p:extLst>
      <p:ext uri="{BB962C8B-B14F-4D97-AF65-F5344CB8AC3E}">
        <p14:creationId xmlns:p14="http://schemas.microsoft.com/office/powerpoint/2010/main" val="36919071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038225"/>
            <a:ext cx="8229600" cy="523875"/>
          </a:xfrm>
        </p:spPr>
        <p:txBody>
          <a:bodyPr>
            <a:normAutofit fontScale="25000" lnSpcReduction="20000"/>
          </a:bodyPr>
          <a:lstStyle/>
          <a:p>
            <a:r>
              <a:rPr lang="en-US" sz="17500" b="1" dirty="0">
                <a:solidFill>
                  <a:schemeClr val="accent2"/>
                </a:solidFill>
              </a:rPr>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a:solidFill>
                  <a:schemeClr val="tx2"/>
                </a:solidFill>
                <a:latin typeface="Source Sans Pro" pitchFamily="34" charset="0"/>
                <a:cs typeface="Arial" charset="0"/>
              </a:rPr>
              <a:t>Hidden Slide: </a:t>
            </a:r>
            <a:br>
              <a:rPr lang="en-US" sz="2800" b="1" cap="all" dirty="0">
                <a:solidFill>
                  <a:schemeClr val="tx2"/>
                </a:solidFill>
                <a:latin typeface="Source Sans Pro" pitchFamily="34" charset="0"/>
                <a:cs typeface="Arial" charset="0"/>
              </a:rPr>
            </a:br>
            <a:r>
              <a:rPr lang="en-US" sz="2400" dirty="0">
                <a:solidFill>
                  <a:schemeClr val="tx2"/>
                </a:solidFill>
                <a:latin typeface="Source Sans Pro" pitchFamily="34" charset="0"/>
                <a:cs typeface="Arial" charset="0"/>
              </a:rPr>
              <a:t>Back to Basics, </a:t>
            </a:r>
            <a:r>
              <a:rPr lang="en-US" sz="1800" dirty="0">
                <a:solidFill>
                  <a:schemeClr val="tx2"/>
                </a:solidFill>
                <a:latin typeface="Source Sans Pro" pitchFamily="34" charset="0"/>
                <a:cs typeface="Arial" charset="0"/>
              </a:rPr>
              <a:t>continued</a:t>
            </a:r>
          </a:p>
        </p:txBody>
      </p:sp>
      <p:cxnSp>
        <p:nvCxnSpPr>
          <p:cNvPr id="9" name="Straight Connector 8"/>
          <p:cNvCxnSpPr/>
          <p:nvPr/>
        </p:nvCxnSpPr>
        <p:spPr bwMode="auto">
          <a:xfrm flipV="1">
            <a:off x="3751263" y="3549650"/>
            <a:ext cx="1760537" cy="822325"/>
          </a:xfrm>
          <a:prstGeom prst="line">
            <a:avLst/>
          </a:prstGeom>
          <a:ln w="76200">
            <a:solidFill>
              <a:schemeClr val="accent1"/>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682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3700" y="600544"/>
            <a:ext cx="4693187" cy="1800493"/>
          </a:xfrm>
          <a:prstGeom prst="rect">
            <a:avLst/>
          </a:prstGeom>
        </p:spPr>
        <p:txBody>
          <a:bodyPr wrap="square">
            <a:spAutoFit/>
          </a:bodyPr>
          <a:lstStyle/>
          <a:p>
            <a:r>
              <a:rPr lang="en-US" sz="11100" b="1" dirty="0">
                <a:solidFill>
                  <a:schemeClr val="accent4"/>
                </a:solidFill>
                <a:latin typeface="Source Sans Pro" pitchFamily="34" charset="0"/>
              </a:rPr>
              <a:t>TRACK</a:t>
            </a:r>
          </a:p>
        </p:txBody>
      </p:sp>
      <p:sp>
        <p:nvSpPr>
          <p:cNvPr id="5" name="Rectangle 4"/>
          <p:cNvSpPr/>
          <p:nvPr/>
        </p:nvSpPr>
        <p:spPr>
          <a:xfrm>
            <a:off x="4428779" y="1936924"/>
            <a:ext cx="4438878" cy="707886"/>
          </a:xfrm>
          <a:prstGeom prst="rect">
            <a:avLst/>
          </a:prstGeom>
        </p:spPr>
        <p:txBody>
          <a:bodyPr wrap="square">
            <a:spAutoFit/>
          </a:bodyPr>
          <a:lstStyle/>
          <a:p>
            <a:r>
              <a:rPr lang="en-US" sz="4000" dirty="0">
                <a:solidFill>
                  <a:schemeClr val="accent4"/>
                </a:solidFill>
                <a:latin typeface="Source Sans Pro Light" pitchFamily="34" charset="0"/>
                <a:ea typeface="Source Sans Pro Light" pitchFamily="34" charset="0"/>
              </a:rPr>
              <a:t>YOUR SPENDING</a:t>
            </a:r>
          </a:p>
        </p:txBody>
      </p:sp>
      <p:pic>
        <p:nvPicPr>
          <p:cNvPr id="4" name="Picture 3"/>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0393" y="-76201"/>
            <a:ext cx="4577593" cy="6942683"/>
          </a:xfrm>
          <a:prstGeom prst="rect">
            <a:avLst/>
          </a:prstGeom>
        </p:spPr>
      </p:pic>
    </p:spTree>
    <p:extLst>
      <p:ext uri="{BB962C8B-B14F-4D97-AF65-F5344CB8AC3E}">
        <p14:creationId xmlns:p14="http://schemas.microsoft.com/office/powerpoint/2010/main" val="4257852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ow-your-income.jpg"/>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0"/>
            <a:ext cx="9144000" cy="6934200"/>
          </a:xfrm>
          <a:prstGeom prst="rect">
            <a:avLst/>
          </a:prstGeom>
        </p:spPr>
      </p:pic>
      <p:sp>
        <p:nvSpPr>
          <p:cNvPr id="10" name="Text Placeholder 5">
            <a:extLst>
              <a:ext uri="{FF2B5EF4-FFF2-40B4-BE49-F238E27FC236}">
                <a16:creationId xmlns:a16="http://schemas.microsoft.com/office/drawing/2014/main" id="{7E182D75-5AE5-4324-A447-5A8CE26E25E8}"/>
              </a:ext>
            </a:extLst>
          </p:cNvPr>
          <p:cNvSpPr>
            <a:spLocks noGrp="1"/>
          </p:cNvSpPr>
          <p:nvPr>
            <p:ph type="body" sz="quarter" idx="4294967295"/>
          </p:nvPr>
        </p:nvSpPr>
        <p:spPr>
          <a:xfrm>
            <a:off x="539826" y="2232687"/>
            <a:ext cx="4032174" cy="523875"/>
          </a:xfrm>
        </p:spPr>
        <p:txBody>
          <a:bodyPr>
            <a:noAutofit/>
          </a:bodyPr>
          <a:lstStyle/>
          <a:p>
            <a:r>
              <a:rPr lang="en-US" sz="8000" b="1" dirty="0">
                <a:solidFill>
                  <a:schemeClr val="accent3"/>
                </a:solidFill>
              </a:rPr>
              <a:t>INCOME</a:t>
            </a:r>
            <a:endParaRPr lang="en-US" sz="6600" b="1" dirty="0">
              <a:solidFill>
                <a:schemeClr val="accent3"/>
              </a:solidFill>
            </a:endParaRPr>
          </a:p>
        </p:txBody>
      </p:sp>
      <p:sp>
        <p:nvSpPr>
          <p:cNvPr id="11" name="Rectangle 10">
            <a:extLst>
              <a:ext uri="{FF2B5EF4-FFF2-40B4-BE49-F238E27FC236}">
                <a16:creationId xmlns:a16="http://schemas.microsoft.com/office/drawing/2014/main" id="{8723B381-D22D-4533-9ABD-5CC4636AB2FF}"/>
              </a:ext>
            </a:extLst>
          </p:cNvPr>
          <p:cNvSpPr/>
          <p:nvPr/>
        </p:nvSpPr>
        <p:spPr>
          <a:xfrm>
            <a:off x="539826" y="1863858"/>
            <a:ext cx="3338111" cy="707886"/>
          </a:xfrm>
          <a:prstGeom prst="rect">
            <a:avLst/>
          </a:prstGeom>
        </p:spPr>
        <p:txBody>
          <a:bodyPr wrap="square">
            <a:spAutoFit/>
          </a:bodyPr>
          <a:lstStyle/>
          <a:p>
            <a:r>
              <a:rPr lang="en-US" sz="4000" dirty="0">
                <a:solidFill>
                  <a:schemeClr val="accent3"/>
                </a:solidFill>
                <a:latin typeface="Source Sans Pro Light" pitchFamily="34" charset="0"/>
                <a:ea typeface="Source Sans Pro Light" pitchFamily="34" charset="0"/>
              </a:rPr>
              <a:t>KNOW YOUR</a:t>
            </a:r>
          </a:p>
        </p:txBody>
      </p:sp>
      <p:sp>
        <p:nvSpPr>
          <p:cNvPr id="14" name="Text Box 51"/>
          <p:cNvSpPr txBox="1"/>
          <p:nvPr/>
        </p:nvSpPr>
        <p:spPr>
          <a:xfrm>
            <a:off x="373813" y="6612988"/>
            <a:ext cx="1975104" cy="200154"/>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a:t>
            </a:r>
            <a:r>
              <a:rPr kumimoji="0" lang="is-I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2018</a:t>
            </a:r>
            <a:r>
              <a:rPr kumimoji="0" lang="en-US" sz="700" u="none" strike="noStrike" kern="0" cap="none" spc="0" normalizeH="0" noProof="0" dirty="0">
                <a:ln>
                  <a:noFill/>
                </a:ln>
                <a:solidFill>
                  <a:sysClr val="windowText" lastClr="000000"/>
                </a:solidFill>
                <a:effectLst/>
                <a:uLnTx/>
                <a:uFillTx/>
                <a:latin typeface="Source Sans Pro" pitchFamily="34" charset="0"/>
                <a:ea typeface="Source Sans Pro" pitchFamily="34" charset="0"/>
                <a:cs typeface="Verdana" panose="020B0604030504040204" pitchFamily="34" charset="0"/>
              </a:rPr>
              <a:t> Regions Bank.</a:t>
            </a:r>
          </a:p>
        </p:txBody>
      </p:sp>
      <p:pic>
        <p:nvPicPr>
          <p:cNvPr id="8" name="Image" descr="Image">
            <a:extLst>
              <a:ext uri="{FF2B5EF4-FFF2-40B4-BE49-F238E27FC236}">
                <a16:creationId xmlns:a16="http://schemas.microsoft.com/office/drawing/2014/main" id="{B5C34617-BD53-C344-B078-ABA1FB2A2BCA}"/>
              </a:ext>
            </a:extLst>
          </p:cNvPr>
          <p:cNvPicPr>
            <a:picLocks noChangeAspect="1"/>
          </p:cNvPicPr>
          <p:nvPr/>
        </p:nvPicPr>
        <p:blipFill>
          <a:blip r:embed="rId5">
            <a:extLst/>
          </a:blip>
          <a:stretch>
            <a:fillRect/>
          </a:stretch>
        </p:blipFill>
        <p:spPr>
          <a:xfrm>
            <a:off x="8505496" y="87783"/>
            <a:ext cx="508993" cy="455515"/>
          </a:xfrm>
          <a:prstGeom prst="rect">
            <a:avLst/>
          </a:prstGeom>
          <a:ln w="12700">
            <a:miter lim="400000"/>
          </a:ln>
        </p:spPr>
      </p:pic>
    </p:spTree>
    <p:extLst>
      <p:ext uri="{BB962C8B-B14F-4D97-AF65-F5344CB8AC3E}">
        <p14:creationId xmlns:p14="http://schemas.microsoft.com/office/powerpoint/2010/main" val="308042794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65&quot;/&gt;&lt;/object&gt;&lt;object type=&quot;3&quot; unique_id=&quot;10005&quot;&gt;&lt;property id=&quot;20148&quot; value=&quot;5&quot;/&gt;&lt;property id=&quot;20300&quot; value=&quot;Slide 2&quot;/&gt;&lt;property id=&quot;20307&quot; value=&quot;407&quot;/&gt;&lt;/object&gt;&lt;object type=&quot;3&quot; unique_id=&quot;10006&quot;&gt;&lt;property id=&quot;20148&quot; value=&quot;5&quot;/&gt;&lt;property id=&quot;20300&quot; value=&quot;Slide 4&quot;/&gt;&lt;property id=&quot;20307&quot; value=&quot;396&quot;/&gt;&lt;/object&gt;&lt;object type=&quot;3&quot; unique_id=&quot;10007&quot;&gt;&lt;property id=&quot;20148&quot; value=&quot;5&quot;/&gt;&lt;property id=&quot;20300&quot; value=&quot;Slide 5&quot;/&gt;&lt;property id=&quot;20307&quot; value=&quot;397&quot;/&gt;&lt;/object&gt;&lt;object type=&quot;3&quot; unique_id=&quot;10016&quot;&gt;&lt;property id=&quot;20148&quot; value=&quot;5&quot;/&gt;&lt;property id=&quot;20300&quot; value=&quot;Slide 7&quot;/&gt;&lt;property id=&quot;20307&quot; value=&quot;405&quot;/&gt;&lt;/object&gt;&lt;object type=&quot;3&quot; unique_id=&quot;10017&quot;&gt;&lt;property id=&quot;20148&quot; value=&quot;5&quot;/&gt;&lt;property id=&quot;20300&quot; value=&quot;Slide 8&quot;/&gt;&lt;property id=&quot;20307&quot; value=&quot;428&quot;/&gt;&lt;/object&gt;&lt;object type=&quot;3&quot; unique_id=&quot;10018&quot;&gt;&lt;property id=&quot;20148&quot; value=&quot;5&quot;/&gt;&lt;property id=&quot;20300&quot; value=&quot;Slide 9&quot;/&gt;&lt;property id=&quot;20307&quot; value=&quot;425&quot;/&gt;&lt;/object&gt;&lt;object type=&quot;3&quot; unique_id=&quot;10021&quot;&gt;&lt;property id=&quot;20148&quot; value=&quot;5&quot;/&gt;&lt;property id=&quot;20300&quot; value=&quot;Slide 10&quot;/&gt;&lt;property id=&quot;20307&quot; value=&quot;427&quot;/&gt;&lt;/object&gt;&lt;object type=&quot;3&quot; unique_id=&quot;10022&quot;&gt;&lt;property id=&quot;20148&quot; value=&quot;5&quot;/&gt;&lt;property id=&quot;20300&quot; value=&quot;Slide 11&quot;/&gt;&lt;property id=&quot;20307&quot; value=&quot;429&quot;/&gt;&lt;/object&gt;&lt;object type=&quot;3&quot; unique_id=&quot;10023&quot;&gt;&lt;property id=&quot;20148&quot; value=&quot;5&quot;/&gt;&lt;property id=&quot;20300&quot; value=&quot;Slide 12&quot;/&gt;&lt;property id=&quot;20307&quot; value=&quot;454&quot;/&gt;&lt;/object&gt;&lt;object type=&quot;3&quot; unique_id=&quot;10024&quot;&gt;&lt;property id=&quot;20148&quot; value=&quot;5&quot;/&gt;&lt;property id=&quot;20300&quot; value=&quot;Slide 13&quot;/&gt;&lt;property id=&quot;20307&quot; value=&quot;464&quot;/&gt;&lt;/object&gt;&lt;object type=&quot;3&quot; unique_id=&quot;10027&quot;&gt;&lt;property id=&quot;20148&quot; value=&quot;5&quot;/&gt;&lt;property id=&quot;20300&quot; value=&quot;Slide 26&quot;/&gt;&lt;property id=&quot;20307&quot; value=&quot;437&quot;/&gt;&lt;/object&gt;&lt;object type=&quot;3&quot; unique_id=&quot;10029&quot;&gt;&lt;property id=&quot;20148&quot; value=&quot;5&quot;/&gt;&lt;property id=&quot;20300&quot; value=&quot;Slide 28&quot;/&gt;&lt;property id=&quot;20307&quot; value=&quot;455&quot;/&gt;&lt;/object&gt;&lt;object type=&quot;3&quot; unique_id=&quot;10086&quot;&gt;&lt;property id=&quot;20148&quot; value=&quot;5&quot;/&gt;&lt;property id=&quot;20300&quot; value=&quot;Slide 3&quot;/&gt;&lt;property id=&quot;20307&quot; value=&quot;467&quot;/&gt;&lt;/object&gt;&lt;object type=&quot;3&quot; unique_id=&quot;10091&quot;&gt;&lt;property id=&quot;20148&quot; value=&quot;5&quot;/&gt;&lt;property id=&quot;20300&quot; value=&quot;Slide 15&quot;/&gt;&lt;property id=&quot;20307&quot; value=&quot;487&quot;/&gt;&lt;/object&gt;&lt;object type=&quot;3&quot; unique_id=&quot;10092&quot;&gt;&lt;property id=&quot;20148&quot; value=&quot;5&quot;/&gt;&lt;property id=&quot;20300&quot; value=&quot;Slide 16&quot;/&gt;&lt;property id=&quot;20307&quot; value=&quot;483&quot;/&gt;&lt;/object&gt;&lt;object type=&quot;3&quot; unique_id=&quot;10093&quot;&gt;&lt;property id=&quot;20148&quot; value=&quot;5&quot;/&gt;&lt;property id=&quot;20300&quot; value=&quot;Slide 17&quot;/&gt;&lt;property id=&quot;20307&quot; value=&quot;488&quot;/&gt;&lt;/object&gt;&lt;object type=&quot;3&quot; unique_id=&quot;10094&quot;&gt;&lt;property id=&quot;20148&quot; value=&quot;5&quot;/&gt;&lt;property id=&quot;20300&quot; value=&quot;Slide 18&quot;/&gt;&lt;property id=&quot;20307&quot; value=&quot;481&quot;/&gt;&lt;/object&gt;&lt;object type=&quot;3&quot; unique_id=&quot;10095&quot;&gt;&lt;property id=&quot;20148&quot; value=&quot;5&quot;/&gt;&lt;property id=&quot;20300&quot; value=&quot;Slide 19&quot;/&gt;&lt;property id=&quot;20307&quot; value=&quot;482&quot;/&gt;&lt;/object&gt;&lt;object type=&quot;3&quot; unique_id=&quot;10096&quot;&gt;&lt;property id=&quot;20148&quot; value=&quot;5&quot;/&gt;&lt;property id=&quot;20300&quot; value=&quot;Slide 20&quot;/&gt;&lt;property id=&quot;20307&quot; value=&quot;474&quot;/&gt;&lt;/object&gt;&lt;object type=&quot;3&quot; unique_id=&quot;10097&quot;&gt;&lt;property id=&quot;20148&quot; value=&quot;5&quot;/&gt;&lt;property id=&quot;20300&quot; value=&quot;Slide 21&quot;/&gt;&lt;property id=&quot;20307&quot; value=&quot;475&quot;/&gt;&lt;/object&gt;&lt;object type=&quot;3&quot; unique_id=&quot;10098&quot;&gt;&lt;property id=&quot;20148&quot; value=&quot;5&quot;/&gt;&lt;property id=&quot;20300&quot; value=&quot;Slide 22&quot;/&gt;&lt;property id=&quot;20307&quot; value=&quot;489&quot;/&gt;&lt;/object&gt;&lt;object type=&quot;3&quot; unique_id=&quot;10099&quot;&gt;&lt;property id=&quot;20148&quot; value=&quot;5&quot;/&gt;&lt;property id=&quot;20300&quot; value=&quot;Slide 23&quot;/&gt;&lt;property id=&quot;20307&quot; value=&quot;491&quot;/&gt;&lt;/object&gt;&lt;object type=&quot;3&quot; unique_id=&quot;10101&quot;&gt;&lt;property id=&quot;20148&quot; value=&quot;5&quot;/&gt;&lt;property id=&quot;20300&quot; value=&quot;Slide 25&quot;/&gt;&lt;property id=&quot;20307&quot; value=&quot;478&quot;/&gt;&lt;/object&gt;&lt;object type=&quot;3&quot; unique_id=&quot;10102&quot;&gt;&lt;property id=&quot;20148&quot; value=&quot;5&quot;/&gt;&lt;property id=&quot;20300&quot; value=&quot;Slide 27&quot;/&gt;&lt;property id=&quot;20307&quot; value=&quot;479&quot;/&gt;&lt;/object&gt;&lt;object type=&quot;3&quot; unique_id=&quot;10103&quot;&gt;&lt;property id=&quot;20148&quot; value=&quot;5&quot;/&gt;&lt;property id=&quot;20300&quot; value=&quot;Slide 24&quot;/&gt;&lt;property id=&quot;20307&quot; value=&quot;495&quot;/&gt;&lt;/object&gt;&lt;object type=&quot;3&quot; unique_id=&quot;12211&quot;&gt;&lt;property id=&quot;20148&quot; value=&quot;5&quot;/&gt;&lt;property id=&quot;20300&quot; value=&quot;Slide 6&quot;/&gt;&lt;property id=&quot;20307&quot; value=&quot;496&quot;/&gt;&lt;/object&gt;&lt;object type=&quot;3&quot; unique_id=&quot;12303&quot;&gt;&lt;property id=&quot;20148&quot; value=&quot;5&quot;/&gt;&lt;property id=&quot;20300&quot; value=&quot;Slide 14&quot;/&gt;&lt;property id=&quot;20307&quot; value=&quot;497&quot;/&gt;&lt;/object&gt;&lt;/object&gt;&lt;/object&gt;&lt;/database&gt;"/>
  <p:tag name="SECTOMILLISECCONVERTED" val="1"/>
</p:tagLst>
</file>

<file path=ppt/theme/theme1.xml><?xml version="1.0" encoding="utf-8"?>
<a:theme xmlns:a="http://schemas.openxmlformats.org/drawingml/2006/main" name="1_White">
  <a:themeElements>
    <a:clrScheme name="Regions Next Step">
      <a:dk1>
        <a:srgbClr val="000000"/>
      </a:dk1>
      <a:lt1>
        <a:srgbClr val="FFFFFF"/>
      </a:lt1>
      <a:dk2>
        <a:srgbClr val="4C4C4C"/>
      </a:dk2>
      <a:lt2>
        <a:srgbClr val="D6D5D5"/>
      </a:lt2>
      <a:accent1>
        <a:srgbClr val="88BB00"/>
      </a:accent1>
      <a:accent2>
        <a:srgbClr val="558800"/>
      </a:accent2>
      <a:accent3>
        <a:srgbClr val="117788"/>
      </a:accent3>
      <a:accent4>
        <a:srgbClr val="47C3D3"/>
      </a:accent4>
      <a:accent5>
        <a:srgbClr val="CC4E00"/>
      </a:accent5>
      <a:accent6>
        <a:srgbClr val="FFC425"/>
      </a:accent6>
      <a:hlink>
        <a:srgbClr val="47C3D3"/>
      </a:hlink>
      <a:folHlink>
        <a:srgbClr val="4C4C4C"/>
      </a:folHlink>
    </a:clrScheme>
    <a:fontScheme name="Regions">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S_Template" id="{D6736F86-BD06-B843-9530-20EA73D033EE}" vid="{01F45B2F-51FB-7A4D-A0C8-F7FC09ED47A5}"/>
    </a:ext>
  </a:extLst>
</a:theme>
</file>

<file path=ppt/theme/theme2.xml><?xml version="1.0" encoding="utf-8"?>
<a:theme xmlns:a="http://schemas.openxmlformats.org/drawingml/2006/main" name="Office Theme">
  <a:themeElements>
    <a:clrScheme name="Next Step Notes">
      <a:dk1>
        <a:srgbClr val="000000"/>
      </a:dk1>
      <a:lt1>
        <a:srgbClr val="FFFFFF"/>
      </a:lt1>
      <a:dk2>
        <a:srgbClr val="838383"/>
      </a:dk2>
      <a:lt2>
        <a:srgbClr val="4C4C4C"/>
      </a:lt2>
      <a:accent1>
        <a:srgbClr val="88BB00"/>
      </a:accent1>
      <a:accent2>
        <a:srgbClr val="558800"/>
      </a:accent2>
      <a:accent3>
        <a:srgbClr val="117788"/>
      </a:accent3>
      <a:accent4>
        <a:srgbClr val="47C3D3"/>
      </a:accent4>
      <a:accent5>
        <a:srgbClr val="CC4E00"/>
      </a:accent5>
      <a:accent6>
        <a:srgbClr val="FFC324"/>
      </a:accent6>
      <a:hlink>
        <a:srgbClr val="47C3D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3">
    <a:dk1>
      <a:srgbClr val="000000"/>
    </a:dk1>
    <a:lt1>
      <a:srgbClr val="FFFFFF"/>
    </a:lt1>
    <a:dk2>
      <a:srgbClr val="4C4C4C"/>
    </a:dk2>
    <a:lt2>
      <a:srgbClr val="D6D5D5"/>
    </a:lt2>
    <a:accent1>
      <a:srgbClr val="88BB00"/>
    </a:accent1>
    <a:accent2>
      <a:srgbClr val="558800"/>
    </a:accent2>
    <a:accent3>
      <a:srgbClr val="117788"/>
    </a:accent3>
    <a:accent4>
      <a:srgbClr val="47C3D3"/>
    </a:accent4>
    <a:accent5>
      <a:srgbClr val="CC4E00"/>
    </a:accent5>
    <a:accent6>
      <a:srgbClr val="FFC425"/>
    </a:accent6>
    <a:hlink>
      <a:srgbClr val="47C3D3"/>
    </a:hlink>
    <a:folHlink>
      <a:srgbClr val="4C4C4C"/>
    </a:folHlink>
  </a:clrScheme>
  <a:fontScheme name="Regions">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A6BF93826FB245B8CAC84D8C326751" ma:contentTypeVersion="1" ma:contentTypeDescription="Create a new document." ma:contentTypeScope="" ma:versionID="eb7dd0aff5ab121ee923f2d9f89a5e0a">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95C9A6-5709-4C08-A463-C47333597E34}"/>
</file>

<file path=customXml/itemProps2.xml><?xml version="1.0" encoding="utf-8"?>
<ds:datastoreItem xmlns:ds="http://schemas.openxmlformats.org/officeDocument/2006/customXml" ds:itemID="{09B7CD8E-C8CF-4027-B062-3800458A05B7}">
  <ds:schemaRefs>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F5D193A-ABD5-42CA-A4C3-6CFDDF07BA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1_White</Template>
  <TotalTime>466</TotalTime>
  <Words>7688</Words>
  <Application>Microsoft Office PowerPoint</Application>
  <PresentationFormat>On-screen Show (4:3)</PresentationFormat>
  <Paragraphs>796</Paragraphs>
  <Slides>41</Slides>
  <Notes>41</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MS Gothic</vt:lpstr>
      <vt:lpstr>ＭＳ Ｐゴシック</vt:lpstr>
      <vt:lpstr>Arial</vt:lpstr>
      <vt:lpstr>Courier New</vt:lpstr>
      <vt:lpstr>Geneva</vt:lpstr>
      <vt:lpstr>Helvetica Neue</vt:lpstr>
      <vt:lpstr>Helvetica Neue Light</vt:lpstr>
      <vt:lpstr>Helvetica Neue Medium</vt:lpstr>
      <vt:lpstr>Source Sans Pro</vt:lpstr>
      <vt:lpstr>Source Sans Pro Light</vt:lpstr>
      <vt:lpstr>Times New Roman</vt:lpstr>
      <vt:lpstr>Verdana</vt:lpstr>
      <vt:lpstr>1_White</vt:lpstr>
      <vt:lpstr>PowerPoint Presentation</vt:lpstr>
      <vt:lpstr>PowerPoint Presentation</vt:lpstr>
      <vt:lpstr>PowerPoint Presentation</vt:lpstr>
      <vt:lpstr>Regions Next Step</vt:lpstr>
      <vt:lpstr>AGENDA</vt:lpstr>
      <vt:lpstr>Back to basics</vt:lpstr>
      <vt:lpstr>PowerPoint Presentation</vt:lpstr>
      <vt:lpstr>PowerPoint Presentation</vt:lpstr>
      <vt:lpstr>PowerPoint Presentation</vt:lpstr>
      <vt:lpstr>PowerPoint Presentation</vt:lpstr>
      <vt:lpstr>PERSONAL SPENDING PLAN</vt:lpstr>
      <vt:lpstr>PowerPoint Presentation</vt:lpstr>
      <vt:lpstr>PowerPoint Presentation</vt:lpstr>
      <vt:lpstr>PowerPoint Presentation</vt:lpstr>
      <vt:lpstr>Financial Growth</vt:lpstr>
      <vt:lpstr>PowerPoint Presentation</vt:lpstr>
      <vt:lpstr>NAME THAT SAVINGS PRODUCT</vt:lpstr>
      <vt:lpstr>PowerPoint Presentation</vt:lpstr>
      <vt:lpstr>PowerPoint Presentation</vt:lpstr>
      <vt:lpstr>Ways to Save</vt:lpstr>
      <vt:lpstr>PowerPoint Presentation</vt:lpstr>
      <vt:lpstr>PowerPoint Presentation</vt:lpstr>
      <vt:lpstr>PowerPoint Presentation</vt:lpstr>
      <vt:lpstr>Harnessing the power of credit</vt:lpstr>
      <vt:lpstr>THE 4 Cs of credit</vt:lpstr>
      <vt:lpstr>PowerPoint Presentation</vt:lpstr>
      <vt:lpstr>Getting a Loan</vt:lpstr>
      <vt:lpstr>CREDIT SCORE</vt:lpstr>
      <vt:lpstr>SAMPLE CREDIT SCORE</vt:lpstr>
      <vt:lpstr>PowerPoint Presentation</vt:lpstr>
      <vt:lpstr>PowerPoint Presentation</vt:lpstr>
      <vt:lpstr>HOW TO GROW WEALTH</vt:lpstr>
      <vt:lpstr>PowerPoint Presentation</vt:lpstr>
      <vt:lpstr>Investing</vt:lpstr>
      <vt:lpstr>PowerPoint Presentation</vt:lpstr>
      <vt:lpstr>Signs of Potential Investment Fraud</vt:lpstr>
      <vt:lpstr>PowerPoint Presentation</vt:lpstr>
      <vt:lpstr>PowerPoint Presentation</vt:lpstr>
      <vt:lpstr>CONGRATULATIONS</vt:lpstr>
      <vt:lpstr>Want to Learn More About How Regions Can Help You Meet Your Financial Goals? </vt:lpstr>
      <vt:lpstr>Learn more about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Kathleen</dc:creator>
  <cp:keywords/>
  <dc:description/>
  <cp:lastModifiedBy>Joye M. Hehn</cp:lastModifiedBy>
  <cp:revision>45</cp:revision>
  <dcterms:created xsi:type="dcterms:W3CDTF">2018-04-17T21:08:37Z</dcterms:created>
  <dcterms:modified xsi:type="dcterms:W3CDTF">2018-10-18T14:18:28Z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0x010100A8A6BF93826FB245B8CAC84D8C326751</vt:lpwstr>
  </property>
</Properties>
</file>