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emf" ContentType="image/x-emf"/>
  <Default Extension="xml" ContentType="application/xml"/>
  <Override PartName="/ppt/presentation.xml" ContentType="application/vnd.openxmlformats-officedocument.presentationml.presentation.main+xml"/>
  <Override PartName="/ppt/slides/slide8.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465" r:id="rId2"/>
    <p:sldId id="407" r:id="rId3"/>
    <p:sldId id="512" r:id="rId4"/>
    <p:sldId id="396" r:id="rId5"/>
    <p:sldId id="397" r:id="rId6"/>
    <p:sldId id="398" r:id="rId7"/>
    <p:sldId id="501" r:id="rId8"/>
    <p:sldId id="491" r:id="rId9"/>
    <p:sldId id="503" r:id="rId10"/>
    <p:sldId id="416" r:id="rId11"/>
    <p:sldId id="504" r:id="rId12"/>
    <p:sldId id="487" r:id="rId13"/>
    <p:sldId id="492" r:id="rId14"/>
    <p:sldId id="493" r:id="rId15"/>
    <p:sldId id="502" r:id="rId16"/>
    <p:sldId id="494" r:id="rId17"/>
    <p:sldId id="505" r:id="rId18"/>
    <p:sldId id="495" r:id="rId19"/>
    <p:sldId id="496" r:id="rId20"/>
    <p:sldId id="506" r:id="rId21"/>
    <p:sldId id="497" r:id="rId22"/>
    <p:sldId id="507" r:id="rId23"/>
    <p:sldId id="498" r:id="rId24"/>
    <p:sldId id="508" r:id="rId25"/>
    <p:sldId id="509" r:id="rId26"/>
    <p:sldId id="513" r:id="rId27"/>
    <p:sldId id="510" r:id="rId28"/>
    <p:sldId id="499" r:id="rId29"/>
    <p:sldId id="455" r:id="rId30"/>
  </p:sldIdLst>
  <p:sldSz cx="9144000" cy="6858000" type="screen4x3"/>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on, Tracey L" initials="LTL" lastIdx="27" clrIdx="0"/>
  <p:cmAuthor id="1" name="Lisa" initials="LW"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972E"/>
    <a:srgbClr val="8CC63F"/>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704" autoAdjust="0"/>
  </p:normalViewPr>
  <p:slideViewPr>
    <p:cSldViewPr>
      <p:cViewPr varScale="1">
        <p:scale>
          <a:sx n="95" d="100"/>
          <a:sy n="95" d="100"/>
        </p:scale>
        <p:origin x="-3280" y="-1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89" d="100"/>
          <a:sy n="89" d="100"/>
        </p:scale>
        <p:origin x="-1866" y="25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42" Type="http://schemas.openxmlformats.org/officeDocument/2006/relationships/customXml" Target="../customXml/item3.xml"/><Relationship Id="rId7" Type="http://schemas.openxmlformats.org/officeDocument/2006/relationships/slide" Target="slides/slide6.xml"/><Relationship Id="rId20" Type="http://schemas.openxmlformats.org/officeDocument/2006/relationships/slide" Target="slides/slide19.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41" Type="http://schemas.openxmlformats.org/officeDocument/2006/relationships/customXml" Target="../customXml/item2.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handoutMaster" Target="handoutMasters/handout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40" Type="http://schemas.openxmlformats.org/officeDocument/2006/relationships/customXml" Target="../customXml/item1.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presProps" Target="presProps.xml"/><Relationship Id="rId15" Type="http://schemas.openxmlformats.org/officeDocument/2006/relationships/slide" Target="slides/slide14.xml"/><Relationship Id="rId3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commentAuthors" Target="commentAuthors.xml"/><Relationship Id="rId14" Type="http://schemas.openxmlformats.org/officeDocument/2006/relationships/slide" Target="slides/slide13.xml"/><Relationship Id="rId8" Type="http://schemas.openxmlformats.org/officeDocument/2006/relationships/slide" Target="slides/slide7.xml"/><Relationship Id="rId3" Type="http://schemas.openxmlformats.org/officeDocument/2006/relationships/slide" Target="slides/slide2.xml"/><Relationship Id="rId25" Type="http://schemas.openxmlformats.org/officeDocument/2006/relationships/slide" Target="slides/slide24.xml"/><Relationship Id="rId33" Type="http://schemas.openxmlformats.org/officeDocument/2006/relationships/printerSettings" Target="printerSettings/printerSettings1.bin"/><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1FF26E-EE3B-4A9F-87A2-F750150D9BF1}" type="datetimeFigureOut">
              <a:rPr lang="en-US" smtClean="0"/>
              <a:pPr/>
              <a:t>2/4/14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0B29B2-F200-4C9A-BB13-418D75BC8519}" type="slidenum">
              <a:rPr lang="en-US" smtClean="0"/>
              <a:pPr/>
              <a:t>‹#›</a:t>
            </a:fld>
            <a:endParaRPr lang="en-US" dirty="0"/>
          </a:p>
        </p:txBody>
      </p:sp>
    </p:spTree>
    <p:extLst>
      <p:ext uri="{BB962C8B-B14F-4D97-AF65-F5344CB8AC3E}">
        <p14:creationId xmlns:p14="http://schemas.microsoft.com/office/powerpoint/2010/main" val="2010240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9.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4"/>
          </p:nvPr>
        </p:nvSpPr>
        <p:spPr>
          <a:xfrm>
            <a:off x="152400" y="8610600"/>
            <a:ext cx="2971800" cy="457200"/>
          </a:xfrm>
          <a:prstGeom prst="rect">
            <a:avLst/>
          </a:prstGeom>
        </p:spPr>
        <p:txBody>
          <a:bodyPr vert="horz" lIns="91440" tIns="45720" rIns="91440" bIns="45720" rtlCol="0" anchor="b"/>
          <a:lstStyle>
            <a:lvl1pPr algn="l">
              <a:defRPr sz="1200">
                <a:latin typeface="News Gothic Std" pitchFamily="34" charset="0"/>
              </a:defRPr>
            </a:lvl1pPr>
          </a:lstStyle>
          <a:p>
            <a:fld id="{D1B90812-0B77-449E-AACC-F8C52DA348E8}" type="slidenum">
              <a:rPr lang="en-US" smtClean="0"/>
              <a:pPr/>
              <a:t>‹#›</a:t>
            </a:fld>
            <a:endParaRPr lang="en-US" dirty="0" smtClean="0"/>
          </a:p>
        </p:txBody>
      </p:sp>
      <p:sp>
        <p:nvSpPr>
          <p:cNvPr id="8" name="Rectangle 7"/>
          <p:cNvSpPr/>
          <p:nvPr/>
        </p:nvSpPr>
        <p:spPr>
          <a:xfrm>
            <a:off x="0" y="695566"/>
            <a:ext cx="6858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2" name="Straight Connector 11"/>
          <p:cNvCxnSpPr/>
          <p:nvPr/>
        </p:nvCxnSpPr>
        <p:spPr>
          <a:xfrm>
            <a:off x="1271588" y="2879725"/>
            <a:ext cx="0" cy="5502275"/>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Rectangle 4"/>
          <p:cNvSpPr>
            <a:spLocks noGrp="1" noRot="1" noChangeAspect="1" noChangeArrowheads="1" noTextEdit="1"/>
          </p:cNvSpPr>
          <p:nvPr>
            <p:ph type="sldImg" idx="2"/>
          </p:nvPr>
        </p:nvSpPr>
        <p:spPr bwMode="auto">
          <a:xfrm>
            <a:off x="4099397" y="990600"/>
            <a:ext cx="2336328" cy="175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 name="Rectangle 5"/>
          <p:cNvSpPr>
            <a:spLocks noGrp="1" noChangeArrowheads="1"/>
          </p:cNvSpPr>
          <p:nvPr>
            <p:ph type="body" sz="quarter" idx="3"/>
          </p:nvPr>
        </p:nvSpPr>
        <p:spPr bwMode="auto">
          <a:xfrm>
            <a:off x="1423988" y="2879725"/>
            <a:ext cx="5035550" cy="5502275"/>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8763000"/>
            <a:ext cx="1407972" cy="232350"/>
          </a:xfrm>
          <a:prstGeom prst="rect">
            <a:avLst/>
          </a:prstGeom>
        </p:spPr>
      </p:pic>
    </p:spTree>
    <p:extLst>
      <p:ext uri="{BB962C8B-B14F-4D97-AF65-F5344CB8AC3E}">
        <p14:creationId xmlns:p14="http://schemas.microsoft.com/office/powerpoint/2010/main" val="108281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ews Gothic Std" pitchFamily="34" charset="0"/>
        <a:ea typeface="+mn-ea"/>
        <a:cs typeface="+mn-cs"/>
      </a:defRPr>
    </a:lvl1pPr>
    <a:lvl2pPr marL="457200" algn="l" defTabSz="914400" rtl="0" eaLnBrk="1" latinLnBrk="0" hangingPunct="1">
      <a:defRPr sz="1200" kern="1200">
        <a:solidFill>
          <a:schemeClr val="tx1"/>
        </a:solidFill>
        <a:latin typeface="News Gothic Std" pitchFamily="34" charset="0"/>
        <a:ea typeface="+mn-ea"/>
        <a:cs typeface="+mn-cs"/>
      </a:defRPr>
    </a:lvl2pPr>
    <a:lvl3pPr marL="914400" algn="l" defTabSz="914400" rtl="0" eaLnBrk="1" latinLnBrk="0" hangingPunct="1">
      <a:defRPr sz="1200" kern="1200">
        <a:solidFill>
          <a:schemeClr val="tx1"/>
        </a:solidFill>
        <a:latin typeface="News Gothic Std" pitchFamily="34" charset="0"/>
        <a:ea typeface="+mn-ea"/>
        <a:cs typeface="+mn-cs"/>
      </a:defRPr>
    </a:lvl3pPr>
    <a:lvl4pPr marL="1371600" algn="l" defTabSz="914400" rtl="0" eaLnBrk="1" latinLnBrk="0" hangingPunct="1">
      <a:defRPr sz="1200" kern="1200">
        <a:solidFill>
          <a:schemeClr val="tx1"/>
        </a:solidFill>
        <a:latin typeface="News Gothic Std" pitchFamily="34" charset="0"/>
        <a:ea typeface="+mn-ea"/>
        <a:cs typeface="+mn-cs"/>
      </a:defRPr>
    </a:lvl4pPr>
    <a:lvl5pPr marL="1828800" algn="l" defTabSz="914400" rtl="0" eaLnBrk="1" latinLnBrk="0" hangingPunct="1">
      <a:defRPr sz="1200" kern="1200">
        <a:solidFill>
          <a:schemeClr val="tx1"/>
        </a:solidFill>
        <a:latin typeface="News Gothic Std"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1.png"/><Relationship Id="rId5" Type="http://schemas.openxmlformats.org/officeDocument/2006/relationships/image" Target="../media/image10.png"/><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5.png"/><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image" Target="../media/image17.pn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9.png"/><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www.bankofamerica.com/weblinking/index.cfm?referredby=bizrate" TargetMode="External"/><Relationship Id="rId5" Type="http://schemas.openxmlformats.org/officeDocument/2006/relationships/hyperlink" Target="http://www.bankofamerica.com/weblinking/index.cfm?referredby=pricegrabber" TargetMode="External"/><Relationship Id="rId6" Type="http://schemas.openxmlformats.org/officeDocument/2006/relationships/hyperlink" Target="http://www.bankofamerica.com/weblinking/index.cfm?referredby=shopzilla" TargetMode="External"/><Relationship Id="rId7" Type="http://schemas.openxmlformats.org/officeDocument/2006/relationships/hyperlink" Target="http://www.bankofamerica.com/weblinking/index.cfm?referredby=smarter" TargetMode="External"/><Relationship Id="rId8" Type="http://schemas.openxmlformats.org/officeDocument/2006/relationships/hyperlink" Target="http://www.bankofamerica.com/weblinking/index.cfm?referredby=thebudgetfashionista" TargetMode="External"/><Relationship Id="rId9" Type="http://schemas.openxmlformats.org/officeDocument/2006/relationships/hyperlink" Target="http://www.bankofamerica.com/weblinking/index.cfm?referredby=thegrocerygame" TargetMode="External"/><Relationship Id="rId10"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png"/><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8.png"/><Relationship Id="rId6" Type="http://schemas.openxmlformats.org/officeDocument/2006/relationships/image" Target="../media/image14.png"/><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8.png"/><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56"/>
            <a:ext cx="6859480" cy="9137344"/>
          </a:xfrm>
          <a:prstGeom prst="rect">
            <a:avLst/>
          </a:prstGeom>
        </p:spPr>
      </p:pic>
      <p:sp>
        <p:nvSpPr>
          <p:cNvPr id="14" name="Rectangle 13"/>
          <p:cNvSpPr/>
          <p:nvPr/>
        </p:nvSpPr>
        <p:spPr>
          <a:xfrm>
            <a:off x="0" y="2514600"/>
            <a:ext cx="6858000" cy="1676400"/>
          </a:xfrm>
          <a:prstGeom prst="rect">
            <a:avLst/>
          </a:prstGeom>
          <a:solidFill>
            <a:schemeClr val="bg2">
              <a:alpha val="6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0" y="4114800"/>
            <a:ext cx="6858000" cy="152400"/>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12271"/>
            <a:ext cx="2062456" cy="540004"/>
          </a:xfrm>
          <a:prstGeom prst="rect">
            <a:avLst/>
          </a:prstGeom>
        </p:spPr>
      </p:pic>
      <p:sp>
        <p:nvSpPr>
          <p:cNvPr id="9" name="Text Placeholder 10"/>
          <p:cNvSpPr txBox="1">
            <a:spLocks/>
          </p:cNvSpPr>
          <p:nvPr/>
        </p:nvSpPr>
        <p:spPr>
          <a:xfrm>
            <a:off x="0" y="3069771"/>
            <a:ext cx="6859480" cy="762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600"/>
              </a:spcAft>
              <a:buNone/>
            </a:pPr>
            <a:r>
              <a:rPr lang="en-US" kern="2400" spc="100" dirty="0" smtClean="0">
                <a:solidFill>
                  <a:schemeClr val="bg1"/>
                </a:solidFill>
                <a:latin typeface="News Gothic Std" pitchFamily="34" charset="0"/>
              </a:rPr>
              <a:t>MANAGING YOUR MONEY</a:t>
            </a:r>
            <a:endParaRPr lang="en-US" kern="2400" spc="100" dirty="0">
              <a:solidFill>
                <a:schemeClr val="bg1"/>
              </a:solidFill>
              <a:latin typeface="News Gothic Std" pitchFamily="34" charset="0"/>
            </a:endParaRPr>
          </a:p>
          <a:p>
            <a:pPr marL="0" indent="0" algn="ctr">
              <a:buNone/>
            </a:pPr>
            <a:endParaRPr lang="en-US" dirty="0">
              <a:solidFill>
                <a:schemeClr val="bg1"/>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167" y="4648200"/>
            <a:ext cx="1827146" cy="1524000"/>
          </a:xfrm>
          <a:prstGeom prst="rect">
            <a:avLst/>
          </a:prstGeom>
        </p:spPr>
      </p:pic>
    </p:spTree>
    <p:extLst>
      <p:ext uri="{BB962C8B-B14F-4D97-AF65-F5344CB8AC3E}">
        <p14:creationId xmlns:p14="http://schemas.microsoft.com/office/powerpoint/2010/main" val="348584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6"/>
          <p:cNvSpPr>
            <a:spLocks noGrp="1" noRot="1" noChangeAspect="1" noChangeArrowheads="1" noTextEdit="1"/>
          </p:cNvSpPr>
          <p:nvPr>
            <p:ph type="sldImg"/>
          </p:nvPr>
        </p:nvSpPr>
        <p:spPr>
          <a:xfrm>
            <a:off x="4098925" y="990600"/>
            <a:ext cx="2336800" cy="1752600"/>
          </a:xfrm>
          <a:ln/>
        </p:spPr>
      </p:sp>
      <p:sp>
        <p:nvSpPr>
          <p:cNvPr id="46084" name="Rectangle 1027"/>
          <p:cNvSpPr>
            <a:spLocks noGrp="1" noChangeArrowheads="1"/>
          </p:cNvSpPr>
          <p:nvPr>
            <p:ph type="body" idx="1"/>
          </p:nvPr>
        </p:nvSpPr>
        <p:spPr>
          <a:xfrm>
            <a:off x="1423987" y="2803525"/>
            <a:ext cx="4824413" cy="6416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1" noProof="0" dirty="0" smtClean="0">
                <a:solidFill>
                  <a:schemeClr val="tx1">
                    <a:lumMod val="75000"/>
                    <a:lumOff val="25000"/>
                  </a:schemeClr>
                </a:solidFill>
              </a:rPr>
              <a:t>Controle</a:t>
            </a:r>
            <a:r>
              <a:rPr lang="es-ES_tradnl" b="1" baseline="0" noProof="0" dirty="0" smtClean="0">
                <a:solidFill>
                  <a:schemeClr val="tx1">
                    <a:lumMod val="75000"/>
                    <a:lumOff val="25000"/>
                  </a:schemeClr>
                </a:solidFill>
              </a:rPr>
              <a:t> Sus Gastos Diarios</a:t>
            </a:r>
            <a:endParaRPr lang="es-ES_tradnl" b="1" noProof="0" dirty="0" smtClean="0">
              <a:solidFill>
                <a:schemeClr val="tx1">
                  <a:lumMod val="75000"/>
                  <a:lumOff val="25000"/>
                </a:schemeClr>
              </a:solidFill>
            </a:endParaRPr>
          </a:p>
          <a:p>
            <a:pPr>
              <a:spcBef>
                <a:spcPts val="1800"/>
              </a:spcBef>
            </a:pPr>
            <a:r>
              <a:rPr lang="es-ES_tradnl" b="1" noProof="0" dirty="0" smtClean="0">
                <a:solidFill>
                  <a:schemeClr val="tx1">
                    <a:lumMod val="75000"/>
                    <a:lumOff val="25000"/>
                  </a:schemeClr>
                </a:solidFill>
              </a:rPr>
              <a:t>Haga referencia </a:t>
            </a:r>
            <a:r>
              <a:rPr lang="es-ES_tradnl" b="0" noProof="0" dirty="0" smtClean="0">
                <a:solidFill>
                  <a:schemeClr val="tx1">
                    <a:lumMod val="75000"/>
                    <a:lumOff val="25000"/>
                  </a:schemeClr>
                </a:solidFill>
              </a:rPr>
              <a:t>al</a:t>
            </a:r>
            <a:r>
              <a:rPr lang="es-ES_tradnl" b="0" baseline="0" noProof="0" dirty="0" smtClean="0">
                <a:solidFill>
                  <a:schemeClr val="tx1">
                    <a:lumMod val="75000"/>
                    <a:lumOff val="25000"/>
                  </a:schemeClr>
                </a:solidFill>
              </a:rPr>
              <a:t> folleto</a:t>
            </a:r>
            <a:r>
              <a:rPr lang="es-ES_tradnl" noProof="0" dirty="0" smtClean="0">
                <a:solidFill>
                  <a:schemeClr val="tx1">
                    <a:lumMod val="75000"/>
                    <a:lumOff val="25000"/>
                  </a:schemeClr>
                </a:solidFill>
              </a:rPr>
              <a:t> “</a:t>
            </a:r>
            <a:r>
              <a:rPr lang="es-ES_tradnl" i="1" noProof="0" dirty="0" smtClean="0">
                <a:solidFill>
                  <a:schemeClr val="tx1">
                    <a:lumMod val="75000"/>
                    <a:lumOff val="25000"/>
                  </a:schemeClr>
                </a:solidFill>
              </a:rPr>
              <a:t>Maneje su Dinero: Plan de Gastos Personales.”</a:t>
            </a:r>
            <a:endParaRPr lang="es-ES_tradnl" noProof="0" dirty="0" smtClean="0">
              <a:solidFill>
                <a:schemeClr val="tx1">
                  <a:lumMod val="75000"/>
                  <a:lumOff val="25000"/>
                </a:schemeClr>
              </a:solidFill>
            </a:endParaRPr>
          </a:p>
          <a:p>
            <a:pPr lvl="0"/>
            <a:endParaRPr lang="es-ES_tradnl" b="1" baseline="0" noProof="0" dirty="0" smtClean="0">
              <a:solidFill>
                <a:schemeClr val="tx1">
                  <a:lumMod val="75000"/>
                  <a:lumOff val="25000"/>
                </a:schemeClr>
              </a:solidFill>
            </a:endParaRPr>
          </a:p>
          <a:p>
            <a:pPr lvl="0"/>
            <a:r>
              <a:rPr lang="es-ES_tradnl" b="1" baseline="0" noProof="0" dirty="0" smtClean="0">
                <a:solidFill>
                  <a:schemeClr val="tx1">
                    <a:lumMod val="75000"/>
                    <a:lumOff val="25000"/>
                  </a:schemeClr>
                </a:solidFill>
              </a:rPr>
              <a:t>Pregunte: </a:t>
            </a:r>
            <a:r>
              <a:rPr lang="es-ES_tradnl" b="0" baseline="0" noProof="0" dirty="0" smtClean="0">
                <a:solidFill>
                  <a:schemeClr val="tx1">
                    <a:lumMod val="75000"/>
                    <a:lumOff val="25000"/>
                  </a:schemeClr>
                </a:solidFill>
              </a:rPr>
              <a:t>¿Sabe usted hacia dónde va su dinero cada semana? ¿Y cada mes?</a:t>
            </a:r>
            <a:r>
              <a:rPr lang="es-ES_tradnl" b="0" noProof="0" dirty="0" smtClean="0">
                <a:solidFill>
                  <a:schemeClr val="tx1">
                    <a:lumMod val="75000"/>
                    <a:lumOff val="25000"/>
                  </a:schemeClr>
                </a:solidFill>
              </a:rPr>
              <a:t> </a:t>
            </a:r>
            <a:r>
              <a:rPr lang="es-ES_tradnl" b="1" noProof="0" dirty="0" smtClean="0">
                <a:solidFill>
                  <a:schemeClr val="tx1">
                    <a:lumMod val="75000"/>
                    <a:lumOff val="25000"/>
                  </a:schemeClr>
                </a:solidFill>
              </a:rPr>
              <a:t>Acepte t</a:t>
            </a:r>
            <a:r>
              <a:rPr lang="es-ES_tradnl" b="1" baseline="0" noProof="0" dirty="0" smtClean="0">
                <a:solidFill>
                  <a:schemeClr val="tx1">
                    <a:lumMod val="75000"/>
                    <a:lumOff val="25000"/>
                  </a:schemeClr>
                </a:solidFill>
              </a:rPr>
              <a:t>odas las respuestas.</a:t>
            </a:r>
            <a:r>
              <a:rPr lang="es-ES_tradnl" noProof="0" dirty="0" smtClean="0">
                <a:solidFill>
                  <a:schemeClr val="tx1">
                    <a:lumMod val="75000"/>
                    <a:lumOff val="25000"/>
                  </a:schemeClr>
                </a:solidFill>
              </a:rPr>
              <a:t> Promueva la discusión sobre todos los aspectos de la pregunta</a:t>
            </a:r>
            <a:r>
              <a:rPr lang="es-ES_tradnl" baseline="0" noProof="0" dirty="0" smtClean="0">
                <a:solidFill>
                  <a:schemeClr val="tx1">
                    <a:lumMod val="75000"/>
                    <a:lumOff val="25000"/>
                  </a:schemeClr>
                </a:solidFill>
              </a:rPr>
              <a:t>.</a:t>
            </a:r>
          </a:p>
          <a:p>
            <a:pPr lvl="0"/>
            <a:endParaRPr lang="es-ES_tradnl" noProof="0" dirty="0" smtClean="0">
              <a:solidFill>
                <a:schemeClr val="tx1">
                  <a:lumMod val="75000"/>
                  <a:lumOff val="25000"/>
                </a:schemeClr>
              </a:solidFill>
            </a:endParaRPr>
          </a:p>
          <a:p>
            <a:pPr lvl="0"/>
            <a:r>
              <a:rPr lang="es-ES_tradnl" baseline="0" noProof="0" dirty="0" smtClean="0">
                <a:solidFill>
                  <a:schemeClr val="tx1">
                    <a:lumMod val="75000"/>
                    <a:lumOff val="25000"/>
                  </a:schemeClr>
                </a:solidFill>
              </a:rPr>
              <a:t>El Plan de Gastos Personales en sus folletos provee un buen punto de partida</a:t>
            </a:r>
            <a:r>
              <a:rPr lang="es-ES_tradnl" noProof="0" dirty="0" smtClean="0">
                <a:solidFill>
                  <a:schemeClr val="tx1">
                    <a:lumMod val="75000"/>
                    <a:lumOff val="25000"/>
                  </a:schemeClr>
                </a:solidFill>
              </a:rPr>
              <a:t>.</a:t>
            </a:r>
            <a:endParaRPr lang="es-ES_tradnl" baseline="0" noProof="0" dirty="0" smtClean="0">
              <a:solidFill>
                <a:schemeClr val="tx1">
                  <a:lumMod val="75000"/>
                  <a:lumOff val="25000"/>
                </a:schemeClr>
              </a:solidFill>
            </a:endParaRPr>
          </a:p>
          <a:p>
            <a:pPr lvl="0"/>
            <a:endParaRPr lang="es-ES_tradnl" noProof="0" dirty="0" smtClean="0">
              <a:solidFill>
                <a:schemeClr val="tx1">
                  <a:lumMod val="75000"/>
                  <a:lumOff val="25000"/>
                </a:schemeClr>
              </a:solidFill>
            </a:endParaRPr>
          </a:p>
          <a:p>
            <a:pPr>
              <a:spcBef>
                <a:spcPts val="600"/>
              </a:spcBef>
            </a:pPr>
            <a:r>
              <a:rPr lang="es-ES_tradnl" b="1" noProof="0" dirty="0" smtClean="0">
                <a:solidFill>
                  <a:schemeClr val="tx1">
                    <a:lumMod val="75000"/>
                    <a:lumOff val="25000"/>
                  </a:schemeClr>
                </a:solidFill>
              </a:rPr>
              <a:t>Saber es Poder cuando se refiere a su flujo mensual de dinero en efectivo. </a:t>
            </a:r>
            <a:r>
              <a:rPr lang="es-ES_tradnl" b="0" noProof="0" dirty="0" smtClean="0">
                <a:solidFill>
                  <a:schemeClr val="tx1">
                    <a:lumMod val="75000"/>
                    <a:lumOff val="25000"/>
                  </a:schemeClr>
                </a:solidFill>
              </a:rPr>
              <a:t>Saber de dónde viene todo su dinero (ingresos) y adónde va (expensas) cada mes le ayudará a tomar el control de su situación financiera</a:t>
            </a:r>
            <a:r>
              <a:rPr lang="es-ES_tradnl" noProof="0" dirty="0" smtClean="0">
                <a:solidFill>
                  <a:schemeClr val="tx1">
                    <a:lumMod val="75000"/>
                    <a:lumOff val="25000"/>
                  </a:schemeClr>
                </a:solidFill>
              </a:rPr>
              <a:t>. </a:t>
            </a:r>
          </a:p>
          <a:p>
            <a:endParaRPr lang="es-ES_tradnl" noProof="0" dirty="0" smtClean="0">
              <a:solidFill>
                <a:schemeClr val="tx1">
                  <a:lumMod val="75000"/>
                  <a:lumOff val="25000"/>
                </a:schemeClr>
              </a:solidFill>
            </a:endParaRPr>
          </a:p>
          <a:p>
            <a:pPr>
              <a:spcAft>
                <a:spcPts val="300"/>
              </a:spcAft>
            </a:pPr>
            <a:r>
              <a:rPr lang="es-ES_tradnl" noProof="0" dirty="0" smtClean="0">
                <a:solidFill>
                  <a:schemeClr val="tx1">
                    <a:lumMod val="75000"/>
                    <a:lumOff val="25000"/>
                  </a:schemeClr>
                </a:solidFill>
              </a:rPr>
              <a:t>Existen cuatro pasos para preparar un plan de gastos: </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Controlar sus gastos diarios – puede que quiera utilizar una planilla como</a:t>
            </a:r>
            <a:r>
              <a:rPr lang="es-ES_tradnl" baseline="0" noProof="0" dirty="0" smtClean="0">
                <a:solidFill>
                  <a:schemeClr val="tx1">
                    <a:lumMod val="75000"/>
                    <a:lumOff val="25000"/>
                  </a:schemeClr>
                </a:solidFill>
              </a:rPr>
              <a:t> ésta para anotar sus gastos diarios.</a:t>
            </a:r>
            <a:endParaRPr lang="es-ES_tradnl"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Determine su ingreso</a:t>
            </a:r>
            <a:r>
              <a:rPr lang="es-ES_tradnl" baseline="0" noProof="0" dirty="0" smtClean="0">
                <a:solidFill>
                  <a:schemeClr val="tx1">
                    <a:lumMod val="75000"/>
                    <a:lumOff val="25000"/>
                  </a:schemeClr>
                </a:solidFill>
              </a:rPr>
              <a:t> y expensas mensuales</a:t>
            </a:r>
            <a:r>
              <a:rPr lang="es-ES_tradnl" noProof="0" dirty="0" smtClean="0">
                <a:solidFill>
                  <a:schemeClr val="tx1">
                    <a:lumMod val="75000"/>
                    <a:lumOff val="25000"/>
                  </a:schemeClr>
                </a:solidFill>
              </a:rPr>
              <a:t>  </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Encuentre la manera de reducir sus gastos  </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Encuentre la manera de aumentar sus ingresos </a:t>
            </a:r>
          </a:p>
          <a:p>
            <a:pPr marL="0" marR="0" lvl="1" indent="0" algn="l" defTabSz="914400" rtl="0" eaLnBrk="1" fontAlgn="auto" latinLnBrk="0" hangingPunct="1">
              <a:lnSpc>
                <a:spcPct val="100000"/>
              </a:lnSpc>
              <a:spcBef>
                <a:spcPts val="300"/>
              </a:spcBef>
              <a:spcAft>
                <a:spcPts val="300"/>
              </a:spcAft>
              <a:buClrTx/>
              <a:buSzTx/>
              <a:buFontTx/>
              <a:buNone/>
              <a:tabLst/>
              <a:defRPr/>
            </a:pPr>
            <a:endParaRPr lang="es-ES_tradnl" dirty="0" smtClean="0">
              <a:solidFill>
                <a:srgbClr val="404040"/>
              </a:solidFill>
              <a:latin typeface="News Gothic Std" charset="0"/>
              <a:ea typeface="MS PGothic" charset="0"/>
            </a:endParaRPr>
          </a:p>
          <a:p>
            <a:pPr marL="0" marR="0" lvl="1" indent="0" algn="l" defTabSz="914400" rtl="0" eaLnBrk="1" fontAlgn="auto" latinLnBrk="0" hangingPunct="1">
              <a:lnSpc>
                <a:spcPct val="100000"/>
              </a:lnSpc>
              <a:spcBef>
                <a:spcPts val="300"/>
              </a:spcBef>
              <a:spcAft>
                <a:spcPts val="300"/>
              </a:spcAft>
              <a:buClrTx/>
              <a:buSzTx/>
              <a:buFontTx/>
              <a:buNone/>
              <a:tabLst/>
              <a:defRPr/>
            </a:pPr>
            <a:r>
              <a:rPr lang="es-ES_tradnl" dirty="0" smtClean="0">
                <a:solidFill>
                  <a:srgbClr val="404040"/>
                </a:solidFill>
                <a:latin typeface="News Gothic Std" charset="0"/>
                <a:ea typeface="MS PGothic" charset="0"/>
              </a:rPr>
              <a:t>&lt;haga clic en la siguiente diapositiva&gt;</a:t>
            </a:r>
            <a:endParaRPr lang="en-US" dirty="0" smtClean="0">
              <a:solidFill>
                <a:srgbClr val="404040"/>
              </a:solidFill>
              <a:latin typeface="News Gothic Std" charset="0"/>
              <a:ea typeface="MS PGothic" charset="0"/>
            </a:endParaRPr>
          </a:p>
          <a:p>
            <a:pPr marL="0" lvl="1">
              <a:spcBef>
                <a:spcPts val="1200"/>
              </a:spcBef>
              <a:spcAft>
                <a:spcPts val="300"/>
              </a:spcAft>
            </a:pPr>
            <a:endParaRPr lang="es-ES_tradnl" noProof="0" dirty="0" smtClean="0"/>
          </a:p>
          <a:p>
            <a:r>
              <a:rPr lang="es-ES_tradnl" noProof="0" dirty="0" smtClean="0"/>
              <a:t> </a:t>
            </a:r>
          </a:p>
        </p:txBody>
      </p:sp>
      <p:sp>
        <p:nvSpPr>
          <p:cNvPr id="7"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10</a:t>
            </a:fld>
            <a:endParaRPr lang="en-US" sz="1200" dirty="0">
              <a:latin typeface="News Gothic Std" pitchFamily="34"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722949"/>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4219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6"/>
          <p:cNvSpPr>
            <a:spLocks noGrp="1" noRot="1" noChangeAspect="1" noChangeArrowheads="1" noTextEdit="1"/>
          </p:cNvSpPr>
          <p:nvPr>
            <p:ph type="sldImg"/>
          </p:nvPr>
        </p:nvSpPr>
        <p:spPr>
          <a:xfrm>
            <a:off x="4098925" y="990600"/>
            <a:ext cx="2336800" cy="1752600"/>
          </a:xfrm>
          <a:ln/>
        </p:spPr>
      </p:sp>
      <p:sp>
        <p:nvSpPr>
          <p:cNvPr id="46084" name="Rectangle 1027"/>
          <p:cNvSpPr>
            <a:spLocks noGrp="1" noChangeArrowheads="1"/>
          </p:cNvSpPr>
          <p:nvPr>
            <p:ph type="body" idx="1"/>
          </p:nvPr>
        </p:nvSpPr>
        <p:spPr>
          <a:xfrm>
            <a:off x="1423987" y="2879725"/>
            <a:ext cx="4900613" cy="6797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solidFill>
                  <a:schemeClr val="tx1">
                    <a:lumMod val="75000"/>
                    <a:lumOff val="25000"/>
                  </a:schemeClr>
                </a:solidFill>
              </a:rPr>
              <a:t>Controle</a:t>
            </a:r>
            <a:r>
              <a:rPr lang="es-ES_tradnl" b="1" baseline="0" noProof="0" dirty="0" smtClean="0">
                <a:solidFill>
                  <a:schemeClr val="tx1">
                    <a:lumMod val="75000"/>
                    <a:lumOff val="25000"/>
                  </a:schemeClr>
                </a:solidFill>
              </a:rPr>
              <a:t> Sus Gastos Diarios</a:t>
            </a:r>
            <a:r>
              <a:rPr lang="es-ES_tradnl" b="1" baseline="0" dirty="0" smtClean="0">
                <a:solidFill>
                  <a:schemeClr val="tx1">
                    <a:lumMod val="75000"/>
                    <a:lumOff val="25000"/>
                  </a:schemeClr>
                </a:solidFill>
              </a:rPr>
              <a:t>, continuación</a:t>
            </a:r>
          </a:p>
          <a:p>
            <a:pPr>
              <a:spcBef>
                <a:spcPts val="1800"/>
              </a:spcBef>
              <a:spcAft>
                <a:spcPts val="300"/>
              </a:spcAft>
            </a:pPr>
            <a:r>
              <a:rPr lang="es-ES_tradnl" dirty="0" smtClean="0">
                <a:solidFill>
                  <a:schemeClr val="tx1">
                    <a:lumMod val="75000"/>
                    <a:lumOff val="25000"/>
                  </a:schemeClr>
                </a:solidFill>
              </a:rPr>
              <a:t>Un</a:t>
            </a:r>
            <a:r>
              <a:rPr lang="es-ES_tradnl" baseline="0" dirty="0" smtClean="0">
                <a:solidFill>
                  <a:schemeClr val="tx1">
                    <a:lumMod val="75000"/>
                    <a:lumOff val="25000"/>
                  </a:schemeClr>
                </a:solidFill>
              </a:rPr>
              <a:t> par de consejos que pueden ayudarlo son:</a:t>
            </a:r>
            <a:endParaRPr lang="es-ES_tradnl"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dirty="0" smtClean="0">
                <a:solidFill>
                  <a:schemeClr val="tx1">
                    <a:lumMod val="75000"/>
                    <a:lumOff val="25000"/>
                  </a:schemeClr>
                </a:solidFill>
              </a:rPr>
              <a:t>Obtener un recibo para todo y</a:t>
            </a:r>
          </a:p>
          <a:p>
            <a:pPr marL="274320" lvl="1" indent="-274320">
              <a:spcBef>
                <a:spcPts val="600"/>
              </a:spcBef>
              <a:spcAft>
                <a:spcPts val="600"/>
              </a:spcAft>
              <a:buBlip>
                <a:blip r:embed="rId3"/>
              </a:buBlip>
              <a:defRPr/>
            </a:pPr>
            <a:r>
              <a:rPr lang="es-ES_tradnl" dirty="0" smtClean="0">
                <a:solidFill>
                  <a:schemeClr val="tx1">
                    <a:lumMod val="75000"/>
                    <a:lumOff val="25000"/>
                  </a:schemeClr>
                </a:solidFill>
              </a:rPr>
              <a:t>Procesar sus transacciones a diario para</a:t>
            </a:r>
            <a:r>
              <a:rPr lang="es-ES_tradnl" baseline="0" dirty="0" smtClean="0">
                <a:solidFill>
                  <a:schemeClr val="tx1">
                    <a:lumMod val="75000"/>
                    <a:lumOff val="25000"/>
                  </a:schemeClr>
                </a:solidFill>
              </a:rPr>
              <a:t> no olvidarse de nada</a:t>
            </a:r>
            <a:endParaRPr lang="es-ES_tradnl" dirty="0" smtClean="0">
              <a:solidFill>
                <a:schemeClr val="tx1">
                  <a:lumMod val="75000"/>
                  <a:lumOff val="25000"/>
                </a:schemeClr>
              </a:solidFill>
            </a:endParaRPr>
          </a:p>
          <a:p>
            <a:r>
              <a:rPr lang="es-ES_tradnl" dirty="0" smtClean="0">
                <a:solidFill>
                  <a:schemeClr val="tx1">
                    <a:lumMod val="75000"/>
                    <a:lumOff val="25000"/>
                  </a:schemeClr>
                </a:solidFill>
              </a:rPr>
              <a:t> </a:t>
            </a:r>
          </a:p>
          <a:p>
            <a:r>
              <a:rPr lang="es-ES_tradnl" b="1" dirty="0" smtClean="0">
                <a:solidFill>
                  <a:schemeClr val="tx1">
                    <a:lumMod val="75000"/>
                    <a:lumOff val="25000"/>
                  </a:schemeClr>
                </a:solidFill>
              </a:rPr>
              <a:t>Pregunte: </a:t>
            </a:r>
            <a:r>
              <a:rPr lang="es-ES_tradnl" b="0" dirty="0" smtClean="0">
                <a:solidFill>
                  <a:schemeClr val="tx1">
                    <a:lumMod val="75000"/>
                    <a:lumOff val="25000"/>
                  </a:schemeClr>
                </a:solidFill>
              </a:rPr>
              <a:t>Sus gastos se suman</a:t>
            </a:r>
            <a:r>
              <a:rPr lang="es-ES_tradnl" dirty="0" smtClean="0">
                <a:solidFill>
                  <a:schemeClr val="tx1">
                    <a:lumMod val="75000"/>
                    <a:lumOff val="25000"/>
                  </a:schemeClr>
                </a:solidFill>
              </a:rPr>
              <a:t>. Sin entrar en gran detalle, ¿En dónde creen ustedes que pueden</a:t>
            </a:r>
            <a:r>
              <a:rPr lang="es-ES_tradnl" baseline="0" dirty="0" smtClean="0">
                <a:solidFill>
                  <a:schemeClr val="tx1">
                    <a:lumMod val="75000"/>
                    <a:lumOff val="25000"/>
                  </a:schemeClr>
                </a:solidFill>
              </a:rPr>
              <a:t> ahorrar</a:t>
            </a:r>
            <a:r>
              <a:rPr lang="es-ES_tradnl" dirty="0" smtClean="0">
                <a:solidFill>
                  <a:schemeClr val="tx1">
                    <a:lumMod val="75000"/>
                    <a:lumOff val="25000"/>
                  </a:schemeClr>
                </a:solidFill>
              </a:rPr>
              <a:t>? </a:t>
            </a:r>
          </a:p>
          <a:p>
            <a:r>
              <a:rPr lang="es-ES_tradnl" dirty="0" smtClean="0">
                <a:solidFill>
                  <a:schemeClr val="tx1">
                    <a:lumMod val="75000"/>
                    <a:lumOff val="25000"/>
                  </a:schemeClr>
                </a:solidFill>
              </a:rPr>
              <a:t> </a:t>
            </a:r>
          </a:p>
          <a:p>
            <a:pPr lvl="0"/>
            <a:r>
              <a:rPr lang="es-ES_tradnl" b="1" dirty="0" smtClean="0">
                <a:solidFill>
                  <a:schemeClr val="tx1">
                    <a:lumMod val="75000"/>
                    <a:lumOff val="25000"/>
                  </a:schemeClr>
                </a:solidFill>
              </a:rPr>
              <a:t>Analice</a:t>
            </a:r>
            <a:r>
              <a:rPr lang="es-ES_tradnl" b="0" dirty="0" smtClean="0">
                <a:solidFill>
                  <a:schemeClr val="tx1">
                    <a:lumMod val="75000"/>
                    <a:lumOff val="25000"/>
                  </a:schemeClr>
                </a:solidFill>
              </a:rPr>
              <a:t> todas las</a:t>
            </a:r>
            <a:r>
              <a:rPr lang="es-ES_tradnl" b="0" baseline="0" dirty="0" smtClean="0">
                <a:solidFill>
                  <a:schemeClr val="tx1">
                    <a:lumMod val="75000"/>
                    <a:lumOff val="25000"/>
                  </a:schemeClr>
                </a:solidFill>
              </a:rPr>
              <a:t> respuestas</a:t>
            </a:r>
            <a:r>
              <a:rPr lang="es-ES_tradnl" b="1" baseline="0" dirty="0" smtClean="0">
                <a:solidFill>
                  <a:schemeClr val="tx1">
                    <a:lumMod val="75000"/>
                    <a:lumOff val="25000"/>
                  </a:schemeClr>
                </a:solidFill>
              </a:rPr>
              <a:t>. </a:t>
            </a:r>
            <a:r>
              <a:rPr lang="es-ES_tradnl" b="0" baseline="0" dirty="0" smtClean="0">
                <a:solidFill>
                  <a:schemeClr val="tx1">
                    <a:lumMod val="75000"/>
                    <a:lumOff val="25000"/>
                  </a:schemeClr>
                </a:solidFill>
              </a:rPr>
              <a:t>Promueva el debate alrededor de todos los aspectos de la pregunta</a:t>
            </a:r>
            <a:r>
              <a:rPr lang="es-ES_tradnl" dirty="0" smtClean="0">
                <a:solidFill>
                  <a:schemeClr val="tx1">
                    <a:lumMod val="75000"/>
                    <a:lumOff val="25000"/>
                  </a:schemeClr>
                </a:solidFill>
              </a:rPr>
              <a:t>.</a:t>
            </a:r>
            <a:endParaRPr lang="es-ES_tradnl" sz="1200" b="0" kern="1200" dirty="0" smtClean="0">
              <a:solidFill>
                <a:schemeClr val="tx1">
                  <a:lumMod val="75000"/>
                  <a:lumOff val="25000"/>
                </a:schemeClr>
              </a:solidFill>
              <a:effectLst/>
            </a:endParaRPr>
          </a:p>
          <a:p>
            <a:r>
              <a:rPr lang="es-ES_tradnl" sz="1200" kern="1200" dirty="0" smtClean="0">
                <a:solidFill>
                  <a:schemeClr val="tx1">
                    <a:lumMod val="75000"/>
                    <a:lumOff val="25000"/>
                  </a:schemeClr>
                </a:solidFill>
                <a:effectLst/>
                <a:latin typeface="News Gothic Std" pitchFamily="34" charset="0"/>
                <a:ea typeface="+mn-ea"/>
                <a:cs typeface="+mn-cs"/>
              </a:rPr>
              <a:t> </a:t>
            </a:r>
          </a:p>
          <a:p>
            <a:pPr marL="0" marR="0" lvl="1" indent="0" algn="l" defTabSz="914400" rtl="0" eaLnBrk="1" fontAlgn="auto" latinLnBrk="0" hangingPunct="1">
              <a:lnSpc>
                <a:spcPct val="100000"/>
              </a:lnSpc>
              <a:spcBef>
                <a:spcPts val="300"/>
              </a:spcBef>
              <a:spcAft>
                <a:spcPts val="300"/>
              </a:spcAft>
              <a:buClrTx/>
              <a:buSzTx/>
              <a:buFontTx/>
              <a:buNone/>
              <a:tabLst/>
              <a:defRPr/>
            </a:pPr>
            <a:r>
              <a:rPr lang="es-ES_tradnl" dirty="0" smtClean="0">
                <a:solidFill>
                  <a:srgbClr val="404040"/>
                </a:solidFill>
                <a:latin typeface="News Gothic Std" charset="0"/>
                <a:ea typeface="MS PGothic" charset="0"/>
              </a:rPr>
              <a:t>&lt;haga clic en la siguiente diapositiva&gt;</a:t>
            </a:r>
            <a:endParaRPr lang="en-US" dirty="0" smtClean="0">
              <a:solidFill>
                <a:srgbClr val="404040"/>
              </a:solidFill>
              <a:latin typeface="News Gothic Std" charset="0"/>
              <a:ea typeface="MS PGothic" charset="0"/>
            </a:endParaRPr>
          </a:p>
          <a:p>
            <a:endParaRPr lang="en-US" dirty="0" smtClean="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7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27" y="60960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11</a:t>
            </a:fld>
            <a:endParaRPr lang="en-US" sz="1200" dirty="0">
              <a:latin typeface="News Gothic Std" pitchFamily="34"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27" y="6879771"/>
            <a:ext cx="685800" cy="685800"/>
          </a:xfrm>
          <a:prstGeom prst="rect">
            <a:avLst/>
          </a:prstGeom>
        </p:spPr>
      </p:pic>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22" y="64770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21" y="7267483"/>
            <a:ext cx="685800" cy="685800"/>
          </a:xfrm>
          <a:prstGeom prst="rect">
            <a:avLst/>
          </a:prstGeom>
        </p:spPr>
      </p:pic>
      <p:sp>
        <p:nvSpPr>
          <p:cNvPr id="2" name="Slide Image Placeholder 1"/>
          <p:cNvSpPr>
            <a:spLocks noGrp="1" noRot="1" noChangeAspect="1"/>
          </p:cNvSpPr>
          <p:nvPr>
            <p:ph type="sldImg"/>
          </p:nvPr>
        </p:nvSpPr>
        <p:spPr>
          <a:xfrm>
            <a:off x="4191000" y="1066800"/>
            <a:ext cx="2235200" cy="1676400"/>
          </a:xfrm>
          <a:prstGeom prst="rect">
            <a:avLst/>
          </a:prstGeom>
        </p:spPr>
      </p:sp>
      <p:sp>
        <p:nvSpPr>
          <p:cNvPr id="3" name="Notes Placeholder 2"/>
          <p:cNvSpPr>
            <a:spLocks noGrp="1"/>
          </p:cNvSpPr>
          <p:nvPr>
            <p:ph type="body" idx="1"/>
          </p:nvPr>
        </p:nvSpPr>
        <p:spPr>
          <a:xfrm>
            <a:off x="1447800" y="2797628"/>
            <a:ext cx="5105400" cy="6574972"/>
          </a:xfrm>
          <a:prstGeom prst="rect">
            <a:avLst/>
          </a:prstGeom>
        </p:spPr>
        <p:txBody>
          <a:bodyPr/>
          <a:lstStyle/>
          <a:p>
            <a:pPr>
              <a:defRPr/>
            </a:pPr>
            <a:r>
              <a:rPr lang="es-ES_tradnl" b="1" noProof="0" dirty="0" smtClean="0">
                <a:solidFill>
                  <a:schemeClr val="tx1">
                    <a:lumMod val="75000"/>
                    <a:lumOff val="25000"/>
                  </a:schemeClr>
                </a:solidFill>
              </a:rPr>
              <a:t>Ingreso </a:t>
            </a:r>
            <a:endParaRPr lang="es-ES_tradnl" sz="1200" b="1" kern="1200" noProof="0" dirty="0" smtClean="0">
              <a:solidFill>
                <a:schemeClr val="tx1">
                  <a:lumMod val="75000"/>
                  <a:lumOff val="25000"/>
                </a:schemeClr>
              </a:solidFill>
              <a:effectLst/>
            </a:endParaRPr>
          </a:p>
          <a:p>
            <a:pPr>
              <a:spcBef>
                <a:spcPts val="1800"/>
              </a:spcBef>
            </a:pPr>
            <a:r>
              <a:rPr lang="es-ES_tradnl" sz="1200" b="1" kern="1200" noProof="0" dirty="0" smtClean="0">
                <a:solidFill>
                  <a:schemeClr val="tx1">
                    <a:lumMod val="75000"/>
                    <a:lumOff val="25000"/>
                  </a:schemeClr>
                </a:solidFill>
                <a:effectLst/>
                <a:latin typeface="News Gothic Std" pitchFamily="34" charset="0"/>
                <a:ea typeface="+mn-ea"/>
                <a:cs typeface="+mn-cs"/>
              </a:rPr>
              <a:t>Diga:</a:t>
            </a:r>
            <a:r>
              <a:rPr lang="es-ES_tradnl" sz="1200" kern="1200" baseline="0" noProof="0" dirty="0" smtClean="0">
                <a:solidFill>
                  <a:schemeClr val="tx1">
                    <a:lumMod val="75000"/>
                    <a:lumOff val="25000"/>
                  </a:schemeClr>
                </a:solidFill>
                <a:effectLst/>
                <a:latin typeface="News Gothic Std" pitchFamily="34" charset="0"/>
                <a:ea typeface="+mn-ea"/>
                <a:cs typeface="+mn-cs"/>
              </a:rPr>
              <a:t> </a:t>
            </a:r>
            <a:r>
              <a:rPr lang="es-ES_tradnl" sz="1200" b="0" kern="1200" baseline="0" noProof="0" dirty="0" smtClean="0">
                <a:solidFill>
                  <a:schemeClr val="tx1">
                    <a:lumMod val="75000"/>
                    <a:lumOff val="25000"/>
                  </a:schemeClr>
                </a:solidFill>
                <a:effectLst/>
                <a:latin typeface="News Gothic Std" pitchFamily="34" charset="0"/>
                <a:ea typeface="+mn-ea"/>
                <a:cs typeface="+mn-cs"/>
              </a:rPr>
              <a:t>El siguiente paso en la preparación de un plan personal de gastos e</a:t>
            </a:r>
            <a:r>
              <a:rPr lang="es-ES_tradnl" sz="1200" kern="1200" noProof="0" dirty="0" smtClean="0">
                <a:solidFill>
                  <a:schemeClr val="tx1">
                    <a:lumMod val="75000"/>
                    <a:lumOff val="25000"/>
                  </a:schemeClr>
                </a:solidFill>
                <a:effectLst/>
                <a:latin typeface="News Gothic Std" pitchFamily="34" charset="0"/>
                <a:ea typeface="+mn-ea"/>
                <a:cs typeface="+mn-cs"/>
              </a:rPr>
              <a:t>s determinar sus</a:t>
            </a:r>
            <a:r>
              <a:rPr lang="es-ES_tradnl" sz="1200" kern="1200" baseline="0" noProof="0" dirty="0" smtClean="0">
                <a:solidFill>
                  <a:schemeClr val="tx1">
                    <a:lumMod val="75000"/>
                    <a:lumOff val="25000"/>
                  </a:schemeClr>
                </a:solidFill>
                <a:effectLst/>
                <a:latin typeface="News Gothic Std" pitchFamily="34" charset="0"/>
                <a:ea typeface="+mn-ea"/>
                <a:cs typeface="+mn-cs"/>
              </a:rPr>
              <a:t> ingresos y expensas mensuales</a:t>
            </a:r>
            <a:r>
              <a:rPr lang="es-ES_tradnl" sz="1200" kern="1200" noProof="0" dirty="0" smtClean="0">
                <a:solidFill>
                  <a:schemeClr val="tx1">
                    <a:lumMod val="75000"/>
                    <a:lumOff val="25000"/>
                  </a:schemeClr>
                </a:solidFill>
                <a:effectLst/>
                <a:latin typeface="News Gothic Std" pitchFamily="34" charset="0"/>
                <a:ea typeface="+mn-ea"/>
                <a:cs typeface="+mn-cs"/>
              </a:rPr>
              <a:t>. Miren</a:t>
            </a:r>
            <a:r>
              <a:rPr lang="es-ES_tradnl" sz="1200" kern="1200" baseline="0" noProof="0" dirty="0" smtClean="0">
                <a:solidFill>
                  <a:schemeClr val="tx1">
                    <a:lumMod val="75000"/>
                    <a:lumOff val="25000"/>
                  </a:schemeClr>
                </a:solidFill>
                <a:effectLst/>
                <a:latin typeface="News Gothic Std" pitchFamily="34" charset="0"/>
                <a:ea typeface="+mn-ea"/>
                <a:cs typeface="+mn-cs"/>
              </a:rPr>
              <a:t> sus folletos</a:t>
            </a:r>
            <a:r>
              <a:rPr lang="es-ES_tradnl" sz="1200" kern="1200" noProof="0" dirty="0" smtClean="0">
                <a:solidFill>
                  <a:schemeClr val="tx1">
                    <a:lumMod val="75000"/>
                    <a:lumOff val="25000"/>
                  </a:schemeClr>
                </a:solidFill>
                <a:effectLst/>
                <a:latin typeface="News Gothic Std" pitchFamily="34" charset="0"/>
                <a:ea typeface="+mn-ea"/>
                <a:cs typeface="+mn-cs"/>
              </a:rPr>
              <a:t>. La última columna de la izquierda bajo el nombre Esquema de Pago Mensual. Ingrese montos en dólares donde corresponda. La mayoría de la gente tendrá ingresos en los espacios 1 y 2 dentro</a:t>
            </a:r>
            <a:r>
              <a:rPr lang="es-ES_tradnl" sz="1200" kern="1200" baseline="0" noProof="0" dirty="0" smtClean="0">
                <a:solidFill>
                  <a:schemeClr val="tx1">
                    <a:lumMod val="75000"/>
                    <a:lumOff val="25000"/>
                  </a:schemeClr>
                </a:solidFill>
                <a:effectLst/>
                <a:latin typeface="News Gothic Std" pitchFamily="34" charset="0"/>
                <a:ea typeface="+mn-ea"/>
                <a:cs typeface="+mn-cs"/>
              </a:rPr>
              <a:t> de ingresos</a:t>
            </a:r>
            <a:r>
              <a:rPr lang="es-ES_tradnl" sz="1200" kern="1200" noProof="0" dirty="0" smtClean="0">
                <a:solidFill>
                  <a:schemeClr val="tx1">
                    <a:lumMod val="75000"/>
                    <a:lumOff val="25000"/>
                  </a:schemeClr>
                </a:solidFill>
                <a:effectLst/>
                <a:latin typeface="News Gothic Std" pitchFamily="34" charset="0"/>
                <a:ea typeface="+mn-ea"/>
                <a:cs typeface="+mn-cs"/>
              </a:rPr>
              <a:t>. </a:t>
            </a:r>
          </a:p>
          <a:p>
            <a:r>
              <a:rPr lang="es-ES_tradnl" sz="1200" i="1" kern="1200" noProof="0" dirty="0" smtClean="0">
                <a:solidFill>
                  <a:schemeClr val="tx1">
                    <a:lumMod val="75000"/>
                    <a:lumOff val="25000"/>
                  </a:schemeClr>
                </a:solidFill>
                <a:effectLst/>
                <a:latin typeface="News Gothic Std" pitchFamily="34" charset="0"/>
                <a:ea typeface="+mn-ea"/>
                <a:cs typeface="+mn-cs"/>
              </a:rPr>
              <a:t>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a:spcAft>
                <a:spcPts val="300"/>
              </a:spcAft>
            </a:pPr>
            <a:r>
              <a:rPr lang="es-ES_tradnl" sz="1200" i="1" kern="1200" noProof="0" dirty="0" smtClean="0">
                <a:solidFill>
                  <a:schemeClr val="tx1">
                    <a:lumMod val="75000"/>
                    <a:lumOff val="25000"/>
                  </a:schemeClr>
                </a:solidFill>
                <a:effectLst/>
                <a:latin typeface="News Gothic Std" pitchFamily="34" charset="0"/>
                <a:ea typeface="+mn-ea"/>
                <a:cs typeface="+mn-cs"/>
              </a:rPr>
              <a:t>Ingreso </a:t>
            </a:r>
            <a:r>
              <a:rPr lang="es-ES_tradnl" sz="1200" i="0" kern="1200" noProof="0" dirty="0" smtClean="0">
                <a:solidFill>
                  <a:schemeClr val="tx1">
                    <a:lumMod val="75000"/>
                    <a:lumOff val="25000"/>
                  </a:schemeClr>
                </a:solidFill>
                <a:effectLst/>
                <a:latin typeface="News Gothic Std" pitchFamily="34" charset="0"/>
                <a:ea typeface="+mn-ea"/>
                <a:cs typeface="+mn-cs"/>
              </a:rPr>
              <a:t>es</a:t>
            </a:r>
            <a:r>
              <a:rPr lang="es-ES_tradnl" sz="1200" kern="1200" noProof="0" dirty="0" smtClean="0">
                <a:solidFill>
                  <a:schemeClr val="tx1">
                    <a:lumMod val="75000"/>
                    <a:lumOff val="25000"/>
                  </a:schemeClr>
                </a:solidFill>
                <a:effectLst/>
                <a:latin typeface="News Gothic Std" pitchFamily="34" charset="0"/>
                <a:ea typeface="+mn-ea"/>
                <a:cs typeface="+mn-cs"/>
              </a:rPr>
              <a:t> el dinero que le llega a usted desde:</a:t>
            </a:r>
          </a:p>
          <a:p>
            <a:pPr marL="274320" lvl="1" indent="-274320">
              <a:spcBef>
                <a:spcPts val="300"/>
              </a:spcBef>
              <a:spcAft>
                <a:spcPts val="300"/>
              </a:spcAft>
              <a:buBlip>
                <a:blip r:embed="rId5"/>
              </a:buBlip>
              <a:defRPr/>
            </a:pPr>
            <a:r>
              <a:rPr lang="es-ES_tradnl" noProof="0" dirty="0" smtClean="0">
                <a:solidFill>
                  <a:schemeClr val="tx1">
                    <a:lumMod val="75000"/>
                    <a:lumOff val="25000"/>
                  </a:schemeClr>
                </a:solidFill>
              </a:rPr>
              <a:t>Salarios (dinero que</a:t>
            </a:r>
            <a:r>
              <a:rPr lang="es-ES_tradnl" baseline="0" noProof="0" dirty="0" smtClean="0">
                <a:solidFill>
                  <a:schemeClr val="tx1">
                    <a:lumMod val="75000"/>
                    <a:lumOff val="25000"/>
                  </a:schemeClr>
                </a:solidFill>
              </a:rPr>
              <a:t> le pagan </a:t>
            </a:r>
            <a:r>
              <a:rPr lang="es-ES_tradnl" noProof="0" dirty="0" smtClean="0">
                <a:solidFill>
                  <a:schemeClr val="tx1">
                    <a:lumMod val="75000"/>
                    <a:lumOff val="25000"/>
                  </a:schemeClr>
                </a:solidFill>
              </a:rPr>
              <a:t>por su trabajo)</a:t>
            </a:r>
          </a:p>
          <a:p>
            <a:pPr marL="274320" lvl="1" indent="-274320">
              <a:spcBef>
                <a:spcPts val="300"/>
              </a:spcBef>
              <a:spcAft>
                <a:spcPts val="300"/>
              </a:spcAft>
              <a:buBlip>
                <a:blip r:embed="rId5"/>
              </a:buBlip>
              <a:defRPr/>
            </a:pPr>
            <a:r>
              <a:rPr lang="es-ES_tradnl" sz="1200" kern="1200" noProof="0" dirty="0" smtClean="0">
                <a:solidFill>
                  <a:schemeClr val="tx1">
                    <a:lumMod val="75000"/>
                    <a:lumOff val="25000"/>
                  </a:schemeClr>
                </a:solidFill>
                <a:effectLst/>
                <a:latin typeface="News Gothic Std" pitchFamily="34" charset="0"/>
                <a:ea typeface="+mn-ea"/>
                <a:cs typeface="+mn-cs"/>
              </a:rPr>
              <a:t>Ingreso por ser su propio jefe  </a:t>
            </a:r>
          </a:p>
          <a:p>
            <a:pPr marL="274320" lvl="1" indent="-274320">
              <a:spcBef>
                <a:spcPts val="300"/>
              </a:spcBef>
              <a:spcAft>
                <a:spcPts val="300"/>
              </a:spcAft>
              <a:buBlip>
                <a:blip r:embed="rId5"/>
              </a:buBlip>
              <a:defRPr/>
            </a:pPr>
            <a:r>
              <a:rPr lang="es-ES_tradnl" sz="1200" kern="1200" noProof="0" dirty="0" smtClean="0">
                <a:solidFill>
                  <a:schemeClr val="tx1">
                    <a:lumMod val="75000"/>
                    <a:lumOff val="25000"/>
                  </a:schemeClr>
                </a:solidFill>
                <a:effectLst/>
                <a:latin typeface="News Gothic Std" pitchFamily="34" charset="0"/>
                <a:ea typeface="+mn-ea"/>
                <a:cs typeface="+mn-cs"/>
              </a:rPr>
              <a:t>Asistencia pública, lo cual puede incluir la</a:t>
            </a:r>
            <a:r>
              <a:rPr lang="es-ES_tradnl" sz="1200" kern="1200" baseline="0" noProof="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Asistencia Temporal para Familias Necesitadas (TANF) o</a:t>
            </a:r>
            <a:r>
              <a:rPr lang="es-ES_tradnl" sz="1200" kern="1200" baseline="0" noProof="0" dirty="0" smtClean="0">
                <a:solidFill>
                  <a:schemeClr val="tx1">
                    <a:lumMod val="75000"/>
                    <a:lumOff val="25000"/>
                  </a:schemeClr>
                </a:solidFill>
                <a:effectLst/>
                <a:latin typeface="News Gothic Std" pitchFamily="34" charset="0"/>
                <a:ea typeface="+mn-ea"/>
                <a:cs typeface="+mn-cs"/>
              </a:rPr>
              <a:t> Cupones de Alimentos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300"/>
              </a:spcBef>
              <a:spcAft>
                <a:spcPts val="300"/>
              </a:spcAft>
              <a:buBlip>
                <a:blip r:embed="rId5"/>
              </a:buBlip>
              <a:defRPr/>
            </a:pPr>
            <a:r>
              <a:rPr lang="es-ES_tradnl" sz="1200" kern="1200" noProof="0" dirty="0" smtClean="0">
                <a:solidFill>
                  <a:schemeClr val="tx1">
                    <a:lumMod val="75000"/>
                    <a:lumOff val="25000"/>
                  </a:schemeClr>
                </a:solidFill>
                <a:effectLst/>
                <a:latin typeface="News Gothic Std" pitchFamily="34" charset="0"/>
                <a:ea typeface="+mn-ea"/>
                <a:cs typeface="+mn-cs"/>
              </a:rPr>
              <a:t>Manutención de niños o pensión alimenticia</a:t>
            </a:r>
          </a:p>
          <a:p>
            <a:pPr marL="274320" lvl="1" indent="-274320">
              <a:spcBef>
                <a:spcPts val="300"/>
              </a:spcBef>
              <a:spcAft>
                <a:spcPts val="300"/>
              </a:spcAft>
              <a:buBlip>
                <a:blip r:embed="rId5"/>
              </a:buBlip>
              <a:defRPr/>
            </a:pPr>
            <a:r>
              <a:rPr lang="es-ES_tradnl" sz="1200" kern="1200" noProof="0" dirty="0" smtClean="0">
                <a:solidFill>
                  <a:schemeClr val="tx1">
                    <a:lumMod val="75000"/>
                    <a:lumOff val="25000"/>
                  </a:schemeClr>
                </a:solidFill>
                <a:effectLst/>
                <a:latin typeface="News Gothic Std" pitchFamily="34" charset="0"/>
                <a:ea typeface="+mn-ea"/>
                <a:cs typeface="+mn-cs"/>
              </a:rPr>
              <a:t>Intereses y dividendos </a:t>
            </a:r>
          </a:p>
          <a:p>
            <a:pPr marL="274320" lvl="1" indent="-274320">
              <a:spcBef>
                <a:spcPts val="300"/>
              </a:spcBef>
              <a:spcAft>
                <a:spcPts val="300"/>
              </a:spcAft>
              <a:buBlip>
                <a:blip r:embed="rId5"/>
              </a:buBlip>
              <a:defRPr/>
            </a:pPr>
            <a:r>
              <a:rPr lang="es-ES_tradnl" sz="1200" kern="1200" noProof="0" dirty="0" smtClean="0">
                <a:solidFill>
                  <a:schemeClr val="tx1">
                    <a:lumMod val="75000"/>
                    <a:lumOff val="25000"/>
                  </a:schemeClr>
                </a:solidFill>
                <a:effectLst/>
                <a:latin typeface="News Gothic Std" pitchFamily="34" charset="0"/>
                <a:ea typeface="+mn-ea"/>
                <a:cs typeface="+mn-cs"/>
              </a:rPr>
              <a:t>Seguro Social, el cual puede incluir jubilación, discapacidad, familia, beneficios para sobrevivientes o del Medicare. </a:t>
            </a:r>
          </a:p>
          <a:p>
            <a:pPr marL="274320" lvl="1" indent="-274320">
              <a:spcBef>
                <a:spcPts val="300"/>
              </a:spcBef>
              <a:spcAft>
                <a:spcPts val="300"/>
              </a:spcAft>
              <a:buBlip>
                <a:blip r:embed="rId5"/>
              </a:buBlip>
              <a:defRPr/>
            </a:pPr>
            <a:r>
              <a:rPr lang="es-ES_tradnl" sz="1200" kern="1200" noProof="0" dirty="0" smtClean="0">
                <a:solidFill>
                  <a:schemeClr val="tx1">
                    <a:lumMod val="75000"/>
                    <a:lumOff val="25000"/>
                  </a:schemeClr>
                </a:solidFill>
                <a:effectLst/>
                <a:latin typeface="News Gothic Std" pitchFamily="34" charset="0"/>
                <a:ea typeface="+mn-ea"/>
                <a:cs typeface="+mn-cs"/>
              </a:rPr>
              <a:t>Otras fuentes (ej., propinas) </a:t>
            </a:r>
          </a:p>
          <a:p>
            <a:pPr lvl="0"/>
            <a:endParaRPr lang="es-ES_tradnl" sz="1200" kern="1200" noProof="0" dirty="0" smtClean="0">
              <a:solidFill>
                <a:schemeClr val="tx1">
                  <a:lumMod val="75000"/>
                  <a:lumOff val="25000"/>
                </a:schemeClr>
              </a:solidFill>
              <a:effectLst/>
              <a:latin typeface="News Gothic Std" pitchFamily="34" charset="0"/>
              <a:ea typeface="+mn-ea"/>
              <a:cs typeface="+mn-cs"/>
            </a:endParaRPr>
          </a:p>
          <a:p>
            <a:r>
              <a:rPr lang="es-ES_tradnl" sz="1200" b="1" kern="1200" noProof="0" dirty="0" smtClean="0">
                <a:solidFill>
                  <a:schemeClr val="tx1">
                    <a:lumMod val="75000"/>
                    <a:lumOff val="25000"/>
                  </a:schemeClr>
                </a:solidFill>
                <a:effectLst/>
                <a:latin typeface="News Gothic Std" pitchFamily="34" charset="0"/>
                <a:ea typeface="+mn-ea"/>
                <a:cs typeface="+mn-cs"/>
              </a:rPr>
              <a:t>Pregunte: </a:t>
            </a:r>
            <a:r>
              <a:rPr lang="es-ES_tradnl" sz="1200" b="0" kern="1200" noProof="0" dirty="0" smtClean="0">
                <a:solidFill>
                  <a:schemeClr val="tx1">
                    <a:lumMod val="75000"/>
                    <a:lumOff val="25000"/>
                  </a:schemeClr>
                </a:solidFill>
                <a:effectLst/>
                <a:latin typeface="News Gothic Std" pitchFamily="34" charset="0"/>
                <a:ea typeface="+mn-ea"/>
                <a:cs typeface="+mn-cs"/>
              </a:rPr>
              <a:t>Existen</a:t>
            </a:r>
            <a:r>
              <a:rPr lang="es-ES_tradnl" sz="1200" b="0" kern="1200" baseline="0" noProof="0" dirty="0" smtClean="0">
                <a:solidFill>
                  <a:schemeClr val="tx1">
                    <a:lumMod val="75000"/>
                    <a:lumOff val="25000"/>
                  </a:schemeClr>
                </a:solidFill>
                <a:effectLst/>
                <a:latin typeface="News Gothic Std" pitchFamily="34" charset="0"/>
                <a:ea typeface="+mn-ea"/>
                <a:cs typeface="+mn-cs"/>
              </a:rPr>
              <a:t> dos categorías de ingreso</a:t>
            </a:r>
            <a:r>
              <a:rPr lang="es-ES_tradnl" sz="1200" kern="1200" noProof="0" dirty="0" smtClean="0">
                <a:solidFill>
                  <a:schemeClr val="tx1">
                    <a:lumMod val="75000"/>
                    <a:lumOff val="25000"/>
                  </a:schemeClr>
                </a:solidFill>
                <a:effectLst/>
                <a:latin typeface="News Gothic Std" pitchFamily="34" charset="0"/>
                <a:ea typeface="+mn-ea"/>
                <a:cs typeface="+mn-cs"/>
              </a:rPr>
              <a:t>: </a:t>
            </a:r>
            <a:r>
              <a:rPr lang="es-ES_tradnl" sz="1200" b="1" i="1" kern="1200" noProof="0" dirty="0" smtClean="0">
                <a:solidFill>
                  <a:schemeClr val="tx1">
                    <a:lumMod val="75000"/>
                    <a:lumOff val="25000"/>
                  </a:schemeClr>
                </a:solidFill>
                <a:effectLst/>
                <a:latin typeface="News Gothic Std" pitchFamily="34" charset="0"/>
                <a:ea typeface="+mn-ea"/>
                <a:cs typeface="+mn-cs"/>
              </a:rPr>
              <a:t>bruto y</a:t>
            </a:r>
            <a:r>
              <a:rPr lang="es-ES_tradnl" sz="1200" kern="1200" noProof="0" dirty="0" smtClean="0">
                <a:solidFill>
                  <a:schemeClr val="tx1">
                    <a:lumMod val="75000"/>
                    <a:lumOff val="25000"/>
                  </a:schemeClr>
                </a:solidFill>
                <a:effectLst/>
                <a:latin typeface="News Gothic Std" pitchFamily="34" charset="0"/>
                <a:ea typeface="+mn-ea"/>
                <a:cs typeface="+mn-cs"/>
              </a:rPr>
              <a:t> </a:t>
            </a:r>
            <a:r>
              <a:rPr lang="es-ES_tradnl" sz="1200" b="1" i="1" kern="1200" noProof="0" dirty="0" smtClean="0">
                <a:solidFill>
                  <a:schemeClr val="tx1">
                    <a:lumMod val="75000"/>
                    <a:lumOff val="25000"/>
                  </a:schemeClr>
                </a:solidFill>
                <a:effectLst/>
                <a:latin typeface="News Gothic Std" pitchFamily="34" charset="0"/>
                <a:ea typeface="+mn-ea"/>
                <a:cs typeface="+mn-cs"/>
              </a:rPr>
              <a:t>neto</a:t>
            </a:r>
            <a:r>
              <a:rPr lang="es-ES_tradnl" sz="1200" kern="1200" noProof="0" dirty="0" smtClean="0">
                <a:solidFill>
                  <a:schemeClr val="tx1">
                    <a:lumMod val="75000"/>
                    <a:lumOff val="25000"/>
                  </a:schemeClr>
                </a:solidFill>
                <a:effectLst/>
                <a:latin typeface="News Gothic Std" pitchFamily="34" charset="0"/>
                <a:ea typeface="+mn-ea"/>
                <a:cs typeface="+mn-cs"/>
              </a:rPr>
              <a:t>. ¿Cuál creen</a:t>
            </a:r>
            <a:r>
              <a:rPr lang="es-ES_tradnl" sz="1200" kern="1200" baseline="0" noProof="0" dirty="0" smtClean="0">
                <a:solidFill>
                  <a:schemeClr val="tx1">
                    <a:lumMod val="75000"/>
                    <a:lumOff val="25000"/>
                  </a:schemeClr>
                </a:solidFill>
                <a:effectLst/>
                <a:latin typeface="News Gothic Std" pitchFamily="34" charset="0"/>
                <a:ea typeface="+mn-ea"/>
                <a:cs typeface="+mn-cs"/>
              </a:rPr>
              <a:t> que sea l</a:t>
            </a:r>
            <a:r>
              <a:rPr lang="es-ES_tradnl" sz="1200" kern="1200" noProof="0" dirty="0" smtClean="0">
                <a:solidFill>
                  <a:schemeClr val="tx1">
                    <a:lumMod val="75000"/>
                    <a:lumOff val="25000"/>
                  </a:schemeClr>
                </a:solidFill>
                <a:effectLst/>
                <a:latin typeface="News Gothic Std" pitchFamily="34" charset="0"/>
                <a:ea typeface="+mn-ea"/>
                <a:cs typeface="+mn-cs"/>
              </a:rPr>
              <a:t>a diferencia entre ambos?</a:t>
            </a:r>
          </a:p>
          <a:p>
            <a:endParaRPr lang="es-ES_tradnl" b="1" noProof="0" dirty="0" smtClean="0">
              <a:solidFill>
                <a:schemeClr val="tx1">
                  <a:lumMod val="75000"/>
                  <a:lumOff val="25000"/>
                </a:schemeClr>
              </a:solidFill>
            </a:endParaRPr>
          </a:p>
          <a:p>
            <a:pPr>
              <a:spcAft>
                <a:spcPts val="300"/>
              </a:spcAft>
            </a:pPr>
            <a:r>
              <a:rPr lang="es-ES_tradnl" sz="1200" b="1" kern="1200" noProof="0" dirty="0" smtClean="0">
                <a:solidFill>
                  <a:schemeClr val="tx1">
                    <a:lumMod val="75000"/>
                    <a:lumOff val="25000"/>
                  </a:schemeClr>
                </a:solidFill>
                <a:effectLst/>
                <a:latin typeface="News Gothic Std" pitchFamily="34" charset="0"/>
                <a:ea typeface="+mn-ea"/>
                <a:cs typeface="+mn-cs"/>
              </a:rPr>
              <a:t>Analice </a:t>
            </a:r>
            <a:r>
              <a:rPr lang="es-ES_tradnl" sz="1200" b="0" kern="1200" noProof="0" dirty="0" smtClean="0">
                <a:solidFill>
                  <a:schemeClr val="tx1">
                    <a:lumMod val="75000"/>
                    <a:lumOff val="25000"/>
                  </a:schemeClr>
                </a:solidFill>
                <a:effectLst/>
                <a:latin typeface="News Gothic Std" pitchFamily="34" charset="0"/>
                <a:ea typeface="+mn-ea"/>
                <a:cs typeface="+mn-cs"/>
              </a:rPr>
              <a:t>asegurándose de tocar los siguientes temas: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5"/>
              </a:buBlip>
              <a:defRPr/>
            </a:pPr>
            <a:r>
              <a:rPr lang="es-ES_tradnl" sz="1200" i="1" kern="1200" noProof="0" dirty="0" smtClean="0">
                <a:solidFill>
                  <a:schemeClr val="tx1">
                    <a:lumMod val="75000"/>
                    <a:lumOff val="25000"/>
                  </a:schemeClr>
                </a:solidFill>
                <a:effectLst/>
                <a:latin typeface="News Gothic Std" pitchFamily="34" charset="0"/>
                <a:ea typeface="+mn-ea"/>
                <a:cs typeface="+mn-cs"/>
              </a:rPr>
              <a:t>Ingreso Bruto</a:t>
            </a:r>
            <a:r>
              <a:rPr lang="es-ES_tradnl" sz="1200" i="1" kern="1200" baseline="0" noProof="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es su ingreso total sin</a:t>
            </a:r>
            <a:r>
              <a:rPr lang="es-ES_tradnl" sz="1200" kern="1200" baseline="0" noProof="0" dirty="0" smtClean="0">
                <a:solidFill>
                  <a:schemeClr val="tx1">
                    <a:lumMod val="75000"/>
                    <a:lumOff val="25000"/>
                  </a:schemeClr>
                </a:solidFill>
                <a:effectLst/>
                <a:latin typeface="News Gothic Std" pitchFamily="34" charset="0"/>
                <a:ea typeface="+mn-ea"/>
                <a:cs typeface="+mn-cs"/>
              </a:rPr>
              <a:t> deducciones</a:t>
            </a:r>
            <a:r>
              <a:rPr lang="es-ES_tradnl" sz="1200" kern="1200" noProof="0" dirty="0" smtClean="0">
                <a:solidFill>
                  <a:schemeClr val="tx1">
                    <a:lumMod val="75000"/>
                    <a:lumOff val="25000"/>
                  </a:schemeClr>
                </a:solidFill>
                <a:effectLst/>
                <a:latin typeface="News Gothic Std" pitchFamily="34" charset="0"/>
                <a:ea typeface="+mn-ea"/>
                <a:cs typeface="+mn-cs"/>
              </a:rPr>
              <a:t>. </a:t>
            </a:r>
          </a:p>
          <a:p>
            <a:pPr marL="274320" lvl="1" indent="-274320">
              <a:spcBef>
                <a:spcPts val="600"/>
              </a:spcBef>
              <a:spcAft>
                <a:spcPts val="600"/>
              </a:spcAft>
              <a:buBlip>
                <a:blip r:embed="rId5"/>
              </a:buBlip>
              <a:defRPr/>
            </a:pPr>
            <a:r>
              <a:rPr lang="es-ES_tradnl" i="1" kern="1200" noProof="0" dirty="0" smtClean="0">
                <a:solidFill>
                  <a:schemeClr val="tx1">
                    <a:lumMod val="75000"/>
                    <a:lumOff val="25000"/>
                  </a:schemeClr>
                </a:solidFill>
                <a:effectLst/>
                <a:latin typeface="News Gothic Std" pitchFamily="34" charset="0"/>
                <a:ea typeface="+mn-ea"/>
                <a:cs typeface="+mn-cs"/>
              </a:rPr>
              <a:t>Ingreso Neto</a:t>
            </a:r>
            <a:r>
              <a:rPr lang="es-ES_tradnl" kern="1200" noProof="0" dirty="0" smtClean="0">
                <a:solidFill>
                  <a:schemeClr val="tx1">
                    <a:lumMod val="75000"/>
                    <a:lumOff val="25000"/>
                  </a:schemeClr>
                </a:solidFill>
                <a:effectLst/>
                <a:latin typeface="News Gothic Std" pitchFamily="34" charset="0"/>
                <a:ea typeface="+mn-ea"/>
                <a:cs typeface="+mn-cs"/>
              </a:rPr>
              <a:t> </a:t>
            </a:r>
            <a:r>
              <a:rPr lang="es-ES_tradnl" noProof="0" dirty="0" smtClean="0">
                <a:solidFill>
                  <a:schemeClr val="tx1">
                    <a:lumMod val="75000"/>
                    <a:lumOff val="25000"/>
                  </a:schemeClr>
                </a:solidFill>
              </a:rPr>
              <a:t>es el</a:t>
            </a:r>
            <a:r>
              <a:rPr lang="es-ES_tradnl" baseline="0" noProof="0" dirty="0" smtClean="0">
                <a:solidFill>
                  <a:schemeClr val="tx1">
                    <a:lumMod val="75000"/>
                    <a:lumOff val="25000"/>
                  </a:schemeClr>
                </a:solidFill>
              </a:rPr>
              <a:t> dinero en efectivo que trae a su casa después de que su empleador le deduzca los impuestos, el seguro de salud</a:t>
            </a:r>
            <a:r>
              <a:rPr lang="es-ES_tradnl" kern="1200" baseline="0" noProof="0" dirty="0" smtClean="0">
                <a:solidFill>
                  <a:schemeClr val="tx1">
                    <a:lumMod val="75000"/>
                    <a:lumOff val="25000"/>
                  </a:schemeClr>
                </a:solidFill>
                <a:effectLst/>
                <a:latin typeface="News Gothic Std" pitchFamily="34" charset="0"/>
                <a:ea typeface="+mn-ea"/>
                <a:cs typeface="+mn-cs"/>
              </a:rPr>
              <a:t>, asignaciones de gastos variables</a:t>
            </a:r>
            <a:r>
              <a:rPr lang="es-ES_tradnl" kern="1200" noProof="0" dirty="0" smtClean="0">
                <a:solidFill>
                  <a:schemeClr val="tx1">
                    <a:lumMod val="75000"/>
                    <a:lumOff val="25000"/>
                  </a:schemeClr>
                </a:solidFill>
                <a:effectLst/>
                <a:latin typeface="News Gothic Std" pitchFamily="34" charset="0"/>
                <a:ea typeface="+mn-ea"/>
                <a:cs typeface="+mn-cs"/>
              </a:rPr>
              <a:t>, deducciones para planes 401k, etc. </a:t>
            </a:r>
            <a:endParaRPr lang="es-ES_tradnl" noProof="0" dirty="0" smtClean="0">
              <a:solidFill>
                <a:schemeClr val="tx1">
                  <a:lumMod val="75000"/>
                  <a:lumOff val="25000"/>
                </a:schemeClr>
              </a:solidFill>
            </a:endParaRPr>
          </a:p>
          <a:p>
            <a:pPr marL="0" marR="0" lvl="1" indent="0" algn="l" defTabSz="914400" rtl="0" eaLnBrk="1" fontAlgn="auto" latinLnBrk="0" hangingPunct="1">
              <a:lnSpc>
                <a:spcPct val="100000"/>
              </a:lnSpc>
              <a:spcBef>
                <a:spcPts val="300"/>
              </a:spcBef>
              <a:spcAft>
                <a:spcPts val="300"/>
              </a:spcAft>
              <a:buClrTx/>
              <a:buSzTx/>
              <a:buFontTx/>
              <a:buNone/>
              <a:tabLst/>
              <a:defRPr/>
            </a:pPr>
            <a:r>
              <a:rPr lang="es-ES_tradnl" dirty="0" smtClean="0">
                <a:solidFill>
                  <a:srgbClr val="404040"/>
                </a:solidFill>
                <a:latin typeface="News Gothic Std" charset="0"/>
                <a:ea typeface="MS PGothic" charset="0"/>
              </a:rPr>
              <a:t>&lt;haga clic en la siguiente diapositiva&gt;</a:t>
            </a:r>
            <a:endParaRPr lang="en-US" dirty="0" smtClean="0">
              <a:solidFill>
                <a:srgbClr val="404040"/>
              </a:solidFill>
              <a:latin typeface="News Gothic Std" charset="0"/>
              <a:ea typeface="MS PGothic" charset="0"/>
            </a:endParaRPr>
          </a:p>
          <a:p>
            <a:pPr>
              <a:spcBef>
                <a:spcPts val="1800"/>
              </a:spcBef>
            </a:pPr>
            <a:r>
              <a:rPr lang="es-ES_tradnl" noProof="0" dirty="0" smtClean="0">
                <a:solidFill>
                  <a:schemeClr val="tx1">
                    <a:lumMod val="75000"/>
                    <a:lumOff val="25000"/>
                  </a:schemeClr>
                </a:solidFill>
                <a:latin typeface="Arial" pitchFamily="34" charset="0"/>
                <a:ea typeface="ＭＳ Ｐゴシック" pitchFamily="34" charset="-128"/>
              </a:rPr>
              <a:t>	</a:t>
            </a:r>
          </a:p>
          <a:p>
            <a:pPr eaLnBrk="1" hangingPunct="1"/>
            <a:endParaRPr lang="es-ES_tradnl" b="1" noProof="0" dirty="0" smtClean="0">
              <a:solidFill>
                <a:schemeClr val="tx1">
                  <a:lumMod val="75000"/>
                  <a:lumOff val="25000"/>
                </a:schemeClr>
              </a:solidFill>
            </a:endParaRPr>
          </a:p>
          <a:p>
            <a:endParaRPr lang="es-ES_tradnl" noProof="0" dirty="0">
              <a:solidFill>
                <a:schemeClr val="tx1">
                  <a:lumMod val="75000"/>
                  <a:lumOff val="25000"/>
                </a:schemeClr>
              </a:solidFill>
            </a:endParaRP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322" y="3102429"/>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12</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19400"/>
            <a:ext cx="5035550" cy="6324600"/>
          </a:xfrm>
        </p:spPr>
        <p:txBody>
          <a:bodyPr/>
          <a:lstStyle/>
          <a:p>
            <a:r>
              <a:rPr lang="en-US" sz="1200" b="1" kern="1200" dirty="0" err="1" smtClean="0">
                <a:solidFill>
                  <a:schemeClr val="tx1">
                    <a:lumMod val="75000"/>
                    <a:lumOff val="25000"/>
                  </a:schemeClr>
                </a:solidFill>
                <a:effectLst/>
                <a:latin typeface="News Gothic Std" pitchFamily="34" charset="0"/>
                <a:ea typeface="+mn-ea"/>
                <a:cs typeface="+mn-cs"/>
              </a:rPr>
              <a:t>Expensas</a:t>
            </a:r>
            <a:endParaRPr lang="en-US" sz="1200" b="1" kern="1200" dirty="0" smtClean="0">
              <a:solidFill>
                <a:schemeClr val="tx1">
                  <a:lumMod val="75000"/>
                  <a:lumOff val="25000"/>
                </a:schemeClr>
              </a:solidFill>
              <a:effectLst/>
              <a:latin typeface="News Gothic Std" pitchFamily="34" charset="0"/>
              <a:ea typeface="+mn-ea"/>
              <a:cs typeface="+mn-cs"/>
            </a:endParaRPr>
          </a:p>
          <a:p>
            <a:pPr>
              <a:spcBef>
                <a:spcPts val="1800"/>
              </a:spcBef>
            </a:pPr>
            <a:r>
              <a:rPr lang="en-US" sz="1200" b="1" kern="1200" dirty="0" err="1" smtClean="0">
                <a:solidFill>
                  <a:schemeClr val="tx1">
                    <a:lumMod val="75000"/>
                    <a:lumOff val="25000"/>
                  </a:schemeClr>
                </a:solidFill>
                <a:effectLst/>
                <a:latin typeface="News Gothic Std" pitchFamily="34" charset="0"/>
                <a:ea typeface="+mn-ea"/>
                <a:cs typeface="+mn-cs"/>
              </a:rPr>
              <a:t>Diga</a:t>
            </a:r>
            <a:r>
              <a:rPr lang="en-US" sz="1200" b="1" kern="120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Mucha gente sobrestima su poder de compra. Ven su salario total</a:t>
            </a:r>
            <a:r>
              <a:rPr lang="es-ES_tradnl" sz="1200" kern="1200" baseline="0" noProof="0" dirty="0" smtClean="0">
                <a:solidFill>
                  <a:schemeClr val="tx1">
                    <a:lumMod val="75000"/>
                    <a:lumOff val="25000"/>
                  </a:schemeClr>
                </a:solidFill>
                <a:effectLst/>
                <a:latin typeface="News Gothic Std" pitchFamily="34" charset="0"/>
                <a:ea typeface="+mn-ea"/>
                <a:cs typeface="+mn-cs"/>
              </a:rPr>
              <a:t> como el dinero que tienen disponible para gastar; sin embargo, es mejor basar sus plan de gastos en su ingreso neto.</a:t>
            </a:r>
            <a:endParaRPr lang="es-ES_tradnl" sz="1200" kern="1200" noProof="0" dirty="0" smtClean="0">
              <a:solidFill>
                <a:schemeClr val="tx1">
                  <a:lumMod val="75000"/>
                  <a:lumOff val="25000"/>
                </a:schemeClr>
              </a:solidFill>
              <a:effectLst/>
              <a:latin typeface="News Gothic Std" pitchFamily="34" charset="0"/>
              <a:ea typeface="+mn-ea"/>
              <a:cs typeface="+mn-cs"/>
            </a:endParaRPr>
          </a:p>
          <a:p>
            <a:r>
              <a:rPr lang="en-US" sz="1200" kern="1200" dirty="0" smtClean="0">
                <a:solidFill>
                  <a:schemeClr val="tx1">
                    <a:lumMod val="75000"/>
                    <a:lumOff val="25000"/>
                  </a:schemeClr>
                </a:solidFill>
                <a:effectLst/>
                <a:latin typeface="News Gothic Std" pitchFamily="34" charset="0"/>
                <a:ea typeface="+mn-ea"/>
                <a:cs typeface="+mn-cs"/>
              </a:rPr>
              <a:t> </a:t>
            </a:r>
          </a:p>
          <a:p>
            <a:pPr marL="0" marR="0" indent="0" algn="l" defTabSz="914400" rtl="0" eaLnBrk="1" fontAlgn="auto" latinLnBrk="0" hangingPunct="1">
              <a:lnSpc>
                <a:spcPct val="100000"/>
              </a:lnSpc>
              <a:spcBef>
                <a:spcPts val="0"/>
              </a:spcBef>
              <a:spcAft>
                <a:spcPts val="300"/>
              </a:spcAft>
              <a:buClrTx/>
              <a:buSzTx/>
              <a:buFontTx/>
              <a:buNone/>
              <a:tabLst/>
              <a:defRPr/>
            </a:pPr>
            <a:r>
              <a:rPr lang="es-ES_tradnl" sz="1200" kern="1200" noProof="0" dirty="0" smtClean="0">
                <a:solidFill>
                  <a:schemeClr val="tx1">
                    <a:lumMod val="75000"/>
                    <a:lumOff val="25000"/>
                  </a:schemeClr>
                </a:solidFill>
                <a:effectLst/>
                <a:latin typeface="News Gothic Std" pitchFamily="34" charset="0"/>
                <a:ea typeface="+mn-ea"/>
                <a:cs typeface="+mn-cs"/>
              </a:rPr>
              <a:t>Ahora</a:t>
            </a:r>
            <a:r>
              <a:rPr lang="es-ES_tradnl" sz="1200" kern="1200" baseline="0" noProof="0" dirty="0" smtClean="0">
                <a:solidFill>
                  <a:schemeClr val="tx1">
                    <a:lumMod val="75000"/>
                    <a:lumOff val="25000"/>
                  </a:schemeClr>
                </a:solidFill>
                <a:effectLst/>
                <a:latin typeface="News Gothic Std" pitchFamily="34" charset="0"/>
                <a:ea typeface="+mn-ea"/>
                <a:cs typeface="+mn-cs"/>
              </a:rPr>
              <a:t> hablemos de las expensas</a:t>
            </a:r>
            <a:r>
              <a:rPr lang="es-ES_tradnl" sz="1200" kern="1200" noProof="0" dirty="0" smtClean="0">
                <a:solidFill>
                  <a:schemeClr val="tx1">
                    <a:lumMod val="75000"/>
                    <a:lumOff val="25000"/>
                  </a:schemeClr>
                </a:solidFill>
                <a:effectLst/>
              </a:rPr>
              <a:t>. Miren sus</a:t>
            </a:r>
            <a:r>
              <a:rPr lang="es-ES_tradnl" sz="1200" kern="1200" baseline="0" noProof="0" dirty="0" smtClean="0">
                <a:solidFill>
                  <a:schemeClr val="tx1">
                    <a:lumMod val="75000"/>
                    <a:lumOff val="25000"/>
                  </a:schemeClr>
                </a:solidFill>
                <a:effectLst/>
              </a:rPr>
              <a:t> folletos en el medio de la página donde dice Mis Gastos</a:t>
            </a:r>
            <a:r>
              <a:rPr lang="es-ES_tradnl" sz="1200" kern="1200" noProof="0" dirty="0" smtClean="0">
                <a:solidFill>
                  <a:schemeClr val="tx1">
                    <a:lumMod val="75000"/>
                    <a:lumOff val="25000"/>
                  </a:schemeClr>
                </a:solidFill>
                <a:effectLst/>
              </a:rPr>
              <a:t>. Primero miren a la lista de Gastos Fijos.</a:t>
            </a:r>
            <a:endParaRPr lang="es-ES_tradnl" i="1"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b="1" i="1" kern="1200" noProof="0" dirty="0" smtClean="0">
                <a:solidFill>
                  <a:schemeClr val="tx1">
                    <a:lumMod val="75000"/>
                    <a:lumOff val="25000"/>
                  </a:schemeClr>
                </a:solidFill>
                <a:effectLst/>
                <a:latin typeface="News Gothic Std" pitchFamily="34" charset="0"/>
                <a:ea typeface="+mn-ea"/>
                <a:cs typeface="+mn-cs"/>
              </a:rPr>
              <a:t>Los Gastos Fijos</a:t>
            </a:r>
            <a:r>
              <a:rPr lang="es-ES_tradnl" sz="1200" b="1" kern="1200" noProof="0" dirty="0" smtClean="0">
                <a:solidFill>
                  <a:schemeClr val="tx1">
                    <a:lumMod val="75000"/>
                    <a:lumOff val="25000"/>
                  </a:schemeClr>
                </a:solidFill>
                <a:effectLst/>
                <a:latin typeface="News Gothic Std" pitchFamily="34" charset="0"/>
                <a:ea typeface="+mn-ea"/>
                <a:cs typeface="+mn-cs"/>
              </a:rPr>
              <a:t> </a:t>
            </a:r>
            <a:r>
              <a:rPr lang="es-ES_tradnl" noProof="0" dirty="0" smtClean="0">
                <a:solidFill>
                  <a:schemeClr val="tx1">
                    <a:lumMod val="75000"/>
                    <a:lumOff val="25000"/>
                  </a:schemeClr>
                </a:solidFill>
              </a:rPr>
              <a:t>no cambian de mes a mes. Típicamente</a:t>
            </a:r>
            <a:r>
              <a:rPr lang="es-ES_tradnl" baseline="0" noProof="0" dirty="0" smtClean="0">
                <a:solidFill>
                  <a:schemeClr val="tx1">
                    <a:lumMod val="75000"/>
                    <a:lumOff val="25000"/>
                  </a:schemeClr>
                </a:solidFill>
              </a:rPr>
              <a:t> no tiene mucho control sobre cuánto paga. Ejemplos incluyen la renta/hipoteca</a:t>
            </a:r>
            <a:r>
              <a:rPr lang="es-ES_tradnl" noProof="0" dirty="0" smtClean="0">
                <a:solidFill>
                  <a:schemeClr val="tx1">
                    <a:lumMod val="75000"/>
                    <a:lumOff val="25000"/>
                  </a:schemeClr>
                </a:solidFill>
              </a:rPr>
              <a:t>, el seguro,</a:t>
            </a:r>
            <a:r>
              <a:rPr lang="es-ES_tradnl" baseline="0" noProof="0" dirty="0" smtClean="0">
                <a:solidFill>
                  <a:schemeClr val="tx1">
                    <a:lumMod val="75000"/>
                    <a:lumOff val="25000"/>
                  </a:schemeClr>
                </a:solidFill>
              </a:rPr>
              <a:t> p</a:t>
            </a:r>
            <a:r>
              <a:rPr lang="es-ES_tradnl" noProof="0" dirty="0" smtClean="0">
                <a:solidFill>
                  <a:schemeClr val="tx1">
                    <a:lumMod val="75000"/>
                    <a:lumOff val="25000"/>
                  </a:schemeClr>
                </a:solidFill>
              </a:rPr>
              <a:t>ago del auto u otros pagos de préstamos.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lvl="1">
              <a:spcBef>
                <a:spcPts val="600"/>
              </a:spcBef>
              <a:spcAft>
                <a:spcPts val="300"/>
              </a:spcAft>
              <a:defRPr/>
            </a:pPr>
            <a:r>
              <a:rPr lang="es-ES_tradnl" noProof="0" dirty="0" smtClean="0">
                <a:solidFill>
                  <a:schemeClr val="tx1">
                    <a:lumMod val="75000"/>
                    <a:lumOff val="25000"/>
                  </a:schemeClr>
                </a:solidFill>
              </a:rPr>
              <a:t>Luego,</a:t>
            </a:r>
            <a:r>
              <a:rPr lang="es-ES_tradnl" baseline="0" noProof="0" dirty="0" smtClean="0">
                <a:solidFill>
                  <a:schemeClr val="tx1">
                    <a:lumMod val="75000"/>
                    <a:lumOff val="25000"/>
                  </a:schemeClr>
                </a:solidFill>
              </a:rPr>
              <a:t> miren a la derecha para sus Gastos Variables</a:t>
            </a:r>
            <a:r>
              <a:rPr lang="es-ES_tradnl" noProof="0" dirty="0" smtClean="0">
                <a:solidFill>
                  <a:schemeClr val="tx1">
                    <a:lumMod val="75000"/>
                    <a:lumOff val="25000"/>
                  </a:schemeClr>
                </a:solidFill>
              </a:rPr>
              <a:t>.</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b="1" i="1" kern="1200" noProof="0" dirty="0" smtClean="0">
                <a:solidFill>
                  <a:schemeClr val="tx1">
                    <a:lumMod val="75000"/>
                    <a:lumOff val="25000"/>
                  </a:schemeClr>
                </a:solidFill>
                <a:effectLst/>
                <a:latin typeface="News Gothic Std" pitchFamily="34" charset="0"/>
                <a:ea typeface="+mn-ea"/>
                <a:cs typeface="+mn-cs"/>
              </a:rPr>
              <a:t>Los Gastos Variables </a:t>
            </a:r>
            <a:r>
              <a:rPr lang="es-ES_tradnl" sz="1200" b="0" i="0" kern="1200" noProof="0" dirty="0" smtClean="0">
                <a:solidFill>
                  <a:schemeClr val="tx1">
                    <a:lumMod val="75000"/>
                    <a:lumOff val="25000"/>
                  </a:schemeClr>
                </a:solidFill>
                <a:effectLst/>
                <a:latin typeface="News Gothic Std" pitchFamily="34" charset="0"/>
                <a:ea typeface="+mn-ea"/>
                <a:cs typeface="+mn-cs"/>
              </a:rPr>
              <a:t>pueden</a:t>
            </a:r>
            <a:r>
              <a:rPr lang="es-ES_tradnl" sz="1200" b="0" i="0" kern="1200" baseline="0" noProof="0" dirty="0" smtClean="0">
                <a:solidFill>
                  <a:schemeClr val="tx1">
                    <a:lumMod val="75000"/>
                    <a:lumOff val="25000"/>
                  </a:schemeClr>
                </a:solidFill>
                <a:effectLst/>
                <a:latin typeface="News Gothic Std" pitchFamily="34" charset="0"/>
                <a:ea typeface="+mn-ea"/>
                <a:cs typeface="+mn-cs"/>
              </a:rPr>
              <a:t> variar basado en su comportamiento </a:t>
            </a:r>
            <a:r>
              <a:rPr lang="es-ES_tradnl" sz="1200" kern="1200" noProof="0" dirty="0" smtClean="0">
                <a:solidFill>
                  <a:schemeClr val="tx1">
                    <a:lumMod val="75000"/>
                    <a:lumOff val="25000"/>
                  </a:schemeClr>
                </a:solidFill>
                <a:effectLst/>
                <a:latin typeface="News Gothic Std" pitchFamily="34" charset="0"/>
                <a:ea typeface="+mn-ea"/>
                <a:cs typeface="+mn-cs"/>
              </a:rPr>
              <a:t>(ej. </a:t>
            </a:r>
            <a:r>
              <a:rPr lang="es-ES_tradnl" noProof="0" dirty="0" smtClean="0">
                <a:solidFill>
                  <a:schemeClr val="tx1">
                    <a:lumMod val="75000"/>
                    <a:lumOff val="25000"/>
                  </a:schemeClr>
                </a:solidFill>
              </a:rPr>
              <a:t>ahorros, servicios públicos, comida, transporte/gasolina, mantenimiento</a:t>
            </a:r>
            <a:r>
              <a:rPr lang="es-ES_tradnl" baseline="0" noProof="0" dirty="0" smtClean="0">
                <a:solidFill>
                  <a:schemeClr val="tx1">
                    <a:lumMod val="75000"/>
                    <a:lumOff val="25000"/>
                  </a:schemeClr>
                </a:solidFill>
              </a:rPr>
              <a:t> del auto, educación</a:t>
            </a:r>
            <a:r>
              <a:rPr lang="es-ES_tradnl" noProof="0" dirty="0" smtClean="0">
                <a:solidFill>
                  <a:schemeClr val="tx1">
                    <a:lumMod val="75000"/>
                    <a:lumOff val="25000"/>
                  </a:schemeClr>
                </a:solidFill>
              </a:rPr>
              <a:t>, expensas personales y de</a:t>
            </a:r>
            <a:r>
              <a:rPr lang="es-ES_tradnl" baseline="0" noProof="0" dirty="0" smtClean="0">
                <a:solidFill>
                  <a:schemeClr val="tx1">
                    <a:lumMod val="75000"/>
                    <a:lumOff val="25000"/>
                  </a:schemeClr>
                </a:solidFill>
              </a:rPr>
              <a:t> entretenimiento</a:t>
            </a:r>
            <a:r>
              <a:rPr lang="es-ES_tradnl" noProof="0" dirty="0" smtClean="0">
                <a:solidFill>
                  <a:schemeClr val="tx1">
                    <a:lumMod val="75000"/>
                    <a:lumOff val="25000"/>
                  </a:schemeClr>
                </a:solidFill>
              </a:rPr>
              <a:t>). Usted puede tener cierto grado de control de cuánto</a:t>
            </a:r>
            <a:r>
              <a:rPr lang="es-ES_tradnl" baseline="0" noProof="0" dirty="0" smtClean="0">
                <a:solidFill>
                  <a:schemeClr val="tx1">
                    <a:lumMod val="75000"/>
                    <a:lumOff val="25000"/>
                  </a:schemeClr>
                </a:solidFill>
              </a:rPr>
              <a:t> paga</a:t>
            </a:r>
            <a:r>
              <a:rPr lang="es-ES_tradnl" sz="1200" kern="1200" noProof="0" dirty="0" smtClean="0">
                <a:solidFill>
                  <a:schemeClr val="tx1">
                    <a:lumMod val="75000"/>
                    <a:lumOff val="25000"/>
                  </a:schemeClr>
                </a:solidFill>
                <a:effectLst/>
                <a:latin typeface="News Gothic Std" pitchFamily="34" charset="0"/>
                <a:ea typeface="+mn-ea"/>
                <a:cs typeface="+mn-cs"/>
              </a:rPr>
              <a:t>. Por ejemplo, si decide bajar su termostato durante</a:t>
            </a:r>
            <a:r>
              <a:rPr lang="es-ES_tradnl" sz="1200" kern="1200" baseline="0" noProof="0" dirty="0" smtClean="0">
                <a:solidFill>
                  <a:schemeClr val="tx1">
                    <a:lumMod val="75000"/>
                    <a:lumOff val="25000"/>
                  </a:schemeClr>
                </a:solidFill>
                <a:effectLst/>
                <a:latin typeface="News Gothic Std" pitchFamily="34" charset="0"/>
                <a:ea typeface="+mn-ea"/>
                <a:cs typeface="+mn-cs"/>
              </a:rPr>
              <a:t> el invierno para ahorrar con sus gastos de calefacción</a:t>
            </a:r>
            <a:r>
              <a:rPr lang="es-ES_tradnl" sz="1200" kern="1200" noProof="0" dirty="0" smtClean="0">
                <a:solidFill>
                  <a:schemeClr val="tx1">
                    <a:lumMod val="75000"/>
                    <a:lumOff val="25000"/>
                  </a:schemeClr>
                </a:solidFill>
                <a:effectLst/>
                <a:latin typeface="News Gothic Std" pitchFamily="34" charset="0"/>
                <a:ea typeface="+mn-ea"/>
                <a:cs typeface="+mn-cs"/>
              </a:rPr>
              <a:t>, pagará menos. </a:t>
            </a:r>
          </a:p>
          <a:p>
            <a:pPr marL="0" lvl="1">
              <a:spcBef>
                <a:spcPts val="600"/>
              </a:spcBef>
              <a:spcAft>
                <a:spcPts val="600"/>
              </a:spcAft>
              <a:defRPr/>
            </a:pPr>
            <a:r>
              <a:rPr lang="es-ES_tradnl" noProof="0" dirty="0" smtClean="0">
                <a:solidFill>
                  <a:schemeClr val="tx1">
                    <a:lumMod val="75000"/>
                    <a:lumOff val="25000"/>
                  </a:schemeClr>
                </a:solidFill>
              </a:rPr>
              <a:t>Cuando esté llenando</a:t>
            </a:r>
            <a:r>
              <a:rPr lang="es-ES_tradnl" baseline="0" noProof="0" dirty="0" smtClean="0">
                <a:solidFill>
                  <a:schemeClr val="tx1">
                    <a:lumMod val="75000"/>
                    <a:lumOff val="25000"/>
                  </a:schemeClr>
                </a:solidFill>
              </a:rPr>
              <a:t> sus gastos </a:t>
            </a:r>
            <a:r>
              <a:rPr lang="es-ES_tradnl" noProof="0" dirty="0" smtClean="0">
                <a:solidFill>
                  <a:schemeClr val="tx1">
                    <a:lumMod val="75000"/>
                    <a:lumOff val="25000"/>
                  </a:schemeClr>
                </a:solidFill>
              </a:rPr>
              <a:t>(ambos fijos y variables), puede cambiar las categorías. Por ejemplo, si no tiene un pago de auto,</a:t>
            </a:r>
            <a:r>
              <a:rPr lang="es-ES_tradnl" baseline="0" noProof="0" dirty="0" smtClean="0">
                <a:solidFill>
                  <a:schemeClr val="tx1">
                    <a:lumMod val="75000"/>
                    <a:lumOff val="25000"/>
                  </a:schemeClr>
                </a:solidFill>
              </a:rPr>
              <a:t> elimine esa línea.</a:t>
            </a:r>
            <a:r>
              <a:rPr lang="es-ES_tradnl" noProof="0" dirty="0" smtClean="0">
                <a:solidFill>
                  <a:schemeClr val="tx1">
                    <a:lumMod val="75000"/>
                    <a:lumOff val="25000"/>
                  </a:schemeClr>
                </a:solidFill>
              </a:rPr>
              <a:t> Si tiene otros gastos fijos y variables,</a:t>
            </a:r>
            <a:r>
              <a:rPr lang="es-ES_tradnl" baseline="0" noProof="0" dirty="0" smtClean="0">
                <a:solidFill>
                  <a:schemeClr val="tx1">
                    <a:lumMod val="75000"/>
                    <a:lumOff val="25000"/>
                  </a:schemeClr>
                </a:solidFill>
              </a:rPr>
              <a:t> agréguelos.</a:t>
            </a:r>
            <a:endParaRPr lang="es-ES_tradnl" noProof="0" dirty="0" smtClean="0">
              <a:solidFill>
                <a:schemeClr val="tx1">
                  <a:lumMod val="75000"/>
                  <a:lumOff val="25000"/>
                </a:schemeClr>
              </a:solidFill>
            </a:endParaRPr>
          </a:p>
          <a:p>
            <a:pPr marL="0" lvl="1">
              <a:spcBef>
                <a:spcPts val="600"/>
              </a:spcBef>
              <a:spcAft>
                <a:spcPts val="600"/>
              </a:spcAft>
              <a:defRPr/>
            </a:pPr>
            <a:r>
              <a:rPr lang="es-ES_tradnl" sz="1200" b="1" kern="1200" noProof="0" dirty="0" smtClean="0">
                <a:solidFill>
                  <a:schemeClr val="tx1">
                    <a:lumMod val="75000"/>
                    <a:lumOff val="25000"/>
                  </a:schemeClr>
                </a:solidFill>
                <a:effectLst/>
                <a:latin typeface="News Gothic Std" pitchFamily="34" charset="0"/>
                <a:ea typeface="+mn-ea"/>
                <a:cs typeface="+mn-cs"/>
              </a:rPr>
              <a:t>Pregunte: </a:t>
            </a:r>
            <a:r>
              <a:rPr lang="es-ES_tradnl" sz="1200" kern="1200" noProof="0" dirty="0" smtClean="0">
                <a:solidFill>
                  <a:schemeClr val="tx1">
                    <a:lumMod val="75000"/>
                    <a:lumOff val="25000"/>
                  </a:schemeClr>
                </a:solidFill>
                <a:effectLst/>
                <a:latin typeface="News Gothic Std" pitchFamily="34" charset="0"/>
                <a:ea typeface="+mn-ea"/>
                <a:cs typeface="+mn-cs"/>
              </a:rPr>
              <a:t>Tómese un momento para controlar</a:t>
            </a:r>
            <a:r>
              <a:rPr lang="es-ES_tradnl" sz="1200" kern="1200" baseline="0" noProof="0" dirty="0" smtClean="0">
                <a:solidFill>
                  <a:schemeClr val="tx1">
                    <a:lumMod val="75000"/>
                    <a:lumOff val="25000"/>
                  </a:schemeClr>
                </a:solidFill>
                <a:effectLst/>
                <a:latin typeface="News Gothic Std" pitchFamily="34" charset="0"/>
                <a:ea typeface="+mn-ea"/>
                <a:cs typeface="+mn-cs"/>
              </a:rPr>
              <a:t> la lista mientras piensa en sus propios gastos.</a:t>
            </a:r>
            <a:r>
              <a:rPr lang="es-ES_tradnl" sz="1200" kern="1200" noProof="0" dirty="0" smtClean="0">
                <a:solidFill>
                  <a:schemeClr val="tx1">
                    <a:lumMod val="75000"/>
                    <a:lumOff val="25000"/>
                  </a:schemeClr>
                </a:solidFill>
                <a:effectLst/>
                <a:latin typeface="News Gothic Std" pitchFamily="34" charset="0"/>
                <a:ea typeface="+mn-ea"/>
                <a:cs typeface="+mn-cs"/>
              </a:rPr>
              <a:t> ¿Qué preguntas tienen sobre la lista? </a:t>
            </a:r>
            <a:r>
              <a:rPr lang="es-ES_tradnl" sz="1200" b="1" kern="1200" noProof="0" dirty="0" smtClean="0">
                <a:solidFill>
                  <a:schemeClr val="tx1">
                    <a:lumMod val="75000"/>
                    <a:lumOff val="25000"/>
                  </a:schemeClr>
                </a:solidFill>
                <a:effectLst/>
                <a:latin typeface="News Gothic Std" pitchFamily="34" charset="0"/>
                <a:ea typeface="+mn-ea"/>
                <a:cs typeface="+mn-cs"/>
              </a:rPr>
              <a:t>Responda</a:t>
            </a:r>
            <a:r>
              <a:rPr lang="es-ES_tradnl" sz="1200" b="1" kern="1200" baseline="0" noProof="0" dirty="0" smtClean="0">
                <a:solidFill>
                  <a:schemeClr val="tx1">
                    <a:lumMod val="75000"/>
                    <a:lumOff val="25000"/>
                  </a:schemeClr>
                </a:solidFill>
                <a:effectLst/>
                <a:latin typeface="News Gothic Std" pitchFamily="34" charset="0"/>
                <a:ea typeface="+mn-ea"/>
                <a:cs typeface="+mn-cs"/>
              </a:rPr>
              <a:t> todas las preguntas.</a:t>
            </a:r>
            <a:endParaRPr lang="es-ES_tradnl" sz="1200" b="1" kern="1200" noProof="0" dirty="0" smtClean="0">
              <a:solidFill>
                <a:schemeClr val="tx1">
                  <a:lumMod val="75000"/>
                  <a:lumOff val="25000"/>
                </a:schemeClr>
              </a:solidFill>
              <a:effectLst/>
            </a:endParaRP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pPr marL="0" lvl="1">
              <a:spcBef>
                <a:spcPts val="600"/>
              </a:spcBef>
              <a:spcAft>
                <a:spcPts val="600"/>
              </a:spcAft>
              <a:defRPr/>
            </a:pPr>
            <a:endParaRPr lang="es-ES_tradnl" sz="1200" kern="1200" noProof="0" dirty="0" smtClean="0">
              <a:solidFill>
                <a:schemeClr val="tx1">
                  <a:lumMod val="75000"/>
                  <a:lumOff val="25000"/>
                </a:schemeClr>
              </a:solidFill>
              <a:effectLst/>
              <a:latin typeface="News Gothic Std" pitchFamily="34" charset="0"/>
              <a:ea typeface="+mn-ea"/>
              <a:cs typeface="+mn-cs"/>
            </a:endParaRPr>
          </a:p>
          <a:p>
            <a:endParaRPr lang="es-ES_tradnl" noProof="0" dirty="0">
              <a:solidFill>
                <a:schemeClr val="tx1">
                  <a:lumMod val="75000"/>
                  <a:lumOff val="25000"/>
                </a:schemeClr>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22" y="3216275"/>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13</a:t>
            </a:fld>
            <a:endParaRPr lang="en-US" sz="1200" dirty="0">
              <a:latin typeface="News Gothic Std" pitchFamily="34"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27" y="7712075"/>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125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672012" cy="6188075"/>
          </a:xfrm>
        </p:spPr>
        <p:txBody>
          <a:bodyPr/>
          <a:lstStyle/>
          <a:p>
            <a:r>
              <a:rPr lang="es-ES_tradnl" b="1" noProof="0" dirty="0" smtClean="0">
                <a:solidFill>
                  <a:schemeClr val="tx1">
                    <a:lumMod val="75000"/>
                    <a:lumOff val="25000"/>
                  </a:schemeClr>
                </a:solidFill>
              </a:rPr>
              <a:t>Plan de Gastos</a:t>
            </a:r>
            <a:r>
              <a:rPr lang="es-ES_tradnl" b="1" baseline="0" noProof="0" dirty="0" smtClean="0">
                <a:solidFill>
                  <a:schemeClr val="tx1">
                    <a:lumMod val="75000"/>
                    <a:lumOff val="25000"/>
                  </a:schemeClr>
                </a:solidFill>
              </a:rPr>
              <a:t> Personales – Ingresos</a:t>
            </a:r>
          </a:p>
          <a:p>
            <a:r>
              <a:rPr lang="es-ES_tradnl" b="1" baseline="0" noProof="0" dirty="0" smtClean="0">
                <a:solidFill>
                  <a:schemeClr val="tx1">
                    <a:lumMod val="75000"/>
                    <a:lumOff val="25000"/>
                  </a:schemeClr>
                </a:solidFill>
              </a:rPr>
              <a:t>Diga</a:t>
            </a:r>
            <a:r>
              <a:rPr lang="es-ES_tradnl" b="1" noProof="0" dirty="0" smtClean="0">
                <a:solidFill>
                  <a:schemeClr val="tx1">
                    <a:lumMod val="75000"/>
                    <a:lumOff val="25000"/>
                  </a:schemeClr>
                </a:solidFill>
              </a:rPr>
              <a:t>: </a:t>
            </a:r>
            <a:r>
              <a:rPr lang="es-ES_tradnl" noProof="0" dirty="0" smtClean="0">
                <a:solidFill>
                  <a:schemeClr val="tx1">
                    <a:lumMod val="75000"/>
                    <a:lumOff val="25000"/>
                  </a:schemeClr>
                </a:solidFill>
              </a:rPr>
              <a:t>Prepare su hoja de trabajo mensualmente y ella le ayudará a determinar su flujo de efectivo – el cual incluye todo el dinero que entra y sale. El objetivo</a:t>
            </a:r>
            <a:r>
              <a:rPr lang="es-ES_tradnl" baseline="0" noProof="0" dirty="0" smtClean="0">
                <a:solidFill>
                  <a:schemeClr val="tx1">
                    <a:lumMod val="75000"/>
                    <a:lumOff val="25000"/>
                  </a:schemeClr>
                </a:solidFill>
              </a:rPr>
              <a:t> es tener más ingresos que egresos</a:t>
            </a:r>
            <a:r>
              <a:rPr lang="es-ES_tradnl" noProof="0" dirty="0" smtClean="0">
                <a:solidFill>
                  <a:schemeClr val="tx1">
                    <a:lumMod val="75000"/>
                    <a:lumOff val="25000"/>
                  </a:schemeClr>
                </a:solidFill>
              </a:rPr>
              <a:t>.</a:t>
            </a:r>
          </a:p>
          <a:p>
            <a:pPr>
              <a:spcBef>
                <a:spcPts val="600"/>
              </a:spcBef>
              <a:spcAft>
                <a:spcPts val="600"/>
              </a:spcAft>
            </a:pPr>
            <a:r>
              <a:rPr lang="es-ES_tradnl" noProof="0" dirty="0" smtClean="0">
                <a:solidFill>
                  <a:schemeClr val="tx1">
                    <a:lumMod val="75000"/>
                    <a:lumOff val="25000"/>
                  </a:schemeClr>
                </a:solidFill>
              </a:rPr>
              <a:t>Ahora que hemos conversado acerca del ingreso bruto y neto</a:t>
            </a:r>
            <a:r>
              <a:rPr lang="es-ES_tradnl" sz="1200" kern="1200" noProof="0" dirty="0" smtClean="0">
                <a:solidFill>
                  <a:schemeClr val="tx1">
                    <a:lumMod val="75000"/>
                    <a:lumOff val="25000"/>
                  </a:schemeClr>
                </a:solidFill>
                <a:effectLst/>
                <a:latin typeface="News Gothic Std" pitchFamily="34" charset="0"/>
                <a:ea typeface="+mn-ea"/>
                <a:cs typeface="+mn-cs"/>
              </a:rPr>
              <a:t>, tanto como de gastos fijos y variables, echémosle un vistazo a esta familia</a:t>
            </a:r>
            <a:r>
              <a:rPr lang="es-ES_tradnl" noProof="0" dirty="0" smtClean="0">
                <a:solidFill>
                  <a:schemeClr val="tx1">
                    <a:lumMod val="75000"/>
                    <a:lumOff val="25000"/>
                  </a:schemeClr>
                </a:solidFill>
              </a:rPr>
              <a:t>, los Weavers, como un ejemplo.</a:t>
            </a:r>
          </a:p>
          <a:p>
            <a:pPr marL="0" lvl="1">
              <a:spcBef>
                <a:spcPts val="600"/>
              </a:spcBef>
              <a:spcAft>
                <a:spcPts val="600"/>
              </a:spcAft>
              <a:defRPr/>
            </a:pPr>
            <a:r>
              <a:rPr lang="es-ES_tradnl" sz="1200" kern="1200" noProof="0" dirty="0" smtClean="0">
                <a:solidFill>
                  <a:schemeClr val="tx1">
                    <a:lumMod val="75000"/>
                    <a:lumOff val="25000"/>
                  </a:schemeClr>
                </a:solidFill>
                <a:effectLst/>
                <a:latin typeface="News Gothic Std" pitchFamily="34" charset="0"/>
                <a:ea typeface="+mn-ea"/>
                <a:cs typeface="+mn-cs"/>
              </a:rPr>
              <a:t>Primero, ellos han listado</a:t>
            </a:r>
            <a:r>
              <a:rPr lang="es-ES_tradnl" sz="1200" kern="1200" baseline="0" noProof="0" dirty="0" smtClean="0">
                <a:solidFill>
                  <a:schemeClr val="tx1">
                    <a:lumMod val="75000"/>
                    <a:lumOff val="25000"/>
                  </a:schemeClr>
                </a:solidFill>
                <a:effectLst/>
                <a:latin typeface="News Gothic Std" pitchFamily="34" charset="0"/>
                <a:ea typeface="+mn-ea"/>
                <a:cs typeface="+mn-cs"/>
              </a:rPr>
              <a:t> sus fuentes de ingresos mensuales combinados y sus montos de ingresos</a:t>
            </a:r>
            <a:r>
              <a:rPr lang="es-ES_tradnl" sz="1200" kern="1200" noProof="0" dirty="0" smtClean="0">
                <a:solidFill>
                  <a:schemeClr val="tx1">
                    <a:lumMod val="75000"/>
                    <a:lumOff val="25000"/>
                  </a:schemeClr>
                </a:solidFill>
                <a:effectLst/>
                <a:latin typeface="News Gothic Std" pitchFamily="34" charset="0"/>
                <a:ea typeface="+mn-ea"/>
                <a:cs typeface="+mn-cs"/>
              </a:rPr>
              <a:t>. Por ejemplo, sus </a:t>
            </a:r>
            <a:r>
              <a:rPr lang="es-ES_tradnl" sz="1200" i="1" kern="1200" noProof="0" dirty="0" smtClean="0">
                <a:solidFill>
                  <a:schemeClr val="tx1">
                    <a:lumMod val="75000"/>
                    <a:lumOff val="25000"/>
                  </a:schemeClr>
                </a:solidFill>
                <a:effectLst/>
                <a:latin typeface="News Gothic Std" pitchFamily="34" charset="0"/>
                <a:ea typeface="+mn-ea"/>
                <a:cs typeface="+mn-cs"/>
              </a:rPr>
              <a:t>salarios netos</a:t>
            </a:r>
            <a:r>
              <a:rPr lang="es-ES_tradnl" sz="1200" kern="1200" noProof="0" dirty="0" smtClean="0">
                <a:solidFill>
                  <a:schemeClr val="tx1">
                    <a:lumMod val="75000"/>
                    <a:lumOff val="25000"/>
                  </a:schemeClr>
                </a:solidFill>
                <a:effectLst/>
                <a:latin typeface="News Gothic Std" pitchFamily="34" charset="0"/>
                <a:ea typeface="+mn-ea"/>
                <a:cs typeface="+mn-cs"/>
              </a:rPr>
              <a:t> mensuales —o el dinero al bolsillo. </a:t>
            </a:r>
          </a:p>
          <a:p>
            <a:pPr marL="0" lvl="1">
              <a:spcBef>
                <a:spcPts val="600"/>
              </a:spcBef>
              <a:spcAft>
                <a:spcPts val="600"/>
              </a:spcAft>
              <a:defRPr/>
            </a:pPr>
            <a:r>
              <a:rPr lang="es-ES_tradnl" sz="1200" kern="1200" noProof="0" dirty="0" smtClean="0">
                <a:solidFill>
                  <a:schemeClr val="tx1">
                    <a:lumMod val="75000"/>
                    <a:lumOff val="25000"/>
                  </a:schemeClr>
                </a:solidFill>
                <a:effectLst/>
                <a:latin typeface="News Gothic Std" pitchFamily="34" charset="0"/>
                <a:ea typeface="+mn-ea"/>
                <a:cs typeface="+mn-cs"/>
              </a:rPr>
              <a:t>Asegúrese de considerar si las fuentes de ingreso son continuas o podrían detenerse en un futuro cercano. Por ejemplo, si usted recibe beneficios de desempleo, recuerde que</a:t>
            </a:r>
            <a:r>
              <a:rPr lang="es-ES_tradnl" sz="1200" kern="1200" baseline="0" noProof="0" dirty="0" smtClean="0">
                <a:solidFill>
                  <a:schemeClr val="tx1">
                    <a:lumMod val="75000"/>
                    <a:lumOff val="25000"/>
                  </a:schemeClr>
                </a:solidFill>
                <a:effectLst/>
                <a:latin typeface="News Gothic Std" pitchFamily="34" charset="0"/>
                <a:ea typeface="+mn-ea"/>
                <a:cs typeface="+mn-cs"/>
              </a:rPr>
              <a:t> dejará de recibirlos</a:t>
            </a:r>
            <a:r>
              <a:rPr lang="es-ES_tradnl" sz="1200" kern="1200" noProof="0" dirty="0" smtClean="0">
                <a:solidFill>
                  <a:schemeClr val="tx1">
                    <a:lumMod val="75000"/>
                    <a:lumOff val="25000"/>
                  </a:schemeClr>
                </a:solidFill>
                <a:effectLst/>
                <a:latin typeface="News Gothic Std" pitchFamily="34" charset="0"/>
                <a:ea typeface="+mn-ea"/>
                <a:cs typeface="+mn-cs"/>
              </a:rPr>
              <a:t>. Recuerde incluir las</a:t>
            </a:r>
            <a:r>
              <a:rPr lang="es-ES_tradnl" sz="1200" kern="1200" baseline="0" noProof="0" dirty="0" smtClean="0">
                <a:solidFill>
                  <a:schemeClr val="tx1">
                    <a:lumMod val="75000"/>
                    <a:lumOff val="25000"/>
                  </a:schemeClr>
                </a:solidFill>
                <a:effectLst/>
                <a:latin typeface="News Gothic Std" pitchFamily="34" charset="0"/>
                <a:ea typeface="+mn-ea"/>
                <a:cs typeface="+mn-cs"/>
              </a:rPr>
              <a:t> devoluciones de impuestos</a:t>
            </a:r>
            <a:r>
              <a:rPr lang="es-ES_tradnl" sz="1200" kern="1200" noProof="0" dirty="0" smtClean="0">
                <a:solidFill>
                  <a:schemeClr val="tx1">
                    <a:lumMod val="75000"/>
                    <a:lumOff val="25000"/>
                  </a:schemeClr>
                </a:solidFill>
                <a:effectLst/>
                <a:latin typeface="News Gothic Std" pitchFamily="34" charset="0"/>
                <a:ea typeface="+mn-ea"/>
                <a:cs typeface="+mn-cs"/>
              </a:rPr>
              <a:t>, cheques de bonificaciones, y todo otro ingreso que pueda ser recibido trimestralmente, anualmente o de cualquier otra forma</a:t>
            </a:r>
            <a:r>
              <a:rPr lang="es-ES_tradnl" sz="1200" kern="1200" baseline="0" noProof="0" dirty="0" smtClean="0">
                <a:solidFill>
                  <a:schemeClr val="tx1">
                    <a:lumMod val="75000"/>
                    <a:lumOff val="25000"/>
                  </a:schemeClr>
                </a:solidFill>
                <a:effectLst/>
                <a:latin typeface="News Gothic Std" pitchFamily="34" charset="0"/>
                <a:ea typeface="+mn-ea"/>
                <a:cs typeface="+mn-cs"/>
              </a:rPr>
              <a:t> no-mensual. </a:t>
            </a:r>
          </a:p>
          <a:p>
            <a:pPr marL="0" lvl="1">
              <a:spcBef>
                <a:spcPts val="600"/>
              </a:spcBef>
              <a:spcAft>
                <a:spcPts val="600"/>
              </a:spcAft>
              <a:defRPr/>
            </a:pPr>
            <a:r>
              <a:rPr lang="es-ES_tradnl" noProof="0" dirty="0" smtClean="0">
                <a:solidFill>
                  <a:schemeClr val="tx1">
                    <a:lumMod val="75000"/>
                    <a:lumOff val="25000"/>
                  </a:schemeClr>
                </a:solidFill>
              </a:rPr>
              <a:t>En el caso de los Weavers, el Sr. Weaver trae a casa alrededor</a:t>
            </a:r>
            <a:r>
              <a:rPr lang="es-ES_tradnl" baseline="0" noProof="0" dirty="0" smtClean="0">
                <a:solidFill>
                  <a:schemeClr val="tx1">
                    <a:lumMod val="75000"/>
                    <a:lumOff val="25000"/>
                  </a:schemeClr>
                </a:solidFill>
              </a:rPr>
              <a:t> de $3,500 por mes de su trabajo en Informática y la Sra. </a:t>
            </a:r>
            <a:r>
              <a:rPr lang="es-ES_tradnl" noProof="0" dirty="0" smtClean="0">
                <a:solidFill>
                  <a:schemeClr val="tx1">
                    <a:lumMod val="75000"/>
                    <a:lumOff val="25000"/>
                  </a:schemeClr>
                </a:solidFill>
              </a:rPr>
              <a:t>Weaver trabaja a medio tiempo en la enfermería local y gana $1,000 al mes. Adicionalmente, ellos ganan $10 per mes de interés sobre sus inversiones.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pPr marL="0" lvl="1">
              <a:spcBef>
                <a:spcPts val="600"/>
              </a:spcBef>
              <a:spcAft>
                <a:spcPts val="600"/>
              </a:spcAft>
              <a:defRPr/>
            </a:pPr>
            <a:endParaRPr lang="en-US" sz="1200" kern="1200" dirty="0" smtClean="0">
              <a:solidFill>
                <a:schemeClr val="tx1">
                  <a:lumMod val="75000"/>
                  <a:lumOff val="25000"/>
                </a:schemeClr>
              </a:solidFill>
              <a:effectLst/>
              <a:latin typeface="News Gothic Std" pitchFamily="34" charset="0"/>
              <a:ea typeface="+mn-ea"/>
              <a:cs typeface="+mn-cs"/>
            </a:endParaRPr>
          </a:p>
          <a:p>
            <a:r>
              <a:rPr lang="en-US" sz="1200" kern="1200" dirty="0" smtClean="0">
                <a:solidFill>
                  <a:schemeClr val="tx1">
                    <a:lumMod val="75000"/>
                    <a:lumOff val="25000"/>
                  </a:schemeClr>
                </a:solidFill>
                <a:effectLst/>
                <a:latin typeface="News Gothic Std" pitchFamily="34" charset="0"/>
                <a:ea typeface="+mn-ea"/>
                <a:cs typeface="+mn-cs"/>
              </a:rPr>
              <a:t>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53" y="33528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14</a:t>
            </a:fld>
            <a:endParaRPr lang="en-US" sz="1200" dirty="0">
              <a:latin typeface="News Gothic Std" pitchFamily="34" charset="0"/>
            </a:endParaRPr>
          </a:p>
        </p:txBody>
      </p:sp>
    </p:spTree>
    <p:extLst>
      <p:ext uri="{BB962C8B-B14F-4D97-AF65-F5344CB8AC3E}">
        <p14:creationId xmlns:p14="http://schemas.microsoft.com/office/powerpoint/2010/main" val="759466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824412" cy="5959475"/>
          </a:xfrm>
        </p:spPr>
        <p:txBody>
          <a:bodyPr/>
          <a:lstStyle/>
          <a:p>
            <a:r>
              <a:rPr lang="es-ES_tradnl" b="1" noProof="0" dirty="0" smtClean="0">
                <a:solidFill>
                  <a:schemeClr val="tx1">
                    <a:lumMod val="75000"/>
                    <a:lumOff val="25000"/>
                  </a:schemeClr>
                </a:solidFill>
              </a:rPr>
              <a:t>Plan</a:t>
            </a:r>
            <a:r>
              <a:rPr lang="es-ES_tradnl" b="1" baseline="0" noProof="0" dirty="0" smtClean="0">
                <a:solidFill>
                  <a:schemeClr val="tx1">
                    <a:lumMod val="75000"/>
                    <a:lumOff val="25000"/>
                  </a:schemeClr>
                </a:solidFill>
              </a:rPr>
              <a:t> de Gastos Personales - Gastos</a:t>
            </a:r>
            <a:endParaRPr lang="es-ES_tradnl" b="1" noProof="0" dirty="0" smtClean="0">
              <a:solidFill>
                <a:schemeClr val="tx1">
                  <a:lumMod val="75000"/>
                  <a:lumOff val="25000"/>
                </a:schemeClr>
              </a:solidFill>
            </a:endParaRPr>
          </a:p>
          <a:p>
            <a:pPr>
              <a:spcBef>
                <a:spcPts val="1800"/>
              </a:spcBef>
              <a:spcAft>
                <a:spcPts val="300"/>
              </a:spcAft>
            </a:pPr>
            <a:r>
              <a:rPr lang="es-ES_tradnl" b="1" noProof="0" dirty="0" smtClean="0">
                <a:solidFill>
                  <a:schemeClr val="tx1">
                    <a:lumMod val="75000"/>
                    <a:lumOff val="25000"/>
                  </a:schemeClr>
                </a:solidFill>
              </a:rPr>
              <a:t>Diga: </a:t>
            </a:r>
            <a:r>
              <a:rPr lang="es-ES_tradnl" sz="1200" kern="1200" noProof="0" dirty="0" smtClean="0">
                <a:solidFill>
                  <a:schemeClr val="tx1">
                    <a:lumMod val="75000"/>
                    <a:lumOff val="25000"/>
                  </a:schemeClr>
                </a:solidFill>
                <a:effectLst/>
                <a:latin typeface="News Gothic Std" pitchFamily="34" charset="0"/>
                <a:ea typeface="+mn-ea"/>
                <a:cs typeface="+mn-cs"/>
              </a:rPr>
              <a:t> </a:t>
            </a:r>
            <a:r>
              <a:rPr lang="es-ES_tradnl" sz="1200" b="0" kern="1200" noProof="0" dirty="0" smtClean="0">
                <a:solidFill>
                  <a:schemeClr val="tx1">
                    <a:lumMod val="75000"/>
                    <a:lumOff val="25000"/>
                  </a:schemeClr>
                </a:solidFill>
                <a:effectLst/>
                <a:latin typeface="News Gothic Std" pitchFamily="34" charset="0"/>
                <a:ea typeface="+mn-ea"/>
                <a:cs typeface="+mn-cs"/>
              </a:rPr>
              <a:t>Aquí tenemos los gastos fijos y variables de la familia Weaver.</a:t>
            </a:r>
            <a:r>
              <a:rPr lang="es-ES_tradnl" sz="1200" b="0" kern="1200" baseline="0" noProof="0" dirty="0" smtClean="0">
                <a:solidFill>
                  <a:schemeClr val="tx1">
                    <a:lumMod val="75000"/>
                    <a:lumOff val="25000"/>
                  </a:schemeClr>
                </a:solidFill>
                <a:effectLst/>
                <a:latin typeface="News Gothic Std" pitchFamily="34" charset="0"/>
                <a:ea typeface="+mn-ea"/>
                <a:cs typeface="+mn-cs"/>
              </a:rPr>
              <a:t> Tenemos que tener en cuenta algunas consideraciones.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b="1" noProof="0" dirty="0" smtClean="0">
                <a:solidFill>
                  <a:schemeClr val="tx1">
                    <a:lumMod val="75000"/>
                    <a:lumOff val="25000"/>
                  </a:schemeClr>
                </a:solidFill>
              </a:rPr>
              <a:t>Tómese el hábito de pagarse a usted mismo primero</a:t>
            </a:r>
            <a:r>
              <a:rPr lang="es-ES_tradnl" sz="1200" b="1" kern="1200" noProof="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o de dejar a un lado cierto monto de dinero cada mes para ahorros cuando pague sus cuentas.</a:t>
            </a:r>
            <a:r>
              <a:rPr lang="es-ES_tradnl" sz="1200" kern="1200" baseline="0" noProof="0" dirty="0" smtClean="0">
                <a:solidFill>
                  <a:schemeClr val="tx1">
                    <a:lumMod val="75000"/>
                    <a:lumOff val="25000"/>
                  </a:schemeClr>
                </a:solidFill>
                <a:effectLst/>
                <a:latin typeface="News Gothic Std" pitchFamily="34" charset="0"/>
                <a:ea typeface="+mn-ea"/>
                <a:cs typeface="+mn-cs"/>
              </a:rPr>
              <a:t> Usted debería definir una meta de ahorro adecuada para usted y ahorrar para lograrla.</a:t>
            </a:r>
            <a:r>
              <a:rPr lang="es-ES_tradnl" sz="1200" kern="1200" noProof="0" dirty="0" smtClean="0">
                <a:solidFill>
                  <a:schemeClr val="tx1">
                    <a:lumMod val="75000"/>
                    <a:lumOff val="25000"/>
                  </a:schemeClr>
                </a:solidFill>
                <a:effectLst/>
                <a:latin typeface="News Gothic Std" pitchFamily="34" charset="0"/>
                <a:ea typeface="+mn-ea"/>
                <a:cs typeface="+mn-cs"/>
              </a:rPr>
              <a:t> Un modo fácil de</a:t>
            </a:r>
            <a:r>
              <a:rPr lang="es-ES_tradnl" sz="1200" kern="1200" baseline="0" noProof="0" dirty="0" smtClean="0">
                <a:solidFill>
                  <a:schemeClr val="tx1">
                    <a:lumMod val="75000"/>
                    <a:lumOff val="25000"/>
                  </a:schemeClr>
                </a:solidFill>
                <a:effectLst/>
                <a:latin typeface="News Gothic Std" pitchFamily="34" charset="0"/>
                <a:ea typeface="+mn-ea"/>
                <a:cs typeface="+mn-cs"/>
              </a:rPr>
              <a:t> asegurarse que esta ahorrando es establecer un depósito directo con transferencias regulares a su cuenta de ahorros.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lvl="1">
              <a:spcBef>
                <a:spcPts val="600"/>
              </a:spcBef>
              <a:spcAft>
                <a:spcPts val="600"/>
              </a:spcAft>
              <a:defRPr/>
            </a:pPr>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¿Qué tanto ahorran los Weavers actualmente</a:t>
            </a:r>
            <a:r>
              <a:rPr lang="es-ES_tradnl" noProof="0" dirty="0" smtClean="0">
                <a:solidFill>
                  <a:schemeClr val="tx1">
                    <a:lumMod val="75000"/>
                    <a:lumOff val="25000"/>
                  </a:schemeClr>
                </a:solidFill>
              </a:rPr>
              <a:t>? </a:t>
            </a:r>
            <a:r>
              <a:rPr lang="es-ES_tradnl" b="1" noProof="0" dirty="0" smtClean="0">
                <a:solidFill>
                  <a:schemeClr val="tx1">
                    <a:lumMod val="75000"/>
                    <a:lumOff val="25000"/>
                  </a:schemeClr>
                </a:solidFill>
              </a:rPr>
              <a:t>Analice</a:t>
            </a:r>
            <a:r>
              <a:rPr lang="es-ES_tradnl" noProof="0" dirty="0" smtClean="0">
                <a:solidFill>
                  <a:schemeClr val="tx1">
                    <a:lumMod val="75000"/>
                    <a:lumOff val="25000"/>
                  </a:schemeClr>
                </a:solidFill>
              </a:rPr>
              <a:t> </a:t>
            </a:r>
            <a:r>
              <a:rPr lang="es-ES_tradnl" b="0" noProof="0" dirty="0" smtClean="0">
                <a:solidFill>
                  <a:schemeClr val="tx1">
                    <a:lumMod val="75000"/>
                    <a:lumOff val="25000"/>
                  </a:schemeClr>
                </a:solidFill>
              </a:rPr>
              <a:t>la respuesta de que ellos están ahorrando consistentemente $200 por mes.</a:t>
            </a:r>
            <a:r>
              <a:rPr lang="es-ES_tradnl" b="0" baseline="0" noProof="0" dirty="0" smtClean="0">
                <a:solidFill>
                  <a:schemeClr val="tx1">
                    <a:lumMod val="75000"/>
                    <a:lumOff val="25000"/>
                  </a:schemeClr>
                </a:solidFill>
              </a:rPr>
              <a:t> Bastante bien</a:t>
            </a:r>
            <a:r>
              <a:rPr lang="es-ES_tradnl" noProof="0" dirty="0" smtClean="0">
                <a:solidFill>
                  <a:schemeClr val="tx1">
                    <a:lumMod val="75000"/>
                    <a:lumOff val="25000"/>
                  </a:schemeClr>
                </a:solidFill>
              </a:rPr>
              <a:t>.</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lvl="1">
              <a:spcBef>
                <a:spcPts val="600"/>
              </a:spcBef>
              <a:spcAft>
                <a:spcPts val="600"/>
              </a:spcAft>
              <a:defRPr/>
            </a:pPr>
            <a:r>
              <a:rPr lang="es-ES_tradnl" sz="1200" kern="1200" noProof="0" dirty="0" smtClean="0">
                <a:solidFill>
                  <a:schemeClr val="tx1">
                    <a:lumMod val="75000"/>
                    <a:lumOff val="25000"/>
                  </a:schemeClr>
                </a:solidFill>
                <a:effectLst/>
                <a:latin typeface="News Gothic Std" pitchFamily="34" charset="0"/>
                <a:ea typeface="+mn-ea"/>
                <a:cs typeface="+mn-cs"/>
              </a:rPr>
              <a:t>Cuando sea posible, trate de pagar más que el mínimo monto en préstamos con el objeto de</a:t>
            </a:r>
            <a:r>
              <a:rPr lang="es-ES_tradnl" sz="1200" kern="1200" baseline="0" noProof="0" dirty="0" smtClean="0">
                <a:solidFill>
                  <a:schemeClr val="tx1">
                    <a:lumMod val="75000"/>
                    <a:lumOff val="25000"/>
                  </a:schemeClr>
                </a:solidFill>
                <a:effectLst/>
                <a:latin typeface="News Gothic Std" pitchFamily="34" charset="0"/>
                <a:ea typeface="+mn-ea"/>
                <a:cs typeface="+mn-cs"/>
              </a:rPr>
              <a:t> terminar de pagarlos más rápido y ahorrar e</a:t>
            </a:r>
            <a:r>
              <a:rPr lang="es-ES_tradnl" sz="1200" kern="1200" noProof="0" dirty="0" smtClean="0">
                <a:solidFill>
                  <a:schemeClr val="tx1">
                    <a:lumMod val="75000"/>
                    <a:lumOff val="25000"/>
                  </a:schemeClr>
                </a:solidFill>
                <a:effectLst/>
                <a:latin typeface="News Gothic Std" pitchFamily="34" charset="0"/>
                <a:ea typeface="+mn-ea"/>
                <a:cs typeface="+mn-cs"/>
              </a:rPr>
              <a:t>n cargos de interés. Usted puede tener control sobre algunos </a:t>
            </a:r>
            <a:r>
              <a:rPr lang="es-ES_tradnl" sz="1200" kern="1200" baseline="0" noProof="0" dirty="0" smtClean="0">
                <a:solidFill>
                  <a:schemeClr val="tx1">
                    <a:lumMod val="75000"/>
                    <a:lumOff val="25000"/>
                  </a:schemeClr>
                </a:solidFill>
                <a:effectLst/>
                <a:latin typeface="News Gothic Std" pitchFamily="34" charset="0"/>
                <a:ea typeface="+mn-ea"/>
                <a:cs typeface="+mn-cs"/>
              </a:rPr>
              <a:t>gastos fijos antes de firmar el acuerdo inicial</a:t>
            </a:r>
            <a:r>
              <a:rPr lang="es-ES_tradnl" sz="1200" kern="1200" noProof="0" dirty="0" smtClean="0">
                <a:solidFill>
                  <a:schemeClr val="tx1">
                    <a:lumMod val="75000"/>
                    <a:lumOff val="25000"/>
                  </a:schemeClr>
                </a:solidFill>
                <a:effectLst/>
                <a:latin typeface="News Gothic Std" pitchFamily="34" charset="0"/>
                <a:ea typeface="+mn-ea"/>
                <a:cs typeface="+mn-cs"/>
              </a:rPr>
              <a:t>. Busque</a:t>
            </a:r>
            <a:r>
              <a:rPr lang="es-ES_tradnl" sz="1200" kern="1200" baseline="0" noProof="0" dirty="0" smtClean="0">
                <a:solidFill>
                  <a:schemeClr val="tx1">
                    <a:lumMod val="75000"/>
                    <a:lumOff val="25000"/>
                  </a:schemeClr>
                </a:solidFill>
                <a:effectLst/>
                <a:latin typeface="News Gothic Std" pitchFamily="34" charset="0"/>
                <a:ea typeface="+mn-ea"/>
                <a:cs typeface="+mn-cs"/>
              </a:rPr>
              <a:t> precios para tener el mejor valor antes de comprometerse a gastos como</a:t>
            </a:r>
            <a:r>
              <a:rPr lang="es-ES_tradnl" sz="1200" kern="1200" noProof="0" dirty="0" smtClean="0">
                <a:solidFill>
                  <a:schemeClr val="tx1">
                    <a:lumMod val="75000"/>
                    <a:lumOff val="25000"/>
                  </a:schemeClr>
                </a:solidFill>
                <a:effectLst/>
                <a:latin typeface="News Gothic Std" pitchFamily="34" charset="0"/>
                <a:ea typeface="+mn-ea"/>
                <a:cs typeface="+mn-cs"/>
              </a:rPr>
              <a:t>: pago de auto, seguro de auto, pago de préstamos, seguros de salud, planes de teléfono celular, etc. Si tiene préstamos</a:t>
            </a:r>
            <a:r>
              <a:rPr lang="es-ES_tradnl" sz="1200" kern="1200" baseline="0" noProof="0" dirty="0" smtClean="0">
                <a:solidFill>
                  <a:schemeClr val="tx1">
                    <a:lumMod val="75000"/>
                    <a:lumOff val="25000"/>
                  </a:schemeClr>
                </a:solidFill>
                <a:effectLst/>
                <a:latin typeface="News Gothic Std" pitchFamily="34" charset="0"/>
                <a:ea typeface="+mn-ea"/>
                <a:cs typeface="+mn-cs"/>
              </a:rPr>
              <a:t> de más de 2 años de antigüedad, </a:t>
            </a:r>
            <a:r>
              <a:rPr lang="es-ES_tradnl" sz="1200" kern="1200" noProof="0" dirty="0" smtClean="0">
                <a:solidFill>
                  <a:schemeClr val="tx1">
                    <a:lumMod val="75000"/>
                    <a:lumOff val="25000"/>
                  </a:schemeClr>
                </a:solidFill>
                <a:effectLst/>
                <a:latin typeface="News Gothic Std" pitchFamily="34" charset="0"/>
                <a:ea typeface="+mn-ea"/>
                <a:cs typeface="+mn-cs"/>
              </a:rPr>
              <a:t>entonces ya puede hablar con su banquero para ver si es elegible para tasas de interés más bajas.</a:t>
            </a:r>
          </a:p>
          <a:p>
            <a:pPr marL="0" lvl="1">
              <a:spcBef>
                <a:spcPts val="600"/>
              </a:spcBef>
              <a:spcAft>
                <a:spcPts val="600"/>
              </a:spcAft>
              <a:defRPr/>
            </a:pPr>
            <a:r>
              <a:rPr lang="es-ES_tradnl" sz="1200" kern="1200" noProof="0" dirty="0" smtClean="0">
                <a:solidFill>
                  <a:schemeClr val="tx1">
                    <a:lumMod val="75000"/>
                    <a:lumOff val="25000"/>
                  </a:schemeClr>
                </a:solidFill>
                <a:effectLst/>
                <a:latin typeface="News Gothic Std" pitchFamily="34" charset="0"/>
                <a:ea typeface="+mn-ea"/>
                <a:cs typeface="+mn-cs"/>
              </a:rPr>
              <a:t>El próximo grupo de gastos para listar es el de los gastos variables</a:t>
            </a:r>
            <a:r>
              <a:rPr lang="es-ES_tradnl" sz="1200" kern="1200" noProof="0" dirty="0" smtClean="0">
                <a:solidFill>
                  <a:schemeClr val="tx1">
                    <a:lumMod val="75000"/>
                    <a:lumOff val="25000"/>
                  </a:schemeClr>
                </a:solidFill>
                <a:effectLst/>
              </a:rPr>
              <a:t>. </a:t>
            </a:r>
            <a:r>
              <a:rPr lang="es-ES_tradnl" sz="1200" kern="1200" noProof="0" dirty="0" smtClean="0">
                <a:solidFill>
                  <a:schemeClr val="tx1">
                    <a:lumMod val="75000"/>
                    <a:lumOff val="25000"/>
                  </a:schemeClr>
                </a:solidFill>
                <a:effectLst/>
                <a:latin typeface="News Gothic Std" pitchFamily="34" charset="0"/>
                <a:ea typeface="+mn-ea"/>
                <a:cs typeface="+mn-cs"/>
              </a:rPr>
              <a:t>Recuerde planificar y ahorrar para los gastos que paga una,</a:t>
            </a:r>
            <a:r>
              <a:rPr lang="es-ES_tradnl" sz="1200" kern="1200" baseline="0" noProof="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dos o cuatro veces al año, tales como su seguro de auto o impuestos de la propiedad.  </a:t>
            </a:r>
          </a:p>
          <a:p>
            <a:pPr marL="0" lvl="1">
              <a:spcBef>
                <a:spcPts val="1200"/>
              </a:spcBef>
            </a:pPr>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¿Cómo les va a los Weavers con sus gastos fijos y variables? ¿Qué</a:t>
            </a:r>
            <a:r>
              <a:rPr lang="es-ES_tradnl" b="0" baseline="0" noProof="0" dirty="0" smtClean="0">
                <a:solidFill>
                  <a:schemeClr val="tx1">
                    <a:lumMod val="75000"/>
                    <a:lumOff val="25000"/>
                  </a:schemeClr>
                </a:solidFill>
              </a:rPr>
              <a:t> deberían hacer ellos con un excedente mensual de </a:t>
            </a:r>
            <a:r>
              <a:rPr lang="es-ES_tradnl" noProof="0" dirty="0" smtClean="0">
                <a:solidFill>
                  <a:schemeClr val="tx1">
                    <a:lumMod val="75000"/>
                    <a:lumOff val="25000"/>
                  </a:schemeClr>
                </a:solidFill>
              </a:rPr>
              <a:t>$80? </a:t>
            </a:r>
            <a:r>
              <a:rPr lang="es-ES_tradnl" b="1" noProof="0" dirty="0" smtClean="0">
                <a:solidFill>
                  <a:schemeClr val="tx1">
                    <a:lumMod val="75000"/>
                    <a:lumOff val="25000"/>
                  </a:schemeClr>
                </a:solidFill>
              </a:rPr>
              <a:t>Acepte todas las respuestas</a:t>
            </a:r>
            <a:r>
              <a:rPr lang="es-ES_tradnl" b="1" baseline="0" noProof="0" dirty="0" smtClean="0">
                <a:solidFill>
                  <a:schemeClr val="tx1">
                    <a:lumMod val="75000"/>
                    <a:lumOff val="25000"/>
                  </a:schemeClr>
                </a:solidFill>
              </a:rPr>
              <a:t> </a:t>
            </a:r>
            <a:r>
              <a:rPr lang="es-ES_tradnl" noProof="0" dirty="0" smtClean="0">
                <a:solidFill>
                  <a:schemeClr val="tx1">
                    <a:lumMod val="75000"/>
                    <a:lumOff val="25000"/>
                  </a:schemeClr>
                </a:solidFill>
              </a:rPr>
              <a:t>como correctas y aliente a la conversación.</a:t>
            </a: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endParaRPr lang="es-ES_tradnl" noProof="0" dirty="0">
              <a:solidFill>
                <a:schemeClr val="tx1">
                  <a:lumMod val="75000"/>
                  <a:lumOff val="25000"/>
                </a:schemeClr>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7" y="327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15</a:t>
            </a:fld>
            <a:endParaRPr lang="en-US" sz="1200" dirty="0">
              <a:latin typeface="News Gothic Std" pitchFamily="34"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27" y="77724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800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46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03525"/>
            <a:ext cx="4748212" cy="6340475"/>
          </a:xfrm>
        </p:spPr>
        <p:txBody>
          <a:bodyPr/>
          <a:lstStyle/>
          <a:p>
            <a:r>
              <a:rPr lang="es-ES_tradnl" sz="1200" b="1" kern="1200" noProof="0" dirty="0" smtClean="0">
                <a:solidFill>
                  <a:schemeClr val="tx1">
                    <a:lumMod val="75000"/>
                    <a:lumOff val="25000"/>
                  </a:schemeClr>
                </a:solidFill>
                <a:effectLst/>
                <a:latin typeface="News Gothic Std" pitchFamily="34" charset="0"/>
                <a:ea typeface="+mn-ea"/>
                <a:cs typeface="+mn-cs"/>
              </a:rPr>
              <a:t>Herramientas para Planificar Gastos/Ahorros </a:t>
            </a:r>
          </a:p>
          <a:p>
            <a:pPr>
              <a:spcBef>
                <a:spcPts val="1800"/>
              </a:spcBef>
            </a:pPr>
            <a:r>
              <a:rPr lang="es-ES_tradnl" sz="1200" b="1" kern="1200" noProof="0" dirty="0" smtClean="0">
                <a:solidFill>
                  <a:schemeClr val="tx1">
                    <a:lumMod val="75000"/>
                    <a:lumOff val="25000"/>
                  </a:schemeClr>
                </a:solidFill>
                <a:effectLst/>
                <a:latin typeface="News Gothic Std" pitchFamily="34" charset="0"/>
                <a:ea typeface="+mn-ea"/>
                <a:cs typeface="+mn-cs"/>
              </a:rPr>
              <a:t>Diga: </a:t>
            </a:r>
            <a:r>
              <a:rPr lang="es-ES_tradnl" sz="1200" b="0" kern="1200" noProof="0" dirty="0" smtClean="0">
                <a:solidFill>
                  <a:schemeClr val="tx1">
                    <a:lumMod val="75000"/>
                    <a:lumOff val="25000"/>
                  </a:schemeClr>
                </a:solidFill>
                <a:effectLst/>
                <a:latin typeface="News Gothic Std" pitchFamily="34" charset="0"/>
                <a:ea typeface="+mn-ea"/>
                <a:cs typeface="+mn-cs"/>
              </a:rPr>
              <a:t>En adición al esquema de pagos mensuales, hay otros</a:t>
            </a:r>
            <a:r>
              <a:rPr lang="es-ES_tradnl" sz="1200" b="0" kern="1200" baseline="0" noProof="0" dirty="0" smtClean="0">
                <a:solidFill>
                  <a:schemeClr val="tx1">
                    <a:lumMod val="75000"/>
                    <a:lumOff val="25000"/>
                  </a:schemeClr>
                </a:solidFill>
                <a:effectLst/>
                <a:latin typeface="News Gothic Std" pitchFamily="34" charset="0"/>
                <a:ea typeface="+mn-ea"/>
                <a:cs typeface="+mn-cs"/>
              </a:rPr>
              <a:t> instrumentos de planificación de gastos que pueden usar para ayudar a construir y administrar su flujo de efectivo</a:t>
            </a:r>
            <a:r>
              <a:rPr lang="es-ES_tradnl" sz="1200" kern="1200" noProof="0" dirty="0" smtClean="0">
                <a:solidFill>
                  <a:schemeClr val="tx1">
                    <a:lumMod val="75000"/>
                    <a:lumOff val="25000"/>
                  </a:schemeClr>
                </a:solidFill>
                <a:effectLst/>
                <a:latin typeface="News Gothic Std" pitchFamily="34" charset="0"/>
                <a:ea typeface="+mn-ea"/>
                <a:cs typeface="+mn-cs"/>
              </a:rPr>
              <a:t>, incluyendo sobres, una caja de presupuesto o planilla de computadora.</a:t>
            </a:r>
          </a:p>
          <a:p>
            <a:r>
              <a:rPr lang="es-ES_tradnl" sz="1200" b="1" kern="1200" noProof="0" dirty="0" smtClean="0">
                <a:solidFill>
                  <a:schemeClr val="tx1">
                    <a:lumMod val="75000"/>
                    <a:lumOff val="25000"/>
                  </a:schemeClr>
                </a:solidFill>
                <a:effectLst/>
                <a:latin typeface="News Gothic Std" pitchFamily="34" charset="0"/>
                <a:ea typeface="+mn-ea"/>
                <a:cs typeface="+mn-cs"/>
              </a:rPr>
              <a:t>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a:spcAft>
                <a:spcPts val="300"/>
              </a:spcAft>
            </a:pPr>
            <a:r>
              <a:rPr lang="es-ES_tradnl" sz="1200" b="1" kern="1200" noProof="0" dirty="0" smtClean="0">
                <a:solidFill>
                  <a:schemeClr val="tx1">
                    <a:lumMod val="75000"/>
                    <a:lumOff val="25000"/>
                  </a:schemeClr>
                </a:solidFill>
                <a:effectLst/>
                <a:latin typeface="News Gothic Std" pitchFamily="34" charset="0"/>
                <a:ea typeface="+mn-ea"/>
                <a:cs typeface="+mn-cs"/>
              </a:rPr>
              <a:t>Sistema de G</a:t>
            </a:r>
            <a:r>
              <a:rPr lang="es-ES_tradnl" sz="1200" b="1" kern="1200" baseline="0" noProof="0" dirty="0" smtClean="0">
                <a:solidFill>
                  <a:schemeClr val="tx1">
                    <a:lumMod val="75000"/>
                    <a:lumOff val="25000"/>
                  </a:schemeClr>
                </a:solidFill>
                <a:effectLst/>
                <a:latin typeface="News Gothic Std" pitchFamily="34" charset="0"/>
                <a:ea typeface="+mn-ea"/>
                <a:cs typeface="+mn-cs"/>
              </a:rPr>
              <a:t>astos en Sobre</a:t>
            </a:r>
            <a:r>
              <a:rPr lang="es-ES_tradnl" sz="1200" b="1" kern="1200" noProof="0" dirty="0" smtClean="0">
                <a:solidFill>
                  <a:schemeClr val="tx1">
                    <a:lumMod val="75000"/>
                    <a:lumOff val="25000"/>
                  </a:schemeClr>
                </a:solidFill>
                <a:effectLst/>
                <a:latin typeface="News Gothic Std" pitchFamily="34" charset="0"/>
                <a:ea typeface="+mn-ea"/>
                <a:cs typeface="+mn-cs"/>
              </a:rPr>
              <a:t>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300"/>
              </a:spcBef>
              <a:spcAft>
                <a:spcPts val="600"/>
              </a:spcAft>
              <a:buBlip>
                <a:blip r:embed="rId3"/>
              </a:buBlip>
              <a:defRPr/>
            </a:pPr>
            <a:r>
              <a:rPr lang="es-ES_tradnl" noProof="0" dirty="0" smtClean="0">
                <a:solidFill>
                  <a:schemeClr val="tx1">
                    <a:lumMod val="75000"/>
                    <a:lumOff val="25000"/>
                  </a:schemeClr>
                </a:solidFill>
              </a:rPr>
              <a:t>Esta</a:t>
            </a:r>
            <a:r>
              <a:rPr lang="es-ES_tradnl" baseline="0" noProof="0" dirty="0" smtClean="0">
                <a:solidFill>
                  <a:schemeClr val="tx1">
                    <a:lumMod val="75000"/>
                    <a:lumOff val="25000"/>
                  </a:schemeClr>
                </a:solidFill>
              </a:rPr>
              <a:t> herramienta es útil si usted paga sus cuentas en efectivo cada mes.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Prepare un sobre para cada categoría de gasto (ej., renta, gasolina, comida). </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Etiquete</a:t>
            </a:r>
            <a:r>
              <a:rPr lang="es-ES_tradnl" sz="1200" kern="1200" baseline="0" noProof="0" dirty="0" smtClean="0">
                <a:solidFill>
                  <a:schemeClr val="tx1">
                    <a:lumMod val="75000"/>
                    <a:lumOff val="25000"/>
                  </a:schemeClr>
                </a:solidFill>
                <a:effectLst/>
                <a:latin typeface="News Gothic Std" pitchFamily="34" charset="0"/>
                <a:ea typeface="+mn-ea"/>
                <a:cs typeface="+mn-cs"/>
              </a:rPr>
              <a:t> el sobre con el nombre de la categoría, monto y fecha de vencimiento.</a:t>
            </a:r>
            <a:r>
              <a:rPr lang="es-ES_tradnl" sz="1200" kern="1200" noProof="0" dirty="0" smtClean="0">
                <a:solidFill>
                  <a:schemeClr val="tx1">
                    <a:lumMod val="75000"/>
                    <a:lumOff val="25000"/>
                  </a:schemeClr>
                </a:solidFill>
                <a:effectLst/>
                <a:latin typeface="News Gothic Std" pitchFamily="34" charset="0"/>
                <a:ea typeface="+mn-ea"/>
                <a:cs typeface="+mn-cs"/>
              </a:rPr>
              <a:t> </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Divida el ingreso que recibe en los montos que cubran los gastos listados en el sobre. </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Pague sus cuentas de inmediato así usted no se verá tentado a gastar el dinero en otra cosa. </a:t>
            </a:r>
          </a:p>
          <a:p>
            <a:r>
              <a:rPr lang="es-ES_tradnl" sz="1200" kern="1200" noProof="0" dirty="0" smtClean="0">
                <a:solidFill>
                  <a:schemeClr val="tx1">
                    <a:lumMod val="75000"/>
                    <a:lumOff val="25000"/>
                  </a:schemeClr>
                </a:solidFill>
                <a:effectLst/>
                <a:latin typeface="News Gothic Std" pitchFamily="34" charset="0"/>
                <a:ea typeface="+mn-ea"/>
                <a:cs typeface="+mn-cs"/>
              </a:rPr>
              <a:t> </a:t>
            </a:r>
          </a:p>
          <a:p>
            <a:pPr>
              <a:spcAft>
                <a:spcPts val="300"/>
              </a:spcAft>
            </a:pPr>
            <a:r>
              <a:rPr lang="es-ES_tradnl" sz="1200" b="1" kern="1200" noProof="0" dirty="0" smtClean="0">
                <a:solidFill>
                  <a:schemeClr val="tx1">
                    <a:lumMod val="75000"/>
                    <a:lumOff val="25000"/>
                  </a:schemeClr>
                </a:solidFill>
                <a:effectLst/>
                <a:latin typeface="News Gothic Std" pitchFamily="34" charset="0"/>
                <a:ea typeface="+mn-ea"/>
                <a:cs typeface="+mn-cs"/>
              </a:rPr>
              <a:t>Sistema de Presupuestos en Caja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300"/>
              </a:spcBef>
              <a:spcAft>
                <a:spcPts val="300"/>
              </a:spcAft>
              <a:buBlip>
                <a:blip r:embed="rId3"/>
              </a:buBlip>
              <a:defRPr/>
            </a:pPr>
            <a:r>
              <a:rPr lang="es-ES_tradnl" noProof="0" dirty="0" smtClean="0">
                <a:solidFill>
                  <a:schemeClr val="tx1">
                    <a:lumMod val="75000"/>
                    <a:lumOff val="25000"/>
                  </a:schemeClr>
                </a:solidFill>
              </a:rPr>
              <a:t>La </a:t>
            </a:r>
            <a:r>
              <a:rPr lang="es-ES_tradnl" i="1" noProof="0" dirty="0" smtClean="0">
                <a:solidFill>
                  <a:schemeClr val="tx1">
                    <a:lumMod val="75000"/>
                    <a:lumOff val="25000"/>
                  </a:schemeClr>
                </a:solidFill>
              </a:rPr>
              <a:t>caja de presupuestos </a:t>
            </a:r>
            <a:r>
              <a:rPr lang="es-ES_tradnl" i="0" noProof="0" dirty="0" smtClean="0">
                <a:solidFill>
                  <a:schemeClr val="tx1">
                    <a:lumMod val="75000"/>
                    <a:lumOff val="25000"/>
                  </a:schemeClr>
                </a:solidFill>
              </a:rPr>
              <a:t>es</a:t>
            </a:r>
            <a:r>
              <a:rPr lang="es-ES_tradnl" noProof="0" dirty="0" smtClean="0">
                <a:solidFill>
                  <a:schemeClr val="tx1">
                    <a:lumMod val="75000"/>
                    <a:lumOff val="25000"/>
                  </a:schemeClr>
                </a:solidFill>
              </a:rPr>
              <a:t> una pequeña caja con divisorios para cada mes</a:t>
            </a:r>
            <a:r>
              <a:rPr lang="es-ES_tradnl" sz="1200" kern="1200" noProof="0" dirty="0" smtClean="0">
                <a:solidFill>
                  <a:schemeClr val="tx1">
                    <a:lumMod val="75000"/>
                    <a:lumOff val="25000"/>
                  </a:schemeClr>
                </a:solidFill>
                <a:effectLst/>
                <a:latin typeface="News Gothic Std" pitchFamily="34" charset="0"/>
                <a:ea typeface="+mn-ea"/>
                <a:cs typeface="+mn-cs"/>
              </a:rPr>
              <a:t>, y un divisorio para cada día del mes. </a:t>
            </a: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Cuando reciba una factura, vea</a:t>
            </a:r>
            <a:r>
              <a:rPr lang="es-ES_tradnl" sz="1200" kern="1200" baseline="0" noProof="0" dirty="0" smtClean="0">
                <a:solidFill>
                  <a:schemeClr val="tx1">
                    <a:lumMod val="75000"/>
                    <a:lumOff val="25000"/>
                  </a:schemeClr>
                </a:solidFill>
                <a:effectLst/>
                <a:latin typeface="News Gothic Std" pitchFamily="34" charset="0"/>
                <a:ea typeface="+mn-ea"/>
                <a:cs typeface="+mn-cs"/>
              </a:rPr>
              <a:t> la fecha de vencimiento y póngala detrás del divisorio que representa la fecha de vencimiento de la factura</a:t>
            </a:r>
            <a:r>
              <a:rPr lang="es-ES_tradnl" sz="1200" kern="1200" noProof="0" dirty="0" smtClean="0">
                <a:solidFill>
                  <a:schemeClr val="tx1">
                    <a:lumMod val="75000"/>
                    <a:lumOff val="25000"/>
                  </a:schemeClr>
                </a:solidFill>
                <a:effectLst/>
                <a:latin typeface="News Gothic Std" pitchFamily="34" charset="0"/>
                <a:ea typeface="+mn-ea"/>
                <a:cs typeface="+mn-cs"/>
              </a:rPr>
              <a:t>. </a:t>
            </a:r>
          </a:p>
          <a:p>
            <a:pPr marL="274320" lvl="1" indent="-274320">
              <a:spcBef>
                <a:spcPts val="3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Cuando reciba ingresos, pague sus cuentas de inmediato, así no se verá tentado a gastar el dinero en otra cosa. </a:t>
            </a:r>
          </a:p>
          <a:p>
            <a:pPr marL="0" lvl="1">
              <a:spcBef>
                <a:spcPts val="600"/>
              </a:spcBef>
              <a:spcAft>
                <a:spcPts val="300"/>
              </a:spcAft>
              <a:defRPr/>
            </a:pPr>
            <a:r>
              <a:rPr lang="es-ES_tradnl" noProof="0" dirty="0" smtClean="0">
                <a:solidFill>
                  <a:schemeClr val="tx1">
                    <a:lumMod val="75000"/>
                    <a:lumOff val="25000"/>
                  </a:schemeClr>
                </a:solidFill>
              </a:rPr>
              <a:t>&lt;continua en la próxima página&gt;</a:t>
            </a:r>
          </a:p>
          <a:p>
            <a:pPr marL="0" lvl="1">
              <a:spcBef>
                <a:spcPts val="300"/>
              </a:spcBef>
              <a:spcAft>
                <a:spcPts val="300"/>
              </a:spcAft>
              <a:defRPr/>
            </a:pPr>
            <a:endParaRPr lang="es-ES_tradnl" sz="1200" kern="1200" noProof="0" dirty="0" smtClean="0">
              <a:solidFill>
                <a:schemeClr val="tx1">
                  <a:lumMod val="75000"/>
                  <a:lumOff val="25000"/>
                </a:schemeClr>
              </a:solidFill>
              <a:effectLst/>
              <a:latin typeface="News Gothic Std" pitchFamily="34" charset="0"/>
              <a:ea typeface="+mn-ea"/>
              <a:cs typeface="+mn-cs"/>
            </a:endParaRPr>
          </a:p>
          <a:p>
            <a:r>
              <a:rPr lang="es-ES_tradnl" sz="1200" kern="1200" noProof="0" dirty="0" smtClean="0">
                <a:solidFill>
                  <a:schemeClr val="tx1">
                    <a:lumMod val="75000"/>
                    <a:lumOff val="25000"/>
                  </a:schemeClr>
                </a:solidFill>
                <a:effectLst/>
                <a:latin typeface="News Gothic Std" pitchFamily="34" charset="0"/>
                <a:ea typeface="+mn-ea"/>
                <a:cs typeface="+mn-cs"/>
              </a:rPr>
              <a:t> </a:t>
            </a:r>
            <a:endParaRPr lang="es-ES_tradnl" sz="1200" kern="1200" noProof="0" dirty="0">
              <a:solidFill>
                <a:schemeClr val="tx1">
                  <a:lumMod val="75000"/>
                  <a:lumOff val="25000"/>
                </a:schemeClr>
              </a:solidFill>
              <a:effectLst/>
              <a:latin typeface="News Gothic Std" pitchFamily="34" charset="0"/>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496" y="32004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16</a:t>
            </a:fld>
            <a:endParaRPr lang="en-US" sz="1200" dirty="0">
              <a:latin typeface="News Gothic Std" pitchFamily="34" charset="0"/>
            </a:endParaRPr>
          </a:p>
        </p:txBody>
      </p:sp>
    </p:spTree>
    <p:extLst>
      <p:ext uri="{BB962C8B-B14F-4D97-AF65-F5344CB8AC3E}">
        <p14:creationId xmlns:p14="http://schemas.microsoft.com/office/powerpoint/2010/main" val="1962038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672012" cy="550227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smtClean="0">
                <a:solidFill>
                  <a:schemeClr val="tx1">
                    <a:lumMod val="75000"/>
                    <a:lumOff val="25000"/>
                  </a:schemeClr>
                </a:solidFill>
                <a:effectLst/>
                <a:latin typeface="News Gothic Std" pitchFamily="34" charset="0"/>
                <a:ea typeface="+mn-ea"/>
                <a:cs typeface="+mn-cs"/>
              </a:rPr>
              <a:t>Herramientas para Planificar Gastos/Ahorros</a:t>
            </a:r>
            <a:r>
              <a:rPr lang="es-ES_tradnl" sz="1200" b="1" kern="1200" baseline="0" noProof="0" dirty="0" smtClean="0">
                <a:solidFill>
                  <a:schemeClr val="tx1">
                    <a:lumMod val="75000"/>
                    <a:lumOff val="25000"/>
                  </a:schemeClr>
                </a:solidFill>
                <a:effectLst/>
                <a:latin typeface="News Gothic Std" pitchFamily="34" charset="0"/>
                <a:ea typeface="+mn-ea"/>
                <a:cs typeface="+mn-cs"/>
              </a:rPr>
              <a:t> (</a:t>
            </a:r>
            <a:r>
              <a:rPr lang="es-ES_tradnl" sz="1200" b="1" kern="1200" dirty="0" smtClean="0">
                <a:solidFill>
                  <a:schemeClr val="tx1">
                    <a:lumMod val="75000"/>
                    <a:lumOff val="25000"/>
                  </a:schemeClr>
                </a:solidFill>
                <a:effectLst/>
                <a:latin typeface="News Gothic Std" pitchFamily="34" charset="0"/>
                <a:ea typeface="+mn-ea"/>
                <a:cs typeface="+mn-cs"/>
              </a:rPr>
              <a:t>continuación)</a:t>
            </a:r>
          </a:p>
          <a:p>
            <a:pPr>
              <a:spcBef>
                <a:spcPts val="1800"/>
              </a:spcBef>
            </a:pPr>
            <a:r>
              <a:rPr lang="es-ES_tradnl" sz="1200" b="1" kern="1200" dirty="0" smtClean="0">
                <a:solidFill>
                  <a:schemeClr val="tx1">
                    <a:lumMod val="75000"/>
                    <a:lumOff val="25000"/>
                  </a:schemeClr>
                </a:solidFill>
                <a:effectLst/>
                <a:latin typeface="News Gothic Std" pitchFamily="34" charset="0"/>
                <a:ea typeface="+mn-ea"/>
                <a:cs typeface="+mn-cs"/>
              </a:rPr>
              <a:t>Diga: </a:t>
            </a:r>
            <a:br>
              <a:rPr lang="es-ES_tradnl" sz="1200" b="1" kern="1200" dirty="0" smtClean="0">
                <a:solidFill>
                  <a:schemeClr val="tx1">
                    <a:lumMod val="75000"/>
                    <a:lumOff val="25000"/>
                  </a:schemeClr>
                </a:solidFill>
                <a:effectLst/>
                <a:latin typeface="News Gothic Std" pitchFamily="34" charset="0"/>
                <a:ea typeface="+mn-ea"/>
                <a:cs typeface="+mn-cs"/>
              </a:rPr>
            </a:br>
            <a:r>
              <a:rPr lang="es-ES_tradnl" sz="1200" kern="1200" dirty="0" smtClean="0">
                <a:solidFill>
                  <a:schemeClr val="tx1">
                    <a:lumMod val="75000"/>
                    <a:lumOff val="25000"/>
                  </a:schemeClr>
                </a:solidFill>
                <a:effectLst/>
                <a:latin typeface="News Gothic Std" pitchFamily="34" charset="0"/>
                <a:ea typeface="+mn-ea"/>
                <a:cs typeface="+mn-cs"/>
              </a:rPr>
              <a:t> </a:t>
            </a:r>
          </a:p>
          <a:p>
            <a:pPr>
              <a:spcAft>
                <a:spcPts val="300"/>
              </a:spcAft>
            </a:pPr>
            <a:r>
              <a:rPr lang="es-ES_tradnl" sz="1200" b="1" kern="1200" dirty="0" smtClean="0">
                <a:solidFill>
                  <a:schemeClr val="tx1">
                    <a:lumMod val="75000"/>
                    <a:lumOff val="25000"/>
                  </a:schemeClr>
                </a:solidFill>
                <a:effectLst/>
                <a:latin typeface="News Gothic Std" pitchFamily="34" charset="0"/>
                <a:ea typeface="+mn-ea"/>
                <a:cs typeface="+mn-cs"/>
              </a:rPr>
              <a:t>Sistema de Planilla por Computadora </a:t>
            </a:r>
            <a:endParaRPr lang="es-ES_tradnl" sz="1200" kern="120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dirty="0" smtClean="0">
                <a:solidFill>
                  <a:schemeClr val="tx1">
                    <a:lumMod val="75000"/>
                    <a:lumOff val="25000"/>
                  </a:schemeClr>
                </a:solidFill>
              </a:rPr>
              <a:t>Si usted tiene acceso a una computadora personal en casa, puede</a:t>
            </a:r>
            <a:r>
              <a:rPr lang="es-ES_tradnl" baseline="0" dirty="0" smtClean="0">
                <a:solidFill>
                  <a:schemeClr val="tx1">
                    <a:lumMod val="75000"/>
                    <a:lumOff val="25000"/>
                  </a:schemeClr>
                </a:solidFill>
              </a:rPr>
              <a:t> crear su propia planilla con columnas para su ingreso, fecha en que se recibe, gastos, sus fechas de vencimientos, y la fecha en que usted paga la cuenta.</a:t>
            </a:r>
            <a:r>
              <a:rPr lang="es-ES_tradnl" sz="1200" kern="1200" dirty="0" smtClean="0">
                <a:solidFill>
                  <a:schemeClr val="tx1">
                    <a:lumMod val="75000"/>
                    <a:lumOff val="25000"/>
                  </a:schemeClr>
                </a:solidFill>
                <a:effectLst/>
                <a:latin typeface="News Gothic Std" pitchFamily="34" charset="0"/>
                <a:ea typeface="+mn-ea"/>
                <a:cs typeface="+mn-cs"/>
              </a:rPr>
              <a:t> Incluya espacio bajo las columnas de ingreso y de gastos para</a:t>
            </a:r>
            <a:r>
              <a:rPr lang="es-ES_tradnl" sz="1200" kern="1200" baseline="0" dirty="0" smtClean="0">
                <a:solidFill>
                  <a:schemeClr val="tx1">
                    <a:lumMod val="75000"/>
                    <a:lumOff val="25000"/>
                  </a:schemeClr>
                </a:solidFill>
                <a:effectLst/>
                <a:latin typeface="News Gothic Std" pitchFamily="34" charset="0"/>
                <a:ea typeface="+mn-ea"/>
                <a:cs typeface="+mn-cs"/>
              </a:rPr>
              <a:t> totalizarlos.</a:t>
            </a:r>
            <a:r>
              <a:rPr lang="es-ES_tradnl" sz="1200" kern="1200" dirty="0" smtClean="0">
                <a:solidFill>
                  <a:schemeClr val="tx1">
                    <a:lumMod val="75000"/>
                    <a:lumOff val="25000"/>
                  </a:schemeClr>
                </a:solidFill>
                <a:effectLst/>
                <a:latin typeface="News Gothic Std" pitchFamily="34" charset="0"/>
                <a:ea typeface="+mn-ea"/>
                <a:cs typeface="+mn-cs"/>
              </a:rPr>
              <a:t> Use la función de ayuda del software de su planilla para tener instrucciones,</a:t>
            </a:r>
            <a:r>
              <a:rPr lang="es-ES_tradnl" sz="1200" kern="1200" baseline="0" dirty="0" smtClean="0">
                <a:solidFill>
                  <a:schemeClr val="tx1">
                    <a:lumMod val="75000"/>
                    <a:lumOff val="25000"/>
                  </a:schemeClr>
                </a:solidFill>
                <a:effectLst/>
                <a:latin typeface="News Gothic Std" pitchFamily="34" charset="0"/>
                <a:ea typeface="+mn-ea"/>
                <a:cs typeface="+mn-cs"/>
              </a:rPr>
              <a:t> si fuera necesario</a:t>
            </a:r>
            <a:r>
              <a:rPr lang="es-ES_tradnl" sz="1200" kern="1200" dirty="0" smtClean="0">
                <a:solidFill>
                  <a:schemeClr val="tx1">
                    <a:lumMod val="75000"/>
                    <a:lumOff val="25000"/>
                  </a:schemeClr>
                </a:solidFill>
                <a:effectLst/>
                <a:latin typeface="News Gothic Std" pitchFamily="34" charset="0"/>
                <a:ea typeface="+mn-ea"/>
                <a:cs typeface="+mn-cs"/>
              </a:rPr>
              <a:t>. </a:t>
            </a:r>
          </a:p>
          <a:p>
            <a:pPr marL="274320" lvl="1" indent="-274320">
              <a:spcBef>
                <a:spcPts val="600"/>
              </a:spcBef>
              <a:spcAft>
                <a:spcPts val="600"/>
              </a:spcAft>
              <a:buBlip>
                <a:blip r:embed="rId3"/>
              </a:buBlip>
              <a:defRPr/>
            </a:pPr>
            <a:r>
              <a:rPr lang="es-ES_tradnl" sz="1200" kern="1200" dirty="0" smtClean="0">
                <a:solidFill>
                  <a:schemeClr val="tx1">
                    <a:lumMod val="75000"/>
                    <a:lumOff val="25000"/>
                  </a:schemeClr>
                </a:solidFill>
                <a:effectLst/>
                <a:latin typeface="News Gothic Std" pitchFamily="34" charset="0"/>
                <a:ea typeface="+mn-ea"/>
                <a:cs typeface="+mn-cs"/>
              </a:rPr>
              <a:t>Programas de finanzas personales siempre están disponibles. </a:t>
            </a:r>
          </a:p>
          <a:p>
            <a:pPr marL="274320" lvl="1" indent="-274320">
              <a:spcBef>
                <a:spcPts val="600"/>
              </a:spcBef>
              <a:spcAft>
                <a:spcPts val="600"/>
              </a:spcAft>
              <a:buBlip>
                <a:blip r:embed="rId3"/>
              </a:buBlip>
              <a:defRPr/>
            </a:pPr>
            <a:r>
              <a:rPr lang="es-ES_tradnl" sz="1200" kern="1200" dirty="0" smtClean="0">
                <a:solidFill>
                  <a:schemeClr val="tx1">
                    <a:lumMod val="75000"/>
                    <a:lumOff val="25000"/>
                  </a:schemeClr>
                </a:solidFill>
                <a:effectLst/>
                <a:latin typeface="News Gothic Std" pitchFamily="34" charset="0"/>
                <a:ea typeface="+mn-ea"/>
                <a:cs typeface="+mn-cs"/>
              </a:rPr>
              <a:t>Utilizar una computadora para administrar sus finanzas es relativamente simple. Actualizar la información es rápido y fácil. Es importante ingresar las transacciones con frecuencia</a:t>
            </a:r>
            <a:r>
              <a:rPr lang="es-ES_tradnl" sz="1200" kern="1200" baseline="0" dirty="0" smtClean="0">
                <a:solidFill>
                  <a:schemeClr val="tx1">
                    <a:lumMod val="75000"/>
                    <a:lumOff val="25000"/>
                  </a:schemeClr>
                </a:solidFill>
                <a:effectLst/>
                <a:latin typeface="News Gothic Std" pitchFamily="34" charset="0"/>
                <a:ea typeface="+mn-ea"/>
                <a:cs typeface="+mn-cs"/>
              </a:rPr>
              <a:t> para realmente entender su posición financiera.</a:t>
            </a:r>
            <a:r>
              <a:rPr lang="es-ES_tradnl" sz="1200" kern="1200" dirty="0" smtClean="0">
                <a:solidFill>
                  <a:schemeClr val="tx1">
                    <a:lumMod val="75000"/>
                    <a:lumOff val="25000"/>
                  </a:schemeClr>
                </a:solidFill>
                <a:effectLst/>
                <a:latin typeface="News Gothic Std" pitchFamily="34" charset="0"/>
                <a:ea typeface="+mn-ea"/>
                <a:cs typeface="+mn-cs"/>
              </a:rPr>
              <a:t> </a:t>
            </a:r>
          </a:p>
          <a:p>
            <a:r>
              <a:rPr lang="es-ES_tradnl" sz="1200" kern="1200" dirty="0" smtClean="0">
                <a:solidFill>
                  <a:schemeClr val="tx1">
                    <a:lumMod val="75000"/>
                    <a:lumOff val="25000"/>
                  </a:schemeClr>
                </a:solidFill>
                <a:effectLst/>
                <a:latin typeface="News Gothic Std" pitchFamily="34" charset="0"/>
                <a:ea typeface="+mn-ea"/>
                <a:cs typeface="+mn-cs"/>
              </a:rPr>
              <a:t> </a:t>
            </a:r>
          </a:p>
          <a:p>
            <a:r>
              <a:rPr lang="es-ES_tradnl" sz="1200" b="1" kern="1200" dirty="0" smtClean="0">
                <a:solidFill>
                  <a:schemeClr val="tx1">
                    <a:lumMod val="75000"/>
                    <a:lumOff val="25000"/>
                  </a:schemeClr>
                </a:solidFill>
                <a:effectLst/>
                <a:latin typeface="News Gothic Std" pitchFamily="34" charset="0"/>
                <a:ea typeface="+mn-ea"/>
                <a:cs typeface="+mn-cs"/>
              </a:rPr>
              <a:t>Pregunte: </a:t>
            </a:r>
            <a:r>
              <a:rPr lang="es-ES_tradnl" sz="1200" b="0" i="0" u="none" strike="noStrike" kern="1200" dirty="0" smtClean="0">
                <a:solidFill>
                  <a:schemeClr val="tx1"/>
                </a:solidFill>
                <a:effectLst/>
                <a:latin typeface="News Gothic Std" pitchFamily="34" charset="0"/>
                <a:ea typeface="+mn-ea"/>
                <a:cs typeface="+mn-cs"/>
              </a:rPr>
              <a:t>Estas</a:t>
            </a:r>
            <a:r>
              <a:rPr lang="es-ES_tradnl" sz="1200" b="0" i="0" u="none" strike="noStrike" kern="1200" baseline="0" dirty="0" smtClean="0">
                <a:solidFill>
                  <a:schemeClr val="tx1"/>
                </a:solidFill>
                <a:effectLst/>
                <a:latin typeface="News Gothic Std" pitchFamily="34" charset="0"/>
                <a:ea typeface="+mn-ea"/>
                <a:cs typeface="+mn-cs"/>
              </a:rPr>
              <a:t> son algunas formas de planificar sus gastos mensuales</a:t>
            </a:r>
            <a:r>
              <a:rPr lang="es-ES_tradnl" sz="1200" kern="1200" dirty="0" smtClean="0">
                <a:solidFill>
                  <a:schemeClr val="tx1">
                    <a:lumMod val="75000"/>
                    <a:lumOff val="25000"/>
                  </a:schemeClr>
                </a:solidFill>
                <a:effectLst/>
                <a:latin typeface="News Gothic Std" pitchFamily="34" charset="0"/>
                <a:ea typeface="+mn-ea"/>
                <a:cs typeface="+mn-cs"/>
              </a:rPr>
              <a:t>. ¿Cuál de ellas les parece más adecuadas para usted</a:t>
            </a:r>
            <a:r>
              <a:rPr lang="es-ES_tradnl" dirty="0" smtClean="0">
                <a:solidFill>
                  <a:schemeClr val="tx1">
                    <a:lumMod val="75000"/>
                    <a:lumOff val="25000"/>
                  </a:schemeClr>
                </a:solidFill>
              </a:rPr>
              <a:t>, y porqué?</a:t>
            </a:r>
          </a:p>
          <a:p>
            <a:r>
              <a:rPr lang="es-ES_tradnl" sz="1200" kern="1200" dirty="0" smtClean="0">
                <a:solidFill>
                  <a:schemeClr val="tx1">
                    <a:lumMod val="75000"/>
                    <a:lumOff val="25000"/>
                  </a:schemeClr>
                </a:solidFill>
                <a:effectLst/>
                <a:latin typeface="News Gothic Std" pitchFamily="34" charset="0"/>
                <a:ea typeface="+mn-ea"/>
                <a:cs typeface="+mn-cs"/>
              </a:rPr>
              <a:t/>
            </a:r>
            <a:br>
              <a:rPr lang="es-ES_tradnl" sz="1200" kern="1200" dirty="0" smtClean="0">
                <a:solidFill>
                  <a:schemeClr val="tx1">
                    <a:lumMod val="75000"/>
                    <a:lumOff val="25000"/>
                  </a:schemeClr>
                </a:solidFill>
                <a:effectLst/>
                <a:latin typeface="News Gothic Std" pitchFamily="34" charset="0"/>
                <a:ea typeface="+mn-ea"/>
                <a:cs typeface="+mn-cs"/>
              </a:rPr>
            </a:br>
            <a:r>
              <a:rPr lang="es-ES_tradnl" sz="1200" b="1" kern="1200" dirty="0" smtClean="0">
                <a:solidFill>
                  <a:schemeClr val="tx1">
                    <a:lumMod val="75000"/>
                    <a:lumOff val="25000"/>
                  </a:schemeClr>
                </a:solidFill>
                <a:effectLst/>
                <a:latin typeface="News Gothic Std" pitchFamily="34" charset="0"/>
                <a:ea typeface="+mn-ea"/>
                <a:cs typeface="+mn-cs"/>
              </a:rPr>
              <a:t>Acepte todas las respuestas </a:t>
            </a:r>
            <a:r>
              <a:rPr lang="es-ES_tradnl" sz="1200" kern="1200" dirty="0" smtClean="0">
                <a:solidFill>
                  <a:schemeClr val="tx1">
                    <a:lumMod val="75000"/>
                    <a:lumOff val="25000"/>
                  </a:schemeClr>
                </a:solidFill>
                <a:effectLst/>
                <a:latin typeface="News Gothic Std" pitchFamily="34" charset="0"/>
                <a:ea typeface="+mn-ea"/>
                <a:cs typeface="+mn-cs"/>
              </a:rPr>
              <a:t>como correctas. Promueva la conversación y el compartir ideas y experiencias.</a:t>
            </a: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7" y="32004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17</a:t>
            </a:fld>
            <a:endParaRPr lang="en-US" sz="1200" dirty="0">
              <a:latin typeface="News Gothic Std" pitchFamily="34"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27" y="62484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2038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976812" cy="6111875"/>
          </a:xfrm>
        </p:spPr>
        <p:txBody>
          <a:bodyPr/>
          <a:lstStyle/>
          <a:p>
            <a:r>
              <a:rPr lang="es-ES_tradnl" b="1" noProof="0" dirty="0" smtClean="0">
                <a:solidFill>
                  <a:schemeClr val="tx1">
                    <a:lumMod val="75000"/>
                    <a:lumOff val="25000"/>
                  </a:schemeClr>
                </a:solidFill>
              </a:rPr>
              <a:t>Mantenga</a:t>
            </a:r>
            <a:r>
              <a:rPr lang="es-ES_tradnl" b="1" baseline="0" noProof="0" dirty="0" smtClean="0">
                <a:solidFill>
                  <a:schemeClr val="tx1">
                    <a:lumMod val="75000"/>
                    <a:lumOff val="25000"/>
                  </a:schemeClr>
                </a:solidFill>
              </a:rPr>
              <a:t> Registros Exactos</a:t>
            </a:r>
            <a:endParaRPr lang="es-ES_tradnl" b="1" noProof="0" dirty="0" smtClean="0">
              <a:solidFill>
                <a:schemeClr val="tx1">
                  <a:lumMod val="75000"/>
                  <a:lumOff val="25000"/>
                </a:schemeClr>
              </a:solidFill>
            </a:endParaRPr>
          </a:p>
          <a:p>
            <a:pPr>
              <a:spcBef>
                <a:spcPts val="1800"/>
              </a:spcBef>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Este consejo puede que sea obvio,</a:t>
            </a:r>
            <a:r>
              <a:rPr lang="es-ES_tradnl" sz="1200" kern="1200" noProof="0" dirty="0" smtClean="0">
                <a:solidFill>
                  <a:schemeClr val="tx1">
                    <a:lumMod val="75000"/>
                    <a:lumOff val="25000"/>
                  </a:schemeClr>
                </a:solidFill>
                <a:effectLst/>
                <a:latin typeface="News Gothic Std" pitchFamily="34" charset="0"/>
                <a:ea typeface="+mn-ea"/>
                <a:cs typeface="+mn-cs"/>
              </a:rPr>
              <a:t> pero es muy importante. La implementación exitosa</a:t>
            </a:r>
            <a:r>
              <a:rPr lang="es-ES_tradnl" sz="1200" kern="1200" baseline="0" noProof="0" dirty="0" smtClean="0">
                <a:solidFill>
                  <a:schemeClr val="tx1">
                    <a:lumMod val="75000"/>
                    <a:lumOff val="25000"/>
                  </a:schemeClr>
                </a:solidFill>
                <a:effectLst/>
                <a:latin typeface="News Gothic Std" pitchFamily="34" charset="0"/>
                <a:ea typeface="+mn-ea"/>
                <a:cs typeface="+mn-cs"/>
              </a:rPr>
              <a:t> de un presupuesto</a:t>
            </a:r>
            <a:r>
              <a:rPr lang="es-ES_tradnl" sz="1200" kern="1200" noProof="0" dirty="0" smtClean="0">
                <a:solidFill>
                  <a:schemeClr val="tx1">
                    <a:lumMod val="75000"/>
                    <a:lumOff val="25000"/>
                  </a:schemeClr>
                </a:solidFill>
                <a:effectLst/>
                <a:latin typeface="News Gothic Std" pitchFamily="34" charset="0"/>
                <a:ea typeface="+mn-ea"/>
                <a:cs typeface="+mn-cs"/>
              </a:rPr>
              <a:t>, se logra si usted mantiene registros exactos. </a:t>
            </a:r>
          </a:p>
          <a:p>
            <a:endParaRPr lang="es-ES_tradnl" sz="1200" kern="1200" noProof="0" dirty="0" smtClean="0">
              <a:solidFill>
                <a:schemeClr val="tx1">
                  <a:lumMod val="75000"/>
                  <a:lumOff val="25000"/>
                </a:schemeClr>
              </a:solidFill>
              <a:effectLst/>
              <a:latin typeface="News Gothic Std" pitchFamily="34" charset="0"/>
              <a:ea typeface="+mn-ea"/>
              <a:cs typeface="+mn-cs"/>
            </a:endParaRPr>
          </a:p>
          <a:p>
            <a:pPr>
              <a:spcAft>
                <a:spcPts val="300"/>
              </a:spcAft>
            </a:pPr>
            <a:r>
              <a:rPr lang="es-ES_tradnl" sz="1200" kern="1200" noProof="0" dirty="0" smtClean="0">
                <a:solidFill>
                  <a:schemeClr val="tx1">
                    <a:lumMod val="75000"/>
                    <a:lumOff val="25000"/>
                  </a:schemeClr>
                </a:solidFill>
                <a:effectLst/>
                <a:latin typeface="News Gothic Std" pitchFamily="34" charset="0"/>
                <a:ea typeface="+mn-ea"/>
                <a:cs typeface="+mn-cs"/>
              </a:rPr>
              <a:t>Aquí hay algunos consejos para llevar los libros con registros exactos. </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Organice sus archivos para que le sea fácil encontrar la información de sus ganancias y de sus gastos</a:t>
            </a:r>
            <a:r>
              <a:rPr lang="es-ES_tradnl" baseline="0" noProof="0" dirty="0" smtClean="0">
                <a:solidFill>
                  <a:schemeClr val="tx1">
                    <a:lumMod val="75000"/>
                    <a:lumOff val="25000"/>
                  </a:schemeClr>
                </a:solidFill>
              </a:rPr>
              <a:t> y </a:t>
            </a:r>
            <a:r>
              <a:rPr lang="es-ES_tradnl" noProof="0" dirty="0" smtClean="0">
                <a:solidFill>
                  <a:schemeClr val="tx1">
                    <a:lumMod val="75000"/>
                    <a:lumOff val="25000"/>
                  </a:schemeClr>
                </a:solidFill>
              </a:rPr>
              <a:t>para actualizar información financiera</a:t>
            </a:r>
            <a:r>
              <a:rPr lang="es-ES_tradnl" sz="1200" kern="1200" noProof="0" dirty="0" smtClean="0">
                <a:solidFill>
                  <a:schemeClr val="tx1">
                    <a:lumMod val="75000"/>
                    <a:lumOff val="25000"/>
                  </a:schemeClr>
                </a:solidFill>
                <a:effectLst/>
                <a:latin typeface="News Gothic Std" pitchFamily="34" charset="0"/>
                <a:ea typeface="+mn-ea"/>
                <a:cs typeface="+mn-cs"/>
              </a:rPr>
              <a:t>. </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Envíe los cheques de pagos por correo (si corresponde) al menos una semana antes del vencimiento para evitar cargos por pargo tardío.</a:t>
            </a:r>
            <a:r>
              <a:rPr lang="es-ES_tradnl" sz="1200" kern="1200" baseline="0" noProof="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O también, por conveniencia</a:t>
            </a:r>
            <a:r>
              <a:rPr lang="es-ES_tradnl" sz="1200" kern="1200" baseline="0" noProof="0" dirty="0" smtClean="0">
                <a:solidFill>
                  <a:schemeClr val="tx1">
                    <a:lumMod val="75000"/>
                    <a:lumOff val="25000"/>
                  </a:schemeClr>
                </a:solidFill>
                <a:effectLst/>
                <a:latin typeface="News Gothic Std" pitchFamily="34" charset="0"/>
                <a:ea typeface="+mn-ea"/>
                <a:cs typeface="+mn-cs"/>
              </a:rPr>
              <a:t> y seguridad, ahora puede pagar muchas cuentas por internet.</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Mantenga sus registros de impuestos por al menos tres años. </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Mantenga registros importantes en un lugar seguro de su casa o en una caja fuerte. </a:t>
            </a:r>
          </a:p>
          <a:p>
            <a:pPr marL="0" lvl="1">
              <a:spcBef>
                <a:spcPts val="600"/>
              </a:spcBef>
              <a:spcAft>
                <a:spcPts val="600"/>
              </a:spcAft>
              <a:defRPr/>
            </a:pPr>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¿Cuáles son algunos otros beneficios</a:t>
            </a:r>
            <a:r>
              <a:rPr lang="es-ES_tradnl" b="0" baseline="0" noProof="0" dirty="0" smtClean="0">
                <a:solidFill>
                  <a:schemeClr val="tx1">
                    <a:lumMod val="75000"/>
                    <a:lumOff val="25000"/>
                  </a:schemeClr>
                </a:solidFill>
              </a:rPr>
              <a:t> de</a:t>
            </a:r>
            <a:r>
              <a:rPr lang="es-ES_tradnl" b="0" noProof="0" dirty="0" smtClean="0">
                <a:solidFill>
                  <a:schemeClr val="tx1">
                    <a:lumMod val="75000"/>
                    <a:lumOff val="25000"/>
                  </a:schemeClr>
                </a:solidFill>
              </a:rPr>
              <a:t> mantener registros exactos</a:t>
            </a:r>
            <a:r>
              <a:rPr lang="es-ES_tradnl" noProof="0" dirty="0" smtClean="0">
                <a:solidFill>
                  <a:schemeClr val="tx1">
                    <a:lumMod val="75000"/>
                    <a:lumOff val="25000"/>
                  </a:schemeClr>
                </a:solidFill>
              </a:rPr>
              <a:t>?</a:t>
            </a:r>
          </a:p>
          <a:p>
            <a:pPr marL="0" lvl="1">
              <a:spcBef>
                <a:spcPts val="600"/>
              </a:spcBef>
              <a:spcAft>
                <a:spcPts val="300"/>
              </a:spcAft>
              <a:defRPr/>
            </a:pPr>
            <a:r>
              <a:rPr lang="es-ES_tradnl" b="1" noProof="0" dirty="0" smtClean="0">
                <a:solidFill>
                  <a:schemeClr val="tx1">
                    <a:lumMod val="75000"/>
                    <a:lumOff val="25000"/>
                  </a:schemeClr>
                </a:solidFill>
              </a:rPr>
              <a:t>Analice </a:t>
            </a:r>
            <a:r>
              <a:rPr lang="es-ES_tradnl" b="0" noProof="0" dirty="0" smtClean="0">
                <a:solidFill>
                  <a:schemeClr val="tx1">
                    <a:lumMod val="75000"/>
                    <a:lumOff val="25000"/>
                  </a:schemeClr>
                </a:solidFill>
              </a:rPr>
              <a:t>asegurándose de que se mencionen </a:t>
            </a:r>
            <a:r>
              <a:rPr lang="es-ES_tradnl" b="0" baseline="0" noProof="0" dirty="0" smtClean="0">
                <a:solidFill>
                  <a:schemeClr val="tx1">
                    <a:lumMod val="75000"/>
                    <a:lumOff val="25000"/>
                  </a:schemeClr>
                </a:solidFill>
              </a:rPr>
              <a:t>los siguientes puntos</a:t>
            </a:r>
            <a:r>
              <a:rPr lang="es-ES_tradnl" noProof="0" dirty="0" smtClean="0">
                <a:solidFill>
                  <a:schemeClr val="tx1">
                    <a:lumMod val="75000"/>
                    <a:lumOff val="25000"/>
                  </a:schemeClr>
                </a:solidFill>
              </a:rPr>
              <a:t>:</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Facilidad de responder si nos</a:t>
            </a:r>
            <a:r>
              <a:rPr lang="es-ES_tradnl" baseline="0" noProof="0" dirty="0" smtClean="0">
                <a:solidFill>
                  <a:schemeClr val="tx1">
                    <a:lumMod val="75000"/>
                    <a:lumOff val="25000"/>
                  </a:schemeClr>
                </a:solidFill>
              </a:rPr>
              <a:t> hicieran </a:t>
            </a:r>
            <a:r>
              <a:rPr lang="es-ES_tradnl" noProof="0" dirty="0" smtClean="0">
                <a:solidFill>
                  <a:schemeClr val="tx1">
                    <a:lumMod val="75000"/>
                    <a:lumOff val="25000"/>
                  </a:schemeClr>
                </a:solidFill>
              </a:rPr>
              <a:t>una pregunta sobre un pago.</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Tranquilidad, no tiene que preocuparse de olvidos o de que las cosas no estén en su lugar.</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Puede comparar resúmenes anteriores</a:t>
            </a:r>
            <a:r>
              <a:rPr lang="es-ES_tradnl" baseline="0" noProof="0" dirty="0" smtClean="0">
                <a:solidFill>
                  <a:schemeClr val="tx1">
                    <a:lumMod val="75000"/>
                    <a:lumOff val="25000"/>
                  </a:schemeClr>
                </a:solidFill>
              </a:rPr>
              <a:t> para ubicar discrepancias, explicar inesperados aumentos en facturas y demás.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endParaRPr lang="es-ES_tradnl" noProof="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505" y="3247571"/>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18</a:t>
            </a:fld>
            <a:endParaRPr lang="en-US" sz="1200" dirty="0">
              <a:latin typeface="News Gothic Std"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05" y="57912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04" y="6581683"/>
            <a:ext cx="685800" cy="685800"/>
          </a:xfrm>
          <a:prstGeom prst="rect">
            <a:avLst/>
          </a:prstGeom>
        </p:spPr>
      </p:pic>
    </p:spTree>
    <p:extLst>
      <p:ext uri="{BB962C8B-B14F-4D97-AF65-F5344CB8AC3E}">
        <p14:creationId xmlns:p14="http://schemas.microsoft.com/office/powerpoint/2010/main" val="3486111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443412" cy="7331075"/>
          </a:xfrm>
        </p:spPr>
        <p:txBody>
          <a:bodyPr/>
          <a:lstStyle/>
          <a:p>
            <a:pPr>
              <a:spcBef>
                <a:spcPts val="1800"/>
              </a:spcBef>
            </a:pPr>
            <a:r>
              <a:rPr lang="es-ES_tradnl" sz="1200" b="1" kern="1200" noProof="0" dirty="0" smtClean="0">
                <a:solidFill>
                  <a:schemeClr val="tx1">
                    <a:lumMod val="75000"/>
                    <a:lumOff val="25000"/>
                  </a:schemeClr>
                </a:solidFill>
                <a:effectLst/>
                <a:latin typeface="News Gothic Std" pitchFamily="34" charset="0"/>
                <a:ea typeface="+mn-ea"/>
                <a:cs typeface="+mn-cs"/>
              </a:rPr>
              <a:t>Más gastos que ingresos</a:t>
            </a:r>
            <a:endParaRPr lang="es-ES_tradnl" b="1" noProof="0" dirty="0" smtClean="0">
              <a:solidFill>
                <a:schemeClr val="tx1">
                  <a:lumMod val="75000"/>
                  <a:lumOff val="25000"/>
                </a:schemeClr>
              </a:solidFill>
            </a:endParaRPr>
          </a:p>
          <a:p>
            <a:pPr>
              <a:spcBef>
                <a:spcPts val="1800"/>
              </a:spcBef>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Ahora que hemos conversado</a:t>
            </a:r>
            <a:r>
              <a:rPr lang="es-ES_tradnl" b="0" baseline="0" noProof="0" dirty="0" smtClean="0">
                <a:solidFill>
                  <a:schemeClr val="tx1">
                    <a:lumMod val="75000"/>
                    <a:lumOff val="25000"/>
                  </a:schemeClr>
                </a:solidFill>
              </a:rPr>
              <a:t> de</a:t>
            </a:r>
            <a:r>
              <a:rPr lang="es-ES_tradnl" b="0" noProof="0" dirty="0" smtClean="0">
                <a:solidFill>
                  <a:schemeClr val="tx1">
                    <a:lumMod val="75000"/>
                    <a:lumOff val="25000"/>
                  </a:schemeClr>
                </a:solidFill>
              </a:rPr>
              <a:t> las mejores prácticas para seguir los gastos y crear un plan de gastos y de ahorros realista, hablemos</a:t>
            </a:r>
            <a:r>
              <a:rPr lang="es-ES_tradnl" b="0" baseline="0" noProof="0" dirty="0" smtClean="0">
                <a:solidFill>
                  <a:schemeClr val="tx1">
                    <a:lumMod val="75000"/>
                    <a:lumOff val="25000"/>
                  </a:schemeClr>
                </a:solidFill>
              </a:rPr>
              <a:t> de qué hacer cuando tenemos más dinero saliendo que entrando cada mes</a:t>
            </a:r>
            <a:r>
              <a:rPr lang="es-ES_tradnl" sz="1200" kern="1200" noProof="0" dirty="0" smtClean="0">
                <a:solidFill>
                  <a:schemeClr val="tx1">
                    <a:lumMod val="75000"/>
                    <a:lumOff val="25000"/>
                  </a:schemeClr>
                </a:solidFill>
                <a:effectLst/>
                <a:latin typeface="News Gothic Std" pitchFamily="34" charset="0"/>
                <a:ea typeface="+mn-ea"/>
                <a:cs typeface="+mn-cs"/>
              </a:rPr>
              <a:t>.</a:t>
            </a:r>
          </a:p>
          <a:p>
            <a:r>
              <a:rPr lang="es-ES_tradnl" sz="1200" kern="1200" noProof="0" dirty="0" smtClean="0">
                <a:solidFill>
                  <a:schemeClr val="tx1">
                    <a:lumMod val="75000"/>
                    <a:lumOff val="25000"/>
                  </a:schemeClr>
                </a:solidFill>
                <a:effectLst/>
                <a:latin typeface="News Gothic Std" pitchFamily="34" charset="0"/>
                <a:ea typeface="+mn-ea"/>
                <a:cs typeface="+mn-cs"/>
              </a:rPr>
              <a:t> </a:t>
            </a:r>
          </a:p>
          <a:p>
            <a:r>
              <a:rPr lang="es-ES_tradnl" sz="1200" kern="1200" noProof="0" dirty="0" smtClean="0">
                <a:solidFill>
                  <a:schemeClr val="tx1">
                    <a:lumMod val="75000"/>
                    <a:lumOff val="25000"/>
                  </a:schemeClr>
                </a:solidFill>
                <a:effectLst/>
                <a:latin typeface="News Gothic Std" pitchFamily="34" charset="0"/>
                <a:ea typeface="+mn-ea"/>
                <a:cs typeface="+mn-cs"/>
              </a:rPr>
              <a:t>Si su presupuesto de gastos diario o mensual revelan que usted tiene más gastos que ingresos, hay maneras de revertirlo. Pero recuerde, todos tenemos diferentes prioridades. Usted debe tomar</a:t>
            </a:r>
            <a:r>
              <a:rPr lang="es-ES_tradnl" sz="1200" kern="1200" baseline="0" noProof="0" dirty="0" smtClean="0">
                <a:solidFill>
                  <a:schemeClr val="tx1">
                    <a:lumMod val="75000"/>
                    <a:lumOff val="25000"/>
                  </a:schemeClr>
                </a:solidFill>
                <a:effectLst/>
                <a:latin typeface="News Gothic Std" pitchFamily="34" charset="0"/>
                <a:ea typeface="+mn-ea"/>
                <a:cs typeface="+mn-cs"/>
              </a:rPr>
              <a:t> las decisiones que sean correctas para usted.</a:t>
            </a:r>
            <a:endParaRPr lang="es-ES_tradnl" sz="1200" kern="1200" noProof="0" dirty="0" smtClean="0">
              <a:solidFill>
                <a:schemeClr val="tx1">
                  <a:lumMod val="75000"/>
                  <a:lumOff val="25000"/>
                </a:schemeClr>
              </a:solidFill>
              <a:effectLst/>
              <a:latin typeface="News Gothic Std" pitchFamily="34" charset="0"/>
              <a:ea typeface="+mn-ea"/>
              <a:cs typeface="+mn-cs"/>
            </a:endParaRPr>
          </a:p>
          <a:p>
            <a:r>
              <a:rPr lang="es-ES_tradnl" sz="1200" kern="1200" noProof="0" dirty="0" smtClean="0">
                <a:solidFill>
                  <a:schemeClr val="tx1">
                    <a:lumMod val="75000"/>
                    <a:lumOff val="25000"/>
                  </a:schemeClr>
                </a:solidFill>
                <a:effectLst/>
                <a:latin typeface="News Gothic Std" pitchFamily="34" charset="0"/>
                <a:ea typeface="+mn-ea"/>
                <a:cs typeface="+mn-cs"/>
              </a:rPr>
              <a:t> </a:t>
            </a:r>
          </a:p>
          <a:p>
            <a:r>
              <a:rPr lang="es-ES_tradnl" sz="1200" b="1" kern="1200" noProof="0" dirty="0" smtClean="0">
                <a:solidFill>
                  <a:schemeClr val="tx1">
                    <a:lumMod val="75000"/>
                    <a:lumOff val="25000"/>
                  </a:schemeClr>
                </a:solidFill>
                <a:effectLst/>
                <a:latin typeface="News Gothic Std" pitchFamily="34" charset="0"/>
                <a:ea typeface="+mn-ea"/>
                <a:cs typeface="+mn-cs"/>
              </a:rPr>
              <a:t>Pregunte: </a:t>
            </a:r>
            <a:r>
              <a:rPr lang="es-ES_tradnl" sz="1200" b="0" kern="1200" noProof="0" dirty="0" smtClean="0">
                <a:solidFill>
                  <a:schemeClr val="tx1">
                    <a:lumMod val="75000"/>
                    <a:lumOff val="25000"/>
                  </a:schemeClr>
                </a:solidFill>
                <a:effectLst/>
                <a:latin typeface="News Gothic Std" pitchFamily="34" charset="0"/>
                <a:ea typeface="+mn-ea"/>
                <a:cs typeface="+mn-cs"/>
              </a:rPr>
              <a:t>¿Cuáles son los pagos que una persona tiene que efectuar primero si no tuviera dinero para todas sus facturas?</a:t>
            </a:r>
            <a:r>
              <a:rPr lang="es-ES_tradnl" sz="1200" kern="1200" noProof="0" dirty="0" smtClean="0">
                <a:solidFill>
                  <a:schemeClr val="tx1">
                    <a:lumMod val="75000"/>
                    <a:lumOff val="25000"/>
                  </a:schemeClr>
                </a:solidFill>
                <a:effectLst/>
                <a:latin typeface="News Gothic Std" pitchFamily="34" charset="0"/>
                <a:ea typeface="+mn-ea"/>
                <a:cs typeface="+mn-cs"/>
              </a:rPr>
              <a:t> </a:t>
            </a:r>
          </a:p>
          <a:p>
            <a:r>
              <a:rPr lang="es-ES_tradnl" sz="1200" kern="1200" noProof="0" dirty="0" smtClean="0">
                <a:solidFill>
                  <a:schemeClr val="tx1">
                    <a:lumMod val="75000"/>
                    <a:lumOff val="25000"/>
                  </a:schemeClr>
                </a:solidFill>
                <a:effectLst/>
                <a:latin typeface="News Gothic Std" pitchFamily="34" charset="0"/>
                <a:ea typeface="+mn-ea"/>
                <a:cs typeface="+mn-cs"/>
              </a:rPr>
              <a:t> </a:t>
            </a:r>
          </a:p>
          <a:p>
            <a:pPr>
              <a:spcAft>
                <a:spcPts val="300"/>
              </a:spcAft>
            </a:pPr>
            <a:r>
              <a:rPr lang="es-ES_tradnl" sz="1200" b="1" kern="1200" noProof="0" dirty="0" smtClean="0">
                <a:solidFill>
                  <a:schemeClr val="tx1">
                    <a:lumMod val="75000"/>
                    <a:lumOff val="25000"/>
                  </a:schemeClr>
                </a:solidFill>
                <a:effectLst/>
                <a:latin typeface="News Gothic Std" pitchFamily="34" charset="0"/>
                <a:ea typeface="+mn-ea"/>
                <a:cs typeface="+mn-cs"/>
              </a:rPr>
              <a:t>Analice</a:t>
            </a:r>
            <a:r>
              <a:rPr lang="es-ES_tradnl" sz="1200" kern="1200" noProof="0" dirty="0" smtClean="0">
                <a:solidFill>
                  <a:schemeClr val="tx1">
                    <a:lumMod val="75000"/>
                    <a:lumOff val="25000"/>
                  </a:schemeClr>
                </a:solidFill>
                <a:effectLst/>
                <a:latin typeface="News Gothic Std" pitchFamily="34" charset="0"/>
                <a:ea typeface="+mn-ea"/>
                <a:cs typeface="+mn-cs"/>
              </a:rPr>
              <a:t> </a:t>
            </a:r>
            <a:r>
              <a:rPr lang="es-ES_tradnl" sz="1200" b="0" kern="1200" noProof="0" dirty="0" smtClean="0">
                <a:solidFill>
                  <a:schemeClr val="tx1">
                    <a:lumMod val="75000"/>
                    <a:lumOff val="25000"/>
                  </a:schemeClr>
                </a:solidFill>
                <a:effectLst/>
                <a:latin typeface="News Gothic Std" pitchFamily="34" charset="0"/>
                <a:ea typeface="+mn-ea"/>
                <a:cs typeface="+mn-cs"/>
              </a:rPr>
              <a:t>los puntos siguientes como parte de la conversación</a:t>
            </a:r>
            <a:r>
              <a:rPr lang="es-ES_tradnl" sz="1200" kern="1200" noProof="0" dirty="0" smtClean="0">
                <a:solidFill>
                  <a:schemeClr val="tx1">
                    <a:lumMod val="75000"/>
                    <a:lumOff val="25000"/>
                  </a:schemeClr>
                </a:solidFill>
                <a:effectLst/>
                <a:latin typeface="News Gothic Std" pitchFamily="34" charset="0"/>
                <a:ea typeface="+mn-ea"/>
                <a:cs typeface="+mn-cs"/>
              </a:rPr>
              <a:t>:</a:t>
            </a:r>
            <a:r>
              <a:rPr lang="es-ES_tradnl" sz="1200" b="1" kern="1200" noProof="0" dirty="0" smtClean="0">
                <a:solidFill>
                  <a:schemeClr val="tx1">
                    <a:lumMod val="75000"/>
                    <a:lumOff val="25000"/>
                  </a:schemeClr>
                </a:solidFill>
                <a:effectLst/>
                <a:latin typeface="News Gothic Std" pitchFamily="34" charset="0"/>
                <a:ea typeface="+mn-ea"/>
                <a:cs typeface="+mn-cs"/>
              </a:rPr>
              <a:t> </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Normalmente es importante pagar sus gastos de vivienda imprescindibles primero</a:t>
            </a:r>
            <a:r>
              <a:rPr lang="es-ES_tradnl" sz="1200" kern="1200" noProof="0" dirty="0" smtClean="0">
                <a:solidFill>
                  <a:schemeClr val="tx1">
                    <a:lumMod val="75000"/>
                    <a:lumOff val="25000"/>
                  </a:schemeClr>
                </a:solidFill>
                <a:effectLst/>
                <a:latin typeface="News Gothic Std" pitchFamily="34" charset="0"/>
                <a:ea typeface="+mn-ea"/>
                <a:cs typeface="+mn-cs"/>
              </a:rPr>
              <a:t>: alquiler o hipoteca, servicios y comida. Usted siempre quiere conservar su techo, tener agua, electricidad, y comida en la mesa. Estas son necesidades básicas.</a:t>
            </a:r>
            <a:r>
              <a:rPr lang="es-ES_tradnl" sz="1200" kern="1200" baseline="0" noProof="0" dirty="0" smtClean="0">
                <a:solidFill>
                  <a:schemeClr val="tx1">
                    <a:lumMod val="75000"/>
                    <a:lumOff val="25000"/>
                  </a:schemeClr>
                </a:solidFill>
                <a:effectLst/>
                <a:latin typeface="News Gothic Std" pitchFamily="34" charset="0"/>
                <a:ea typeface="+mn-ea"/>
                <a:cs typeface="+mn-cs"/>
              </a:rPr>
              <a:t> Por lo tanto, usted tendrá que pagar su alquiler o hipoteca antes que otras cuentas, como las de teléfono o tarjetas de crédito</a:t>
            </a:r>
            <a:r>
              <a:rPr lang="es-ES_tradnl" sz="1200" kern="1200" noProof="0" dirty="0" smtClean="0">
                <a:solidFill>
                  <a:schemeClr val="tx1">
                    <a:lumMod val="75000"/>
                    <a:lumOff val="25000"/>
                  </a:schemeClr>
                </a:solidFill>
                <a:effectLst/>
                <a:latin typeface="News Gothic Std" pitchFamily="34" charset="0"/>
                <a:ea typeface="+mn-ea"/>
                <a:cs typeface="+mn-cs"/>
              </a:rPr>
              <a:t>, para evitar el embargo de su casa o el desalojo. </a:t>
            </a:r>
          </a:p>
          <a:p>
            <a:pPr marL="0" lvl="1">
              <a:spcBef>
                <a:spcPts val="600"/>
              </a:spcBef>
              <a:spcAft>
                <a:spcPts val="600"/>
              </a:spcAft>
              <a:defRPr/>
            </a:pPr>
            <a:r>
              <a:rPr lang="es-ES_tradnl" noProof="0" dirty="0" smtClean="0">
                <a:solidFill>
                  <a:schemeClr val="tx1">
                    <a:lumMod val="75000"/>
                    <a:lumOff val="25000"/>
                  </a:schemeClr>
                </a:solidFill>
              </a:rPr>
              <a:t>&lt;continua en la próxima</a:t>
            </a:r>
            <a:r>
              <a:rPr lang="es-ES_tradnl" baseline="0" noProof="0" dirty="0" smtClean="0">
                <a:solidFill>
                  <a:schemeClr val="tx1">
                    <a:lumMod val="75000"/>
                    <a:lumOff val="25000"/>
                  </a:schemeClr>
                </a:solidFill>
              </a:rPr>
              <a:t> página</a:t>
            </a:r>
            <a:r>
              <a:rPr lang="es-ES_tradnl" noProof="0" dirty="0" smtClean="0">
                <a:solidFill>
                  <a:schemeClr val="tx1">
                    <a:lumMod val="75000"/>
                    <a:lumOff val="25000"/>
                  </a:schemeClr>
                </a:solidFill>
              </a:rPr>
              <a:t>&gt;</a:t>
            </a:r>
          </a:p>
          <a:p>
            <a:pPr marL="0" lvl="1">
              <a:spcBef>
                <a:spcPts val="600"/>
              </a:spcBef>
              <a:spcAft>
                <a:spcPts val="600"/>
              </a:spcAft>
              <a:defRPr/>
            </a:pPr>
            <a:endParaRPr lang="en-US" sz="1200" kern="1200" dirty="0" smtClean="0">
              <a:solidFill>
                <a:schemeClr val="tx1">
                  <a:lumMod val="75000"/>
                  <a:lumOff val="25000"/>
                </a:schemeClr>
              </a:solidFill>
              <a:effectLst/>
              <a:latin typeface="News Gothic Std" pitchFamily="34" charset="0"/>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6" y="327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19</a:t>
            </a:fld>
            <a:endParaRPr lang="en-US" sz="1200" dirty="0">
              <a:latin typeface="News Gothic Std"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27" y="4800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126" y="5591083"/>
            <a:ext cx="685800" cy="685800"/>
          </a:xfrm>
          <a:prstGeom prst="rect">
            <a:avLst/>
          </a:prstGeom>
        </p:spPr>
      </p:pic>
    </p:spTree>
    <p:extLst>
      <p:ext uri="{BB962C8B-B14F-4D97-AF65-F5344CB8AC3E}">
        <p14:creationId xmlns:p14="http://schemas.microsoft.com/office/powerpoint/2010/main" val="236787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6858000" cy="9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3920" name="Rectangle 3"/>
          <p:cNvSpPr>
            <a:spLocks noGrp="1" noChangeArrowheads="1"/>
          </p:cNvSpPr>
          <p:nvPr>
            <p:ph type="body" idx="3"/>
          </p:nvPr>
        </p:nvSpPr>
        <p:spPr>
          <a:xfrm>
            <a:off x="315660" y="2743200"/>
            <a:ext cx="4256340" cy="6248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600"/>
              </a:spcBef>
            </a:pPr>
            <a:r>
              <a:rPr lang="es-ES_tradnl" b="1" dirty="0" smtClean="0">
                <a:solidFill>
                  <a:schemeClr val="tx2"/>
                </a:solidFill>
                <a:latin typeface="News Gothic Std" charset="0"/>
                <a:ea typeface="MS PGothic" charset="0"/>
                <a:cs typeface="Arial" charset="0"/>
              </a:rPr>
              <a:t>Instrucciones de Preparación para Coordinadores</a:t>
            </a:r>
            <a:endParaRPr lang="en-US" b="1" dirty="0" smtClean="0">
              <a:solidFill>
                <a:schemeClr val="tx2"/>
              </a:solidFill>
              <a:latin typeface="News Gothic Std" charset="0"/>
              <a:ea typeface="MS PGothic" charset="0"/>
              <a:cs typeface="Arial" charset="0"/>
            </a:endParaRPr>
          </a:p>
          <a:p>
            <a:pPr eaLnBrk="1" hangingPunct="1">
              <a:spcBef>
                <a:spcPts val="1800"/>
              </a:spcBef>
              <a:spcAft>
                <a:spcPts val="600"/>
              </a:spcAft>
            </a:pPr>
            <a:r>
              <a:rPr lang="es-ES_tradnl" b="1" dirty="0" smtClean="0">
                <a:solidFill>
                  <a:srgbClr val="404040"/>
                </a:solidFill>
                <a:latin typeface="News Gothic Std" charset="0"/>
                <a:ea typeface="MS PGothic" charset="0"/>
              </a:rPr>
              <a:t>Familiarícese </a:t>
            </a:r>
            <a:r>
              <a:rPr lang="es-ES_tradnl" dirty="0" smtClean="0">
                <a:solidFill>
                  <a:srgbClr val="404040"/>
                </a:solidFill>
                <a:latin typeface="News Gothic Std" charset="0"/>
                <a:ea typeface="MS PGothic" charset="0"/>
              </a:rPr>
              <a:t>con la guía entera leyéndola detenidamente y tomando notas antes del entrenamiento. Donde hayan [corchetes] complételos con su propia información </a:t>
            </a:r>
            <a:r>
              <a:rPr lang="es-ES_tradnl" noProof="0" dirty="0" smtClean="0">
                <a:solidFill>
                  <a:schemeClr val="tx1">
                    <a:lumMod val="75000"/>
                    <a:lumOff val="25000"/>
                  </a:schemeClr>
                </a:solidFill>
              </a:rPr>
              <a:t>para que la charla fluya durante la presentación</a:t>
            </a:r>
            <a:r>
              <a:rPr lang="es-ES_tradnl" dirty="0" smtClean="0">
                <a:solidFill>
                  <a:srgbClr val="404040"/>
                </a:solidFill>
                <a:latin typeface="News Gothic Std" charset="0"/>
                <a:ea typeface="MS PGothic" charset="0"/>
              </a:rPr>
              <a:t>. </a:t>
            </a:r>
            <a:r>
              <a:rPr lang="es-ES_tradnl" dirty="0" smtClean="0">
                <a:solidFill>
                  <a:srgbClr val="404040"/>
                </a:solidFill>
                <a:latin typeface="News Gothic Std" charset="0"/>
                <a:ea typeface="MS PGothic" charset="0"/>
              </a:rPr>
              <a:t>También, edite dos diapositivas del comienzo y cada uno de los folletos con su información específica por adelantado.</a:t>
            </a:r>
          </a:p>
          <a:p>
            <a:pPr eaLnBrk="1" hangingPunct="1">
              <a:spcBef>
                <a:spcPts val="600"/>
              </a:spcBef>
              <a:spcAft>
                <a:spcPts val="600"/>
              </a:spcAft>
            </a:pPr>
            <a:r>
              <a:rPr lang="es-ES_tradnl" b="1" dirty="0" smtClean="0">
                <a:solidFill>
                  <a:srgbClr val="404040"/>
                </a:solidFill>
                <a:latin typeface="News Gothic Std" charset="0"/>
                <a:ea typeface="MS PGothic" charset="0"/>
              </a:rPr>
              <a:t>Los íconos </a:t>
            </a:r>
            <a:r>
              <a:rPr lang="es-ES_tradnl" dirty="0" smtClean="0">
                <a:solidFill>
                  <a:srgbClr val="404040"/>
                </a:solidFill>
                <a:latin typeface="News Gothic Std" charset="0"/>
                <a:ea typeface="MS PGothic" charset="0"/>
              </a:rPr>
              <a:t>usados en estos materiales están mostrados a la derecha.</a:t>
            </a:r>
          </a:p>
          <a:p>
            <a:pPr eaLnBrk="1" hangingPunct="1">
              <a:spcBef>
                <a:spcPts val="600"/>
              </a:spcBef>
              <a:spcAft>
                <a:spcPts val="600"/>
              </a:spcAft>
            </a:pPr>
            <a:r>
              <a:rPr lang="es-ES_tradnl" dirty="0" smtClean="0">
                <a:solidFill>
                  <a:srgbClr val="404040"/>
                </a:solidFill>
                <a:latin typeface="News Gothic Std" charset="0"/>
                <a:ea typeface="MS PGothic" charset="0"/>
              </a:rPr>
              <a:t>Donde vea el ícono de </a:t>
            </a:r>
            <a:r>
              <a:rPr lang="es-ES_tradnl" b="1" dirty="0" smtClean="0">
                <a:solidFill>
                  <a:srgbClr val="404040"/>
                </a:solidFill>
                <a:latin typeface="News Gothic Std" charset="0"/>
                <a:ea typeface="MS PGothic" charset="0"/>
              </a:rPr>
              <a:t>DIGA</a:t>
            </a:r>
            <a:r>
              <a:rPr lang="es-ES_tradnl" dirty="0" smtClean="0">
                <a:solidFill>
                  <a:srgbClr val="404040"/>
                </a:solidFill>
                <a:latin typeface="News Gothic Std" charset="0"/>
                <a:ea typeface="MS PGothic" charset="0"/>
              </a:rPr>
              <a:t>, lea por adelantado y tome notas para sentirse cómodo al comunicar la información. No es necesario o recomendado leerlo palabra por palabra.</a:t>
            </a:r>
          </a:p>
          <a:p>
            <a:pPr eaLnBrk="1" hangingPunct="1">
              <a:spcBef>
                <a:spcPts val="600"/>
              </a:spcBef>
              <a:spcAft>
                <a:spcPts val="600"/>
              </a:spcAft>
            </a:pPr>
            <a:r>
              <a:rPr lang="es-ES_tradnl" b="1" dirty="0" smtClean="0">
                <a:solidFill>
                  <a:srgbClr val="404040"/>
                </a:solidFill>
                <a:latin typeface="News Gothic Std" charset="0"/>
                <a:ea typeface="MS PGothic" charset="0"/>
              </a:rPr>
              <a:t>Las sugerencias de tiempo </a:t>
            </a:r>
            <a:r>
              <a:rPr lang="es-ES_tradnl" dirty="0" smtClean="0">
                <a:solidFill>
                  <a:srgbClr val="404040"/>
                </a:solidFill>
                <a:latin typeface="News Gothic Std" charset="0"/>
                <a:ea typeface="MS PGothic" charset="0"/>
              </a:rPr>
              <a:t>son provistas por cada elemento de la </a:t>
            </a:r>
            <a:r>
              <a:rPr lang="es-ES_tradnl" dirty="0" smtClean="0">
                <a:solidFill>
                  <a:srgbClr val="404040"/>
                </a:solidFill>
                <a:latin typeface="News Gothic Std" charset="0"/>
                <a:ea typeface="MS PGothic" charset="0"/>
              </a:rPr>
              <a:t>agenda. </a:t>
            </a:r>
            <a:r>
              <a:rPr lang="es-ES_tradnl" dirty="0" smtClean="0">
                <a:solidFill>
                  <a:srgbClr val="404040"/>
                </a:solidFill>
                <a:latin typeface="News Gothic Std" charset="0"/>
                <a:ea typeface="MS PGothic" charset="0"/>
              </a:rPr>
              <a:t>Mantener la noción del tiempo durante el entrenamiento es responsabilidad clave del coordinador. Si ve que algunas áreas toman más o menos tiempo de lo esperado, es normal. Sólo asegúrese de ajustar los tiempos en otra sección.</a:t>
            </a:r>
          </a:p>
          <a:p>
            <a:pPr eaLnBrk="1" hangingPunct="1">
              <a:spcBef>
                <a:spcPts val="600"/>
              </a:spcBef>
              <a:spcAft>
                <a:spcPts val="600"/>
              </a:spcAft>
            </a:pPr>
            <a:r>
              <a:rPr lang="es-ES_tradnl" dirty="0" smtClean="0">
                <a:solidFill>
                  <a:srgbClr val="404040"/>
                </a:solidFill>
                <a:latin typeface="News Gothic Std" charset="0"/>
                <a:ea typeface="MS PGothic" charset="0"/>
              </a:rPr>
              <a:t>Si </a:t>
            </a:r>
            <a:r>
              <a:rPr lang="es-ES_tradnl" b="1" dirty="0" smtClean="0">
                <a:solidFill>
                  <a:srgbClr val="404040"/>
                </a:solidFill>
                <a:latin typeface="News Gothic Std" charset="0"/>
                <a:ea typeface="MS PGothic" charset="0"/>
              </a:rPr>
              <a:t>surgen preguntas que no pueda responder</a:t>
            </a:r>
            <a:r>
              <a:rPr lang="es-ES_tradnl" dirty="0" smtClean="0">
                <a:solidFill>
                  <a:srgbClr val="404040"/>
                </a:solidFill>
                <a:latin typeface="News Gothic Std" charset="0"/>
                <a:ea typeface="MS PGothic" charset="0"/>
              </a:rPr>
              <a:t>, anótelas para responderlas más tarde. Cuando pueda, pregúntele al/os individual/es por su información de contacto, busque las respuestas y contáctelos para responderlas después del seminario.</a:t>
            </a:r>
          </a:p>
          <a:p>
            <a:pPr marL="0" lvl="1" eaLnBrk="1" hangingPunct="1">
              <a:spcBef>
                <a:spcPts val="600"/>
              </a:spcBef>
              <a:spcAft>
                <a:spcPts val="300"/>
              </a:spcAft>
            </a:pPr>
            <a:r>
              <a:rPr lang="es-ES_tradnl" dirty="0" smtClean="0">
                <a:solidFill>
                  <a:srgbClr val="404040"/>
                </a:solidFill>
                <a:latin typeface="News Gothic Std" charset="0"/>
                <a:ea typeface="MS PGothic" charset="0"/>
              </a:rPr>
              <a:t>&lt;Haga clic en la siguiente diapositiva para comenzar el seminario.&gt;</a:t>
            </a:r>
          </a:p>
          <a:p>
            <a:pPr>
              <a:spcBef>
                <a:spcPts val="600"/>
              </a:spcBef>
              <a:spcAft>
                <a:spcPts val="600"/>
              </a:spcAft>
            </a:pPr>
            <a:endParaRPr lang="en-US" dirty="0" smtClean="0"/>
          </a:p>
        </p:txBody>
      </p:sp>
      <p:sp>
        <p:nvSpPr>
          <p:cNvPr id="123907" name="Rectangle 2"/>
          <p:cNvSpPr>
            <a:spLocks noGrp="1" noRot="1" noChangeAspect="1" noChangeArrowheads="1" noTextEdit="1"/>
          </p:cNvSpPr>
          <p:nvPr>
            <p:ph type="sldImg"/>
          </p:nvPr>
        </p:nvSpPr>
        <p:spPr>
          <a:xfrm>
            <a:off x="4205288" y="1066800"/>
            <a:ext cx="2224087" cy="1670050"/>
          </a:xfrm>
          <a:ln/>
        </p:spPr>
      </p:sp>
      <p:cxnSp>
        <p:nvCxnSpPr>
          <p:cNvPr id="30" name="Straight Connector 29"/>
          <p:cNvCxnSpPr/>
          <p:nvPr/>
        </p:nvCxnSpPr>
        <p:spPr>
          <a:xfrm>
            <a:off x="5532868" y="2929735"/>
            <a:ext cx="0" cy="570441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3914" name="Rectangle 3"/>
          <p:cNvSpPr txBox="1">
            <a:spLocks noChangeArrowheads="1"/>
          </p:cNvSpPr>
          <p:nvPr/>
        </p:nvSpPr>
        <p:spPr bwMode="auto">
          <a:xfrm>
            <a:off x="5640224" y="6997055"/>
            <a:ext cx="989176" cy="69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Important point for </a:t>
            </a:r>
            <a:r>
              <a:rPr lang="en-US" sz="1000" dirty="0" smtClean="0">
                <a:solidFill>
                  <a:schemeClr val="tx1">
                    <a:lumMod val="75000"/>
                    <a:lumOff val="25000"/>
                  </a:schemeClr>
                </a:solidFill>
                <a:latin typeface="News Gothic Std" pitchFamily="34" charset="0"/>
              </a:rPr>
              <a:t>Facilitator </a:t>
            </a:r>
            <a:r>
              <a:rPr lang="en-US" sz="1000" dirty="0">
                <a:solidFill>
                  <a:schemeClr val="tx1">
                    <a:lumMod val="75000"/>
                    <a:lumOff val="25000"/>
                  </a:schemeClr>
                </a:solidFill>
                <a:latin typeface="News Gothic Std" pitchFamily="34" charset="0"/>
              </a:rPr>
              <a:t>to note</a:t>
            </a:r>
            <a:endParaRPr lang="en-US" sz="1200" dirty="0">
              <a:solidFill>
                <a:schemeClr val="tx1">
                  <a:lumMod val="75000"/>
                  <a:lumOff val="25000"/>
                </a:schemeClr>
              </a:solidFill>
              <a:latin typeface="News Gothic Std" pitchFamily="34" charset="0"/>
            </a:endParaRPr>
          </a:p>
          <a:p>
            <a:pPr>
              <a:spcBef>
                <a:spcPct val="30000"/>
              </a:spcBef>
            </a:pPr>
            <a:endParaRPr lang="en-US" sz="1200" dirty="0"/>
          </a:p>
        </p:txBody>
      </p:sp>
      <p:sp>
        <p:nvSpPr>
          <p:cNvPr id="123915" name="Rectangle 3"/>
          <p:cNvSpPr txBox="1">
            <a:spLocks noChangeArrowheads="1"/>
          </p:cNvSpPr>
          <p:nvPr/>
        </p:nvSpPr>
        <p:spPr bwMode="auto">
          <a:xfrm>
            <a:off x="5640225" y="2983404"/>
            <a:ext cx="900513" cy="69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smtClean="0">
                <a:solidFill>
                  <a:schemeClr val="tx1">
                    <a:lumMod val="75000"/>
                    <a:lumOff val="25000"/>
                  </a:schemeClr>
                </a:solidFill>
                <a:latin typeface="News Gothic Std" pitchFamily="34" charset="0"/>
              </a:rPr>
              <a:t>Facilitator </a:t>
            </a:r>
            <a:r>
              <a:rPr lang="en-US" sz="1000" dirty="0">
                <a:solidFill>
                  <a:schemeClr val="tx1">
                    <a:lumMod val="75000"/>
                    <a:lumOff val="25000"/>
                  </a:schemeClr>
                </a:solidFill>
                <a:latin typeface="News Gothic Std" pitchFamily="34" charset="0"/>
              </a:rPr>
              <a:t>script (Verbatim)</a:t>
            </a:r>
          </a:p>
          <a:p>
            <a:pPr>
              <a:spcBef>
                <a:spcPct val="30000"/>
              </a:spcBef>
            </a:pPr>
            <a:endParaRPr lang="en-US" sz="1200" b="1" dirty="0">
              <a:latin typeface="News Gothic Std" pitchFamily="34" charset="0"/>
            </a:endParaRPr>
          </a:p>
          <a:p>
            <a:pPr>
              <a:spcBef>
                <a:spcPct val="30000"/>
              </a:spcBef>
            </a:pPr>
            <a:endParaRPr lang="en-US" sz="1200" dirty="0"/>
          </a:p>
          <a:p>
            <a:pPr>
              <a:spcBef>
                <a:spcPct val="30000"/>
              </a:spcBef>
            </a:pPr>
            <a:endParaRPr lang="en-US" sz="1200" dirty="0"/>
          </a:p>
        </p:txBody>
      </p:sp>
      <p:sp>
        <p:nvSpPr>
          <p:cNvPr id="123917" name="Rectangle 3"/>
          <p:cNvSpPr txBox="1">
            <a:spLocks noChangeArrowheads="1"/>
          </p:cNvSpPr>
          <p:nvPr/>
        </p:nvSpPr>
        <p:spPr bwMode="auto">
          <a:xfrm>
            <a:off x="5630839" y="4572001"/>
            <a:ext cx="109653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a:solidFill>
                  <a:schemeClr val="tx1">
                    <a:lumMod val="75000"/>
                    <a:lumOff val="25000"/>
                  </a:schemeClr>
                </a:solidFill>
                <a:latin typeface="News Gothic Std" pitchFamily="34" charset="0"/>
              </a:rPr>
              <a:t>Restate the key points of an activity or discussion</a:t>
            </a:r>
          </a:p>
          <a:p>
            <a:pPr>
              <a:spcBef>
                <a:spcPct val="30000"/>
              </a:spcBef>
            </a:pPr>
            <a:endParaRPr lang="en-US" sz="1200" b="1" dirty="0"/>
          </a:p>
          <a:p>
            <a:pPr>
              <a:spcBef>
                <a:spcPct val="30000"/>
              </a:spcBef>
            </a:pPr>
            <a:endParaRPr lang="en-US" sz="1200" dirty="0"/>
          </a:p>
          <a:p>
            <a:pPr>
              <a:spcBef>
                <a:spcPct val="30000"/>
              </a:spcBef>
            </a:pPr>
            <a:endParaRPr lang="en-US" sz="1200" dirty="0"/>
          </a:p>
        </p:txBody>
      </p:sp>
      <p:sp>
        <p:nvSpPr>
          <p:cNvPr id="123918" name="Rectangle 3"/>
          <p:cNvSpPr txBox="1">
            <a:spLocks noChangeArrowheads="1"/>
          </p:cNvSpPr>
          <p:nvPr/>
        </p:nvSpPr>
        <p:spPr bwMode="auto">
          <a:xfrm>
            <a:off x="5641828" y="6229350"/>
            <a:ext cx="900513" cy="69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smtClean="0">
                <a:solidFill>
                  <a:schemeClr val="tx1">
                    <a:lumMod val="75000"/>
                    <a:lumOff val="25000"/>
                  </a:schemeClr>
                </a:solidFill>
                <a:latin typeface="News Gothic Std" pitchFamily="34" charset="0"/>
              </a:rPr>
              <a:t>Information for reference purposes</a:t>
            </a:r>
            <a:endParaRPr lang="en-US" sz="1000" dirty="0">
              <a:solidFill>
                <a:schemeClr val="tx1">
                  <a:lumMod val="75000"/>
                  <a:lumOff val="25000"/>
                </a:schemeClr>
              </a:solidFill>
              <a:latin typeface="News Gothic Std" pitchFamily="34" charset="0"/>
            </a:endParaRPr>
          </a:p>
          <a:p>
            <a:pPr>
              <a:spcBef>
                <a:spcPct val="30000"/>
              </a:spcBef>
            </a:pPr>
            <a:endParaRPr lang="en-US" sz="1200" b="1" dirty="0"/>
          </a:p>
          <a:p>
            <a:pPr>
              <a:spcBef>
                <a:spcPct val="30000"/>
              </a:spcBef>
            </a:pPr>
            <a:endParaRPr lang="en-US" sz="1200" dirty="0"/>
          </a:p>
          <a:p>
            <a:pPr>
              <a:spcBef>
                <a:spcPct val="30000"/>
              </a:spcBef>
            </a:pPr>
            <a:endParaRPr lang="en-US" sz="1200" dirty="0"/>
          </a:p>
        </p:txBody>
      </p:sp>
      <p:sp>
        <p:nvSpPr>
          <p:cNvPr id="123922" name="Rectangle 3"/>
          <p:cNvSpPr txBox="1">
            <a:spLocks noChangeArrowheads="1"/>
          </p:cNvSpPr>
          <p:nvPr/>
        </p:nvSpPr>
        <p:spPr bwMode="auto">
          <a:xfrm>
            <a:off x="5640225" y="3773931"/>
            <a:ext cx="900513" cy="69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smtClean="0">
                <a:solidFill>
                  <a:schemeClr val="tx1">
                    <a:lumMod val="75000"/>
                    <a:lumOff val="25000"/>
                  </a:schemeClr>
                </a:solidFill>
                <a:latin typeface="News Gothic Std" pitchFamily="34" charset="0"/>
              </a:rPr>
              <a:t>Ask a discussion question </a:t>
            </a:r>
            <a:endParaRPr lang="en-US" sz="1000" dirty="0">
              <a:solidFill>
                <a:schemeClr val="tx1">
                  <a:lumMod val="75000"/>
                  <a:lumOff val="25000"/>
                </a:schemeClr>
              </a:solidFill>
              <a:latin typeface="News Gothic Std" pitchFamily="34" charset="0"/>
            </a:endParaRPr>
          </a:p>
          <a:p>
            <a:pPr>
              <a:spcBef>
                <a:spcPct val="30000"/>
              </a:spcBef>
            </a:pPr>
            <a:endParaRPr lang="en-US" sz="1200" b="1" dirty="0"/>
          </a:p>
          <a:p>
            <a:pPr>
              <a:spcBef>
                <a:spcPct val="30000"/>
              </a:spcBef>
            </a:pPr>
            <a:endParaRPr lang="en-US" sz="1200" dirty="0"/>
          </a:p>
          <a:p>
            <a:pPr>
              <a:spcBef>
                <a:spcPct val="30000"/>
              </a:spcBef>
            </a:pPr>
            <a:endParaRPr lang="en-US" sz="1200" dirty="0"/>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8858" y="7817434"/>
            <a:ext cx="731020" cy="73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981" y="6198834"/>
            <a:ext cx="713511" cy="713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849" y="5379434"/>
            <a:ext cx="698810" cy="698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9981" y="3000599"/>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9981" y="4572000"/>
            <a:ext cx="704850" cy="70485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9981" y="3787068"/>
            <a:ext cx="699145" cy="699145"/>
          </a:xfrm>
          <a:prstGeom prst="rect">
            <a:avLst/>
          </a:prstGeom>
        </p:spPr>
      </p:pic>
      <p:sp>
        <p:nvSpPr>
          <p:cNvPr id="24" name="Rectangle 3"/>
          <p:cNvSpPr txBox="1">
            <a:spLocks noChangeArrowheads="1"/>
          </p:cNvSpPr>
          <p:nvPr/>
        </p:nvSpPr>
        <p:spPr bwMode="auto">
          <a:xfrm>
            <a:off x="5640224" y="5396855"/>
            <a:ext cx="989176" cy="69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smtClean="0">
                <a:solidFill>
                  <a:schemeClr val="tx1">
                    <a:lumMod val="75000"/>
                    <a:lumOff val="25000"/>
                  </a:schemeClr>
                </a:solidFill>
                <a:latin typeface="News Gothic Std" pitchFamily="34" charset="0"/>
              </a:rPr>
              <a:t>Show </a:t>
            </a:r>
            <a:br>
              <a:rPr lang="en-US" sz="1000" dirty="0" smtClean="0">
                <a:solidFill>
                  <a:schemeClr val="tx1">
                    <a:lumMod val="75000"/>
                    <a:lumOff val="25000"/>
                  </a:schemeClr>
                </a:solidFill>
                <a:latin typeface="News Gothic Std" pitchFamily="34" charset="0"/>
              </a:rPr>
            </a:br>
            <a:r>
              <a:rPr lang="en-US" sz="1000" dirty="0" smtClean="0">
                <a:solidFill>
                  <a:schemeClr val="tx1">
                    <a:lumMod val="75000"/>
                    <a:lumOff val="25000"/>
                  </a:schemeClr>
                </a:solidFill>
                <a:latin typeface="News Gothic Std" pitchFamily="34" charset="0"/>
              </a:rPr>
              <a:t>video clip (when possible)</a:t>
            </a:r>
            <a:endParaRPr lang="en-US" sz="1000" dirty="0">
              <a:solidFill>
                <a:schemeClr val="tx1">
                  <a:lumMod val="75000"/>
                  <a:lumOff val="25000"/>
                </a:schemeClr>
              </a:solidFill>
              <a:latin typeface="News Gothic Std" pitchFamily="34" charset="0"/>
            </a:endParaRPr>
          </a:p>
          <a:p>
            <a:pPr>
              <a:spcBef>
                <a:spcPct val="30000"/>
              </a:spcBef>
            </a:pPr>
            <a:endParaRPr lang="en-US" sz="1200" b="1" dirty="0"/>
          </a:p>
          <a:p>
            <a:pPr>
              <a:spcBef>
                <a:spcPct val="30000"/>
              </a:spcBef>
            </a:pPr>
            <a:endParaRPr lang="en-US" sz="1200" dirty="0"/>
          </a:p>
          <a:p>
            <a:pPr>
              <a:spcBef>
                <a:spcPct val="30000"/>
              </a:spcBef>
            </a:pPr>
            <a:endParaRPr lang="en-US" sz="1200" dirty="0"/>
          </a:p>
        </p:txBody>
      </p: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8858" y="7010400"/>
            <a:ext cx="712087" cy="712087"/>
          </a:xfrm>
          <a:prstGeom prst="rect">
            <a:avLst/>
          </a:prstGeom>
        </p:spPr>
      </p:pic>
      <p:sp>
        <p:nvSpPr>
          <p:cNvPr id="27" name="Rectangle 3"/>
          <p:cNvSpPr txBox="1">
            <a:spLocks noChangeArrowheads="1"/>
          </p:cNvSpPr>
          <p:nvPr/>
        </p:nvSpPr>
        <p:spPr bwMode="auto">
          <a:xfrm>
            <a:off x="5650706" y="7759055"/>
            <a:ext cx="902116" cy="69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spcBef>
                <a:spcPct val="30000"/>
              </a:spcBef>
            </a:pPr>
            <a:r>
              <a:rPr lang="en-US" sz="1000" dirty="0" smtClean="0">
                <a:solidFill>
                  <a:schemeClr val="tx1">
                    <a:lumMod val="75000"/>
                    <a:lumOff val="25000"/>
                  </a:schemeClr>
                </a:solidFill>
                <a:latin typeface="News Gothic Std" pitchFamily="34" charset="0"/>
              </a:rPr>
              <a:t>Suggestions for great training delivery</a:t>
            </a:r>
            <a:endParaRPr lang="en-US" sz="1200" dirty="0">
              <a:solidFill>
                <a:schemeClr val="tx1">
                  <a:lumMod val="75000"/>
                  <a:lumOff val="25000"/>
                </a:schemeClr>
              </a:solidFill>
              <a:latin typeface="News Gothic Std" pitchFamily="34" charset="0"/>
            </a:endParaRPr>
          </a:p>
          <a:p>
            <a:pPr>
              <a:spcBef>
                <a:spcPct val="30000"/>
              </a:spcBef>
            </a:pPr>
            <a:endParaRPr lang="en-US" sz="1200" dirty="0"/>
          </a:p>
        </p:txBody>
      </p:sp>
      <p:sp>
        <p:nvSpPr>
          <p:cNvPr id="28"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a:t>
            </a:fld>
            <a:endParaRPr lang="en-US" sz="1200" dirty="0">
              <a:latin typeface="News Gothic Std" pitchFamily="34" charset="0"/>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7800" y="8763000"/>
            <a:ext cx="1407972" cy="232350"/>
          </a:xfrm>
          <a:prstGeom prst="rect">
            <a:avLst/>
          </a:prstGeom>
        </p:spPr>
      </p:pic>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367212" cy="7331075"/>
          </a:xfrm>
        </p:spPr>
        <p:txBody>
          <a:bodyPr/>
          <a:lstStyle/>
          <a:p>
            <a:pPr>
              <a:spcBef>
                <a:spcPts val="1800"/>
              </a:spcBef>
            </a:pPr>
            <a:r>
              <a:rPr lang="es-ES_tradnl" sz="1200" b="1" kern="1200" noProof="0" dirty="0" smtClean="0">
                <a:solidFill>
                  <a:schemeClr val="tx1">
                    <a:lumMod val="75000"/>
                    <a:lumOff val="25000"/>
                  </a:schemeClr>
                </a:solidFill>
                <a:effectLst/>
                <a:latin typeface="News Gothic Std" pitchFamily="34" charset="0"/>
                <a:ea typeface="+mn-ea"/>
                <a:cs typeface="+mn-cs"/>
              </a:rPr>
              <a:t>Más Gastos Que Ingresos</a:t>
            </a:r>
            <a:r>
              <a:rPr lang="es-ES_tradnl" sz="1200" b="1" kern="1200" baseline="0" noProof="0" dirty="0" smtClean="0">
                <a:solidFill>
                  <a:schemeClr val="tx1">
                    <a:lumMod val="75000"/>
                    <a:lumOff val="25000"/>
                  </a:schemeClr>
                </a:solidFill>
                <a:effectLst/>
                <a:latin typeface="News Gothic Std" pitchFamily="34" charset="0"/>
                <a:ea typeface="+mn-ea"/>
                <a:cs typeface="+mn-cs"/>
              </a:rPr>
              <a:t> (</a:t>
            </a:r>
            <a:r>
              <a:rPr lang="es-ES_tradnl" sz="1200" b="1" kern="1200" noProof="0" dirty="0" smtClean="0">
                <a:solidFill>
                  <a:schemeClr val="tx1">
                    <a:lumMod val="75000"/>
                    <a:lumOff val="25000"/>
                  </a:schemeClr>
                </a:solidFill>
                <a:effectLst/>
                <a:latin typeface="News Gothic Std" pitchFamily="34" charset="0"/>
                <a:ea typeface="+mn-ea"/>
                <a:cs typeface="+mn-cs"/>
              </a:rPr>
              <a:t>continuación)</a:t>
            </a:r>
            <a:endParaRPr lang="es-ES_tradnl" b="1" noProof="0" dirty="0" smtClean="0">
              <a:solidFill>
                <a:schemeClr val="tx1">
                  <a:lumMod val="75000"/>
                  <a:lumOff val="25000"/>
                </a:schemeClr>
              </a:solidFill>
            </a:endParaRPr>
          </a:p>
          <a:p>
            <a:pPr marL="274320" lvl="1" indent="-274320">
              <a:spcBef>
                <a:spcPts val="18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Muchas empresas de servicios públicos (ej.: teléfono, eléctricas y compañías de gas) tienen programas para reducir su factura, si usted califica. Si usted cree que necesita asistencia,</a:t>
            </a:r>
            <a:r>
              <a:rPr lang="es-ES_tradnl" sz="1200" kern="1200" baseline="0" noProof="0" dirty="0" smtClean="0">
                <a:solidFill>
                  <a:schemeClr val="tx1">
                    <a:lumMod val="75000"/>
                    <a:lumOff val="25000"/>
                  </a:schemeClr>
                </a:solidFill>
                <a:effectLst/>
                <a:latin typeface="News Gothic Std" pitchFamily="34" charset="0"/>
                <a:ea typeface="+mn-ea"/>
                <a:cs typeface="+mn-cs"/>
              </a:rPr>
              <a:t> llame a su empresa de servicios para ver qué programas ofrecen</a:t>
            </a:r>
            <a:r>
              <a:rPr lang="es-ES_tradnl" sz="1200" kern="1200" noProof="0" dirty="0" smtClean="0">
                <a:solidFill>
                  <a:schemeClr val="tx1">
                    <a:lumMod val="75000"/>
                    <a:lumOff val="25000"/>
                  </a:schemeClr>
                </a:solidFill>
                <a:effectLst/>
                <a:latin typeface="News Gothic Std" pitchFamily="34" charset="0"/>
                <a:ea typeface="+mn-ea"/>
                <a:cs typeface="+mn-cs"/>
              </a:rPr>
              <a:t>. </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Usted podría también recibir asistencia de agencias y organizaciones locales, estatales y federales. Otra buena opción a considerar para su presupuesto es la facturación promedio mensual</a:t>
            </a:r>
            <a:r>
              <a:rPr lang="es-ES_tradnl" sz="1200" kern="1200" baseline="0" noProof="0" dirty="0" smtClean="0">
                <a:solidFill>
                  <a:schemeClr val="tx1">
                    <a:lumMod val="75000"/>
                    <a:lumOff val="25000"/>
                  </a:schemeClr>
                </a:solidFill>
                <a:effectLst/>
                <a:latin typeface="News Gothic Std" pitchFamily="34" charset="0"/>
                <a:ea typeface="+mn-ea"/>
                <a:cs typeface="+mn-cs"/>
              </a:rPr>
              <a:t> donde paga el mismo monto cada mes basado en sus facturas de servicios del año pasado</a:t>
            </a:r>
            <a:r>
              <a:rPr lang="es-ES_tradnl" sz="1200" kern="1200" noProof="0" dirty="0" smtClean="0">
                <a:solidFill>
                  <a:schemeClr val="tx1">
                    <a:lumMod val="75000"/>
                    <a:lumOff val="25000"/>
                  </a:schemeClr>
                </a:solidFill>
                <a:effectLst/>
                <a:latin typeface="News Gothic Std" pitchFamily="34" charset="0"/>
                <a:ea typeface="+mn-ea"/>
                <a:cs typeface="+mn-cs"/>
              </a:rPr>
              <a:t>. SI bien esto no le ahorra dinero,</a:t>
            </a:r>
            <a:r>
              <a:rPr lang="es-ES_tradnl" sz="1200" kern="1200" baseline="0" noProof="0" dirty="0" smtClean="0">
                <a:solidFill>
                  <a:schemeClr val="tx1">
                    <a:lumMod val="75000"/>
                    <a:lumOff val="25000"/>
                  </a:schemeClr>
                </a:solidFill>
                <a:effectLst/>
                <a:latin typeface="News Gothic Std" pitchFamily="34" charset="0"/>
                <a:ea typeface="+mn-ea"/>
                <a:cs typeface="+mn-cs"/>
              </a:rPr>
              <a:t> pagar un monto establecido le ayuda a planificar los pagos de facturas de servicios.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Si sus gastos exceden su ingreso o si usted quisiera ahorrar</a:t>
            </a:r>
            <a:r>
              <a:rPr lang="es-ES_tradnl" sz="1200" kern="1200" baseline="0" noProof="0" dirty="0" smtClean="0">
                <a:solidFill>
                  <a:schemeClr val="tx1">
                    <a:lumMod val="75000"/>
                    <a:lumOff val="25000"/>
                  </a:schemeClr>
                </a:solidFill>
                <a:effectLst/>
                <a:latin typeface="News Gothic Std" pitchFamily="34" charset="0"/>
                <a:ea typeface="+mn-ea"/>
                <a:cs typeface="+mn-cs"/>
              </a:rPr>
              <a:t> para una compra mayor como una casa, auto, educación o vacaciones, entonces usted probablemente querrá aumentar su ingreso y reducir sus gastos</a:t>
            </a:r>
            <a:r>
              <a:rPr lang="es-ES_tradnl" sz="1200" kern="1200" noProof="0" dirty="0" smtClean="0">
                <a:solidFill>
                  <a:schemeClr val="tx1">
                    <a:lumMod val="75000"/>
                    <a:lumOff val="25000"/>
                  </a:schemeClr>
                </a:solidFill>
                <a:effectLst/>
                <a:latin typeface="News Gothic Std" pitchFamily="34" charset="0"/>
                <a:ea typeface="+mn-ea"/>
                <a:cs typeface="+mn-cs"/>
              </a:rPr>
              <a:t>.</a:t>
            </a: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pPr marL="0" lvl="1">
              <a:spcBef>
                <a:spcPts val="600"/>
              </a:spcBef>
              <a:spcAft>
                <a:spcPts val="600"/>
              </a:spcAft>
              <a:defRPr/>
            </a:pPr>
            <a:endParaRPr lang="en-US" sz="1200" kern="1200" dirty="0" smtClean="0">
              <a:solidFill>
                <a:schemeClr val="tx1">
                  <a:lumMod val="75000"/>
                  <a:lumOff val="25000"/>
                </a:schemeClr>
              </a:solidFill>
              <a:effectLst/>
              <a:latin typeface="News Gothic Std" pitchFamily="34" charset="0"/>
              <a:ea typeface="+mn-ea"/>
              <a:cs typeface="+mn-cs"/>
            </a:endParaRPr>
          </a:p>
        </p:txBody>
      </p:sp>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20</a:t>
            </a:fld>
            <a:endParaRPr lang="en-US" sz="1200" dirty="0">
              <a:latin typeface="News Gothic Std"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26" y="3276600"/>
            <a:ext cx="685800" cy="685800"/>
          </a:xfrm>
          <a:prstGeom prst="rect">
            <a:avLst/>
          </a:prstGeom>
        </p:spPr>
      </p:pic>
    </p:spTree>
    <p:extLst>
      <p:ext uri="{BB962C8B-B14F-4D97-AF65-F5344CB8AC3E}">
        <p14:creationId xmlns:p14="http://schemas.microsoft.com/office/powerpoint/2010/main" val="2367876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519612" cy="5502275"/>
          </a:xfrm>
        </p:spPr>
        <p:txBody>
          <a:bodyPr/>
          <a:lstStyle/>
          <a:p>
            <a:r>
              <a:rPr lang="es-ES_tradnl" b="1" noProof="0" dirty="0" smtClean="0">
                <a:solidFill>
                  <a:schemeClr val="tx1">
                    <a:lumMod val="75000"/>
                    <a:lumOff val="25000"/>
                  </a:schemeClr>
                </a:solidFill>
              </a:rPr>
              <a:t>Cómo Aumentar Sus</a:t>
            </a:r>
            <a:r>
              <a:rPr lang="es-ES_tradnl" b="1" baseline="0" noProof="0" dirty="0" smtClean="0">
                <a:solidFill>
                  <a:schemeClr val="tx1">
                    <a:lumMod val="75000"/>
                    <a:lumOff val="25000"/>
                  </a:schemeClr>
                </a:solidFill>
              </a:rPr>
              <a:t> Ingresos y Disminuir Sus Gastos</a:t>
            </a:r>
            <a:endParaRPr lang="es-ES_tradnl" b="1" noProof="0" dirty="0" smtClean="0">
              <a:solidFill>
                <a:schemeClr val="tx1">
                  <a:lumMod val="75000"/>
                  <a:lumOff val="25000"/>
                </a:schemeClr>
              </a:solidFill>
            </a:endParaRPr>
          </a:p>
          <a:p>
            <a:pPr>
              <a:spcBef>
                <a:spcPts val="1800"/>
              </a:spcBef>
            </a:pPr>
            <a:r>
              <a:rPr lang="es-ES_tradnl" b="1" noProof="0" dirty="0" smtClean="0">
                <a:solidFill>
                  <a:schemeClr val="tx1">
                    <a:lumMod val="75000"/>
                    <a:lumOff val="25000"/>
                  </a:schemeClr>
                </a:solidFill>
              </a:rPr>
              <a:t>Haga referencia</a:t>
            </a:r>
            <a:r>
              <a:rPr lang="es-ES_tradnl" noProof="0" dirty="0" smtClean="0">
                <a:solidFill>
                  <a:schemeClr val="tx1">
                    <a:lumMod val="75000"/>
                    <a:lumOff val="25000"/>
                  </a:schemeClr>
                </a:solidFill>
              </a:rPr>
              <a:t> al</a:t>
            </a:r>
            <a:r>
              <a:rPr lang="es-ES_tradnl" baseline="0" noProof="0" dirty="0" smtClean="0">
                <a:solidFill>
                  <a:schemeClr val="tx1">
                    <a:lumMod val="75000"/>
                    <a:lumOff val="25000"/>
                  </a:schemeClr>
                </a:solidFill>
              </a:rPr>
              <a:t> folleto</a:t>
            </a:r>
            <a:r>
              <a:rPr lang="es-ES_tradnl" noProof="0" dirty="0" smtClean="0">
                <a:solidFill>
                  <a:schemeClr val="tx1">
                    <a:lumMod val="75000"/>
                    <a:lumOff val="25000"/>
                  </a:schemeClr>
                </a:solidFill>
              </a:rPr>
              <a:t>: </a:t>
            </a:r>
            <a:r>
              <a:rPr lang="es-ES_tradnl" i="1" noProof="0" dirty="0" smtClean="0">
                <a:solidFill>
                  <a:schemeClr val="tx1">
                    <a:lumMod val="75000"/>
                    <a:lumOff val="25000"/>
                  </a:schemeClr>
                </a:solidFill>
              </a:rPr>
              <a:t>Maneje su Dinero: Aumente su Ingreso y Disminuya</a:t>
            </a:r>
            <a:r>
              <a:rPr lang="es-ES_tradnl" i="1" baseline="0" noProof="0" dirty="0" smtClean="0">
                <a:solidFill>
                  <a:schemeClr val="tx1">
                    <a:lumMod val="75000"/>
                    <a:lumOff val="25000"/>
                  </a:schemeClr>
                </a:solidFill>
              </a:rPr>
              <a:t> sus Gastos</a:t>
            </a:r>
            <a:endParaRPr lang="es-ES_tradnl" noProof="0" dirty="0" smtClean="0">
              <a:solidFill>
                <a:schemeClr val="tx1">
                  <a:lumMod val="75000"/>
                  <a:lumOff val="25000"/>
                </a:schemeClr>
              </a:solidFill>
            </a:endParaRPr>
          </a:p>
          <a:p>
            <a:endParaRPr lang="es-ES_tradnl" b="1" noProof="0" dirty="0" smtClean="0">
              <a:solidFill>
                <a:schemeClr val="tx1">
                  <a:lumMod val="75000"/>
                  <a:lumOff val="25000"/>
                </a:schemeClr>
              </a:solidFill>
            </a:endParaRPr>
          </a:p>
          <a:p>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¿Cuáles son algunas maneras en las que puede aumentar</a:t>
            </a:r>
            <a:r>
              <a:rPr lang="es-ES_tradnl" b="0" baseline="0" noProof="0" dirty="0" smtClean="0">
                <a:solidFill>
                  <a:schemeClr val="tx1">
                    <a:lumMod val="75000"/>
                    <a:lumOff val="25000"/>
                  </a:schemeClr>
                </a:solidFill>
              </a:rPr>
              <a:t> sus ingresos? Mientras ofrezcan ideas, anoten ideas en la parte superior de sus folletos para que cuando se vayan se lleven una lista de ideas específicas que les gusten</a:t>
            </a:r>
            <a:r>
              <a:rPr lang="es-ES_tradnl" b="0" noProof="0" dirty="0" smtClean="0">
                <a:solidFill>
                  <a:schemeClr val="tx1">
                    <a:lumMod val="75000"/>
                    <a:lumOff val="25000"/>
                  </a:schemeClr>
                </a:solidFill>
              </a:rPr>
              <a:t>. ¡Luego</a:t>
            </a:r>
            <a:r>
              <a:rPr lang="es-ES_tradnl" b="0" baseline="0" noProof="0" dirty="0" smtClean="0">
                <a:solidFill>
                  <a:schemeClr val="tx1">
                    <a:lumMod val="75000"/>
                    <a:lumOff val="25000"/>
                  </a:schemeClr>
                </a:solidFill>
              </a:rPr>
              <a:t> pueden comenzar a probarlas!</a:t>
            </a:r>
          </a:p>
          <a:p>
            <a:pPr marL="0" lvl="1">
              <a:spcBef>
                <a:spcPts val="1200"/>
              </a:spcBef>
              <a:spcAft>
                <a:spcPts val="300"/>
              </a:spcAft>
              <a:defRPr/>
            </a:pPr>
            <a:r>
              <a:rPr lang="es-ES_tradnl" b="1" noProof="0" dirty="0" smtClean="0">
                <a:solidFill>
                  <a:schemeClr val="tx1">
                    <a:lumMod val="75000"/>
                    <a:lumOff val="25000"/>
                  </a:schemeClr>
                </a:solidFill>
              </a:rPr>
              <a:t>Analice </a:t>
            </a:r>
            <a:r>
              <a:rPr lang="es-ES_tradnl" b="0" noProof="0" dirty="0" smtClean="0">
                <a:solidFill>
                  <a:schemeClr val="tx1">
                    <a:lumMod val="75000"/>
                    <a:lumOff val="25000"/>
                  </a:schemeClr>
                </a:solidFill>
              </a:rPr>
              <a:t>asegurándose de que</a:t>
            </a:r>
            <a:r>
              <a:rPr lang="es-ES_tradnl" b="0" baseline="0" noProof="0" dirty="0" smtClean="0">
                <a:solidFill>
                  <a:schemeClr val="tx1">
                    <a:lumMod val="75000"/>
                    <a:lumOff val="25000"/>
                  </a:schemeClr>
                </a:solidFill>
              </a:rPr>
              <a:t> se mencionen las siguientes ideas mientras acepta y alienta la participación de su audiencia</a:t>
            </a:r>
            <a:r>
              <a:rPr lang="es-ES_tradnl" noProof="0" dirty="0" smtClean="0">
                <a:solidFill>
                  <a:schemeClr val="tx1">
                    <a:lumMod val="75000"/>
                    <a:lumOff val="25000"/>
                  </a:schemeClr>
                </a:solidFill>
              </a:rPr>
              <a:t>:</a:t>
            </a:r>
            <a:r>
              <a:rPr lang="es-ES_tradnl" b="1" noProof="0" dirty="0" smtClean="0">
                <a:solidFill>
                  <a:schemeClr val="tx1">
                    <a:lumMod val="75000"/>
                    <a:lumOff val="25000"/>
                  </a:schemeClr>
                </a:solidFill>
              </a:rPr>
              <a:t> </a:t>
            </a:r>
          </a:p>
          <a:p>
            <a:pPr marL="274320" lvl="1" indent="-274320">
              <a:spcBef>
                <a:spcPts val="600"/>
              </a:spcBef>
              <a:spcAft>
                <a:spcPts val="600"/>
              </a:spcAft>
              <a:buBlip>
                <a:blip r:embed="rId3"/>
              </a:buBlip>
              <a:defRPr/>
            </a:pPr>
            <a:r>
              <a:rPr lang="es-ES_tradnl" noProof="0" dirty="0" smtClean="0">
                <a:solidFill>
                  <a:schemeClr val="tx1">
                    <a:lumMod val="75000"/>
                    <a:lumOff val="25000"/>
                  </a:schemeClr>
                </a:solidFill>
              </a:rPr>
              <a:t>Conseguir</a:t>
            </a:r>
            <a:r>
              <a:rPr lang="es-ES_tradnl" baseline="0" noProof="0" dirty="0" smtClean="0">
                <a:solidFill>
                  <a:schemeClr val="tx1">
                    <a:lumMod val="75000"/>
                    <a:lumOff val="25000"/>
                  </a:schemeClr>
                </a:solidFill>
              </a:rPr>
              <a:t> un segundo trabajo</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Hacer que</a:t>
            </a:r>
            <a:r>
              <a:rPr lang="es-ES_tradnl" sz="1200" kern="1200" baseline="0" noProof="0" dirty="0" smtClean="0">
                <a:solidFill>
                  <a:schemeClr val="tx1">
                    <a:lumMod val="75000"/>
                    <a:lumOff val="25000"/>
                  </a:schemeClr>
                </a:solidFill>
                <a:effectLst/>
                <a:latin typeface="News Gothic Std" pitchFamily="34" charset="0"/>
                <a:ea typeface="+mn-ea"/>
                <a:cs typeface="+mn-cs"/>
              </a:rPr>
              <a:t> un hobby trabaje para usted</a:t>
            </a:r>
            <a:r>
              <a:rPr lang="es-ES_tradnl" sz="1200" kern="1200" noProof="0" dirty="0" smtClean="0">
                <a:solidFill>
                  <a:schemeClr val="tx1">
                    <a:lumMod val="75000"/>
                    <a:lumOff val="25000"/>
                  </a:schemeClr>
                </a:solidFill>
                <a:effectLst/>
                <a:latin typeface="News Gothic Std" pitchFamily="34" charset="0"/>
                <a:ea typeface="+mn-ea"/>
                <a:cs typeface="+mn-cs"/>
              </a:rPr>
              <a:t>: cocinar, organizar,</a:t>
            </a:r>
            <a:r>
              <a:rPr lang="es-ES_tradnl" sz="1200" kern="1200" baseline="0" noProof="0" dirty="0" smtClean="0">
                <a:solidFill>
                  <a:schemeClr val="tx1">
                    <a:lumMod val="75000"/>
                    <a:lumOff val="25000"/>
                  </a:schemeClr>
                </a:solidFill>
                <a:effectLst/>
              </a:rPr>
              <a:t> arreglar casas, jardinería, fotografía, planificación de eventos</a:t>
            </a:r>
            <a:endParaRPr lang="es-ES_tradnl"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Enseñe como tutor o sea Consultante</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Venda</a:t>
            </a:r>
            <a:r>
              <a:rPr lang="es-ES_tradnl" sz="1200" kern="1200" baseline="0" noProof="0" dirty="0" smtClean="0">
                <a:solidFill>
                  <a:schemeClr val="tx1">
                    <a:lumMod val="75000"/>
                    <a:lumOff val="25000"/>
                  </a:schemeClr>
                </a:solidFill>
                <a:effectLst/>
                <a:latin typeface="News Gothic Std" pitchFamily="34" charset="0"/>
                <a:ea typeface="+mn-ea"/>
                <a:cs typeface="+mn-cs"/>
              </a:rPr>
              <a:t> por </a:t>
            </a:r>
            <a:r>
              <a:rPr lang="es-ES_tradnl" sz="1200" kern="1200" noProof="0" dirty="0" smtClean="0">
                <a:solidFill>
                  <a:schemeClr val="tx1">
                    <a:lumMod val="75000"/>
                    <a:lumOff val="25000"/>
                  </a:schemeClr>
                </a:solidFill>
                <a:effectLst/>
                <a:latin typeface="News Gothic Std" pitchFamily="34" charset="0"/>
                <a:ea typeface="+mn-ea"/>
                <a:cs typeface="+mn-cs"/>
              </a:rPr>
              <a:t>eBay</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rPr>
              <a:t>Cuide niños</a:t>
            </a:r>
            <a:endParaRPr lang="es-ES_tradnl"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baseline="0" noProof="0" dirty="0" smtClean="0">
                <a:solidFill>
                  <a:schemeClr val="tx1">
                    <a:lumMod val="75000"/>
                    <a:lumOff val="25000"/>
                  </a:schemeClr>
                </a:solidFill>
              </a:rPr>
              <a:t>Venta de garaje</a:t>
            </a:r>
          </a:p>
          <a:p>
            <a:pPr marL="0" lvl="1">
              <a:spcBef>
                <a:spcPts val="600"/>
              </a:spcBef>
            </a:pPr>
            <a:r>
              <a:rPr lang="es-ES_tradnl" noProof="0" dirty="0" smtClean="0">
                <a:solidFill>
                  <a:schemeClr val="tx1">
                    <a:lumMod val="75000"/>
                    <a:lumOff val="25000"/>
                  </a:schemeClr>
                </a:solidFill>
              </a:rPr>
              <a:t>&lt;continúa en la página siguiente&gt;</a:t>
            </a:r>
          </a:p>
          <a:p>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39" y="30480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21</a:t>
            </a:fld>
            <a:endParaRPr lang="en-US" sz="1200" dirty="0">
              <a:latin typeface="News Gothic Std" pitchFamily="34" charset="0"/>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39" y="3848099"/>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39" y="4742543"/>
            <a:ext cx="685800" cy="685800"/>
          </a:xfrm>
          <a:prstGeom prst="rect">
            <a:avLst/>
          </a:prstGeom>
        </p:spPr>
      </p:pic>
    </p:spTree>
    <p:extLst>
      <p:ext uri="{BB962C8B-B14F-4D97-AF65-F5344CB8AC3E}">
        <p14:creationId xmlns:p14="http://schemas.microsoft.com/office/powerpoint/2010/main" val="284759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748212" cy="626427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solidFill>
                  <a:schemeClr val="tx1">
                    <a:lumMod val="75000"/>
                    <a:lumOff val="25000"/>
                  </a:schemeClr>
                </a:solidFill>
              </a:rPr>
              <a:t>Cómo Aumentar Sus</a:t>
            </a:r>
            <a:r>
              <a:rPr lang="es-ES_tradnl" b="1" baseline="0" noProof="0" dirty="0" smtClean="0">
                <a:solidFill>
                  <a:schemeClr val="tx1">
                    <a:lumMod val="75000"/>
                    <a:lumOff val="25000"/>
                  </a:schemeClr>
                </a:solidFill>
              </a:rPr>
              <a:t> Ingresos y Disminuir Sus Gastos</a:t>
            </a:r>
            <a:r>
              <a:rPr lang="es-ES_tradnl" b="1" noProof="0" dirty="0" smtClean="0">
                <a:solidFill>
                  <a:schemeClr val="tx1">
                    <a:lumMod val="75000"/>
                    <a:lumOff val="25000"/>
                  </a:schemeClr>
                </a:solidFill>
              </a:rPr>
              <a:t>, continuación</a:t>
            </a:r>
          </a:p>
          <a:p>
            <a:pPr>
              <a:spcBef>
                <a:spcPts val="1800"/>
              </a:spcBef>
            </a:pPr>
            <a:r>
              <a:rPr lang="es-ES_tradnl" b="1" noProof="0" dirty="0" smtClean="0">
                <a:solidFill>
                  <a:schemeClr val="tx1">
                    <a:lumMod val="75000"/>
                    <a:lumOff val="25000"/>
                  </a:schemeClr>
                </a:solidFill>
              </a:rPr>
              <a:t>Pregunte:</a:t>
            </a:r>
            <a:r>
              <a:rPr lang="es-ES_tradnl" noProof="0" dirty="0" smtClean="0">
                <a:solidFill>
                  <a:schemeClr val="tx1">
                    <a:lumMod val="75000"/>
                    <a:lumOff val="25000"/>
                  </a:schemeClr>
                </a:solidFill>
              </a:rPr>
              <a:t> Ahora,</a:t>
            </a:r>
            <a:r>
              <a:rPr lang="es-ES_tradnl" baseline="0" noProof="0" dirty="0" smtClean="0">
                <a:solidFill>
                  <a:schemeClr val="tx1">
                    <a:lumMod val="75000"/>
                    <a:lumOff val="25000"/>
                  </a:schemeClr>
                </a:solidFill>
              </a:rPr>
              <a:t> para la mitad inferior del folleto</a:t>
            </a:r>
            <a:r>
              <a:rPr lang="es-ES_tradnl" noProof="0" dirty="0" smtClean="0">
                <a:solidFill>
                  <a:schemeClr val="tx1">
                    <a:lumMod val="75000"/>
                    <a:lumOff val="25000"/>
                  </a:schemeClr>
                </a:solidFill>
              </a:rPr>
              <a:t>. </a:t>
            </a:r>
            <a:r>
              <a:rPr lang="es-ES_tradnl" sz="1200" kern="1200" noProof="0" dirty="0" smtClean="0">
                <a:solidFill>
                  <a:schemeClr val="tx1">
                    <a:lumMod val="75000"/>
                    <a:lumOff val="25000"/>
                  </a:schemeClr>
                </a:solidFill>
                <a:effectLst/>
                <a:latin typeface="News Gothic Std" pitchFamily="34" charset="0"/>
                <a:ea typeface="+mn-ea"/>
                <a:cs typeface="+mn-cs"/>
              </a:rPr>
              <a:t>Disminuir sus gastos</a:t>
            </a:r>
            <a:r>
              <a:rPr lang="es-ES_tradnl" sz="1200" kern="1200" baseline="0" noProof="0" dirty="0" smtClean="0">
                <a:solidFill>
                  <a:schemeClr val="tx1">
                    <a:lumMod val="75000"/>
                    <a:lumOff val="25000"/>
                  </a:schemeClr>
                </a:solidFill>
                <a:effectLst/>
                <a:latin typeface="News Gothic Std" pitchFamily="34" charset="0"/>
                <a:ea typeface="+mn-ea"/>
                <a:cs typeface="+mn-cs"/>
              </a:rPr>
              <a:t> aumenta su flujo de dinero</a:t>
            </a:r>
            <a:r>
              <a:rPr lang="es-ES_tradnl" sz="1200" kern="1200" noProof="0" dirty="0" smtClean="0">
                <a:solidFill>
                  <a:schemeClr val="tx1">
                    <a:lumMod val="75000"/>
                    <a:lumOff val="25000"/>
                  </a:schemeClr>
                </a:solidFill>
                <a:effectLst/>
                <a:latin typeface="News Gothic Std" pitchFamily="34" charset="0"/>
                <a:ea typeface="+mn-ea"/>
                <a:cs typeface="+mn-cs"/>
              </a:rPr>
              <a:t>.</a:t>
            </a:r>
            <a:r>
              <a:rPr lang="es-ES_tradnl" sz="1200" kern="1200" baseline="0" noProof="0" dirty="0" smtClean="0">
                <a:solidFill>
                  <a:schemeClr val="tx1">
                    <a:lumMod val="75000"/>
                    <a:lumOff val="25000"/>
                  </a:schemeClr>
                </a:solidFill>
                <a:effectLst/>
                <a:latin typeface="News Gothic Std" pitchFamily="34" charset="0"/>
                <a:ea typeface="+mn-ea"/>
                <a:cs typeface="+mn-cs"/>
              </a:rPr>
              <a:t> ¿Cuáles son algunas de las maneras de recortar sus gastos</a:t>
            </a:r>
            <a:r>
              <a:rPr lang="es-ES_tradnl" sz="1200" kern="1200" noProof="0" dirty="0" smtClean="0">
                <a:solidFill>
                  <a:schemeClr val="tx1">
                    <a:lumMod val="75000"/>
                    <a:lumOff val="25000"/>
                  </a:schemeClr>
                </a:solidFill>
                <a:effectLst/>
                <a:latin typeface="News Gothic Std" pitchFamily="34" charset="0"/>
                <a:ea typeface="+mn-ea"/>
                <a:cs typeface="+mn-cs"/>
              </a:rPr>
              <a:t>? De nuevo, anoten</a:t>
            </a:r>
            <a:r>
              <a:rPr lang="es-ES_tradnl" sz="1200" kern="1200" baseline="0" noProof="0" dirty="0" smtClean="0">
                <a:solidFill>
                  <a:schemeClr val="tx1">
                    <a:lumMod val="75000"/>
                    <a:lumOff val="25000"/>
                  </a:schemeClr>
                </a:solidFill>
                <a:effectLst/>
                <a:latin typeface="News Gothic Std" pitchFamily="34" charset="0"/>
                <a:ea typeface="+mn-ea"/>
                <a:cs typeface="+mn-cs"/>
              </a:rPr>
              <a:t> las ideas que les gusten aunque sean de sentido común.</a:t>
            </a:r>
            <a:r>
              <a:rPr lang="es-ES_tradnl" sz="1200" kern="1200" noProof="0" dirty="0" smtClean="0">
                <a:solidFill>
                  <a:schemeClr val="tx1">
                    <a:lumMod val="75000"/>
                    <a:lumOff val="25000"/>
                  </a:schemeClr>
                </a:solidFill>
                <a:effectLst/>
                <a:latin typeface="News Gothic Std" pitchFamily="34" charset="0"/>
                <a:ea typeface="+mn-ea"/>
                <a:cs typeface="+mn-cs"/>
              </a:rPr>
              <a:t> A veces, ¡la idea más simple</a:t>
            </a:r>
            <a:r>
              <a:rPr lang="es-ES_tradnl" sz="1200" kern="1200" baseline="0" noProof="0" dirty="0" smtClean="0">
                <a:solidFill>
                  <a:schemeClr val="tx1">
                    <a:lumMod val="75000"/>
                    <a:lumOff val="25000"/>
                  </a:schemeClr>
                </a:solidFill>
                <a:effectLst/>
                <a:latin typeface="News Gothic Std" pitchFamily="34" charset="0"/>
                <a:ea typeface="+mn-ea"/>
                <a:cs typeface="+mn-cs"/>
              </a:rPr>
              <a:t> es la mejor idea!</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lvl="1"/>
            <a:endParaRPr lang="es-ES_tradnl" b="1" noProof="0" dirty="0" smtClean="0">
              <a:solidFill>
                <a:schemeClr val="tx1">
                  <a:lumMod val="75000"/>
                  <a:lumOff val="25000"/>
                </a:schemeClr>
              </a:solidFill>
            </a:endParaRPr>
          </a:p>
          <a:p>
            <a:pPr marL="0" lvl="1">
              <a:spcAft>
                <a:spcPts val="300"/>
              </a:spcAft>
            </a:pPr>
            <a:r>
              <a:rPr lang="es-ES_tradnl" b="1" noProof="0" dirty="0" smtClean="0">
                <a:solidFill>
                  <a:schemeClr val="tx1">
                    <a:lumMod val="75000"/>
                    <a:lumOff val="25000"/>
                  </a:schemeClr>
                </a:solidFill>
              </a:rPr>
              <a:t>Analice: </a:t>
            </a:r>
            <a:endParaRPr lang="es-ES_tradnl" baseline="0" noProof="0" dirty="0" smtClean="0">
              <a:solidFill>
                <a:schemeClr val="tx1">
                  <a:lumMod val="75000"/>
                  <a:lumOff val="25000"/>
                </a:schemeClr>
              </a:solidFill>
            </a:endParaRPr>
          </a:p>
          <a:p>
            <a:pPr marL="274320" lvl="1" indent="-274320">
              <a:spcBef>
                <a:spcPts val="300"/>
              </a:spcBef>
              <a:spcAft>
                <a:spcPts val="300"/>
              </a:spcAft>
              <a:buBlip>
                <a:blip r:embed="rId3"/>
              </a:buBlip>
              <a:defRPr/>
            </a:pPr>
            <a:r>
              <a:rPr lang="es-ES_tradnl" noProof="0" dirty="0" smtClean="0">
                <a:solidFill>
                  <a:schemeClr val="tx1">
                    <a:lumMod val="75000"/>
                    <a:lumOff val="25000"/>
                  </a:schemeClr>
                </a:solidFill>
              </a:rPr>
              <a:t>Si usted</a:t>
            </a:r>
            <a:r>
              <a:rPr lang="es-ES_tradnl" baseline="0" noProof="0" dirty="0" smtClean="0">
                <a:solidFill>
                  <a:schemeClr val="tx1">
                    <a:lumMod val="75000"/>
                    <a:lumOff val="25000"/>
                  </a:schemeClr>
                </a:solidFill>
              </a:rPr>
              <a:t> lleva dinero en efectivo, sólo lleve pocas cantidades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Use depósito directo para que su dinero vaya directamente dentro</a:t>
            </a:r>
            <a:r>
              <a:rPr lang="es-ES_tradnl" sz="1200" kern="1200" baseline="0" noProof="0" dirty="0" smtClean="0">
                <a:solidFill>
                  <a:schemeClr val="tx1">
                    <a:lumMod val="75000"/>
                    <a:lumOff val="25000"/>
                  </a:schemeClr>
                </a:solidFill>
                <a:effectLst/>
                <a:latin typeface="News Gothic Std" pitchFamily="34" charset="0"/>
                <a:ea typeface="+mn-ea"/>
                <a:cs typeface="+mn-cs"/>
              </a:rPr>
              <a:t> de su cuenta de banco</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Controle o limite el uso de sus tarjetas de crédito</a:t>
            </a: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Escriba sus metas de ahorros y refiérase a ellas frecuentemente como recordatorio</a:t>
            </a: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Compre</a:t>
            </a:r>
            <a:r>
              <a:rPr lang="es-ES_tradnl" sz="1200" kern="1200" baseline="0" noProof="0" dirty="0" smtClean="0">
                <a:solidFill>
                  <a:schemeClr val="tx1">
                    <a:lumMod val="75000"/>
                    <a:lumOff val="25000"/>
                  </a:schemeClr>
                </a:solidFill>
                <a:effectLst/>
                <a:latin typeface="News Gothic Std" pitchFamily="34" charset="0"/>
                <a:ea typeface="+mn-ea"/>
                <a:cs typeface="+mn-cs"/>
              </a:rPr>
              <a:t> sólo lo que necesita y use una lista de compras para prevenir compras impulsivas</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Use cupones</a:t>
            </a: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Llévese su almuerzo al trabajo en vez de salir a comer afuera</a:t>
            </a: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Compare antes de comprar para conseguir las</a:t>
            </a:r>
            <a:r>
              <a:rPr lang="es-ES_tradnl" sz="1200" kern="1200" baseline="0" noProof="0" dirty="0" smtClean="0">
                <a:solidFill>
                  <a:schemeClr val="tx1">
                    <a:lumMod val="75000"/>
                    <a:lumOff val="25000"/>
                  </a:schemeClr>
                </a:solidFill>
                <a:effectLst/>
                <a:latin typeface="News Gothic Std" pitchFamily="34" charset="0"/>
                <a:ea typeface="+mn-ea"/>
                <a:cs typeface="+mn-cs"/>
              </a:rPr>
              <a:t> mejores ofertas en compras costosas como las de un auto y electrodomésticos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300"/>
              </a:spcBef>
              <a:spcAft>
                <a:spcPts val="300"/>
              </a:spcAft>
              <a:buBlip>
                <a:blip r:embed="rId3"/>
              </a:buBlip>
              <a:defRPr/>
            </a:pPr>
            <a:r>
              <a:rPr lang="es-ES_tradnl" sz="1200" kern="1200" noProof="0" dirty="0" smtClean="0">
                <a:solidFill>
                  <a:schemeClr val="tx1">
                    <a:lumMod val="75000"/>
                    <a:lumOff val="25000"/>
                  </a:schemeClr>
                </a:solidFill>
                <a:effectLst/>
              </a:rPr>
              <a:t>Pague sus cuentas a tiempo para evitar cargos por pago tardío, cargos por extra financiación, que le corten los servicios públicos,</a:t>
            </a:r>
            <a:r>
              <a:rPr lang="es-ES_tradnl" sz="1200" kern="1200" baseline="0" noProof="0" dirty="0" smtClean="0">
                <a:solidFill>
                  <a:schemeClr val="tx1">
                    <a:lumMod val="75000"/>
                    <a:lumOff val="25000"/>
                  </a:schemeClr>
                </a:solidFill>
                <a:effectLst/>
              </a:rPr>
              <a:t> desalojo</a:t>
            </a:r>
            <a:r>
              <a:rPr lang="es-ES_tradnl" sz="1200" kern="1200" noProof="0" dirty="0" smtClean="0">
                <a:solidFill>
                  <a:schemeClr val="tx1">
                    <a:lumMod val="75000"/>
                    <a:lumOff val="25000"/>
                  </a:schemeClr>
                </a:solidFill>
                <a:effectLst/>
              </a:rPr>
              <a:t>, recuperación y los costos de tener un</a:t>
            </a:r>
            <a:r>
              <a:rPr lang="es-ES_tradnl" sz="1200" kern="1200" baseline="0" noProof="0" dirty="0" smtClean="0">
                <a:solidFill>
                  <a:schemeClr val="tx1">
                    <a:lumMod val="75000"/>
                    <a:lumOff val="25000"/>
                  </a:schemeClr>
                </a:solidFill>
                <a:effectLst/>
              </a:rPr>
              <a:t> puntaje de crédito malo</a:t>
            </a:r>
            <a:endParaRPr lang="es-ES_tradnl" sz="1200" kern="1200" noProof="0" dirty="0" smtClean="0">
              <a:solidFill>
                <a:schemeClr val="tx1">
                  <a:lumMod val="75000"/>
                  <a:lumOff val="25000"/>
                </a:schemeClr>
              </a:solidFill>
              <a:effectLst/>
            </a:endParaRPr>
          </a:p>
          <a:p>
            <a:pPr marL="274320" lvl="1" indent="-274320">
              <a:spcBef>
                <a:spcPts val="300"/>
              </a:spcBef>
              <a:buBlip>
                <a:blip r:embed="rId3"/>
              </a:buBlip>
              <a:defRPr/>
            </a:pPr>
            <a:r>
              <a:rPr lang="es-ES_tradnl" sz="1200" kern="1200" baseline="0" noProof="0" dirty="0" smtClean="0">
                <a:solidFill>
                  <a:schemeClr val="tx1">
                    <a:lumMod val="75000"/>
                    <a:lumOff val="25000"/>
                  </a:schemeClr>
                </a:solidFill>
                <a:effectLst/>
              </a:rPr>
              <a:t>Revise sus retenciones de impuestos con su empleador. Por ejemplo, puede reclamar ser dependiente si usted está casado.</a:t>
            </a:r>
            <a:endParaRPr lang="es-ES_tradnl" baseline="0" noProof="0" dirty="0" smtClean="0">
              <a:solidFill>
                <a:schemeClr val="tx1">
                  <a:lumMod val="75000"/>
                  <a:lumOff val="25000"/>
                </a:schemeClr>
              </a:solidFill>
            </a:endParaRP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endParaRPr lang="es-ES_tradnl" noProof="0" dirty="0">
              <a:solidFill>
                <a:schemeClr val="tx1">
                  <a:lumMod val="75000"/>
                  <a:lumOff val="25000"/>
                </a:schemeClr>
              </a:solidFill>
            </a:endParaRPr>
          </a:p>
        </p:txBody>
      </p:sp>
      <p:sp>
        <p:nvSpPr>
          <p:cNvPr id="7"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22</a:t>
            </a:fld>
            <a:endParaRPr lang="en-US" sz="1200" dirty="0">
              <a:latin typeface="News Gothic Std"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127" y="34290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126" y="4219483"/>
            <a:ext cx="685800" cy="685800"/>
          </a:xfrm>
          <a:prstGeom prst="rect">
            <a:avLst/>
          </a:prstGeom>
        </p:spPr>
      </p:pic>
    </p:spTree>
    <p:extLst>
      <p:ext uri="{BB962C8B-B14F-4D97-AF65-F5344CB8AC3E}">
        <p14:creationId xmlns:p14="http://schemas.microsoft.com/office/powerpoint/2010/main" val="2847592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19400"/>
            <a:ext cx="5035550" cy="6645275"/>
          </a:xfrm>
        </p:spPr>
        <p:txBody>
          <a:bodyPr/>
          <a:lstStyle/>
          <a:p>
            <a:r>
              <a:rPr lang="es-ES_tradnl" b="1" dirty="0" smtClean="0">
                <a:solidFill>
                  <a:schemeClr val="tx1">
                    <a:lumMod val="75000"/>
                    <a:lumOff val="25000"/>
                  </a:schemeClr>
                </a:solidFill>
              </a:rPr>
              <a:t>Estirando Su sueldo, (continuación)</a:t>
            </a:r>
          </a:p>
          <a:p>
            <a:pPr>
              <a:spcBef>
                <a:spcPts val="1800"/>
              </a:spcBef>
            </a:pPr>
            <a:r>
              <a:rPr lang="es-ES_tradnl" b="1" dirty="0" smtClean="0">
                <a:solidFill>
                  <a:schemeClr val="tx1">
                    <a:lumMod val="75000"/>
                    <a:lumOff val="25000"/>
                  </a:schemeClr>
                </a:solidFill>
                <a:ea typeface="ＭＳ Ｐゴシック" pitchFamily="34" charset="-128"/>
              </a:rPr>
              <a:t>Nota</a:t>
            </a:r>
            <a:r>
              <a:rPr lang="es-ES_tradnl" b="1" baseline="0" dirty="0" smtClean="0">
                <a:solidFill>
                  <a:schemeClr val="tx1">
                    <a:lumMod val="75000"/>
                    <a:lumOff val="25000"/>
                  </a:schemeClr>
                </a:solidFill>
                <a:ea typeface="ＭＳ Ｐゴシック" pitchFamily="34" charset="-128"/>
              </a:rPr>
              <a:t> para el Coordinador</a:t>
            </a:r>
            <a:r>
              <a:rPr lang="es-ES_tradnl" b="1" dirty="0" smtClean="0">
                <a:solidFill>
                  <a:schemeClr val="tx1">
                    <a:lumMod val="75000"/>
                    <a:lumOff val="25000"/>
                  </a:schemeClr>
                </a:solidFill>
                <a:ea typeface="ＭＳ Ｐゴシック" pitchFamily="34" charset="-128"/>
              </a:rPr>
              <a:t>: </a:t>
            </a:r>
            <a:r>
              <a:rPr lang="es-ES_tradnl" dirty="0" smtClean="0">
                <a:solidFill>
                  <a:schemeClr val="tx1">
                    <a:lumMod val="75000"/>
                    <a:lumOff val="25000"/>
                  </a:schemeClr>
                </a:solidFill>
                <a:ea typeface="ＭＳ Ｐゴシック" pitchFamily="34" charset="-128"/>
              </a:rPr>
              <a:t>Use los puntos debajo para conversar sobre cómo aplicar una</a:t>
            </a:r>
            <a:r>
              <a:rPr lang="es-ES_tradnl" baseline="0" dirty="0" smtClean="0">
                <a:solidFill>
                  <a:schemeClr val="tx1">
                    <a:lumMod val="75000"/>
                    <a:lumOff val="25000"/>
                  </a:schemeClr>
                </a:solidFill>
                <a:ea typeface="ＭＳ Ｐゴシック" pitchFamily="34" charset="-128"/>
              </a:rPr>
              <a:t> manera más creativa de estirar su dinero.</a:t>
            </a:r>
            <a:endParaRPr lang="es-ES_tradnl" dirty="0" smtClean="0">
              <a:solidFill>
                <a:schemeClr val="tx1">
                  <a:lumMod val="75000"/>
                  <a:lumOff val="25000"/>
                </a:schemeClr>
              </a:solidFill>
            </a:endParaRPr>
          </a:p>
          <a:p>
            <a:pPr>
              <a:spcBef>
                <a:spcPts val="1200"/>
              </a:spcBef>
              <a:spcAft>
                <a:spcPts val="300"/>
              </a:spcAft>
            </a:pPr>
            <a:r>
              <a:rPr lang="es-ES_tradnl" b="1" dirty="0" smtClean="0">
                <a:solidFill>
                  <a:schemeClr val="tx1">
                    <a:lumMod val="75000"/>
                    <a:lumOff val="25000"/>
                  </a:schemeClr>
                </a:solidFill>
              </a:rPr>
              <a:t>Analice </a:t>
            </a:r>
            <a:r>
              <a:rPr lang="es-ES_tradnl" b="0" dirty="0" smtClean="0">
                <a:solidFill>
                  <a:schemeClr val="tx1">
                    <a:lumMod val="75000"/>
                    <a:lumOff val="25000"/>
                  </a:schemeClr>
                </a:solidFill>
              </a:rPr>
              <a:t>los puntos asegurándose de que se mencione lo siguiente:</a:t>
            </a:r>
            <a:endParaRPr lang="es-ES_tradnl" dirty="0" smtClean="0">
              <a:solidFill>
                <a:schemeClr val="tx1">
                  <a:lumMod val="75000"/>
                  <a:lumOff val="25000"/>
                </a:schemeClr>
              </a:solidFill>
            </a:endParaRPr>
          </a:p>
          <a:p>
            <a:pPr marL="274320" lvl="1" indent="-274320">
              <a:spcBef>
                <a:spcPts val="400"/>
              </a:spcBef>
              <a:spcAft>
                <a:spcPts val="400"/>
              </a:spcAft>
              <a:buBlip>
                <a:blip r:embed="rId3"/>
              </a:buBlip>
              <a:defRPr/>
            </a:pPr>
            <a:r>
              <a:rPr lang="es-ES_tradnl" b="1" dirty="0" smtClean="0">
                <a:solidFill>
                  <a:schemeClr val="tx2"/>
                </a:solidFill>
              </a:rPr>
              <a:t>Estiramiento 1: La regla de una semana. </a:t>
            </a:r>
            <a:r>
              <a:rPr lang="es-ES_tradnl" b="0" dirty="0" smtClean="0">
                <a:solidFill>
                  <a:schemeClr val="tx1">
                    <a:lumMod val="75000"/>
                    <a:lumOff val="25000"/>
                  </a:schemeClr>
                </a:solidFill>
              </a:rPr>
              <a:t>Cuando</a:t>
            </a:r>
            <a:r>
              <a:rPr lang="es-ES_tradnl" b="0" baseline="0" dirty="0" smtClean="0">
                <a:solidFill>
                  <a:schemeClr val="tx1">
                    <a:lumMod val="75000"/>
                    <a:lumOff val="25000"/>
                  </a:schemeClr>
                </a:solidFill>
              </a:rPr>
              <a:t> el dinero no le sobre, aguante sus compras que no sean necesarias por siete días</a:t>
            </a:r>
            <a:r>
              <a:rPr lang="es-ES_tradnl" dirty="0" smtClean="0">
                <a:solidFill>
                  <a:schemeClr val="tx1">
                    <a:lumMod val="75000"/>
                    <a:lumOff val="25000"/>
                  </a:schemeClr>
                </a:solidFill>
              </a:rPr>
              <a:t>. Después de haber esperado este período,</a:t>
            </a:r>
            <a:r>
              <a:rPr lang="es-ES_tradnl" baseline="0" dirty="0" smtClean="0">
                <a:solidFill>
                  <a:schemeClr val="tx1">
                    <a:lumMod val="75000"/>
                    <a:lumOff val="25000"/>
                  </a:schemeClr>
                </a:solidFill>
              </a:rPr>
              <a:t> puede que vea que perdió el interés en estas compras. </a:t>
            </a:r>
            <a:endParaRPr lang="es-ES_tradnl" dirty="0" smtClean="0">
              <a:solidFill>
                <a:schemeClr val="tx1">
                  <a:lumMod val="75000"/>
                  <a:lumOff val="25000"/>
                </a:schemeClr>
              </a:solidFill>
            </a:endParaRPr>
          </a:p>
          <a:p>
            <a:pPr marL="274320" lvl="1" indent="-274320">
              <a:spcBef>
                <a:spcPts val="400"/>
              </a:spcBef>
              <a:spcAft>
                <a:spcPts val="400"/>
              </a:spcAft>
              <a:buBlip>
                <a:blip r:embed="rId3"/>
              </a:buBlip>
              <a:defRPr/>
            </a:pPr>
            <a:r>
              <a:rPr lang="es-ES_tradnl" b="1" dirty="0" smtClean="0">
                <a:solidFill>
                  <a:schemeClr val="tx2"/>
                </a:solidFill>
              </a:rPr>
              <a:t>Estiramiento 2: Destructores de presupuestos.</a:t>
            </a:r>
            <a:r>
              <a:rPr lang="es-ES_tradnl" dirty="0" smtClean="0">
                <a:solidFill>
                  <a:schemeClr val="tx2"/>
                </a:solidFill>
              </a:rPr>
              <a:t> La mayoría de nosotros tiene ciertas debilidades con</a:t>
            </a:r>
            <a:r>
              <a:rPr lang="es-ES_tradnl" baseline="0" dirty="0" smtClean="0">
                <a:solidFill>
                  <a:schemeClr val="tx2"/>
                </a:solidFill>
              </a:rPr>
              <a:t> las compras impulsivas</a:t>
            </a:r>
            <a:r>
              <a:rPr lang="es-ES_tradnl" dirty="0" smtClean="0">
                <a:solidFill>
                  <a:schemeClr val="tx1">
                    <a:lumMod val="75000"/>
                    <a:lumOff val="25000"/>
                  </a:schemeClr>
                </a:solidFill>
              </a:rPr>
              <a:t>. Dese cuenta de cuál es su mayor compra impulsiva y asegúrese de pensar</a:t>
            </a:r>
            <a:r>
              <a:rPr lang="es-ES_tradnl" baseline="0" dirty="0" smtClean="0">
                <a:solidFill>
                  <a:schemeClr val="tx1">
                    <a:lumMod val="75000"/>
                    <a:lumOff val="25000"/>
                  </a:schemeClr>
                </a:solidFill>
              </a:rPr>
              <a:t> si es una necesidad o un deseo antes de comprarlo.</a:t>
            </a:r>
            <a:endParaRPr lang="es-ES_tradnl" dirty="0" smtClean="0">
              <a:solidFill>
                <a:schemeClr val="tx1">
                  <a:lumMod val="75000"/>
                  <a:lumOff val="25000"/>
                </a:schemeClr>
              </a:solidFill>
            </a:endParaRPr>
          </a:p>
          <a:p>
            <a:pPr marL="274320" lvl="1" indent="-274320">
              <a:spcBef>
                <a:spcPts val="400"/>
              </a:spcBef>
              <a:spcAft>
                <a:spcPts val="400"/>
              </a:spcAft>
              <a:buBlip>
                <a:blip r:embed="rId3"/>
              </a:buBlip>
              <a:defRPr/>
            </a:pPr>
            <a:r>
              <a:rPr lang="es-ES_tradnl" b="1" dirty="0" smtClean="0">
                <a:solidFill>
                  <a:schemeClr val="tx2"/>
                </a:solidFill>
              </a:rPr>
              <a:t>Estiramiento 3: Encuentre cosas gratis. </a:t>
            </a:r>
            <a:r>
              <a:rPr lang="es-ES_tradnl" b="0" dirty="0" smtClean="0">
                <a:solidFill>
                  <a:schemeClr val="tx1">
                    <a:lumMod val="75000"/>
                    <a:lumOff val="25000"/>
                  </a:schemeClr>
                </a:solidFill>
              </a:rPr>
              <a:t>En</a:t>
            </a:r>
            <a:r>
              <a:rPr lang="es-ES_tradnl" b="0" baseline="0" dirty="0" smtClean="0">
                <a:solidFill>
                  <a:schemeClr val="tx1">
                    <a:lumMod val="75000"/>
                    <a:lumOff val="25000"/>
                  </a:schemeClr>
                </a:solidFill>
              </a:rPr>
              <a:t> vez de encontrar a sus amigos en un café,  restaurant o centro comercial</a:t>
            </a:r>
            <a:r>
              <a:rPr lang="es-ES_tradnl" dirty="0" smtClean="0">
                <a:solidFill>
                  <a:schemeClr val="tx1">
                    <a:lumMod val="75000"/>
                    <a:lumOff val="25000"/>
                  </a:schemeClr>
                </a:solidFill>
              </a:rPr>
              <a:t>, sugiera que se encuentren para</a:t>
            </a:r>
            <a:r>
              <a:rPr lang="es-ES_tradnl" baseline="0" dirty="0" smtClean="0">
                <a:solidFill>
                  <a:schemeClr val="tx1">
                    <a:lumMod val="75000"/>
                    <a:lumOff val="25000"/>
                  </a:schemeClr>
                </a:solidFill>
              </a:rPr>
              <a:t> caminar o para ir a un concierto o evento gratuito. Con creatividad es fácil mantener su vida social, sin gastar dinero. </a:t>
            </a:r>
            <a:endParaRPr lang="es-ES_tradnl" dirty="0" smtClean="0">
              <a:solidFill>
                <a:schemeClr val="tx1">
                  <a:lumMod val="75000"/>
                  <a:lumOff val="25000"/>
                </a:schemeClr>
              </a:solidFill>
            </a:endParaRPr>
          </a:p>
          <a:p>
            <a:pPr marL="274320" lvl="1" indent="-274320">
              <a:spcBef>
                <a:spcPts val="400"/>
              </a:spcBef>
              <a:spcAft>
                <a:spcPts val="400"/>
              </a:spcAft>
              <a:buBlip>
                <a:blip r:embed="rId3"/>
              </a:buBlip>
              <a:defRPr/>
            </a:pPr>
            <a:r>
              <a:rPr lang="es-ES_tradnl" b="1" dirty="0" smtClean="0">
                <a:solidFill>
                  <a:schemeClr val="tx2"/>
                </a:solidFill>
              </a:rPr>
              <a:t>Estiramiento 4: Rente. </a:t>
            </a:r>
            <a:r>
              <a:rPr lang="es-ES_tradnl" b="0" dirty="0" smtClean="0">
                <a:solidFill>
                  <a:schemeClr val="tx2"/>
                </a:solidFill>
              </a:rPr>
              <a:t>¿</a:t>
            </a:r>
            <a:r>
              <a:rPr lang="es-ES_tradnl" b="0" dirty="0" smtClean="0">
                <a:solidFill>
                  <a:schemeClr val="tx1">
                    <a:lumMod val="75000"/>
                    <a:lumOff val="25000"/>
                  </a:schemeClr>
                </a:solidFill>
              </a:rPr>
              <a:t>Sabía que puede rentar</a:t>
            </a:r>
            <a:r>
              <a:rPr lang="es-ES_tradnl" b="0" baseline="0" dirty="0" smtClean="0">
                <a:solidFill>
                  <a:schemeClr val="tx1">
                    <a:lumMod val="75000"/>
                    <a:lumOff val="25000"/>
                  </a:schemeClr>
                </a:solidFill>
              </a:rPr>
              <a:t> todo desde carteras a herramientas usando servicios de minoristas locales o avisos por internet</a:t>
            </a:r>
            <a:r>
              <a:rPr lang="es-ES_tradnl" dirty="0" smtClean="0">
                <a:solidFill>
                  <a:schemeClr val="tx1">
                    <a:lumMod val="75000"/>
                    <a:lumOff val="25000"/>
                  </a:schemeClr>
                </a:solidFill>
              </a:rPr>
              <a:t>? Si está pensando en comprar algo que sólo necesita por un corto tiempo, esta puede ser una gran manera de ahorrar dinero</a:t>
            </a:r>
            <a:r>
              <a:rPr lang="es-ES_tradnl" baseline="0" dirty="0" smtClean="0">
                <a:solidFill>
                  <a:schemeClr val="tx1">
                    <a:lumMod val="75000"/>
                    <a:lumOff val="25000"/>
                  </a:schemeClr>
                </a:solidFill>
              </a:rPr>
              <a:t> </a:t>
            </a:r>
            <a:r>
              <a:rPr lang="en-US" dirty="0" smtClean="0">
                <a:solidFill>
                  <a:schemeClr val="tx1">
                    <a:lumMod val="75000"/>
                    <a:lumOff val="25000"/>
                  </a:schemeClr>
                </a:solidFill>
              </a:rPr>
              <a:t>–</a:t>
            </a:r>
            <a:r>
              <a:rPr lang="es-ES_tradnl" dirty="0" smtClean="0">
                <a:solidFill>
                  <a:schemeClr val="tx1">
                    <a:lumMod val="75000"/>
                    <a:lumOff val="25000"/>
                  </a:schemeClr>
                </a:solidFill>
              </a:rPr>
              <a:t> ¡y reducir</a:t>
            </a:r>
            <a:r>
              <a:rPr lang="es-ES_tradnl" baseline="0" dirty="0" smtClean="0">
                <a:solidFill>
                  <a:schemeClr val="tx1">
                    <a:lumMod val="75000"/>
                    <a:lumOff val="25000"/>
                  </a:schemeClr>
                </a:solidFill>
              </a:rPr>
              <a:t> el desorden en su casa al mismo tiempo!</a:t>
            </a:r>
            <a:endParaRPr lang="es-ES_tradnl" dirty="0" smtClean="0">
              <a:solidFill>
                <a:schemeClr val="tx1">
                  <a:lumMod val="75000"/>
                  <a:lumOff val="25000"/>
                </a:schemeClr>
              </a:solidFill>
            </a:endParaRP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endParaRPr lang="es-ES_tradnl" dirty="0">
              <a:solidFill>
                <a:schemeClr val="tx1">
                  <a:lumMod val="75000"/>
                  <a:lumOff val="25000"/>
                </a:schemeClr>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18547"/>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108" y="3126015"/>
            <a:ext cx="685800" cy="685800"/>
          </a:xfrm>
          <a:prstGeom prst="rect">
            <a:avLst/>
          </a:prstGeom>
        </p:spPr>
      </p:pic>
      <p:sp>
        <p:nvSpPr>
          <p:cNvPr id="7"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23</a:t>
            </a:fld>
            <a:endParaRPr lang="en-US" sz="1200" dirty="0">
              <a:latin typeface="News Gothic Std" pitchFamily="34"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4708669"/>
            <a:ext cx="685800" cy="685800"/>
          </a:xfrm>
          <a:prstGeom prst="rect">
            <a:avLst/>
          </a:prstGeom>
        </p:spPr>
      </p:pic>
    </p:spTree>
    <p:extLst>
      <p:ext uri="{BB962C8B-B14F-4D97-AF65-F5344CB8AC3E}">
        <p14:creationId xmlns:p14="http://schemas.microsoft.com/office/powerpoint/2010/main" val="4149935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748212" cy="6645275"/>
          </a:xfrm>
        </p:spPr>
        <p:txBody>
          <a:bodyPr/>
          <a:lstStyle/>
          <a:p>
            <a:r>
              <a:rPr lang="es-ES_tradnl" b="1" noProof="0" dirty="0" smtClean="0">
                <a:solidFill>
                  <a:schemeClr val="tx1">
                    <a:lumMod val="75000"/>
                    <a:lumOff val="25000"/>
                  </a:schemeClr>
                </a:solidFill>
              </a:rPr>
              <a:t>Buscando Gangas</a:t>
            </a:r>
            <a:endParaRPr lang="es-ES_tradnl" baseline="0" noProof="0" dirty="0" smtClean="0">
              <a:solidFill>
                <a:schemeClr val="tx1">
                  <a:lumMod val="75000"/>
                  <a:lumOff val="25000"/>
                </a:schemeClr>
              </a:solidFill>
            </a:endParaRPr>
          </a:p>
          <a:p>
            <a:pPr>
              <a:spcBef>
                <a:spcPts val="1800"/>
              </a:spcBef>
              <a:spcAft>
                <a:spcPts val="300"/>
              </a:spcAft>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Aquí tiene un par de consejos para disminuir sus gastos buscando gangas</a:t>
            </a:r>
            <a:r>
              <a:rPr lang="es-ES_tradnl" noProof="0" dirty="0" smtClean="0">
                <a:solidFill>
                  <a:schemeClr val="tx1">
                    <a:lumMod val="75000"/>
                    <a:lumOff val="25000"/>
                  </a:schemeClr>
                </a:solidFill>
              </a:rPr>
              <a:t>. Puede ahorrarle</a:t>
            </a:r>
            <a:r>
              <a:rPr lang="es-ES_tradnl" baseline="0" noProof="0" dirty="0" smtClean="0">
                <a:solidFill>
                  <a:schemeClr val="tx1">
                    <a:lumMod val="75000"/>
                    <a:lumOff val="25000"/>
                  </a:schemeClr>
                </a:solidFill>
              </a:rPr>
              <a:t> mucho dinero y ser muy divertido. Tenga en mente que una gran ganga que sea un deseo que no pueda pagar puede que no sea una ganga al final. Escriban ideas en sus folletos. </a:t>
            </a:r>
            <a:endParaRPr lang="es-ES_tradnl" b="1"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b="1" kern="1200" noProof="0" dirty="0" smtClean="0">
                <a:solidFill>
                  <a:schemeClr val="tx1">
                    <a:lumMod val="75000"/>
                    <a:lumOff val="25000"/>
                  </a:schemeClr>
                </a:solidFill>
                <a:effectLst/>
                <a:latin typeface="News Gothic Std" pitchFamily="34" charset="0"/>
                <a:ea typeface="+mn-ea"/>
                <a:cs typeface="+mn-cs"/>
              </a:rPr>
              <a:t>Compare por internet antes</a:t>
            </a:r>
            <a:r>
              <a:rPr lang="es-ES_tradnl" sz="1200" b="1" kern="1200" baseline="0" noProof="0" dirty="0" smtClean="0">
                <a:solidFill>
                  <a:schemeClr val="tx1">
                    <a:lumMod val="75000"/>
                    <a:lumOff val="25000"/>
                  </a:schemeClr>
                </a:solidFill>
                <a:effectLst/>
                <a:latin typeface="News Gothic Std" pitchFamily="34" charset="0"/>
                <a:ea typeface="+mn-ea"/>
                <a:cs typeface="+mn-cs"/>
              </a:rPr>
              <a:t> de comprar</a:t>
            </a:r>
            <a:r>
              <a:rPr lang="es-ES_tradnl" sz="1200" b="1" kern="1200" noProof="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Use sitios</a:t>
            </a:r>
            <a:r>
              <a:rPr lang="es-ES_tradnl" sz="1200" kern="1200" baseline="0" noProof="0" dirty="0" smtClean="0">
                <a:solidFill>
                  <a:schemeClr val="tx1">
                    <a:lumMod val="75000"/>
                    <a:lumOff val="25000"/>
                  </a:schemeClr>
                </a:solidFill>
                <a:effectLst/>
                <a:latin typeface="News Gothic Std" pitchFamily="34" charset="0"/>
                <a:ea typeface="+mn-ea"/>
                <a:cs typeface="+mn-cs"/>
              </a:rPr>
              <a:t> web como</a:t>
            </a:r>
            <a:r>
              <a:rPr lang="es-ES_tradnl" sz="1200" kern="1200" noProof="0" dirty="0" smtClean="0">
                <a:solidFill>
                  <a:schemeClr val="tx1">
                    <a:lumMod val="75000"/>
                    <a:lumOff val="25000"/>
                  </a:schemeClr>
                </a:solidFill>
                <a:effectLst/>
                <a:latin typeface="News Gothic Std" pitchFamily="34" charset="0"/>
                <a:ea typeface="+mn-ea"/>
                <a:cs typeface="+mn-cs"/>
              </a:rPr>
              <a:t> </a:t>
            </a:r>
            <a:r>
              <a:rPr lang="es-ES_tradnl" sz="1200" u="none" strike="noStrike" kern="1200" noProof="0" dirty="0" smtClean="0">
                <a:solidFill>
                  <a:schemeClr val="tx1">
                    <a:lumMod val="75000"/>
                    <a:lumOff val="25000"/>
                  </a:schemeClr>
                </a:solidFill>
                <a:effectLst/>
                <a:latin typeface="News Gothic Std" pitchFamily="34" charset="0"/>
                <a:ea typeface="+mn-ea"/>
                <a:cs typeface="+mn-cs"/>
                <a:hlinkClick r:id="rId4" tooltip="Bizrate.com"/>
              </a:rPr>
              <a:t>Bizrate.com</a:t>
            </a:r>
            <a:r>
              <a:rPr lang="es-ES_tradnl" sz="1200" kern="1200" noProof="0" dirty="0" smtClean="0">
                <a:solidFill>
                  <a:schemeClr val="tx1">
                    <a:lumMod val="75000"/>
                    <a:lumOff val="25000"/>
                  </a:schemeClr>
                </a:solidFill>
                <a:effectLst/>
                <a:latin typeface="News Gothic Std" pitchFamily="34" charset="0"/>
                <a:ea typeface="+mn-ea"/>
                <a:cs typeface="+mn-cs"/>
              </a:rPr>
              <a:t>, </a:t>
            </a:r>
            <a:r>
              <a:rPr lang="es-ES_tradnl" sz="1200" u="none" strike="noStrike" kern="1200" noProof="0" dirty="0" smtClean="0">
                <a:solidFill>
                  <a:schemeClr val="tx1">
                    <a:lumMod val="75000"/>
                    <a:lumOff val="25000"/>
                  </a:schemeClr>
                </a:solidFill>
                <a:effectLst/>
                <a:latin typeface="News Gothic Std" pitchFamily="34" charset="0"/>
                <a:ea typeface="+mn-ea"/>
                <a:cs typeface="+mn-cs"/>
                <a:hlinkClick r:id="rId5" tooltip="Pricegrabber.com"/>
              </a:rPr>
              <a:t>Pricegrabber.com</a:t>
            </a:r>
            <a:r>
              <a:rPr lang="es-ES_tradnl" sz="1200" kern="1200" noProof="0" dirty="0" smtClean="0">
                <a:solidFill>
                  <a:schemeClr val="tx1">
                    <a:lumMod val="75000"/>
                    <a:lumOff val="25000"/>
                  </a:schemeClr>
                </a:solidFill>
                <a:effectLst/>
                <a:latin typeface="News Gothic Std" pitchFamily="34" charset="0"/>
                <a:ea typeface="+mn-ea"/>
                <a:cs typeface="+mn-cs"/>
              </a:rPr>
              <a:t>, </a:t>
            </a:r>
            <a:r>
              <a:rPr lang="es-ES_tradnl" sz="1200" u="none" strike="noStrike" kern="1200" noProof="0" dirty="0" smtClean="0">
                <a:solidFill>
                  <a:schemeClr val="tx1">
                    <a:lumMod val="75000"/>
                    <a:lumOff val="25000"/>
                  </a:schemeClr>
                </a:solidFill>
                <a:effectLst/>
                <a:latin typeface="News Gothic Std" pitchFamily="34" charset="0"/>
                <a:ea typeface="+mn-ea"/>
                <a:cs typeface="+mn-cs"/>
                <a:hlinkClick r:id="rId6" tooltip="Shopzilla.com"/>
              </a:rPr>
              <a:t>Shopzilla.com</a:t>
            </a:r>
            <a:r>
              <a:rPr lang="es-ES_tradnl" sz="1200" kern="1200" noProof="0" dirty="0" smtClean="0">
                <a:solidFill>
                  <a:schemeClr val="tx1">
                    <a:lumMod val="75000"/>
                    <a:lumOff val="25000"/>
                  </a:schemeClr>
                </a:solidFill>
                <a:effectLst/>
                <a:latin typeface="News Gothic Std" pitchFamily="34" charset="0"/>
                <a:ea typeface="+mn-ea"/>
                <a:cs typeface="+mn-cs"/>
              </a:rPr>
              <a:t> y </a:t>
            </a:r>
            <a:r>
              <a:rPr lang="es-ES_tradnl" sz="1200" u="none" strike="noStrike" kern="1200" noProof="0" dirty="0" smtClean="0">
                <a:solidFill>
                  <a:schemeClr val="tx1">
                    <a:lumMod val="75000"/>
                    <a:lumOff val="25000"/>
                  </a:schemeClr>
                </a:solidFill>
                <a:effectLst/>
                <a:latin typeface="News Gothic Std" pitchFamily="34" charset="0"/>
                <a:ea typeface="+mn-ea"/>
                <a:cs typeface="+mn-cs"/>
                <a:hlinkClick r:id="rId7" tooltip="Smarter.com"/>
              </a:rPr>
              <a:t>Smarter.com</a:t>
            </a:r>
            <a:r>
              <a:rPr lang="es-ES_tradnl" sz="1200" kern="1200" noProof="0" dirty="0" smtClean="0">
                <a:solidFill>
                  <a:schemeClr val="tx1">
                    <a:lumMod val="75000"/>
                    <a:lumOff val="25000"/>
                  </a:schemeClr>
                </a:solidFill>
                <a:effectLst/>
              </a:rPr>
              <a:t> para</a:t>
            </a:r>
            <a:r>
              <a:rPr lang="es-ES_tradnl" sz="1200" kern="1200" baseline="0" noProof="0" dirty="0" smtClean="0">
                <a:solidFill>
                  <a:schemeClr val="tx1">
                    <a:lumMod val="75000"/>
                    <a:lumOff val="25000"/>
                  </a:schemeClr>
                </a:solidFill>
                <a:effectLst/>
              </a:rPr>
              <a:t> buscar los mejores precios que ofrezcan los minoristas.</a:t>
            </a:r>
            <a:endParaRPr lang="es-ES_tradnl"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b="1" kern="1200" noProof="0" dirty="0" smtClean="0">
                <a:solidFill>
                  <a:schemeClr val="tx1">
                    <a:lumMod val="75000"/>
                    <a:lumOff val="25000"/>
                  </a:schemeClr>
                </a:solidFill>
                <a:effectLst/>
                <a:latin typeface="News Gothic Std" pitchFamily="34" charset="0"/>
                <a:ea typeface="+mn-ea"/>
                <a:cs typeface="+mn-cs"/>
              </a:rPr>
              <a:t>Fíjese en la calidad vs. el precio. </a:t>
            </a:r>
            <a:r>
              <a:rPr lang="es-ES_tradnl" sz="1200" b="0" kern="1200" noProof="0" dirty="0" smtClean="0">
                <a:solidFill>
                  <a:schemeClr val="tx1">
                    <a:lumMod val="75000"/>
                    <a:lumOff val="25000"/>
                  </a:schemeClr>
                </a:solidFill>
                <a:effectLst/>
                <a:latin typeface="News Gothic Std" pitchFamily="34" charset="0"/>
                <a:ea typeface="+mn-ea"/>
                <a:cs typeface="+mn-cs"/>
              </a:rPr>
              <a:t>A veces un artículo de alta calidad, más caro puede ser más valioso que uno más barato.</a:t>
            </a:r>
            <a:r>
              <a:rPr lang="es-ES_tradnl" sz="1200" b="0" kern="1200" baseline="0" noProof="0" dirty="0" smtClean="0">
                <a:solidFill>
                  <a:schemeClr val="tx1">
                    <a:lumMod val="75000"/>
                    <a:lumOff val="25000"/>
                  </a:schemeClr>
                </a:solidFill>
                <a:effectLst/>
                <a:latin typeface="News Gothic Std" pitchFamily="34" charset="0"/>
                <a:ea typeface="+mn-ea"/>
                <a:cs typeface="+mn-cs"/>
              </a:rPr>
              <a:t> Por ejemplo, zapatos de buena calidad que le durarán dos o tres temporadas pueden ser mejores que un par barato que tendrá que reemplazar el año entrante.</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b="1" kern="1200" noProof="0" dirty="0" smtClean="0">
                <a:solidFill>
                  <a:schemeClr val="tx1">
                    <a:lumMod val="75000"/>
                    <a:lumOff val="25000"/>
                  </a:schemeClr>
                </a:solidFill>
                <a:effectLst/>
                <a:latin typeface="News Gothic Std" pitchFamily="34" charset="0"/>
                <a:ea typeface="+mn-ea"/>
                <a:cs typeface="+mn-cs"/>
              </a:rPr>
              <a:t>Espere para las ofertas.</a:t>
            </a:r>
            <a:r>
              <a:rPr lang="es-ES_tradnl" sz="1200" kern="1200" noProof="0" dirty="0" smtClean="0">
                <a:solidFill>
                  <a:schemeClr val="tx1">
                    <a:lumMod val="75000"/>
                    <a:lumOff val="25000"/>
                  </a:schemeClr>
                </a:solidFill>
                <a:effectLst/>
                <a:latin typeface="News Gothic Std" pitchFamily="34" charset="0"/>
                <a:ea typeface="+mn-ea"/>
                <a:cs typeface="+mn-cs"/>
              </a:rPr>
              <a:t> Para saber de las ofertas de minoristas</a:t>
            </a:r>
            <a:r>
              <a:rPr lang="es-ES_tradnl" sz="1200" kern="1200" baseline="0" noProof="0" dirty="0" smtClean="0">
                <a:solidFill>
                  <a:schemeClr val="tx1">
                    <a:lumMod val="75000"/>
                    <a:lumOff val="25000"/>
                  </a:schemeClr>
                </a:solidFill>
                <a:effectLst/>
                <a:latin typeface="News Gothic Std" pitchFamily="34" charset="0"/>
                <a:ea typeface="+mn-ea"/>
                <a:cs typeface="+mn-cs"/>
              </a:rPr>
              <a:t> por adelantado, muchas veces puede suscribirse en sus sitios web para recibir ofertas por correo electrónico o pregúntele al personal cuando compra. </a:t>
            </a:r>
            <a:r>
              <a:rPr lang="es-ES_tradnl" sz="1200" kern="1200" noProof="0" dirty="0" smtClean="0">
                <a:solidFill>
                  <a:schemeClr val="tx1">
                    <a:lumMod val="75000"/>
                    <a:lumOff val="25000"/>
                  </a:schemeClr>
                </a:solidFill>
                <a:effectLst/>
                <a:latin typeface="News Gothic Std" pitchFamily="34" charset="0"/>
                <a:ea typeface="+mn-ea"/>
                <a:cs typeface="+mn-cs"/>
              </a:rPr>
              <a:t>Blogs como </a:t>
            </a:r>
            <a:r>
              <a:rPr lang="es-ES_tradnl" sz="1200" u="none" strike="noStrike" kern="1200" noProof="0" dirty="0" smtClean="0">
                <a:solidFill>
                  <a:schemeClr val="tx1">
                    <a:lumMod val="75000"/>
                    <a:lumOff val="25000"/>
                  </a:schemeClr>
                </a:solidFill>
                <a:effectLst/>
                <a:latin typeface="News Gothic Std" pitchFamily="34" charset="0"/>
                <a:ea typeface="+mn-ea"/>
                <a:cs typeface="+mn-cs"/>
                <a:hlinkClick r:id="rId8" tooltip="The Budget Fashionista Blog"/>
              </a:rPr>
              <a:t>The Budget Fashionista</a:t>
            </a:r>
            <a:r>
              <a:rPr lang="es-ES_tradnl" sz="1200" kern="1200" noProof="0" dirty="0" smtClean="0">
                <a:solidFill>
                  <a:schemeClr val="tx1">
                    <a:lumMod val="75000"/>
                    <a:lumOff val="25000"/>
                  </a:schemeClr>
                </a:solidFill>
                <a:effectLst/>
                <a:latin typeface="News Gothic Std" pitchFamily="34" charset="0"/>
                <a:ea typeface="+mn-ea"/>
                <a:cs typeface="+mn-cs"/>
              </a:rPr>
              <a:t> pueden ofrecerle</a:t>
            </a:r>
            <a:r>
              <a:rPr lang="es-ES_tradnl" sz="1200" kern="1200" baseline="0" noProof="0" dirty="0" smtClean="0">
                <a:solidFill>
                  <a:schemeClr val="tx1">
                    <a:lumMod val="75000"/>
                    <a:lumOff val="25000"/>
                  </a:schemeClr>
                </a:solidFill>
                <a:effectLst/>
                <a:latin typeface="News Gothic Std" pitchFamily="34" charset="0"/>
                <a:ea typeface="+mn-ea"/>
                <a:cs typeface="+mn-cs"/>
              </a:rPr>
              <a:t> buenos consejos. Para encontrar gangas en su supermercado por adelantado, suscríbase </a:t>
            </a:r>
            <a:r>
              <a:rPr lang="es-ES_tradnl" sz="1200" u="none" strike="noStrike" kern="1200" noProof="0" dirty="0" smtClean="0">
                <a:solidFill>
                  <a:schemeClr val="tx1">
                    <a:lumMod val="75000"/>
                    <a:lumOff val="25000"/>
                  </a:schemeClr>
                </a:solidFill>
                <a:effectLst/>
                <a:latin typeface="News Gothic Std" pitchFamily="34" charset="0"/>
                <a:ea typeface="+mn-ea"/>
                <a:cs typeface="+mn-cs"/>
                <a:hlinkClick r:id="rId9" tooltip="TheGroceryGame.com"/>
              </a:rPr>
              <a:t>TheGroceryGame.com</a:t>
            </a:r>
            <a:r>
              <a:rPr lang="es-ES_tradnl" sz="1200" kern="1200" noProof="0" dirty="0" smtClean="0">
                <a:solidFill>
                  <a:schemeClr val="tx1">
                    <a:lumMod val="75000"/>
                    <a:lumOff val="25000"/>
                  </a:schemeClr>
                </a:solidFill>
                <a:effectLst/>
              </a:rPr>
              <a:t>, un servicio que le alerta cuando hay rebajas de precio en sus artículos favoritos. Sea lo que sea que quiera</a:t>
            </a:r>
            <a:r>
              <a:rPr lang="es-ES_tradnl" sz="1200" kern="1200" baseline="0" noProof="0" dirty="0" smtClean="0">
                <a:solidFill>
                  <a:schemeClr val="tx1">
                    <a:lumMod val="75000"/>
                    <a:lumOff val="25000"/>
                  </a:schemeClr>
                </a:solidFill>
                <a:effectLst/>
              </a:rPr>
              <a:t> comprar no se deje engañar por grandes descuentos para comprar cosas que no necesita o que no puede pagar.</a:t>
            </a:r>
            <a:endParaRPr lang="es-ES_tradnl"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b="1" kern="1200" noProof="0" dirty="0" smtClean="0">
                <a:solidFill>
                  <a:schemeClr val="tx1">
                    <a:lumMod val="75000"/>
                    <a:lumOff val="25000"/>
                  </a:schemeClr>
                </a:solidFill>
                <a:effectLst/>
                <a:latin typeface="News Gothic Std" pitchFamily="34" charset="0"/>
                <a:ea typeface="+mn-ea"/>
                <a:cs typeface="+mn-cs"/>
              </a:rPr>
              <a:t>Pregunte</a:t>
            </a:r>
            <a:r>
              <a:rPr lang="es-ES_tradnl" sz="1200" b="1" kern="1200" baseline="0" noProof="0" dirty="0" smtClean="0">
                <a:solidFill>
                  <a:schemeClr val="tx1">
                    <a:lumMod val="75000"/>
                    <a:lumOff val="25000"/>
                  </a:schemeClr>
                </a:solidFill>
                <a:effectLst/>
                <a:latin typeface="News Gothic Std" pitchFamily="34" charset="0"/>
                <a:ea typeface="+mn-ea"/>
                <a:cs typeface="+mn-cs"/>
              </a:rPr>
              <a:t> si existe un mejor precio en compras grandes. </a:t>
            </a:r>
            <a:r>
              <a:rPr lang="es-ES_tradnl" sz="1200" b="0" kern="1200" baseline="0" noProof="0" dirty="0" smtClean="0">
                <a:solidFill>
                  <a:schemeClr val="tx1">
                    <a:lumMod val="75000"/>
                    <a:lumOff val="25000"/>
                  </a:schemeClr>
                </a:solidFill>
                <a:effectLst/>
                <a:latin typeface="News Gothic Std" pitchFamily="34" charset="0"/>
                <a:ea typeface="+mn-ea"/>
                <a:cs typeface="+mn-cs"/>
              </a:rPr>
              <a:t>Si está comprando un electrodoméstico</a:t>
            </a:r>
            <a:r>
              <a:rPr lang="es-ES_tradnl" sz="1200" kern="1200" noProof="0" dirty="0" smtClean="0">
                <a:solidFill>
                  <a:schemeClr val="tx1">
                    <a:lumMod val="75000"/>
                    <a:lumOff val="25000"/>
                  </a:schemeClr>
                </a:solidFill>
                <a:effectLst/>
                <a:latin typeface="News Gothic Std" pitchFamily="34" charset="0"/>
                <a:ea typeface="+mn-ea"/>
                <a:cs typeface="+mn-cs"/>
              </a:rPr>
              <a:t>, siempre pregunte</a:t>
            </a:r>
            <a:r>
              <a:rPr lang="es-ES_tradnl" sz="1200" kern="1200" baseline="0" noProof="0" dirty="0" smtClean="0">
                <a:solidFill>
                  <a:schemeClr val="tx1">
                    <a:lumMod val="75000"/>
                    <a:lumOff val="25000"/>
                  </a:schemeClr>
                </a:solidFill>
                <a:effectLst/>
                <a:latin typeface="News Gothic Std" pitchFamily="34" charset="0"/>
                <a:ea typeface="+mn-ea"/>
                <a:cs typeface="+mn-cs"/>
              </a:rPr>
              <a:t> si el minorista ofrece especiales que no promocionó</a:t>
            </a:r>
            <a:r>
              <a:rPr lang="es-ES_tradnl" sz="1200" kern="1200" noProof="0" dirty="0" smtClean="0">
                <a:solidFill>
                  <a:schemeClr val="tx1">
                    <a:lumMod val="75000"/>
                    <a:lumOff val="25000"/>
                  </a:schemeClr>
                </a:solidFill>
                <a:effectLst/>
                <a:latin typeface="News Gothic Std" pitchFamily="34" charset="0"/>
                <a:ea typeface="+mn-ea"/>
                <a:cs typeface="+mn-cs"/>
              </a:rPr>
              <a:t>. También pregunte si copiarían el precio de sus competidores.</a:t>
            </a:r>
            <a:r>
              <a:rPr lang="es-ES_tradnl" sz="1200" kern="1200" baseline="0" noProof="0" dirty="0" smtClean="0">
                <a:solidFill>
                  <a:schemeClr val="tx1">
                    <a:lumMod val="75000"/>
                    <a:lumOff val="25000"/>
                  </a:schemeClr>
                </a:solidFill>
                <a:effectLst/>
                <a:latin typeface="News Gothic Std" pitchFamily="34" charset="0"/>
                <a:ea typeface="+mn-ea"/>
                <a:cs typeface="+mn-cs"/>
              </a:rPr>
              <a:t> </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lvl="1">
              <a:spcBef>
                <a:spcPts val="600"/>
              </a:spcBef>
              <a:spcAft>
                <a:spcPts val="600"/>
              </a:spcAft>
              <a:defRPr/>
            </a:pPr>
            <a:r>
              <a:rPr lang="es-ES_tradnl" noProof="0" dirty="0" smtClean="0">
                <a:solidFill>
                  <a:schemeClr val="tx1">
                    <a:lumMod val="75000"/>
                    <a:lumOff val="25000"/>
                  </a:schemeClr>
                </a:solidFill>
              </a:rPr>
              <a:t>&lt;continúa en la página siguiente&gt;</a:t>
            </a:r>
          </a:p>
          <a:p>
            <a:pPr marL="0" lvl="1">
              <a:spcBef>
                <a:spcPts val="600"/>
              </a:spcBef>
              <a:spcAft>
                <a:spcPts val="600"/>
              </a:spcAft>
              <a:defRPr/>
            </a:pPr>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27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24</a:t>
            </a:fld>
            <a:endParaRPr lang="en-US" sz="1200" dirty="0">
              <a:latin typeface="News Gothic Std" pitchFamily="34" charset="0"/>
            </a:endParaRPr>
          </a:p>
        </p:txBody>
      </p:sp>
    </p:spTree>
    <p:extLst>
      <p:ext uri="{BB962C8B-B14F-4D97-AF65-F5344CB8AC3E}">
        <p14:creationId xmlns:p14="http://schemas.microsoft.com/office/powerpoint/2010/main" val="414993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900612" cy="664527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solidFill>
                  <a:schemeClr val="tx1">
                    <a:lumMod val="75000"/>
                    <a:lumOff val="25000"/>
                  </a:schemeClr>
                </a:solidFill>
              </a:rPr>
              <a:t>Buscando Gangas</a:t>
            </a:r>
            <a:r>
              <a:rPr lang="es-ES_tradnl" b="1" baseline="0" noProof="0" dirty="0" smtClean="0">
                <a:solidFill>
                  <a:schemeClr val="tx1">
                    <a:lumMod val="75000"/>
                    <a:lumOff val="25000"/>
                  </a:schemeClr>
                </a:solidFill>
              </a:rPr>
              <a:t> (</a:t>
            </a:r>
            <a:r>
              <a:rPr lang="es-ES_tradnl" b="1" dirty="0" smtClean="0">
                <a:solidFill>
                  <a:schemeClr val="tx1">
                    <a:lumMod val="75000"/>
                    <a:lumOff val="25000"/>
                  </a:schemeClr>
                </a:solidFill>
              </a:rPr>
              <a:t>continuación)</a:t>
            </a:r>
            <a:endParaRPr lang="es-ES_tradnl" baseline="0" dirty="0" smtClean="0">
              <a:solidFill>
                <a:schemeClr val="tx1">
                  <a:lumMod val="75000"/>
                  <a:lumOff val="25000"/>
                </a:schemeClr>
              </a:solidFill>
            </a:endParaRPr>
          </a:p>
          <a:p>
            <a:pPr marL="274320" lvl="1" indent="-274320">
              <a:spcBef>
                <a:spcPts val="1800"/>
              </a:spcBef>
              <a:spcAft>
                <a:spcPts val="600"/>
              </a:spcAft>
              <a:buBlip>
                <a:blip r:embed="rId3"/>
              </a:buBlip>
              <a:defRPr/>
            </a:pPr>
            <a:r>
              <a:rPr lang="es-ES_tradnl" sz="1200" b="1" kern="1200" dirty="0" smtClean="0">
                <a:solidFill>
                  <a:schemeClr val="tx1">
                    <a:lumMod val="75000"/>
                    <a:lumOff val="25000"/>
                  </a:schemeClr>
                </a:solidFill>
                <a:effectLst/>
                <a:latin typeface="News Gothic Std" pitchFamily="34" charset="0"/>
                <a:ea typeface="+mn-ea"/>
                <a:cs typeface="+mn-cs"/>
              </a:rPr>
              <a:t>Aproveche los descuentos en grupo.</a:t>
            </a:r>
            <a:br>
              <a:rPr lang="es-ES_tradnl" sz="1200" b="1" kern="1200" dirty="0" smtClean="0">
                <a:solidFill>
                  <a:schemeClr val="tx1">
                    <a:lumMod val="75000"/>
                    <a:lumOff val="25000"/>
                  </a:schemeClr>
                </a:solidFill>
                <a:effectLst/>
                <a:latin typeface="News Gothic Std" pitchFamily="34" charset="0"/>
                <a:ea typeface="+mn-ea"/>
                <a:cs typeface="+mn-cs"/>
              </a:rPr>
            </a:br>
            <a:r>
              <a:rPr lang="es-ES_tradnl" sz="1200" b="0" kern="1200" dirty="0" smtClean="0">
                <a:solidFill>
                  <a:schemeClr val="tx1">
                    <a:lumMod val="75000"/>
                    <a:lumOff val="25000"/>
                  </a:schemeClr>
                </a:solidFill>
                <a:effectLst/>
                <a:latin typeface="News Gothic Std" pitchFamily="34" charset="0"/>
                <a:ea typeface="+mn-ea"/>
                <a:cs typeface="+mn-cs"/>
              </a:rPr>
              <a:t>Cuando se inscriba en nuevas organizaciones como grupos profesionales y sin</a:t>
            </a:r>
            <a:r>
              <a:rPr lang="es-ES_tradnl" sz="1200" b="0" kern="1200" baseline="0" dirty="0" smtClean="0">
                <a:solidFill>
                  <a:schemeClr val="tx1">
                    <a:lumMod val="75000"/>
                    <a:lumOff val="25000"/>
                  </a:schemeClr>
                </a:solidFill>
                <a:effectLst/>
                <a:latin typeface="News Gothic Std" pitchFamily="34" charset="0"/>
                <a:ea typeface="+mn-ea"/>
                <a:cs typeface="+mn-cs"/>
              </a:rPr>
              <a:t> </a:t>
            </a:r>
            <a:r>
              <a:rPr lang="es-ES_tradnl" sz="1200" b="0" kern="1200" dirty="0" smtClean="0">
                <a:solidFill>
                  <a:schemeClr val="tx1">
                    <a:lumMod val="75000"/>
                    <a:lumOff val="25000"/>
                  </a:schemeClr>
                </a:solidFill>
                <a:effectLst/>
                <a:latin typeface="News Gothic Std" pitchFamily="34" charset="0"/>
                <a:ea typeface="+mn-ea"/>
                <a:cs typeface="+mn-cs"/>
              </a:rPr>
              <a:t>fines de lucro</a:t>
            </a:r>
            <a:r>
              <a:rPr lang="es-ES_tradnl" sz="1200" kern="1200" dirty="0" smtClean="0">
                <a:solidFill>
                  <a:schemeClr val="tx1">
                    <a:lumMod val="75000"/>
                    <a:lumOff val="25000"/>
                  </a:schemeClr>
                </a:solidFill>
                <a:effectLst/>
              </a:rPr>
              <a:t>, fíjese en los beneficios ofrecidos</a:t>
            </a:r>
            <a:r>
              <a:rPr lang="es-ES_tradnl" sz="1200" kern="1200" baseline="0" dirty="0" smtClean="0">
                <a:solidFill>
                  <a:schemeClr val="tx1">
                    <a:lumMod val="75000"/>
                    <a:lumOff val="25000"/>
                  </a:schemeClr>
                </a:solidFill>
                <a:effectLst/>
              </a:rPr>
              <a:t> a los</a:t>
            </a:r>
            <a:r>
              <a:rPr lang="es-ES_tradnl" sz="1200" kern="1200" dirty="0" smtClean="0">
                <a:solidFill>
                  <a:schemeClr val="tx1">
                    <a:lumMod val="75000"/>
                    <a:lumOff val="25000"/>
                  </a:schemeClr>
                </a:solidFill>
                <a:effectLst/>
              </a:rPr>
              <a:t> miembros y/o</a:t>
            </a:r>
            <a:r>
              <a:rPr lang="es-ES_tradnl" sz="1200" kern="1200" baseline="0" dirty="0" smtClean="0">
                <a:solidFill>
                  <a:schemeClr val="tx1">
                    <a:lumMod val="75000"/>
                    <a:lumOff val="25000"/>
                  </a:schemeClr>
                </a:solidFill>
                <a:effectLst/>
              </a:rPr>
              <a:t> en los</a:t>
            </a:r>
            <a:r>
              <a:rPr lang="es-ES_tradnl" sz="1200" kern="1200" dirty="0" smtClean="0">
                <a:solidFill>
                  <a:schemeClr val="tx1">
                    <a:lumMod val="75000"/>
                    <a:lumOff val="25000"/>
                  </a:schemeClr>
                </a:solidFill>
                <a:effectLst/>
              </a:rPr>
              <a:t> descuentos para</a:t>
            </a:r>
            <a:r>
              <a:rPr lang="es-ES_tradnl" sz="1200" kern="1200" baseline="0" dirty="0" smtClean="0">
                <a:solidFill>
                  <a:schemeClr val="tx1">
                    <a:lumMod val="75000"/>
                    <a:lumOff val="25000"/>
                  </a:schemeClr>
                </a:solidFill>
                <a:effectLst/>
              </a:rPr>
              <a:t> grupos en compras o tickets para eventos</a:t>
            </a:r>
            <a:r>
              <a:rPr lang="es-ES_tradnl" sz="1200" kern="1200" dirty="0" smtClean="0">
                <a:solidFill>
                  <a:schemeClr val="tx1">
                    <a:lumMod val="75000"/>
                    <a:lumOff val="25000"/>
                  </a:schemeClr>
                </a:solidFill>
                <a:effectLst/>
              </a:rPr>
              <a:t>. Usted no necesita ser necesariamente parte</a:t>
            </a:r>
            <a:r>
              <a:rPr lang="es-ES_tradnl" sz="1200" kern="1200" baseline="0" dirty="0" smtClean="0">
                <a:solidFill>
                  <a:schemeClr val="tx1">
                    <a:lumMod val="75000"/>
                    <a:lumOff val="25000"/>
                  </a:schemeClr>
                </a:solidFill>
                <a:effectLst/>
              </a:rPr>
              <a:t> de un grupo muy grande para obtener descuentos</a:t>
            </a:r>
            <a:r>
              <a:rPr lang="es-ES_tradnl" sz="1200" kern="1200" dirty="0" smtClean="0">
                <a:solidFill>
                  <a:schemeClr val="tx1">
                    <a:lumMod val="75000"/>
                    <a:lumOff val="25000"/>
                  </a:schemeClr>
                </a:solidFill>
                <a:effectLst/>
              </a:rPr>
              <a:t>. Por ejemplo, si está buscando</a:t>
            </a:r>
            <a:r>
              <a:rPr lang="es-ES_tradnl" sz="1200" kern="1200" baseline="0" dirty="0" smtClean="0">
                <a:solidFill>
                  <a:schemeClr val="tx1">
                    <a:lumMod val="75000"/>
                    <a:lumOff val="25000"/>
                  </a:schemeClr>
                </a:solidFill>
                <a:effectLst/>
              </a:rPr>
              <a:t> inscribir a sus hijos en una actividad como clases de música, pregunte si tiene algún tipo de descuento familiar para los eventos en el lugar.</a:t>
            </a:r>
            <a:endParaRPr lang="es-ES_tradnl"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b="1" kern="1200" dirty="0" smtClean="0">
                <a:solidFill>
                  <a:schemeClr val="tx1">
                    <a:lumMod val="75000"/>
                    <a:lumOff val="25000"/>
                  </a:schemeClr>
                </a:solidFill>
                <a:effectLst/>
                <a:latin typeface="News Gothic Std" pitchFamily="34" charset="0"/>
                <a:ea typeface="+mn-ea"/>
                <a:cs typeface="+mn-cs"/>
              </a:rPr>
              <a:t>Busque</a:t>
            </a:r>
            <a:r>
              <a:rPr lang="es-ES_tradnl" sz="1200" b="1" kern="1200" baseline="0" dirty="0" smtClean="0">
                <a:solidFill>
                  <a:schemeClr val="tx1">
                    <a:lumMod val="75000"/>
                    <a:lumOff val="25000"/>
                  </a:schemeClr>
                </a:solidFill>
                <a:effectLst/>
                <a:latin typeface="News Gothic Std" pitchFamily="34" charset="0"/>
                <a:ea typeface="+mn-ea"/>
                <a:cs typeface="+mn-cs"/>
              </a:rPr>
              <a:t> cupones por internet.</a:t>
            </a:r>
            <a:r>
              <a:rPr lang="es-ES_tradnl" sz="1200" kern="1200" dirty="0" smtClean="0">
                <a:solidFill>
                  <a:schemeClr val="tx1">
                    <a:lumMod val="75000"/>
                    <a:lumOff val="25000"/>
                  </a:schemeClr>
                </a:solidFill>
                <a:effectLst/>
              </a:rPr>
              <a:t/>
            </a:r>
            <a:br>
              <a:rPr lang="es-ES_tradnl" sz="1200" kern="1200" dirty="0" smtClean="0">
                <a:solidFill>
                  <a:schemeClr val="tx1">
                    <a:lumMod val="75000"/>
                    <a:lumOff val="25000"/>
                  </a:schemeClr>
                </a:solidFill>
                <a:effectLst/>
              </a:rPr>
            </a:br>
            <a:r>
              <a:rPr lang="es-ES_tradnl" sz="1200" kern="1200" dirty="0" smtClean="0">
                <a:solidFill>
                  <a:schemeClr val="tx1">
                    <a:lumMod val="75000"/>
                    <a:lumOff val="25000"/>
                  </a:schemeClr>
                </a:solidFill>
                <a:effectLst/>
              </a:rPr>
              <a:t>Antes de comprar algo por internet, haga una búsqueda en Google para saber si hay</a:t>
            </a:r>
            <a:r>
              <a:rPr lang="es-ES_tradnl" sz="1200" kern="1200" baseline="0" dirty="0" smtClean="0">
                <a:solidFill>
                  <a:schemeClr val="tx1">
                    <a:lumMod val="75000"/>
                    <a:lumOff val="25000"/>
                  </a:schemeClr>
                </a:solidFill>
                <a:effectLst/>
              </a:rPr>
              <a:t> algún cupón disponible para compras con ese minorista. Muchas empresas le darán un descuento o envío gratuito si usa los códigos cuando su compra llega a cierto monto</a:t>
            </a:r>
            <a:r>
              <a:rPr lang="es-ES_tradnl" sz="1200" kern="1200" dirty="0" smtClean="0">
                <a:solidFill>
                  <a:schemeClr val="tx1">
                    <a:lumMod val="75000"/>
                    <a:lumOff val="25000"/>
                  </a:schemeClr>
                </a:solidFill>
                <a:effectLst/>
              </a:rPr>
              <a:t>. Usted también puede ahorrar usando una tarjeta de débito o crédito que le</a:t>
            </a:r>
            <a:r>
              <a:rPr lang="es-ES_tradnl" sz="1200" kern="1200" baseline="0" dirty="0" smtClean="0">
                <a:solidFill>
                  <a:schemeClr val="tx1">
                    <a:lumMod val="75000"/>
                    <a:lumOff val="25000"/>
                  </a:schemeClr>
                </a:solidFill>
                <a:effectLst/>
              </a:rPr>
              <a:t> de dinero en efectivo por sus compras.</a:t>
            </a:r>
            <a:endParaRPr lang="es-ES_tradnl"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b="1" kern="1200" dirty="0" smtClean="0">
                <a:solidFill>
                  <a:schemeClr val="tx1">
                    <a:lumMod val="75000"/>
                    <a:lumOff val="25000"/>
                  </a:schemeClr>
                </a:solidFill>
                <a:effectLst/>
                <a:latin typeface="News Gothic Std" pitchFamily="34" charset="0"/>
                <a:ea typeface="+mn-ea"/>
                <a:cs typeface="+mn-cs"/>
              </a:rPr>
              <a:t>Busque ofertas de prueba.</a:t>
            </a:r>
            <a:br>
              <a:rPr lang="es-ES_tradnl" sz="1200" b="1" kern="1200" dirty="0" smtClean="0">
                <a:solidFill>
                  <a:schemeClr val="tx1">
                    <a:lumMod val="75000"/>
                    <a:lumOff val="25000"/>
                  </a:schemeClr>
                </a:solidFill>
                <a:effectLst/>
                <a:latin typeface="News Gothic Std" pitchFamily="34" charset="0"/>
                <a:ea typeface="+mn-ea"/>
                <a:cs typeface="+mn-cs"/>
              </a:rPr>
            </a:br>
            <a:r>
              <a:rPr lang="es-ES_tradnl" sz="1200" b="0" kern="1200" dirty="0" smtClean="0">
                <a:solidFill>
                  <a:schemeClr val="tx1">
                    <a:lumMod val="75000"/>
                    <a:lumOff val="25000"/>
                  </a:schemeClr>
                </a:solidFill>
                <a:effectLst/>
                <a:latin typeface="News Gothic Std" pitchFamily="34" charset="0"/>
                <a:ea typeface="+mn-ea"/>
                <a:cs typeface="+mn-cs"/>
              </a:rPr>
              <a:t>Estas</a:t>
            </a:r>
            <a:r>
              <a:rPr lang="es-ES_tradnl" sz="1200" b="0" kern="1200" baseline="0" dirty="0" smtClean="0">
                <a:solidFill>
                  <a:schemeClr val="tx1">
                    <a:lumMod val="75000"/>
                    <a:lumOff val="25000"/>
                  </a:schemeClr>
                </a:solidFill>
                <a:effectLst/>
                <a:latin typeface="News Gothic Std" pitchFamily="34" charset="0"/>
                <a:ea typeface="+mn-ea"/>
                <a:cs typeface="+mn-cs"/>
              </a:rPr>
              <a:t> ofertas</a:t>
            </a:r>
            <a:r>
              <a:rPr lang="es-ES_tradnl" sz="1200" kern="1200" dirty="0" smtClean="0">
                <a:solidFill>
                  <a:schemeClr val="tx1">
                    <a:lumMod val="75000"/>
                    <a:lumOff val="25000"/>
                  </a:schemeClr>
                </a:solidFill>
                <a:effectLst/>
              </a:rPr>
              <a:t>, en las cuales</a:t>
            </a:r>
            <a:r>
              <a:rPr lang="es-ES_tradnl" sz="1200" kern="1200" baseline="0" dirty="0" smtClean="0">
                <a:solidFill>
                  <a:schemeClr val="tx1">
                    <a:lumMod val="75000"/>
                    <a:lumOff val="25000"/>
                  </a:schemeClr>
                </a:solidFill>
                <a:effectLst/>
              </a:rPr>
              <a:t> los fabricantes venden muestras directamente para el público</a:t>
            </a:r>
            <a:r>
              <a:rPr lang="es-ES_tradnl" sz="1200" kern="1200" dirty="0" smtClean="0">
                <a:solidFill>
                  <a:schemeClr val="tx1">
                    <a:lumMod val="75000"/>
                    <a:lumOff val="25000"/>
                  </a:schemeClr>
                </a:solidFill>
                <a:effectLst/>
              </a:rPr>
              <a:t>, son especialmente populares en grandes ciudades. </a:t>
            </a:r>
            <a:r>
              <a:rPr lang="en-US" sz="1200" kern="1200" dirty="0" smtClean="0">
                <a:solidFill>
                  <a:schemeClr val="tx1">
                    <a:lumMod val="75000"/>
                    <a:lumOff val="25000"/>
                  </a:schemeClr>
                </a:solidFill>
                <a:effectLst/>
              </a:rPr>
              <a:t>P</a:t>
            </a:r>
            <a:r>
              <a:rPr lang="es-ES_tradnl" sz="1200" kern="1200" dirty="0" err="1" smtClean="0">
                <a:solidFill>
                  <a:schemeClr val="tx1">
                    <a:lumMod val="75000"/>
                    <a:lumOff val="25000"/>
                  </a:schemeClr>
                </a:solidFill>
                <a:effectLst/>
              </a:rPr>
              <a:t>uede</a:t>
            </a:r>
            <a:r>
              <a:rPr lang="es-ES_tradnl" sz="1200" kern="1200" dirty="0" smtClean="0">
                <a:solidFill>
                  <a:schemeClr val="tx1">
                    <a:lumMod val="75000"/>
                    <a:lumOff val="25000"/>
                  </a:schemeClr>
                </a:solidFill>
                <a:effectLst/>
              </a:rPr>
              <a:t> buscar</a:t>
            </a:r>
            <a:r>
              <a:rPr lang="es-ES_tradnl" sz="1200" kern="1200" baseline="0" dirty="0" smtClean="0">
                <a:solidFill>
                  <a:schemeClr val="tx1">
                    <a:lumMod val="75000"/>
                    <a:lumOff val="25000"/>
                  </a:schemeClr>
                </a:solidFill>
                <a:effectLst/>
              </a:rPr>
              <a:t> en Google el término</a:t>
            </a:r>
            <a:r>
              <a:rPr lang="es-ES_tradnl" sz="1200" kern="1200" dirty="0" smtClean="0">
                <a:solidFill>
                  <a:schemeClr val="tx1">
                    <a:lumMod val="75000"/>
                    <a:lumOff val="25000"/>
                  </a:schemeClr>
                </a:solidFill>
                <a:effectLst/>
              </a:rPr>
              <a:t> “</a:t>
            </a:r>
            <a:r>
              <a:rPr lang="es-ES_tradnl" sz="1200" kern="1200" dirty="0" err="1" smtClean="0">
                <a:solidFill>
                  <a:schemeClr val="tx1">
                    <a:lumMod val="75000"/>
                    <a:lumOff val="25000"/>
                  </a:schemeClr>
                </a:solidFill>
                <a:effectLst/>
              </a:rPr>
              <a:t>sample</a:t>
            </a:r>
            <a:r>
              <a:rPr lang="es-ES_tradnl" sz="1200" kern="1200" dirty="0" smtClean="0">
                <a:solidFill>
                  <a:schemeClr val="tx1">
                    <a:lumMod val="75000"/>
                    <a:lumOff val="25000"/>
                  </a:schemeClr>
                </a:solidFill>
                <a:effectLst/>
              </a:rPr>
              <a:t> sales” para poner su nombre en las listas de correo electrónico y beneficiarse. Eso sí, tendrá que hacer</a:t>
            </a:r>
            <a:r>
              <a:rPr lang="es-ES_tradnl" sz="1200" kern="1200" baseline="0" dirty="0" smtClean="0">
                <a:solidFill>
                  <a:schemeClr val="tx1">
                    <a:lumMod val="75000"/>
                    <a:lumOff val="25000"/>
                  </a:schemeClr>
                </a:solidFill>
                <a:effectLst/>
              </a:rPr>
              <a:t> largas colas para entrar en los probadores y probablemente comprar sin pólizas de retorno</a:t>
            </a:r>
            <a:r>
              <a:rPr lang="es-ES_tradnl" sz="1200" kern="1200" dirty="0" smtClean="0">
                <a:solidFill>
                  <a:schemeClr val="tx1">
                    <a:lumMod val="75000"/>
                    <a:lumOff val="25000"/>
                  </a:schemeClr>
                </a:solidFill>
                <a:effectLst/>
              </a:rPr>
              <a:t>, pero las ofertas son</a:t>
            </a:r>
            <a:r>
              <a:rPr lang="es-ES_tradnl" sz="1200" kern="1200" baseline="0" dirty="0" smtClean="0">
                <a:solidFill>
                  <a:schemeClr val="tx1">
                    <a:lumMod val="75000"/>
                    <a:lumOff val="25000"/>
                  </a:schemeClr>
                </a:solidFill>
                <a:effectLst/>
              </a:rPr>
              <a:t> buenísimas.</a:t>
            </a:r>
            <a:endParaRPr lang="es-ES_tradnl"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sz="1200" b="1" kern="1200" dirty="0" smtClean="0">
                <a:solidFill>
                  <a:schemeClr val="tx1">
                    <a:lumMod val="75000"/>
                    <a:lumOff val="25000"/>
                  </a:schemeClr>
                </a:solidFill>
                <a:effectLst/>
                <a:latin typeface="News Gothic Std" pitchFamily="34" charset="0"/>
                <a:ea typeface="+mn-ea"/>
                <a:cs typeface="+mn-cs"/>
              </a:rPr>
              <a:t>Considere comercios al por mayor.</a:t>
            </a:r>
            <a:br>
              <a:rPr lang="es-ES_tradnl" sz="1200" b="1" kern="1200" dirty="0" smtClean="0">
                <a:solidFill>
                  <a:schemeClr val="tx1">
                    <a:lumMod val="75000"/>
                    <a:lumOff val="25000"/>
                  </a:schemeClr>
                </a:solidFill>
                <a:effectLst/>
                <a:latin typeface="News Gothic Std" pitchFamily="34" charset="0"/>
                <a:ea typeface="+mn-ea"/>
                <a:cs typeface="+mn-cs"/>
              </a:rPr>
            </a:br>
            <a:r>
              <a:rPr lang="es-ES_tradnl" sz="1200" b="0" kern="1200" dirty="0" smtClean="0">
                <a:solidFill>
                  <a:schemeClr val="tx1">
                    <a:lumMod val="75000"/>
                    <a:lumOff val="25000"/>
                  </a:schemeClr>
                </a:solidFill>
                <a:effectLst/>
                <a:latin typeface="News Gothic Std" pitchFamily="34" charset="0"/>
                <a:ea typeface="+mn-ea"/>
                <a:cs typeface="+mn-cs"/>
              </a:rPr>
              <a:t>Han</a:t>
            </a:r>
            <a:r>
              <a:rPr lang="es-ES_tradnl" sz="1200" b="0" kern="1200" baseline="0" dirty="0" smtClean="0">
                <a:solidFill>
                  <a:schemeClr val="tx1">
                    <a:lumMod val="75000"/>
                    <a:lumOff val="25000"/>
                  </a:schemeClr>
                </a:solidFill>
                <a:effectLst/>
                <a:latin typeface="News Gothic Std" pitchFamily="34" charset="0"/>
                <a:ea typeface="+mn-ea"/>
                <a:cs typeface="+mn-cs"/>
              </a:rPr>
              <a:t> estado apareciendo por todas partes</a:t>
            </a:r>
            <a:r>
              <a:rPr lang="en-US" sz="1200" b="0" kern="1200" baseline="0" dirty="0" smtClean="0">
                <a:solidFill>
                  <a:schemeClr val="tx1">
                    <a:lumMod val="75000"/>
                    <a:lumOff val="25000"/>
                  </a:schemeClr>
                </a:solidFill>
                <a:effectLst/>
                <a:latin typeface="News Gothic Std" pitchFamily="34" charset="0"/>
                <a:ea typeface="+mn-ea"/>
                <a:cs typeface="+mn-cs"/>
              </a:rPr>
              <a:t>—</a:t>
            </a:r>
            <a:r>
              <a:rPr lang="es-ES_tradnl" sz="1200" b="0" kern="1200" baseline="0" dirty="0" smtClean="0">
                <a:solidFill>
                  <a:schemeClr val="tx1">
                    <a:lumMod val="75000"/>
                    <a:lumOff val="25000"/>
                  </a:schemeClr>
                </a:solidFill>
                <a:effectLst/>
                <a:latin typeface="News Gothic Std" pitchFamily="34" charset="0"/>
                <a:ea typeface="+mn-ea"/>
                <a:cs typeface="+mn-cs"/>
              </a:rPr>
              <a:t>en suburbios</a:t>
            </a:r>
            <a:r>
              <a:rPr lang="es-ES_tradnl" sz="1200" kern="1200" dirty="0" smtClean="0">
                <a:solidFill>
                  <a:schemeClr val="tx1">
                    <a:lumMod val="75000"/>
                    <a:lumOff val="25000"/>
                  </a:schemeClr>
                </a:solidFill>
                <a:effectLst/>
                <a:latin typeface="News Gothic Std" pitchFamily="34" charset="0"/>
                <a:ea typeface="+mn-ea"/>
                <a:cs typeface="+mn-cs"/>
              </a:rPr>
              <a:t>, especialmente—y muchas veces ofrecen ropa con estilo y otros bienes a una fracción del precio que cargan las tiendas de marca.</a:t>
            </a: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pPr marL="0" lvl="1">
              <a:spcBef>
                <a:spcPts val="600"/>
              </a:spcBef>
              <a:spcAft>
                <a:spcPts val="600"/>
              </a:spcAft>
              <a:defRPr/>
            </a:pPr>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7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25</a:t>
            </a:fld>
            <a:endParaRPr lang="en-US" sz="1200" dirty="0">
              <a:latin typeface="News Gothic Std" pitchFamily="34" charset="0"/>
            </a:endParaRPr>
          </a:p>
        </p:txBody>
      </p:sp>
    </p:spTree>
    <p:extLst>
      <p:ext uri="{BB962C8B-B14F-4D97-AF65-F5344CB8AC3E}">
        <p14:creationId xmlns:p14="http://schemas.microsoft.com/office/powerpoint/2010/main" val="4149935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26"/>
          <p:cNvSpPr>
            <a:spLocks noGrp="1" noRot="1" noChangeAspect="1" noChangeArrowheads="1" noTextEdit="1"/>
          </p:cNvSpPr>
          <p:nvPr>
            <p:ph type="sldImg"/>
          </p:nvPr>
        </p:nvSpPr>
        <p:spPr>
          <a:xfrm>
            <a:off x="4098925" y="990600"/>
            <a:ext cx="2336800" cy="1752600"/>
          </a:xfrm>
          <a:ln/>
        </p:spPr>
      </p:sp>
      <p:sp>
        <p:nvSpPr>
          <p:cNvPr id="65538" name="Rectangle 1027"/>
          <p:cNvSpPr>
            <a:spLocks noGrp="1" noChangeArrowheads="1"/>
          </p:cNvSpPr>
          <p:nvPr>
            <p:ph type="body" idx="1"/>
          </p:nvPr>
        </p:nvSpPr>
        <p:spPr>
          <a:xfrm>
            <a:off x="1423988" y="2819400"/>
            <a:ext cx="4748212" cy="6264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eaLnBrk="1" hangingPunct="1">
              <a:spcBef>
                <a:spcPts val="1200"/>
              </a:spcBef>
              <a:spcAft>
                <a:spcPts val="600"/>
              </a:spcAft>
            </a:pPr>
            <a:r>
              <a:rPr lang="es-ES_tradnl" b="1" noProof="0" dirty="0" smtClean="0">
                <a:solidFill>
                  <a:srgbClr val="404040"/>
                </a:solidFill>
                <a:latin typeface="News Gothic Std" charset="0"/>
                <a:ea typeface="MS PGothic" charset="0"/>
              </a:rPr>
              <a:t>Maneras de Ahorrar: Ahorre Dinero y Alimente Sus Ahorros</a:t>
            </a:r>
          </a:p>
          <a:p>
            <a:pPr eaLnBrk="1" hangingPunct="1">
              <a:spcBef>
                <a:spcPct val="0"/>
              </a:spcBef>
            </a:pPr>
            <a:endParaRPr lang="es-ES_tradnl" b="1" noProof="0" dirty="0" smtClean="0">
              <a:solidFill>
                <a:srgbClr val="404040"/>
              </a:solidFill>
              <a:latin typeface="News Gothic Std" charset="0"/>
              <a:ea typeface="MS PGothic" charset="0"/>
            </a:endParaRPr>
          </a:p>
          <a:p>
            <a:pPr eaLnBrk="1" hangingPunct="1">
              <a:spcBef>
                <a:spcPct val="0"/>
              </a:spcBef>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Estas son otras formas</a:t>
            </a:r>
            <a:r>
              <a:rPr lang="es-ES_tradnl" b="0" baseline="0" noProof="0" dirty="0" smtClean="0">
                <a:solidFill>
                  <a:schemeClr val="tx1">
                    <a:lumMod val="75000"/>
                    <a:lumOff val="25000"/>
                  </a:schemeClr>
                </a:solidFill>
              </a:rPr>
              <a:t> de disminuir gastos ¡y enviar ese dinero extra a sus ahorros!</a:t>
            </a:r>
            <a:r>
              <a:rPr lang="es-ES_tradnl" noProof="0" dirty="0" smtClean="0">
                <a:solidFill>
                  <a:schemeClr val="tx1">
                    <a:lumMod val="75000"/>
                    <a:lumOff val="25000"/>
                  </a:schemeClr>
                </a:solidFill>
              </a:rPr>
              <a:t> </a:t>
            </a:r>
            <a:r>
              <a:rPr lang="es-ES_tradnl" noProof="0" dirty="0" smtClean="0">
                <a:solidFill>
                  <a:srgbClr val="404040"/>
                </a:solidFill>
                <a:latin typeface="News Gothic Std" charset="0"/>
                <a:ea typeface="MS PGothic" charset="0"/>
              </a:rPr>
              <a:t>Memphis Light Gas and </a:t>
            </a:r>
            <a:r>
              <a:rPr lang="es-ES_tradnl" noProof="0" dirty="0" err="1" smtClean="0">
                <a:solidFill>
                  <a:srgbClr val="404040"/>
                </a:solidFill>
                <a:latin typeface="News Gothic Std" charset="0"/>
                <a:ea typeface="MS PGothic" charset="0"/>
              </a:rPr>
              <a:t>Water</a:t>
            </a:r>
            <a:r>
              <a:rPr lang="es-ES_tradnl" noProof="0" dirty="0" smtClean="0">
                <a:solidFill>
                  <a:srgbClr val="404040"/>
                </a:solidFill>
                <a:latin typeface="News Gothic Std" charset="0"/>
                <a:ea typeface="MS PGothic" charset="0"/>
              </a:rPr>
              <a:t> ofrece estas sugerencias como formas fáciles de reducir el consumo de energía y ahorrar dinero. Siga tomando nota en su folleto para no olvidarse</a:t>
            </a:r>
            <a:r>
              <a:rPr lang="es-ES_tradnl" baseline="0" noProof="0" dirty="0" smtClean="0">
                <a:solidFill>
                  <a:srgbClr val="404040"/>
                </a:solidFill>
                <a:latin typeface="News Gothic Std" charset="0"/>
                <a:ea typeface="MS PGothic" charset="0"/>
              </a:rPr>
              <a:t> de estas ideas cuando se vaya.</a:t>
            </a:r>
            <a:endParaRPr lang="es-ES_tradnl" noProof="0" dirty="0" smtClean="0">
              <a:solidFill>
                <a:schemeClr val="tx1">
                  <a:lumMod val="75000"/>
                  <a:lumOff val="25000"/>
                </a:schemeClr>
              </a:solidFill>
            </a:endParaRPr>
          </a:p>
          <a:p>
            <a:pPr marL="0" lvl="2" indent="-273050" eaLnBrk="1" hangingPunct="1">
              <a:spcBef>
                <a:spcPts val="600"/>
              </a:spcBef>
              <a:spcAft>
                <a:spcPts val="400"/>
              </a:spcAft>
              <a:buFontTx/>
              <a:buBlip>
                <a:blip r:embed="rId3"/>
              </a:buBlip>
            </a:pPr>
            <a:r>
              <a:rPr lang="es-ES_tradnl" dirty="0" smtClean="0">
                <a:solidFill>
                  <a:srgbClr val="404040"/>
                </a:solidFill>
                <a:latin typeface="News Gothic Std" charset="0"/>
                <a:ea typeface="MS PGothic" charset="0"/>
              </a:rPr>
              <a:t>Utilice </a:t>
            </a:r>
            <a:r>
              <a:rPr lang="es-ES_tradnl" dirty="0">
                <a:solidFill>
                  <a:srgbClr val="404040"/>
                </a:solidFill>
                <a:latin typeface="News Gothic Std" charset="0"/>
                <a:ea typeface="MS PGothic" charset="0"/>
              </a:rPr>
              <a:t>la configuración del termostato de bajo consumo</a:t>
            </a:r>
          </a:p>
          <a:p>
            <a:pPr marL="0" lvl="2" indent="-273050" eaLnBrk="1" hangingPunct="1">
              <a:spcBef>
                <a:spcPts val="400"/>
              </a:spcBef>
              <a:spcAft>
                <a:spcPts val="400"/>
              </a:spcAft>
              <a:buFontTx/>
              <a:buBlip>
                <a:blip r:embed="rId3"/>
              </a:buBlip>
            </a:pPr>
            <a:r>
              <a:rPr lang="es-ES_tradnl" dirty="0">
                <a:solidFill>
                  <a:srgbClr val="404040"/>
                </a:solidFill>
                <a:latin typeface="News Gothic Std" charset="0"/>
                <a:ea typeface="MS PGothic" charset="0"/>
              </a:rPr>
              <a:t>Reduzca la temperatura del calentador de agua a 120 grados</a:t>
            </a:r>
          </a:p>
          <a:p>
            <a:pPr marL="0" lvl="2" indent="-273050" eaLnBrk="1" hangingPunct="1">
              <a:spcBef>
                <a:spcPts val="400"/>
              </a:spcBef>
              <a:spcAft>
                <a:spcPts val="400"/>
              </a:spcAft>
              <a:buFontTx/>
              <a:buBlip>
                <a:blip r:embed="rId3"/>
              </a:buBlip>
            </a:pPr>
            <a:r>
              <a:rPr lang="es-ES_tradnl" dirty="0">
                <a:solidFill>
                  <a:srgbClr val="404040"/>
                </a:solidFill>
                <a:latin typeface="News Gothic Std" charset="0"/>
                <a:ea typeface="MS PGothic" charset="0"/>
              </a:rPr>
              <a:t>Aísle el calentador de agua</a:t>
            </a:r>
          </a:p>
          <a:p>
            <a:pPr marL="0" lvl="2" indent="-273050" eaLnBrk="1" hangingPunct="1">
              <a:spcBef>
                <a:spcPts val="400"/>
              </a:spcBef>
              <a:spcAft>
                <a:spcPts val="400"/>
              </a:spcAft>
              <a:buFontTx/>
              <a:buBlip>
                <a:blip r:embed="rId3"/>
              </a:buBlip>
            </a:pPr>
            <a:r>
              <a:rPr lang="es-ES_tradnl" dirty="0">
                <a:solidFill>
                  <a:srgbClr val="404040"/>
                </a:solidFill>
                <a:latin typeface="News Gothic Std" charset="0"/>
                <a:ea typeface="MS PGothic" charset="0"/>
              </a:rPr>
              <a:t>Controle el flujo de agua con un cabezal de ducha y retrete de bajo flujo</a:t>
            </a:r>
          </a:p>
          <a:p>
            <a:pPr marL="0" lvl="2" indent="-273050" eaLnBrk="1" hangingPunct="1">
              <a:spcBef>
                <a:spcPts val="400"/>
              </a:spcBef>
              <a:spcAft>
                <a:spcPts val="400"/>
              </a:spcAft>
              <a:buFontTx/>
              <a:buBlip>
                <a:blip r:embed="rId3"/>
              </a:buBlip>
            </a:pPr>
            <a:r>
              <a:rPr lang="es-ES_tradnl" dirty="0">
                <a:solidFill>
                  <a:srgbClr val="404040"/>
                </a:solidFill>
                <a:latin typeface="News Gothic Std" charset="0"/>
                <a:ea typeface="MS PGothic" charset="0"/>
              </a:rPr>
              <a:t>Lave la ropa con agua fría, séquela al sol</a:t>
            </a:r>
          </a:p>
          <a:p>
            <a:pPr marL="0" lvl="2" indent="-273050" eaLnBrk="1" hangingPunct="1">
              <a:spcBef>
                <a:spcPts val="400"/>
              </a:spcBef>
              <a:spcAft>
                <a:spcPts val="400"/>
              </a:spcAft>
              <a:buFontTx/>
              <a:buBlip>
                <a:blip r:embed="rId3"/>
              </a:buBlip>
            </a:pPr>
            <a:r>
              <a:rPr lang="es-ES_tradnl" dirty="0">
                <a:solidFill>
                  <a:srgbClr val="404040"/>
                </a:solidFill>
                <a:latin typeface="News Gothic Std" charset="0"/>
                <a:ea typeface="MS PGothic" charset="0"/>
              </a:rPr>
              <a:t>Tape las fugas de aire e instale ventanas </a:t>
            </a:r>
            <a:r>
              <a:rPr lang="es-ES_tradnl" noProof="0" dirty="0" smtClean="0">
                <a:solidFill>
                  <a:srgbClr val="404040"/>
                </a:solidFill>
                <a:latin typeface="News Gothic Std" charset="0"/>
                <a:ea typeface="MS PGothic" charset="0"/>
              </a:rPr>
              <a:t>contra tormentas</a:t>
            </a:r>
          </a:p>
          <a:p>
            <a:pPr marL="0" lvl="2" indent="-273050" eaLnBrk="1" hangingPunct="1">
              <a:spcBef>
                <a:spcPts val="400"/>
              </a:spcBef>
              <a:spcAft>
                <a:spcPts val="400"/>
              </a:spcAft>
              <a:buFontTx/>
              <a:buBlip>
                <a:blip r:embed="rId3"/>
              </a:buBlip>
            </a:pPr>
            <a:r>
              <a:rPr lang="es-ES_tradnl" noProof="0" dirty="0" smtClean="0">
                <a:solidFill>
                  <a:srgbClr val="404040"/>
                </a:solidFill>
                <a:latin typeface="News Gothic Std" charset="0"/>
                <a:ea typeface="MS PGothic" charset="0"/>
              </a:rPr>
              <a:t>Cambie los filtros de la caldera mensualmente</a:t>
            </a:r>
          </a:p>
          <a:p>
            <a:pPr marL="0" lvl="2" indent="-273050" eaLnBrk="1" hangingPunct="1">
              <a:spcBef>
                <a:spcPts val="400"/>
              </a:spcBef>
              <a:spcAft>
                <a:spcPts val="400"/>
              </a:spcAft>
              <a:buFontTx/>
              <a:buBlip>
                <a:blip r:embed="rId3"/>
              </a:buBlip>
            </a:pPr>
            <a:r>
              <a:rPr lang="es-ES_tradnl" noProof="0" dirty="0" smtClean="0">
                <a:solidFill>
                  <a:srgbClr val="404040"/>
                </a:solidFill>
                <a:latin typeface="News Gothic Std" charset="0"/>
                <a:ea typeface="MS PGothic" charset="0"/>
              </a:rPr>
              <a:t>Ajuste el refrigerador a 38-40 grados y 0 en el congelador.</a:t>
            </a:r>
          </a:p>
          <a:p>
            <a:pPr>
              <a:spcBef>
                <a:spcPts val="1200"/>
              </a:spcBef>
            </a:pPr>
            <a:r>
              <a:rPr lang="es-ES_tradnl" noProof="0" dirty="0" smtClean="0">
                <a:solidFill>
                  <a:schemeClr val="tx1">
                    <a:lumMod val="75000"/>
                    <a:lumOff val="25000"/>
                  </a:schemeClr>
                </a:solidFill>
              </a:rPr>
              <a:t>Existen</a:t>
            </a:r>
            <a:r>
              <a:rPr lang="es-ES_tradnl" baseline="0" noProof="0" dirty="0" smtClean="0">
                <a:solidFill>
                  <a:schemeClr val="tx1">
                    <a:lumMod val="75000"/>
                    <a:lumOff val="25000"/>
                  </a:schemeClr>
                </a:solidFill>
              </a:rPr>
              <a:t> artículos disponibles en </a:t>
            </a:r>
            <a:r>
              <a:rPr lang="es-ES_tradnl" noProof="0" dirty="0" err="1" smtClean="0">
                <a:solidFill>
                  <a:schemeClr val="tx1">
                    <a:lumMod val="75000"/>
                    <a:lumOff val="25000"/>
                  </a:schemeClr>
                </a:solidFill>
              </a:rPr>
              <a:t>Regions.com</a:t>
            </a:r>
            <a:r>
              <a:rPr lang="es-ES_tradnl" noProof="0" dirty="0" smtClean="0">
                <a:solidFill>
                  <a:schemeClr val="tx1">
                    <a:lumMod val="75000"/>
                    <a:lumOff val="25000"/>
                  </a:schemeClr>
                </a:solidFill>
              </a:rPr>
              <a:t> que cubren maneras de recortar</a:t>
            </a:r>
            <a:r>
              <a:rPr lang="es-ES_tradnl" baseline="0" noProof="0" dirty="0" smtClean="0">
                <a:solidFill>
                  <a:schemeClr val="tx1">
                    <a:lumMod val="75000"/>
                    <a:lumOff val="25000"/>
                  </a:schemeClr>
                </a:solidFill>
              </a:rPr>
              <a:t> su cuenta de supermercado</a:t>
            </a:r>
            <a:r>
              <a:rPr lang="es-ES_tradnl" noProof="0" dirty="0" smtClean="0">
                <a:solidFill>
                  <a:schemeClr val="tx1">
                    <a:lumMod val="75000"/>
                    <a:lumOff val="25000"/>
                  </a:schemeClr>
                </a:solidFill>
              </a:rPr>
              <a:t>, consejos para ahorrar dinero para cada mes</a:t>
            </a:r>
            <a:r>
              <a:rPr lang="es-ES_tradnl" baseline="0" noProof="0" dirty="0" smtClean="0">
                <a:solidFill>
                  <a:schemeClr val="tx1">
                    <a:lumMod val="75000"/>
                    <a:lumOff val="25000"/>
                  </a:schemeClr>
                </a:solidFill>
              </a:rPr>
              <a:t> del año y mucho más</a:t>
            </a:r>
            <a:r>
              <a:rPr lang="es-ES_tradnl" noProof="0" dirty="0" smtClean="0">
                <a:solidFill>
                  <a:schemeClr val="tx1">
                    <a:lumMod val="75000"/>
                    <a:lumOff val="25000"/>
                  </a:schemeClr>
                </a:solidFill>
              </a:rPr>
              <a:t>. Para leer</a:t>
            </a:r>
            <a:r>
              <a:rPr lang="es-ES_tradnl" baseline="0" noProof="0" dirty="0" smtClean="0">
                <a:solidFill>
                  <a:schemeClr val="tx1">
                    <a:lumMod val="75000"/>
                    <a:lumOff val="25000"/>
                  </a:schemeClr>
                </a:solidFill>
              </a:rPr>
              <a:t> estos y otros artículos interesantes simplemente diríjase a </a:t>
            </a:r>
            <a:r>
              <a:rPr lang="es-ES_tradnl" noProof="0" dirty="0" err="1" smtClean="0">
                <a:solidFill>
                  <a:schemeClr val="tx1">
                    <a:lumMod val="75000"/>
                    <a:lumOff val="25000"/>
                  </a:schemeClr>
                </a:solidFill>
              </a:rPr>
              <a:t>www.regions.com</a:t>
            </a:r>
            <a:r>
              <a:rPr lang="es-ES_tradnl" noProof="0" dirty="0" smtClean="0">
                <a:solidFill>
                  <a:schemeClr val="tx1">
                    <a:lumMod val="75000"/>
                    <a:lumOff val="25000"/>
                  </a:schemeClr>
                </a:solidFill>
              </a:rPr>
              <a:t> y seleccione la pestaña de Asesoría en la página principal. </a:t>
            </a:r>
          </a:p>
          <a:p>
            <a:pPr eaLnBrk="1" hangingPunct="1"/>
            <a:endParaRPr lang="es-ES_tradnl" noProof="0" dirty="0" smtClean="0">
              <a:solidFill>
                <a:schemeClr val="tx1">
                  <a:lumMod val="75000"/>
                  <a:lumOff val="25000"/>
                </a:schemeClr>
              </a:solidFill>
              <a:latin typeface="Arial" pitchFamily="34" charset="0"/>
            </a:endParaRPr>
          </a:p>
          <a:p>
            <a:pPr eaLnBrk="1" hangingPunct="1">
              <a:spcBef>
                <a:spcPct val="0"/>
              </a:spcBef>
            </a:pPr>
            <a:r>
              <a:rPr lang="es-ES_tradnl" dirty="0" smtClean="0">
                <a:solidFill>
                  <a:srgbClr val="404040"/>
                </a:solidFill>
                <a:latin typeface="News Gothic Std" charset="0"/>
                <a:ea typeface="MS PGothic" charset="0"/>
              </a:rPr>
              <a:t>¿Sabían que si guardan $125 por mes, en 10 años tendrán $ 15,000? ¡Más intereses! Para muchas personas cortar $125 de su presupuesto mensual suena desalentador. He aquí algunas maneras de cambiar sus hábitos mientras crea un hábito ahorrativo.</a:t>
            </a:r>
          </a:p>
          <a:p>
            <a:pPr marL="0" lvl="2" indent="0" eaLnBrk="1" hangingPunct="1">
              <a:spcBef>
                <a:spcPts val="400"/>
              </a:spcBef>
              <a:spcAft>
                <a:spcPts val="400"/>
              </a:spcAft>
              <a:buFontTx/>
              <a:buNone/>
            </a:pPr>
            <a:endParaRPr lang="es-ES_tradnl" noProof="0" dirty="0" smtClean="0">
              <a:solidFill>
                <a:srgbClr val="404040"/>
              </a:solidFill>
              <a:latin typeface="News Gothic Std" charset="0"/>
              <a:ea typeface="MS PGothic" charset="0"/>
            </a:endParaRPr>
          </a:p>
          <a:p>
            <a:pPr marL="0" lvl="1" eaLnBrk="1" hangingPunct="1">
              <a:spcBef>
                <a:spcPts val="1200"/>
              </a:spcBef>
              <a:spcAft>
                <a:spcPts val="600"/>
              </a:spcAft>
            </a:pPr>
            <a:r>
              <a:rPr lang="es-ES_tradnl" noProof="0" dirty="0" smtClean="0">
                <a:solidFill>
                  <a:srgbClr val="404040"/>
                </a:solidFill>
                <a:latin typeface="News Gothic Std" charset="0"/>
                <a:ea typeface="MS PGothic" charset="0"/>
              </a:rPr>
              <a:t>&lt;continúa en la pagina siguiente&gt;</a:t>
            </a:r>
          </a:p>
          <a:p>
            <a:pPr eaLnBrk="1" hangingPunct="1">
              <a:spcBef>
                <a:spcPct val="0"/>
              </a:spcBef>
            </a:pPr>
            <a:endParaRPr lang="es-ES_tradnl" noProof="0" dirty="0" smtClean="0">
              <a:solidFill>
                <a:srgbClr val="404040"/>
              </a:solidFill>
              <a:latin typeface="Arial" charset="0"/>
              <a:ea typeface="MS PGothic" charset="0"/>
            </a:endParaRPr>
          </a:p>
          <a:p>
            <a:pPr eaLnBrk="1" hangingPunct="1">
              <a:spcBef>
                <a:spcPct val="0"/>
              </a:spcBef>
            </a:pPr>
            <a:endParaRPr lang="es-ES_tradnl" noProof="0" dirty="0" smtClean="0">
              <a:solidFill>
                <a:srgbClr val="404040"/>
              </a:solidFill>
              <a:latin typeface="Arial" charset="0"/>
              <a:ea typeface="MS PGothic" charset="0"/>
            </a:endParaRPr>
          </a:p>
          <a:p>
            <a:pPr eaLnBrk="1" hangingPunct="1">
              <a:spcBef>
                <a:spcPct val="0"/>
              </a:spcBef>
            </a:pPr>
            <a:endParaRPr lang="es-ES_tradnl" noProof="0" dirty="0">
              <a:solidFill>
                <a:srgbClr val="404040"/>
              </a:solidFill>
              <a:latin typeface="Arial" charset="0"/>
              <a:ea typeface="MS PGothic" charset="0"/>
            </a:endParaRPr>
          </a:p>
        </p:txBody>
      </p:sp>
      <p:sp>
        <p:nvSpPr>
          <p:cNvPr id="65539" name="Slide Number Placeholder 3"/>
          <p:cNvSpPr txBox="1">
            <a:spLocks/>
          </p:cNvSpPr>
          <p:nvPr/>
        </p:nvSpPr>
        <p:spPr bwMode="auto">
          <a:xfrm>
            <a:off x="0" y="8763000"/>
            <a:ext cx="137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01FAEE58-9A2B-0B4C-BAAB-A6730B9AF9C3}" type="slidenum">
              <a:rPr lang="en-US" sz="1200">
                <a:latin typeface="News Gothic Std" charset="0"/>
              </a:rPr>
              <a:pPr eaLnBrk="1" hangingPunct="1"/>
              <a:t>26</a:t>
            </a:fld>
            <a:endParaRPr lang="en-US" sz="1200">
              <a:latin typeface="News Gothic Std" charset="0"/>
            </a:endParaRPr>
          </a:p>
        </p:txBody>
      </p:sp>
      <p:pic>
        <p:nvPicPr>
          <p:cNvPr id="655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432117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50" y="5089525"/>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03525"/>
            <a:ext cx="4900612" cy="6645275"/>
          </a:xfrm>
        </p:spPr>
        <p:txBody>
          <a:bodyPr/>
          <a:lstStyle/>
          <a:p>
            <a:r>
              <a:rPr lang="es-ES_tradnl" b="1" baseline="0" dirty="0" smtClean="0">
                <a:solidFill>
                  <a:schemeClr val="tx1">
                    <a:lumMod val="75000"/>
                    <a:lumOff val="25000"/>
                  </a:schemeClr>
                </a:solidFill>
              </a:rPr>
              <a:t>Alimente sus Ahorros (continuación)</a:t>
            </a:r>
          </a:p>
          <a:p>
            <a:pPr marL="274320" lvl="1" indent="-274320">
              <a:spcBef>
                <a:spcPts val="1800"/>
              </a:spcBef>
              <a:spcAft>
                <a:spcPts val="600"/>
              </a:spcAft>
              <a:buBlip>
                <a:blip r:embed="rId3"/>
              </a:buBlip>
              <a:defRPr/>
            </a:pPr>
            <a:r>
              <a:rPr lang="es-ES_tradnl" b="1" dirty="0" smtClean="0">
                <a:solidFill>
                  <a:srgbClr val="404040"/>
                </a:solidFill>
                <a:latin typeface="News Gothic Std" charset="0"/>
                <a:ea typeface="MS PGothic" charset="0"/>
              </a:rPr>
              <a:t>Compare Antes de Comprar </a:t>
            </a:r>
            <a:r>
              <a:rPr lang="es-ES_tradnl" dirty="0" smtClean="0">
                <a:latin typeface="News Gothic Std" charset="0"/>
                <a:ea typeface="MS PGothic" charset="0"/>
              </a:rPr>
              <a:t>Existen formas anticuadas como recortar cupones y visitar varias tiendas para asegurarse de obtener las mejores ofertas. Y nuevas maneras como Google </a:t>
            </a:r>
            <a:r>
              <a:rPr lang="es-ES_tradnl" dirty="0" err="1" smtClean="0">
                <a:latin typeface="News Gothic Std" charset="0"/>
                <a:ea typeface="MS PGothic" charset="0"/>
              </a:rPr>
              <a:t>Shopper</a:t>
            </a:r>
            <a:r>
              <a:rPr lang="es-ES_tradnl" dirty="0" smtClean="0">
                <a:latin typeface="News Gothic Std" charset="0"/>
                <a:ea typeface="MS PGothic" charset="0"/>
              </a:rPr>
              <a:t> y Amazon Mobile que le permiten comparar el precio de un artículo a través de diferentes distribuidores. Y debido que a muchos distribuidores ofrecen garantías de ajuste de precio, es posible que ni siquiera tenga que ir a la tienda que anuncie el precio más bajo</a:t>
            </a:r>
            <a:r>
              <a:rPr lang="en-US" b="1" dirty="0" smtClean="0">
                <a:solidFill>
                  <a:schemeClr val="tx1">
                    <a:lumMod val="75000"/>
                    <a:lumOff val="25000"/>
                  </a:schemeClr>
                </a:solidFill>
              </a:rPr>
              <a:t>.</a:t>
            </a:r>
            <a:endParaRPr lang="en-US" dirty="0" smtClean="0">
              <a:solidFill>
                <a:schemeClr val="tx1">
                  <a:lumMod val="75000"/>
                  <a:lumOff val="25000"/>
                </a:schemeClr>
              </a:solidFill>
            </a:endParaRPr>
          </a:p>
          <a:p>
            <a:pPr marL="274320" marR="0" lvl="1" indent="-274320" algn="l" defTabSz="914400" rtl="0" eaLnBrk="1" fontAlgn="auto" latinLnBrk="0" hangingPunct="1">
              <a:lnSpc>
                <a:spcPct val="100000"/>
              </a:lnSpc>
              <a:spcBef>
                <a:spcPts val="600"/>
              </a:spcBef>
              <a:spcAft>
                <a:spcPts val="600"/>
              </a:spcAft>
              <a:buClrTx/>
              <a:buSzTx/>
              <a:buFontTx/>
              <a:buBlip>
                <a:blip r:embed="rId3"/>
              </a:buBlip>
              <a:tabLst/>
              <a:defRPr/>
            </a:pPr>
            <a:r>
              <a:rPr lang="es-ES_tradnl" b="1" dirty="0" smtClean="0">
                <a:solidFill>
                  <a:srgbClr val="404040"/>
                </a:solidFill>
                <a:latin typeface="News Gothic Std" charset="0"/>
                <a:ea typeface="MS PGothic" charset="0"/>
              </a:rPr>
              <a:t>Usar la Biblioteca para Libros y Videos </a:t>
            </a:r>
            <a:r>
              <a:rPr lang="es-ES_tradnl" dirty="0" smtClean="0">
                <a:latin typeface="News Gothic Std" charset="0"/>
                <a:ea typeface="MS PGothic" charset="0"/>
              </a:rPr>
              <a:t>Pedir libros de la biblioteca siempre ha sido una mejor manera de ahorrar dinero que comprarlos en la librería. Ahora, muchas de las bibliotecas poseen libros y películas digitales, que usted puede pedir en vez de comprarlos.</a:t>
            </a:r>
            <a:r>
              <a:rPr lang="es-ES_tradnl" b="1" dirty="0" smtClean="0">
                <a:solidFill>
                  <a:srgbClr val="404040"/>
                </a:solidFill>
                <a:latin typeface="News Gothic Std" charset="0"/>
                <a:ea typeface="MS PGothic" charset="0"/>
              </a:rPr>
              <a:t> </a:t>
            </a:r>
            <a:endParaRPr lang="en-US" dirty="0" smtClean="0">
              <a:solidFill>
                <a:schemeClr val="tx1">
                  <a:lumMod val="75000"/>
                  <a:lumOff val="25000"/>
                </a:schemeClr>
              </a:solidFill>
            </a:endParaRPr>
          </a:p>
          <a:p>
            <a:pPr marL="273050" lvl="1" indent="-273050" eaLnBrk="1" hangingPunct="1">
              <a:spcBef>
                <a:spcPts val="600"/>
              </a:spcBef>
              <a:spcAft>
                <a:spcPts val="600"/>
              </a:spcAft>
              <a:buFontTx/>
              <a:buBlip>
                <a:blip r:embed="rId3"/>
              </a:buBlip>
              <a:defRPr/>
            </a:pPr>
            <a:r>
              <a:rPr lang="es-ES_tradnl" b="1" dirty="0" smtClean="0">
                <a:solidFill>
                  <a:srgbClr val="404040"/>
                </a:solidFill>
                <a:latin typeface="News Gothic Std" charset="0"/>
                <a:ea typeface="MS PGothic" charset="0"/>
              </a:rPr>
              <a:t>Prepare su café en casa </a:t>
            </a:r>
            <a:r>
              <a:rPr lang="es-ES_tradnl" dirty="0" smtClean="0"/>
              <a:t>Según una encuesta reciente presentada por </a:t>
            </a:r>
            <a:r>
              <a:rPr lang="es-ES_tradnl" dirty="0" err="1" smtClean="0"/>
              <a:t>Good</a:t>
            </a:r>
            <a:r>
              <a:rPr lang="es-ES_tradnl" dirty="0" smtClean="0"/>
              <a:t> </a:t>
            </a:r>
            <a:r>
              <a:rPr lang="es-ES_tradnl" dirty="0" err="1" smtClean="0"/>
              <a:t>Morning</a:t>
            </a:r>
            <a:r>
              <a:rPr lang="es-ES_tradnl" dirty="0" smtClean="0"/>
              <a:t> </a:t>
            </a:r>
            <a:r>
              <a:rPr lang="es-ES_tradnl" dirty="0" err="1" smtClean="0"/>
              <a:t>America</a:t>
            </a:r>
            <a:r>
              <a:rPr lang="es-ES_tradnl" dirty="0" smtClean="0"/>
              <a:t>, el trabajador americano promedio gasta alrededor de ¡$1,100 al año en café! Tomar café en casa - aunque no sea gratis - podría hacer una gran diferencia en términos de sus ahorros anuales</a:t>
            </a:r>
            <a:r>
              <a:rPr lang="en-US" dirty="0" smtClean="0"/>
              <a:t>.</a:t>
            </a:r>
            <a:endParaRPr lang="es-ES_tradnl" dirty="0" smtClean="0">
              <a:solidFill>
                <a:srgbClr val="404040"/>
              </a:solidFill>
              <a:latin typeface="News Gothic Std" charset="0"/>
              <a:ea typeface="MS PGothic" charset="0"/>
            </a:endParaRPr>
          </a:p>
          <a:p>
            <a:pPr marL="273050" lvl="1" indent="-273050" eaLnBrk="1" hangingPunct="1">
              <a:spcBef>
                <a:spcPts val="600"/>
              </a:spcBef>
              <a:spcAft>
                <a:spcPts val="600"/>
              </a:spcAft>
              <a:buFontTx/>
              <a:buBlip>
                <a:blip r:embed="rId3"/>
              </a:buBlip>
              <a:defRPr/>
            </a:pPr>
            <a:r>
              <a:rPr lang="es-ES_tradnl" altLang="ja-JP" b="1" dirty="0" smtClean="0">
                <a:solidFill>
                  <a:srgbClr val="404040"/>
                </a:solidFill>
                <a:latin typeface="News Gothic Std" charset="0"/>
                <a:ea typeface="MS PGothic" charset="0"/>
              </a:rPr>
              <a:t>“</a:t>
            </a:r>
            <a:r>
              <a:rPr lang="es-ES_tradnl" b="1" dirty="0" smtClean="0">
                <a:solidFill>
                  <a:srgbClr val="404040"/>
                </a:solidFill>
                <a:latin typeface="News Gothic Std" charset="0"/>
                <a:ea typeface="MS PGothic" charset="0"/>
              </a:rPr>
              <a:t>Vacaciones Cerca“ </a:t>
            </a:r>
            <a:r>
              <a:rPr lang="es-ES_tradnl" dirty="0" smtClean="0"/>
              <a:t>Según la encuesta anual de las vacaciones de verano por la AAA, las vacaciones promedio de Norteamérica  pueden llegar fácilmente a los $1,000 por día. Es fácil ver por qué el concepto de no viajar lejos - visitando un hotel o destino local-</a:t>
            </a:r>
            <a:r>
              <a:rPr lang="es-ES_tradnl" baseline="0" dirty="0" smtClean="0"/>
              <a:t> </a:t>
            </a:r>
            <a:r>
              <a:rPr lang="es-ES_tradnl" dirty="0" smtClean="0"/>
              <a:t>es una forma popular de tomar un descanso sin gastar tanto dinero.</a:t>
            </a:r>
            <a:endParaRPr lang="es-ES_tradnl" altLang="ja-JP" dirty="0" smtClean="0">
              <a:solidFill>
                <a:srgbClr val="404040"/>
              </a:solidFill>
              <a:latin typeface="News Gothic Std" charset="0"/>
              <a:ea typeface="MS PGothic" charset="0"/>
            </a:endParaRPr>
          </a:p>
          <a:p>
            <a:pPr marL="273050" lvl="1" indent="-273050" eaLnBrk="1" hangingPunct="1">
              <a:spcBef>
                <a:spcPts val="600"/>
              </a:spcBef>
              <a:spcAft>
                <a:spcPts val="600"/>
              </a:spcAft>
              <a:buFontTx/>
              <a:buBlip>
                <a:blip r:embed="rId3"/>
              </a:buBlip>
              <a:defRPr/>
            </a:pPr>
            <a:r>
              <a:rPr lang="es-ES_tradnl" b="1" dirty="0" smtClean="0">
                <a:solidFill>
                  <a:srgbClr val="404040"/>
                </a:solidFill>
                <a:latin typeface="News Gothic Std" charset="0"/>
                <a:ea typeface="MS PGothic" charset="0"/>
              </a:rPr>
              <a:t>Plante un jardín </a:t>
            </a:r>
            <a:r>
              <a:rPr lang="es-VE" dirty="0" smtClean="0"/>
              <a:t>Aproveche la tendencia de productos locales/orgánicos y plante un jardín abundante en su patio, por una fracción del costo.</a:t>
            </a:r>
            <a:endParaRPr lang="en-US" dirty="0" smtClean="0"/>
          </a:p>
          <a:p>
            <a:pPr marL="0" marR="0" lvl="1" indent="0" algn="l" defTabSz="914400" rtl="0" eaLnBrk="1" fontAlgn="auto" latinLnBrk="0" hangingPunct="1">
              <a:lnSpc>
                <a:spcPct val="100000"/>
              </a:lnSpc>
              <a:spcBef>
                <a:spcPts val="600"/>
              </a:spcBef>
              <a:spcAft>
                <a:spcPts val="600"/>
              </a:spcAft>
              <a:buClrTx/>
              <a:buSzTx/>
              <a:buFontTx/>
              <a:buNone/>
              <a:tabLst/>
              <a:defRPr/>
            </a:pPr>
            <a:r>
              <a:rPr lang="en-US" b="1" dirty="0" smtClean="0">
                <a:solidFill>
                  <a:schemeClr val="tx1">
                    <a:lumMod val="75000"/>
                    <a:lumOff val="25000"/>
                  </a:schemeClr>
                </a:solidFill>
              </a:rPr>
              <a:t/>
            </a:r>
            <a:br>
              <a:rPr lang="en-US" b="1" dirty="0" smtClean="0">
                <a:solidFill>
                  <a:schemeClr val="tx1">
                    <a:lumMod val="75000"/>
                    <a:lumOff val="25000"/>
                  </a:schemeClr>
                </a:solidFill>
              </a:rPr>
            </a:br>
            <a:r>
              <a:rPr lang="es-ES_tradnl" b="1" dirty="0" smtClean="0">
                <a:solidFill>
                  <a:srgbClr val="404040"/>
                </a:solidFill>
                <a:latin typeface="News Gothic Std" charset="0"/>
                <a:ea typeface="MS PGothic" charset="0"/>
              </a:rPr>
              <a:t> </a:t>
            </a:r>
            <a:r>
              <a:rPr lang="es-ES_tradnl" dirty="0" smtClean="0">
                <a:solidFill>
                  <a:srgbClr val="404040"/>
                </a:solidFill>
                <a:latin typeface="News Gothic Std" charset="0"/>
                <a:ea typeface="MS PGothic" charset="0"/>
              </a:rPr>
              <a:t>&lt;haga clic en la siguiente diapositiva&gt;</a:t>
            </a:r>
          </a:p>
          <a:p>
            <a:pPr marL="0" lvl="1" indent="0">
              <a:spcBef>
                <a:spcPts val="600"/>
              </a:spcBef>
              <a:spcAft>
                <a:spcPts val="600"/>
              </a:spcAft>
              <a:buNone/>
              <a:defRPr/>
            </a:pPr>
            <a:endParaRPr lang="en-US" dirty="0">
              <a:solidFill>
                <a:schemeClr val="tx1">
                  <a:lumMod val="75000"/>
                  <a:lumOff val="25000"/>
                </a:schemeClr>
              </a:solidFill>
            </a:endParaRPr>
          </a:p>
          <a:p>
            <a:pPr marL="182880" lvl="2">
              <a:spcBef>
                <a:spcPts val="600"/>
              </a:spcBef>
              <a:spcAft>
                <a:spcPts val="600"/>
              </a:spcAft>
              <a:defRPr/>
            </a:pPr>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27</a:t>
            </a:fld>
            <a:endParaRPr lang="en-US" sz="1200" dirty="0">
              <a:latin typeface="News Gothic Std" pitchFamily="34" charset="0"/>
            </a:endParaRPr>
          </a:p>
        </p:txBody>
      </p:sp>
    </p:spTree>
    <p:extLst>
      <p:ext uri="{BB962C8B-B14F-4D97-AF65-F5344CB8AC3E}">
        <p14:creationId xmlns:p14="http://schemas.microsoft.com/office/powerpoint/2010/main" val="41499352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79725"/>
            <a:ext cx="4595812" cy="5502275"/>
          </a:xfrm>
        </p:spPr>
        <p:txBody>
          <a:bodyPr/>
          <a:lstStyle/>
          <a:p>
            <a:r>
              <a:rPr lang="es-ES_tradnl" b="1" noProof="0" dirty="0" smtClean="0">
                <a:solidFill>
                  <a:schemeClr val="tx1">
                    <a:lumMod val="75000"/>
                    <a:lumOff val="25000"/>
                  </a:schemeClr>
                </a:solidFill>
                <a:latin typeface="News Gothic Std" pitchFamily="34" charset="0"/>
              </a:rPr>
              <a:t>Liquide Sus Préstamos</a:t>
            </a:r>
          </a:p>
          <a:p>
            <a:pPr marL="0" indent="0">
              <a:spcBef>
                <a:spcPts val="1800"/>
              </a:spcBef>
              <a:spcAft>
                <a:spcPts val="300"/>
              </a:spcAft>
              <a:buNone/>
            </a:pPr>
            <a:r>
              <a:rPr lang="es-ES_tradnl" sz="1200" b="1" noProof="0" dirty="0" smtClean="0">
                <a:solidFill>
                  <a:schemeClr val="tx1">
                    <a:lumMod val="75000"/>
                    <a:lumOff val="25000"/>
                  </a:schemeClr>
                </a:solidFill>
              </a:rPr>
              <a:t>Diga: </a:t>
            </a:r>
            <a:r>
              <a:rPr lang="es-ES_tradnl" sz="1200" b="0" noProof="0" dirty="0" smtClean="0">
                <a:solidFill>
                  <a:schemeClr val="tx1">
                    <a:lumMod val="75000"/>
                    <a:lumOff val="25000"/>
                  </a:schemeClr>
                </a:solidFill>
              </a:rPr>
              <a:t>Si</a:t>
            </a:r>
            <a:r>
              <a:rPr lang="es-ES_tradnl" sz="1200" b="0" baseline="0" noProof="0" dirty="0" smtClean="0">
                <a:solidFill>
                  <a:schemeClr val="tx1">
                    <a:lumMod val="75000"/>
                    <a:lumOff val="25000"/>
                  </a:schemeClr>
                </a:solidFill>
              </a:rPr>
              <a:t> puede pagar sus gastos mensuales de vivienda pero está teniendo problemas pagando todos sus préstamos</a:t>
            </a:r>
            <a:r>
              <a:rPr lang="es-ES_tradnl" sz="1200" noProof="0" dirty="0" smtClean="0">
                <a:solidFill>
                  <a:schemeClr val="tx1">
                    <a:lumMod val="75000"/>
                    <a:lumOff val="25000"/>
                  </a:schemeClr>
                </a:solidFill>
              </a:rPr>
              <a:t>, considere: </a:t>
            </a:r>
          </a:p>
          <a:p>
            <a:pPr marL="274320" lvl="1" indent="-274320">
              <a:spcBef>
                <a:spcPts val="600"/>
              </a:spcBef>
              <a:spcAft>
                <a:spcPts val="400"/>
              </a:spcAft>
              <a:buBlip>
                <a:blip r:embed="rId3"/>
              </a:buBlip>
              <a:defRPr/>
            </a:pPr>
            <a:r>
              <a:rPr lang="es-ES_tradnl" b="1" noProof="0" dirty="0" smtClean="0">
                <a:solidFill>
                  <a:schemeClr val="tx1">
                    <a:lumMod val="75000"/>
                    <a:lumOff val="25000"/>
                  </a:schemeClr>
                </a:solidFill>
              </a:rPr>
              <a:t>Pagar el</a:t>
            </a:r>
            <a:r>
              <a:rPr lang="es-ES_tradnl" b="1" baseline="0" noProof="0" dirty="0" smtClean="0">
                <a:solidFill>
                  <a:schemeClr val="tx1">
                    <a:lumMod val="75000"/>
                    <a:lumOff val="25000"/>
                  </a:schemeClr>
                </a:solidFill>
              </a:rPr>
              <a:t> préstamo con el interés más alto primero para ahorrar con sus pagos de interés</a:t>
            </a:r>
            <a:r>
              <a:rPr lang="es-ES_tradnl" b="1" noProof="0" dirty="0" smtClean="0">
                <a:solidFill>
                  <a:schemeClr val="tx1">
                    <a:lumMod val="75000"/>
                    <a:lumOff val="25000"/>
                  </a:schemeClr>
                </a:solidFill>
              </a:rPr>
              <a:t>.</a:t>
            </a:r>
            <a:endParaRPr lang="es-ES_tradnl" noProof="0" dirty="0" smtClean="0">
              <a:solidFill>
                <a:schemeClr val="tx1">
                  <a:lumMod val="75000"/>
                  <a:lumOff val="25000"/>
                </a:schemeClr>
              </a:solidFill>
            </a:endParaRPr>
          </a:p>
          <a:p>
            <a:pPr marL="274320" lvl="1" indent="-274320">
              <a:spcBef>
                <a:spcPts val="600"/>
              </a:spcBef>
              <a:spcAft>
                <a:spcPts val="400"/>
              </a:spcAft>
              <a:buBlip>
                <a:blip r:embed="rId3"/>
              </a:buBlip>
              <a:defRPr/>
            </a:pPr>
            <a:r>
              <a:rPr lang="es-ES_tradnl" b="1" noProof="0" dirty="0" smtClean="0">
                <a:solidFill>
                  <a:schemeClr val="tx1">
                    <a:lumMod val="75000"/>
                    <a:lumOff val="25000"/>
                  </a:schemeClr>
                </a:solidFill>
              </a:rPr>
              <a:t>Hablar con sus acreedores. </a:t>
            </a:r>
            <a:r>
              <a:rPr lang="en-US" b="0" noProof="0" dirty="0" smtClean="0">
                <a:solidFill>
                  <a:schemeClr val="tx1">
                    <a:lumMod val="75000"/>
                    <a:lumOff val="25000"/>
                  </a:schemeClr>
                </a:solidFill>
              </a:rPr>
              <a:t>S</a:t>
            </a:r>
            <a:r>
              <a:rPr lang="es-ES_tradnl" b="0" noProof="0" dirty="0" smtClean="0">
                <a:solidFill>
                  <a:schemeClr val="tx1">
                    <a:lumMod val="75000"/>
                    <a:lumOff val="25000"/>
                  </a:schemeClr>
                </a:solidFill>
              </a:rPr>
              <a:t>u</a:t>
            </a:r>
            <a:r>
              <a:rPr lang="es-ES_tradnl" b="0" baseline="0" noProof="0" dirty="0" smtClean="0">
                <a:solidFill>
                  <a:schemeClr val="tx1">
                    <a:lumMod val="75000"/>
                    <a:lumOff val="25000"/>
                  </a:schemeClr>
                </a:solidFill>
              </a:rPr>
              <a:t> acreedor puede querer reducir sus pagos o cambiar los términos para acomodarse a su situación</a:t>
            </a:r>
            <a:r>
              <a:rPr lang="es-ES_tradnl" noProof="0" dirty="0" smtClean="0">
                <a:solidFill>
                  <a:schemeClr val="tx1">
                    <a:lumMod val="75000"/>
                    <a:lumOff val="25000"/>
                  </a:schemeClr>
                </a:solidFill>
              </a:rPr>
              <a:t>. </a:t>
            </a:r>
            <a:r>
              <a:rPr lang="en-US" noProof="0" dirty="0" smtClean="0">
                <a:solidFill>
                  <a:schemeClr val="tx1">
                    <a:lumMod val="75000"/>
                    <a:lumOff val="25000"/>
                  </a:schemeClr>
                </a:solidFill>
              </a:rPr>
              <a:t>A</a:t>
            </a:r>
            <a:r>
              <a:rPr lang="es-ES_tradnl" noProof="0" dirty="0" err="1" smtClean="0">
                <a:solidFill>
                  <a:schemeClr val="tx1">
                    <a:lumMod val="75000"/>
                    <a:lumOff val="25000"/>
                  </a:schemeClr>
                </a:solidFill>
              </a:rPr>
              <a:t>lgunos</a:t>
            </a:r>
            <a:r>
              <a:rPr lang="es-ES_tradnl" noProof="0" dirty="0" smtClean="0">
                <a:solidFill>
                  <a:schemeClr val="tx1">
                    <a:lumMod val="75000"/>
                    <a:lumOff val="25000"/>
                  </a:schemeClr>
                </a:solidFill>
              </a:rPr>
              <a:t> acreedores pueden ofrecerle extensiones, aceptar pagos menores</a:t>
            </a:r>
            <a:r>
              <a:rPr lang="es-ES_tradnl" baseline="0" noProof="0" dirty="0" smtClean="0">
                <a:solidFill>
                  <a:schemeClr val="tx1">
                    <a:lumMod val="75000"/>
                    <a:lumOff val="25000"/>
                  </a:schemeClr>
                </a:solidFill>
              </a:rPr>
              <a:t> por más tiempo, o aceptar pagos parciales.</a:t>
            </a:r>
            <a:endParaRPr lang="es-ES_tradnl" noProof="0" dirty="0" smtClean="0">
              <a:solidFill>
                <a:schemeClr val="tx1">
                  <a:lumMod val="75000"/>
                  <a:lumOff val="25000"/>
                </a:schemeClr>
              </a:solidFill>
            </a:endParaRPr>
          </a:p>
          <a:p>
            <a:pPr marL="274320" lvl="1" indent="-274320">
              <a:spcBef>
                <a:spcPts val="600"/>
              </a:spcBef>
              <a:spcAft>
                <a:spcPts val="600"/>
              </a:spcAft>
              <a:buBlip>
                <a:blip r:embed="rId3"/>
              </a:buBlip>
              <a:defRPr/>
            </a:pPr>
            <a:r>
              <a:rPr lang="es-ES_tradnl" b="1" noProof="0" dirty="0" smtClean="0">
                <a:solidFill>
                  <a:schemeClr val="tx1">
                    <a:lumMod val="75000"/>
                    <a:lumOff val="25000"/>
                  </a:schemeClr>
                </a:solidFill>
              </a:rPr>
              <a:t>Obtener consejería de crédito. </a:t>
            </a:r>
            <a:r>
              <a:rPr lang="es-ES_tradnl" b="0" noProof="0" dirty="0" smtClean="0">
                <a:solidFill>
                  <a:schemeClr val="tx1">
                    <a:lumMod val="75000"/>
                    <a:lumOff val="25000"/>
                  </a:schemeClr>
                </a:solidFill>
              </a:rPr>
              <a:t>Si</a:t>
            </a:r>
            <a:r>
              <a:rPr lang="es-ES_tradnl" b="0" baseline="0" noProof="0" dirty="0" smtClean="0">
                <a:solidFill>
                  <a:schemeClr val="tx1">
                    <a:lumMod val="75000"/>
                    <a:lumOff val="25000"/>
                  </a:schemeClr>
                </a:solidFill>
              </a:rPr>
              <a:t> no tiene la disciplina para crear un plan de gastos con el que pueda trabajar y aferrarse a él</a:t>
            </a:r>
            <a:r>
              <a:rPr lang="es-ES_tradnl" noProof="0" dirty="0" smtClean="0">
                <a:solidFill>
                  <a:schemeClr val="tx1">
                    <a:lumMod val="75000"/>
                    <a:lumOff val="25000"/>
                  </a:schemeClr>
                </a:solidFill>
              </a:rPr>
              <a:t>, no puede hacer un plan para pagarlo con sus acreedores o</a:t>
            </a:r>
            <a:r>
              <a:rPr lang="es-ES_tradnl" baseline="0" noProof="0" dirty="0" smtClean="0">
                <a:solidFill>
                  <a:schemeClr val="tx1">
                    <a:lumMod val="75000"/>
                    <a:lumOff val="25000"/>
                  </a:schemeClr>
                </a:solidFill>
              </a:rPr>
              <a:t> no pueda controlar sus cuentas que se apilan</a:t>
            </a:r>
            <a:r>
              <a:rPr lang="es-ES_tradnl" noProof="0" dirty="0" smtClean="0">
                <a:solidFill>
                  <a:schemeClr val="tx1">
                    <a:lumMod val="75000"/>
                    <a:lumOff val="25000"/>
                  </a:schemeClr>
                </a:solidFill>
              </a:rPr>
              <a:t>, le</a:t>
            </a:r>
            <a:r>
              <a:rPr lang="es-ES_tradnl" baseline="0" noProof="0" dirty="0" smtClean="0">
                <a:solidFill>
                  <a:schemeClr val="tx1">
                    <a:lumMod val="75000"/>
                    <a:lumOff val="25000"/>
                  </a:schemeClr>
                </a:solidFill>
              </a:rPr>
              <a:t> recomiendo que contacte a una organización consejera de crédito respetable</a:t>
            </a:r>
            <a:r>
              <a:rPr lang="es-ES_tradnl" noProof="0" dirty="0" smtClean="0">
                <a:solidFill>
                  <a:schemeClr val="tx1">
                    <a:lumMod val="75000"/>
                    <a:lumOff val="25000"/>
                  </a:schemeClr>
                </a:solidFill>
              </a:rPr>
              <a:t>. Muchas organizaciones</a:t>
            </a:r>
            <a:r>
              <a:rPr lang="es-ES_tradnl" baseline="0" noProof="0" dirty="0" smtClean="0">
                <a:solidFill>
                  <a:schemeClr val="tx1">
                    <a:lumMod val="75000"/>
                    <a:lumOff val="25000"/>
                  </a:schemeClr>
                </a:solidFill>
              </a:rPr>
              <a:t> consejeras de crédito son sin fines de lucro y trabajan con usted para resolver sus problemas financieros</a:t>
            </a:r>
            <a:r>
              <a:rPr lang="es-ES_tradnl" noProof="0" dirty="0" smtClean="0">
                <a:solidFill>
                  <a:schemeClr val="tx1">
                    <a:lumMod val="75000"/>
                    <a:lumOff val="25000"/>
                  </a:schemeClr>
                </a:solidFill>
              </a:rPr>
              <a:t>.</a:t>
            </a:r>
          </a:p>
          <a:p>
            <a:pPr marL="0" indent="0">
              <a:spcBef>
                <a:spcPts val="300"/>
              </a:spcBef>
              <a:buNone/>
            </a:pPr>
            <a:r>
              <a:rPr lang="es-ES_tradnl" dirty="0" smtClean="0">
                <a:solidFill>
                  <a:schemeClr val="tx1">
                    <a:lumMod val="75000"/>
                    <a:lumOff val="25000"/>
                  </a:schemeClr>
                </a:solidFill>
              </a:rPr>
              <a:t>&lt;</a:t>
            </a:r>
            <a:r>
              <a:rPr lang="es-ES_tradnl" noProof="0" dirty="0" smtClean="0">
                <a:solidFill>
                  <a:schemeClr val="tx1">
                    <a:lumMod val="75000"/>
                    <a:lumOff val="25000"/>
                  </a:schemeClr>
                </a:solidFill>
                <a:ea typeface="ＭＳ Ｐゴシック" pitchFamily="34" charset="-128"/>
              </a:rPr>
              <a:t>haga clic</a:t>
            </a:r>
            <a:r>
              <a:rPr lang="es-ES_tradnl" baseline="0" noProof="0" dirty="0" smtClean="0">
                <a:solidFill>
                  <a:schemeClr val="tx1">
                    <a:lumMod val="75000"/>
                    <a:lumOff val="25000"/>
                  </a:schemeClr>
                </a:solidFill>
                <a:ea typeface="ＭＳ Ｐゴシック" pitchFamily="34" charset="-128"/>
              </a:rPr>
              <a:t> en la siguiente diapositiva</a:t>
            </a:r>
            <a:r>
              <a:rPr lang="es-ES_tradnl" dirty="0" smtClean="0">
                <a:solidFill>
                  <a:schemeClr val="tx1">
                    <a:lumMod val="75000"/>
                    <a:lumOff val="25000"/>
                  </a:schemeClr>
                </a:solidFill>
              </a:rPr>
              <a:t>&gt;</a:t>
            </a:r>
          </a:p>
          <a:p>
            <a:pPr marL="182880" lvl="2">
              <a:spcBef>
                <a:spcPts val="600"/>
              </a:spcBef>
              <a:spcAft>
                <a:spcPts val="400"/>
              </a:spcAft>
              <a:defRPr/>
            </a:pPr>
            <a:endParaRPr lang="en-US" dirty="0">
              <a:solidFill>
                <a:schemeClr val="tx1">
                  <a:lumMod val="75000"/>
                  <a:lumOff val="25000"/>
                </a:schemeClr>
              </a:solidFill>
            </a:endParaRPr>
          </a:p>
        </p:txBody>
      </p:sp>
      <p:sp>
        <p:nvSpPr>
          <p:cNvPr id="4"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28</a:t>
            </a:fld>
            <a:endParaRPr lang="en-US" sz="1200" dirty="0">
              <a:latin typeface="News Gothic Std" pitchFamily="34"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7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707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xfrm>
            <a:off x="4098925" y="990600"/>
            <a:ext cx="2336800" cy="1752600"/>
          </a:xfrm>
          <a:ln/>
        </p:spPr>
      </p:sp>
      <p:sp>
        <p:nvSpPr>
          <p:cNvPr id="70660" name="Rectangle 3"/>
          <p:cNvSpPr>
            <a:spLocks noGrp="1" noChangeArrowheads="1"/>
          </p:cNvSpPr>
          <p:nvPr>
            <p:ph type="body" idx="1"/>
          </p:nvPr>
        </p:nvSpPr>
        <p:spPr>
          <a:xfrm>
            <a:off x="1423988" y="2879725"/>
            <a:ext cx="4519612" cy="573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1" noProof="0" dirty="0" smtClean="0">
                <a:solidFill>
                  <a:schemeClr val="tx1">
                    <a:lumMod val="75000"/>
                    <a:lumOff val="25000"/>
                  </a:schemeClr>
                </a:solidFill>
              </a:rPr>
              <a:t>Felicitaciones</a:t>
            </a:r>
          </a:p>
          <a:p>
            <a:pPr marL="0" marR="0" indent="0" algn="l" defTabSz="914400" rtl="0" eaLnBrk="1" fontAlgn="auto" latinLnBrk="0" hangingPunct="1">
              <a:lnSpc>
                <a:spcPct val="100000"/>
              </a:lnSpc>
              <a:spcBef>
                <a:spcPts val="1800"/>
              </a:spcBef>
              <a:spcAft>
                <a:spcPts val="0"/>
              </a:spcAft>
              <a:buClrTx/>
              <a:buSzTx/>
              <a:buFontTx/>
              <a:buNone/>
              <a:tabLst/>
              <a:defRPr/>
            </a:pPr>
            <a:r>
              <a:rPr lang="es-ES_tradnl" b="1" dirty="0" smtClean="0">
                <a:solidFill>
                  <a:schemeClr val="tx1">
                    <a:lumMod val="75000"/>
                    <a:lumOff val="25000"/>
                  </a:schemeClr>
                </a:solidFill>
              </a:rPr>
              <a:t>Diga: </a:t>
            </a:r>
            <a:r>
              <a:rPr lang="es-ES_tradnl" b="0" dirty="0" smtClean="0">
                <a:solidFill>
                  <a:schemeClr val="tx1">
                    <a:lumMod val="75000"/>
                    <a:lumOff val="25000"/>
                  </a:schemeClr>
                </a:solidFill>
              </a:rPr>
              <a:t>Anímese a soñar cuando establezca sus</a:t>
            </a:r>
            <a:r>
              <a:rPr lang="es-ES_tradnl" b="0" baseline="0" dirty="0" smtClean="0">
                <a:solidFill>
                  <a:schemeClr val="tx1">
                    <a:lumMod val="75000"/>
                    <a:lumOff val="25000"/>
                  </a:schemeClr>
                </a:solidFill>
              </a:rPr>
              <a:t> metas financieras a corto y largo plazo</a:t>
            </a:r>
            <a:r>
              <a:rPr lang="es-ES_tradnl" sz="1200" kern="1200" dirty="0" smtClean="0">
                <a:solidFill>
                  <a:schemeClr val="tx1">
                    <a:lumMod val="75000"/>
                    <a:lumOff val="25000"/>
                  </a:schemeClr>
                </a:solidFill>
                <a:effectLst/>
                <a:latin typeface="News Gothic Std" pitchFamily="34" charset="0"/>
                <a:ea typeface="+mn-ea"/>
                <a:cs typeface="+mn-cs"/>
              </a:rPr>
              <a:t>. Use su imaginación porque puede cambiar su futuro aunque haya</a:t>
            </a:r>
            <a:r>
              <a:rPr lang="es-ES_tradnl" sz="1200" kern="1200" baseline="0" dirty="0" smtClean="0">
                <a:solidFill>
                  <a:schemeClr val="tx1">
                    <a:lumMod val="75000"/>
                    <a:lumOff val="25000"/>
                  </a:schemeClr>
                </a:solidFill>
                <a:effectLst/>
                <a:latin typeface="News Gothic Std" pitchFamily="34" charset="0"/>
                <a:ea typeface="+mn-ea"/>
                <a:cs typeface="+mn-cs"/>
              </a:rPr>
              <a:t> cometido errores en el pasado.</a:t>
            </a:r>
            <a:r>
              <a:rPr lang="es-ES_tradnl" sz="1200" kern="1200" dirty="0" smtClean="0">
                <a:solidFill>
                  <a:schemeClr val="tx1">
                    <a:lumMod val="75000"/>
                    <a:lumOff val="25000"/>
                  </a:schemeClr>
                </a:solidFill>
                <a:effectLst/>
                <a:latin typeface="News Gothic Std" pitchFamily="34" charset="0"/>
                <a:ea typeface="+mn-ea"/>
                <a:cs typeface="+mn-cs"/>
              </a:rPr>
              <a:t> Visualizar nuevas metas es</a:t>
            </a:r>
            <a:r>
              <a:rPr lang="es-ES_tradnl" sz="1200" kern="1200" baseline="0" dirty="0" smtClean="0">
                <a:solidFill>
                  <a:schemeClr val="tx1">
                    <a:lumMod val="75000"/>
                    <a:lumOff val="25000"/>
                  </a:schemeClr>
                </a:solidFill>
                <a:effectLst/>
                <a:latin typeface="News Gothic Std" pitchFamily="34" charset="0"/>
                <a:ea typeface="+mn-ea"/>
                <a:cs typeface="+mn-cs"/>
              </a:rPr>
              <a:t> el primer paso para realizarlas</a:t>
            </a:r>
            <a:r>
              <a:rPr lang="es-ES_tradnl" sz="1200" kern="1200" dirty="0" smtClean="0">
                <a:solidFill>
                  <a:schemeClr val="tx1">
                    <a:lumMod val="75000"/>
                    <a:lumOff val="25000"/>
                  </a:schemeClr>
                </a:solidFill>
                <a:effectLst/>
                <a:latin typeface="News Gothic Std" pitchFamily="34" charset="0"/>
                <a:ea typeface="+mn-ea"/>
                <a:cs typeface="+mn-cs"/>
              </a:rPr>
              <a:t>. Su lista no debe estar grabada en piedra, sino que es una lista que podrá modificar</a:t>
            </a:r>
            <a:r>
              <a:rPr lang="es-ES_tradnl" sz="1200" kern="1200" baseline="0" dirty="0" smtClean="0">
                <a:solidFill>
                  <a:schemeClr val="tx1">
                    <a:lumMod val="75000"/>
                    <a:lumOff val="25000"/>
                  </a:schemeClr>
                </a:solidFill>
                <a:effectLst/>
                <a:latin typeface="News Gothic Std" pitchFamily="34" charset="0"/>
                <a:ea typeface="+mn-ea"/>
                <a:cs typeface="+mn-cs"/>
              </a:rPr>
              <a:t> y actualizar según convenga. </a:t>
            </a:r>
          </a:p>
          <a:p>
            <a:pPr marL="0" marR="0" indent="0" algn="l" defTabSz="914400" rtl="0" eaLnBrk="1" fontAlgn="auto" latinLnBrk="0" hangingPunct="1">
              <a:lnSpc>
                <a:spcPct val="100000"/>
              </a:lnSpc>
              <a:spcBef>
                <a:spcPts val="1800"/>
              </a:spcBef>
              <a:spcAft>
                <a:spcPts val="0"/>
              </a:spcAft>
              <a:buClrTx/>
              <a:buSzTx/>
              <a:buFontTx/>
              <a:buNone/>
              <a:tabLst/>
              <a:defRPr/>
            </a:pPr>
            <a:endParaRPr lang="es-ES_tradnl" sz="1200" kern="1200" baseline="0" noProof="0" dirty="0" smtClean="0">
              <a:solidFill>
                <a:schemeClr val="tx1">
                  <a:lumMod val="75000"/>
                  <a:lumOff val="25000"/>
                </a:schemeClr>
              </a:solidFill>
              <a:effectLst/>
              <a:latin typeface="News Gothic Std" pitchFamily="34" charset="0"/>
              <a:ea typeface="+mn-ea"/>
              <a:cs typeface="+mn-cs"/>
            </a:endParaRPr>
          </a:p>
          <a:p>
            <a:pPr marL="0" marR="0" indent="0" algn="l" defTabSz="914400" rtl="0" eaLnBrk="1" fontAlgn="auto" latinLnBrk="0" hangingPunct="1">
              <a:lnSpc>
                <a:spcPct val="100000"/>
              </a:lnSpc>
              <a:spcBef>
                <a:spcPts val="1800"/>
              </a:spcBef>
              <a:spcAft>
                <a:spcPts val="0"/>
              </a:spcAft>
              <a:buClrTx/>
              <a:buSzTx/>
              <a:buFontTx/>
              <a:buNone/>
              <a:tabLst/>
              <a:defRPr/>
            </a:pPr>
            <a:r>
              <a:rPr lang="es-ES_tradnl" sz="1200" kern="1200" noProof="0" dirty="0" smtClean="0">
                <a:solidFill>
                  <a:schemeClr val="tx1">
                    <a:lumMod val="75000"/>
                    <a:lumOff val="25000"/>
                  </a:schemeClr>
                </a:solidFill>
                <a:effectLst/>
                <a:latin typeface="News Gothic Std" pitchFamily="34" charset="0"/>
                <a:ea typeface="+mn-ea"/>
                <a:cs typeface="+mn-cs"/>
              </a:rPr>
              <a:t>Gracias por participar en este seminario de Fundamentos</a:t>
            </a:r>
            <a:r>
              <a:rPr lang="es-ES_tradnl" sz="1200" kern="1200" baseline="0" noProof="0" dirty="0" smtClean="0">
                <a:solidFill>
                  <a:schemeClr val="tx1">
                    <a:lumMod val="75000"/>
                    <a:lumOff val="25000"/>
                  </a:schemeClr>
                </a:solidFill>
                <a:effectLst/>
                <a:latin typeface="News Gothic Std" pitchFamily="34" charset="0"/>
                <a:ea typeface="+mn-ea"/>
                <a:cs typeface="+mn-cs"/>
              </a:rPr>
              <a:t> Financieros de Regions sobre cómo Manejar Su Dinero</a:t>
            </a:r>
            <a:r>
              <a:rPr lang="es-ES_tradnl" sz="1200" kern="1200" dirty="0" smtClean="0">
                <a:solidFill>
                  <a:schemeClr val="tx1">
                    <a:lumMod val="75000"/>
                    <a:lumOff val="25000"/>
                  </a:schemeClr>
                </a:solidFill>
                <a:effectLst/>
                <a:latin typeface="News Gothic Std" pitchFamily="34" charset="0"/>
                <a:ea typeface="+mn-ea"/>
                <a:cs typeface="+mn-cs"/>
              </a:rPr>
              <a:t>. </a:t>
            </a:r>
          </a:p>
          <a:p>
            <a:r>
              <a:rPr lang="es-ES_tradnl" i="1" dirty="0" smtClean="0">
                <a:solidFill>
                  <a:schemeClr val="tx1">
                    <a:lumMod val="75000"/>
                    <a:lumOff val="25000"/>
                  </a:schemeClr>
                </a:solidFill>
              </a:rPr>
              <a:t/>
            </a:r>
            <a:br>
              <a:rPr lang="es-ES_tradnl" i="1" dirty="0" smtClean="0">
                <a:solidFill>
                  <a:schemeClr val="tx1">
                    <a:lumMod val="75000"/>
                    <a:lumOff val="25000"/>
                  </a:schemeClr>
                </a:solidFill>
              </a:rPr>
            </a:br>
            <a:r>
              <a:rPr lang="es-ES_tradnl" i="1" noProof="0" dirty="0" smtClean="0">
                <a:solidFill>
                  <a:schemeClr val="tx1">
                    <a:lumMod val="75000"/>
                    <a:lumOff val="25000"/>
                  </a:schemeClr>
                </a:solidFill>
              </a:rPr>
              <a:t>[Inserte información y una invitación que sea específica a Regions en el momento. </a:t>
            </a:r>
            <a:r>
              <a:rPr lang="en-US" i="1" noProof="0" dirty="0" smtClean="0">
                <a:solidFill>
                  <a:schemeClr val="tx1">
                    <a:lumMod val="75000"/>
                    <a:lumOff val="25000"/>
                  </a:schemeClr>
                </a:solidFill>
              </a:rPr>
              <a:t>Recuerde </a:t>
            </a:r>
            <a:r>
              <a:rPr lang="es-ES_tradnl" i="1" noProof="0" dirty="0" smtClean="0">
                <a:solidFill>
                  <a:schemeClr val="tx1">
                    <a:lumMod val="75000"/>
                    <a:lumOff val="25000"/>
                  </a:schemeClr>
                </a:solidFill>
              </a:rPr>
              <a:t>que el tono y modo debería ser de consulta y amistoso. Asegúrese de mencionar</a:t>
            </a:r>
            <a:r>
              <a:rPr lang="es-ES_tradnl" i="1" baseline="0" noProof="0" dirty="0" smtClean="0">
                <a:solidFill>
                  <a:schemeClr val="tx1">
                    <a:lumMod val="75000"/>
                    <a:lumOff val="25000"/>
                  </a:schemeClr>
                </a:solidFill>
              </a:rPr>
              <a:t> su información de contacto en los folletos que se llevarán, e invítelos a contactarlo en el futuro.</a:t>
            </a:r>
            <a:r>
              <a:rPr lang="es-ES_tradnl" i="1" noProof="0" dirty="0" smtClean="0">
                <a:solidFill>
                  <a:schemeClr val="tx1">
                    <a:lumMod val="75000"/>
                    <a:lumOff val="25000"/>
                  </a:schemeClr>
                </a:solidFill>
              </a:rPr>
              <a:t>]</a:t>
            </a:r>
          </a:p>
          <a:p>
            <a:endParaRPr lang="es-ES_tradnl" b="1" i="1" noProof="0" dirty="0" smtClean="0">
              <a:solidFill>
                <a:schemeClr val="tx1">
                  <a:lumMod val="75000"/>
                  <a:lumOff val="25000"/>
                </a:schemeClr>
              </a:solidFill>
            </a:endParaRPr>
          </a:p>
          <a:p>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¿Qué preguntas tienen</a:t>
            </a:r>
            <a:r>
              <a:rPr lang="es-ES_tradnl" b="0" baseline="0" noProof="0" dirty="0" smtClean="0">
                <a:solidFill>
                  <a:schemeClr val="tx1">
                    <a:lumMod val="75000"/>
                    <a:lumOff val="25000"/>
                  </a:schemeClr>
                </a:solidFill>
              </a:rPr>
              <a:t> sobre pagarse a sí mismos primero</a:t>
            </a:r>
            <a:r>
              <a:rPr lang="es-ES_tradnl" sz="1200" kern="1200" baseline="0" dirty="0" smtClean="0">
                <a:solidFill>
                  <a:schemeClr val="tx1">
                    <a:lumMod val="75000"/>
                    <a:lumOff val="25000"/>
                  </a:schemeClr>
                </a:solidFill>
                <a:effectLst/>
                <a:latin typeface="News Gothic Std" pitchFamily="34" charset="0"/>
                <a:ea typeface="+mn-ea"/>
                <a:cs typeface="+mn-cs"/>
              </a:rPr>
              <a:t>, deseos vs. </a:t>
            </a:r>
            <a:r>
              <a:rPr lang="en-US" sz="1200" kern="1200" baseline="0" dirty="0" smtClean="0">
                <a:solidFill>
                  <a:schemeClr val="tx1">
                    <a:lumMod val="75000"/>
                    <a:lumOff val="25000"/>
                  </a:schemeClr>
                </a:solidFill>
                <a:effectLst/>
                <a:latin typeface="News Gothic Std" pitchFamily="34" charset="0"/>
                <a:ea typeface="+mn-ea"/>
                <a:cs typeface="+mn-cs"/>
              </a:rPr>
              <a:t>n</a:t>
            </a:r>
            <a:r>
              <a:rPr lang="es-ES_tradnl" sz="1200" kern="1200" baseline="0" dirty="0" err="1" smtClean="0">
                <a:solidFill>
                  <a:schemeClr val="tx1">
                    <a:lumMod val="75000"/>
                    <a:lumOff val="25000"/>
                  </a:schemeClr>
                </a:solidFill>
                <a:effectLst/>
                <a:latin typeface="News Gothic Std" pitchFamily="34" charset="0"/>
                <a:ea typeface="+mn-ea"/>
                <a:cs typeface="+mn-cs"/>
              </a:rPr>
              <a:t>ecesidades</a:t>
            </a:r>
            <a:r>
              <a:rPr lang="es-ES_tradnl" sz="1200" kern="1200" baseline="0" dirty="0" smtClean="0">
                <a:solidFill>
                  <a:schemeClr val="tx1">
                    <a:lumMod val="75000"/>
                    <a:lumOff val="25000"/>
                  </a:schemeClr>
                </a:solidFill>
                <a:effectLst/>
                <a:latin typeface="News Gothic Std" pitchFamily="34" charset="0"/>
                <a:ea typeface="+mn-ea"/>
                <a:cs typeface="+mn-cs"/>
              </a:rPr>
              <a:t> o ahorros?</a:t>
            </a:r>
            <a:endParaRPr lang="es-ES_tradnl" sz="1200" kern="1200" dirty="0" smtClean="0">
              <a:solidFill>
                <a:schemeClr val="tx1">
                  <a:lumMod val="75000"/>
                  <a:lumOff val="25000"/>
                </a:schemeClr>
              </a:solidFill>
              <a:effectLst/>
              <a:latin typeface="News Gothic Std" pitchFamily="34" charset="0"/>
              <a:ea typeface="+mn-ea"/>
              <a:cs typeface="+mn-cs"/>
            </a:endParaRPr>
          </a:p>
          <a:p>
            <a:r>
              <a:rPr lang="es-ES_tradnl" b="1" dirty="0" smtClean="0">
                <a:solidFill>
                  <a:schemeClr val="tx1">
                    <a:lumMod val="75000"/>
                    <a:lumOff val="25000"/>
                  </a:schemeClr>
                </a:solidFill>
              </a:rPr>
              <a:t/>
            </a:r>
            <a:br>
              <a:rPr lang="es-ES_tradnl" b="1" dirty="0" smtClean="0">
                <a:solidFill>
                  <a:schemeClr val="tx1">
                    <a:lumMod val="75000"/>
                    <a:lumOff val="25000"/>
                  </a:schemeClr>
                </a:solidFill>
              </a:rPr>
            </a:br>
            <a:r>
              <a:rPr lang="es-ES_tradnl" b="1" noProof="0" dirty="0" smtClean="0">
                <a:solidFill>
                  <a:schemeClr val="tx1">
                    <a:lumMod val="75000"/>
                    <a:lumOff val="25000"/>
                  </a:schemeClr>
                </a:solidFill>
              </a:rPr>
              <a:t>Responda </a:t>
            </a:r>
            <a:r>
              <a:rPr lang="es-ES_tradnl" b="0" noProof="0" dirty="0" smtClean="0">
                <a:solidFill>
                  <a:schemeClr val="tx1">
                    <a:lumMod val="75000"/>
                    <a:lumOff val="25000"/>
                  </a:schemeClr>
                </a:solidFill>
              </a:rPr>
              <a:t>todas</a:t>
            </a:r>
            <a:r>
              <a:rPr lang="es-ES_tradnl" b="0" baseline="0" noProof="0" dirty="0" smtClean="0">
                <a:solidFill>
                  <a:schemeClr val="tx1">
                    <a:lumMod val="75000"/>
                    <a:lumOff val="25000"/>
                  </a:schemeClr>
                </a:solidFill>
              </a:rPr>
              <a:t> las preguntas lo más que pueda.</a:t>
            </a:r>
            <a:endParaRPr lang="es-ES_tradnl" noProof="0" dirty="0" smtClean="0">
              <a:solidFill>
                <a:schemeClr val="tx1">
                  <a:lumMod val="75000"/>
                  <a:lumOff val="25000"/>
                </a:schemeClr>
              </a:solidFill>
            </a:endParaRPr>
          </a:p>
          <a:p>
            <a:endParaRPr lang="es-ES_tradnl" b="1"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Aquí formalmente termina nuestra presentación</a:t>
            </a:r>
            <a:r>
              <a:rPr lang="es-ES_tradnl" noProof="0" dirty="0" smtClean="0">
                <a:solidFill>
                  <a:schemeClr val="tx1">
                    <a:lumMod val="75000"/>
                    <a:lumOff val="25000"/>
                  </a:schemeClr>
                </a:solidFill>
              </a:rPr>
              <a:t>. Si tienen algo específico o confidencial,</a:t>
            </a:r>
            <a:r>
              <a:rPr lang="es-ES_tradnl" baseline="0" noProof="0" dirty="0" smtClean="0">
                <a:solidFill>
                  <a:schemeClr val="tx1">
                    <a:lumMod val="75000"/>
                    <a:lumOff val="25000"/>
                  </a:schemeClr>
                </a:solidFill>
              </a:rPr>
              <a:t> por favor quédense después de la reunión o pónganse en contacto conmigo </a:t>
            </a:r>
            <a:r>
              <a:rPr lang="es-ES_tradnl" baseline="0" noProof="0" smtClean="0">
                <a:solidFill>
                  <a:schemeClr val="tx1">
                    <a:lumMod val="75000"/>
                    <a:lumOff val="25000"/>
                  </a:schemeClr>
                </a:solidFill>
              </a:rPr>
              <a:t>a través del </a:t>
            </a:r>
            <a:r>
              <a:rPr lang="es-ES_tradnl" baseline="0" noProof="0" dirty="0" smtClean="0">
                <a:solidFill>
                  <a:schemeClr val="tx1">
                    <a:lumMod val="75000"/>
                    <a:lumOff val="25000"/>
                  </a:schemeClr>
                </a:solidFill>
              </a:rPr>
              <a:t>número de teléfono en sus folletos.</a:t>
            </a:r>
            <a:endParaRPr lang="es-ES_tradnl" noProof="0" dirty="0" smtClean="0">
              <a:latin typeface="Arial" pitchFamily="34" charset="0"/>
            </a:endParaRPr>
          </a:p>
          <a:p>
            <a:endParaRPr lang="es-ES_tradnl" dirty="0" smtClean="0">
              <a:solidFill>
                <a:schemeClr val="tx1">
                  <a:lumMod val="75000"/>
                  <a:lumOff val="25000"/>
                </a:schemeClr>
              </a:solidFill>
            </a:endParaRPr>
          </a:p>
          <a:p>
            <a:endParaRPr lang="es-ES_tradnl" dirty="0" smtClean="0">
              <a:solidFill>
                <a:schemeClr val="tx1">
                  <a:lumMod val="75000"/>
                  <a:lumOff val="25000"/>
                </a:schemeClr>
              </a:solidFill>
            </a:endParaRPr>
          </a:p>
          <a:p>
            <a:endParaRPr lang="es-ES_tradnl" dirty="0" smtClean="0">
              <a:solidFill>
                <a:schemeClr val="tx1">
                  <a:lumMod val="75000"/>
                  <a:lumOff val="25000"/>
                </a:schemeClr>
              </a:solidFill>
              <a:latin typeface="Arial" pitchFamily="34" charset="0"/>
            </a:endParaRPr>
          </a:p>
          <a:p>
            <a:r>
              <a:rPr lang="es-ES_tradnl" i="1" dirty="0" smtClean="0">
                <a:solidFill>
                  <a:schemeClr val="tx1">
                    <a:lumMod val="75000"/>
                    <a:lumOff val="25000"/>
                  </a:schemeClr>
                </a:solidFill>
                <a:latin typeface="Arial" pitchFamily="34" charset="0"/>
              </a:rPr>
              <a:t>	</a:t>
            </a:r>
          </a:p>
          <a:p>
            <a:pPr eaLnBrk="1" hangingPunct="1"/>
            <a:endParaRPr lang="es-ES_tradnl" dirty="0" smtClean="0">
              <a:solidFill>
                <a:schemeClr val="tx1">
                  <a:lumMod val="75000"/>
                  <a:lumOff val="25000"/>
                </a:schemeClr>
              </a:solidFill>
              <a:latin typeface="Arial" pitchFamily="34" charset="0"/>
            </a:endParaRPr>
          </a:p>
        </p:txBody>
      </p:sp>
      <p:sp>
        <p:nvSpPr>
          <p:cNvPr id="5"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29</a:t>
            </a:fld>
            <a:endParaRPr lang="en-US" sz="1200" dirty="0">
              <a:latin typeface="News Gothic Std"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7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10" y="7086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xfrm>
            <a:off x="4205288" y="1066800"/>
            <a:ext cx="2224087" cy="1670050"/>
          </a:xfrm>
          <a:ln/>
        </p:spPr>
      </p:sp>
      <p:sp>
        <p:nvSpPr>
          <p:cNvPr id="32770" name="Slide Number Placeholder 3"/>
          <p:cNvSpPr txBox="1">
            <a:spLocks/>
          </p:cNvSpPr>
          <p:nvPr/>
        </p:nvSpPr>
        <p:spPr bwMode="auto">
          <a:xfrm>
            <a:off x="0" y="8763000"/>
            <a:ext cx="137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DBBF84A2-F0C8-2749-A5CF-6D7A5E4EAF03}" type="slidenum">
              <a:rPr lang="en-US" sz="1200">
                <a:solidFill>
                  <a:srgbClr val="000000"/>
                </a:solidFill>
                <a:latin typeface="News Gothic Std" charset="0"/>
              </a:rPr>
              <a:pPr eaLnBrk="1" hangingPunct="1"/>
              <a:t>3</a:t>
            </a:fld>
            <a:endParaRPr lang="en-US" sz="1200">
              <a:solidFill>
                <a:srgbClr val="000000"/>
              </a:solidFill>
              <a:latin typeface="News Gothic Std" charset="0"/>
            </a:endParaRPr>
          </a:p>
        </p:txBody>
      </p:sp>
      <p:pic>
        <p:nvPicPr>
          <p:cNvPr id="32771"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8763000"/>
            <a:ext cx="14081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Notes Placeholder 2"/>
          <p:cNvSpPr txBox="1">
            <a:spLocks/>
          </p:cNvSpPr>
          <p:nvPr/>
        </p:nvSpPr>
        <p:spPr bwMode="auto">
          <a:xfrm>
            <a:off x="1447800" y="2895600"/>
            <a:ext cx="449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5" tIns="48327" rIns="96655" bIns="48327"/>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spcBef>
                <a:spcPts val="1800"/>
              </a:spcBef>
            </a:pPr>
            <a:endParaRPr lang="es-VE" sz="1200">
              <a:solidFill>
                <a:srgbClr val="000000"/>
              </a:solidFill>
              <a:latin typeface="News Gothic Std" charset="0"/>
            </a:endParaRPr>
          </a:p>
        </p:txBody>
      </p:sp>
      <p:sp>
        <p:nvSpPr>
          <p:cNvPr id="2" name="Notes Placeholder 1"/>
          <p:cNvSpPr>
            <a:spLocks noGrp="1"/>
          </p:cNvSpPr>
          <p:nvPr>
            <p:ph type="body" idx="1"/>
          </p:nvPr>
        </p:nvSpPr>
        <p:spPr/>
        <p:txBody>
          <a:bodyPr/>
          <a:lstStyle/>
          <a:p>
            <a:pPr eaLnBrk="1" fontAlgn="auto" hangingPunct="1">
              <a:spcBef>
                <a:spcPts val="1800"/>
              </a:spcBef>
              <a:spcAft>
                <a:spcPts val="0"/>
              </a:spcAft>
              <a:defRPr/>
            </a:pPr>
            <a:r>
              <a:rPr lang="es-ES_tradnl" b="1" dirty="0" smtClean="0">
                <a:solidFill>
                  <a:schemeClr val="tx1">
                    <a:lumMod val="75000"/>
                    <a:lumOff val="25000"/>
                  </a:schemeClr>
                </a:solidFill>
                <a:ea typeface="+mn-ea"/>
                <a:cs typeface="+mn-cs"/>
              </a:rPr>
              <a:t>Renuncia de Responsabilidad de los Fundamentos Financieros </a:t>
            </a:r>
          </a:p>
          <a:p>
            <a:pPr eaLnBrk="1" fontAlgn="auto" hangingPunct="1">
              <a:spcBef>
                <a:spcPts val="1800"/>
              </a:spcBef>
              <a:spcAft>
                <a:spcPts val="0"/>
              </a:spcAft>
              <a:defRPr/>
            </a:pPr>
            <a:r>
              <a:rPr lang="es-ES_tradnl" b="1" dirty="0" smtClean="0">
                <a:solidFill>
                  <a:schemeClr val="tx1">
                    <a:lumMod val="75000"/>
                    <a:lumOff val="25000"/>
                  </a:schemeClr>
                </a:solidFill>
                <a:ea typeface="ＭＳ Ｐゴシック" pitchFamily="34" charset="-128"/>
                <a:cs typeface="+mn-cs"/>
              </a:rPr>
              <a:t>Haga una Pausa </a:t>
            </a:r>
            <a:r>
              <a:rPr lang="es-ES_tradnl" dirty="0" smtClean="0">
                <a:solidFill>
                  <a:schemeClr val="tx1">
                    <a:lumMod val="75000"/>
                    <a:lumOff val="25000"/>
                  </a:schemeClr>
                </a:solidFill>
                <a:ea typeface="ＭＳ Ｐゴシック" pitchFamily="34" charset="-128"/>
                <a:cs typeface="+mn-cs"/>
              </a:rPr>
              <a:t>de cinco segundos para que los participantes lean el aviso.</a:t>
            </a:r>
          </a:p>
          <a:p>
            <a:pPr marL="0" lvl="1" eaLnBrk="1" fontAlgn="auto" hangingPunct="1">
              <a:spcBef>
                <a:spcPts val="1200"/>
              </a:spcBef>
              <a:spcAft>
                <a:spcPts val="0"/>
              </a:spcAft>
              <a:defRPr/>
            </a:pPr>
            <a:r>
              <a:rPr lang="es-ES_tradnl" dirty="0" smtClean="0">
                <a:solidFill>
                  <a:schemeClr val="tx1">
                    <a:lumMod val="75000"/>
                    <a:lumOff val="25000"/>
                  </a:schemeClr>
                </a:solidFill>
                <a:ea typeface="ＭＳ Ｐゴシック" pitchFamily="34" charset="-128"/>
                <a:cs typeface="+mn-cs"/>
              </a:rPr>
              <a:t>&lt;haga clic en la siguiente diapositiva&gt;</a:t>
            </a:r>
          </a:p>
          <a:p>
            <a:pPr eaLnBrk="1" fontAlgn="auto" hangingPunct="1">
              <a:spcBef>
                <a:spcPts val="0"/>
              </a:spcBef>
              <a:spcAft>
                <a:spcPts val="0"/>
              </a:spcAft>
              <a:defRPr/>
            </a:pPr>
            <a:endParaRPr lang="en-US" dirty="0">
              <a:ea typeface="+mn-ea"/>
              <a:cs typeface="+mn-cs"/>
            </a:endParaRPr>
          </a:p>
        </p:txBody>
      </p:sp>
      <p:pic>
        <p:nvPicPr>
          <p:cNvPr id="3277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895600"/>
            <a:ext cx="7127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0" y="1066800"/>
            <a:ext cx="2235200" cy="1676400"/>
          </a:xfrm>
          <a:prstGeom prst="rect">
            <a:avLst/>
          </a:prstGeom>
        </p:spPr>
      </p:sp>
      <p:sp>
        <p:nvSpPr>
          <p:cNvPr id="3" name="Notes Placeholder 2"/>
          <p:cNvSpPr>
            <a:spLocks noGrp="1"/>
          </p:cNvSpPr>
          <p:nvPr>
            <p:ph type="body" idx="1"/>
          </p:nvPr>
        </p:nvSpPr>
        <p:spPr>
          <a:xfrm>
            <a:off x="1447800" y="2895600"/>
            <a:ext cx="4495800" cy="5715000"/>
          </a:xfrm>
          <a:prstGeom prst="rect">
            <a:avLst/>
          </a:prstGeom>
        </p:spPr>
        <p:txBody>
          <a:bodyPr/>
          <a:lstStyle/>
          <a:p>
            <a:pPr eaLnBrk="1" hangingPunct="1">
              <a:spcBef>
                <a:spcPct val="0"/>
              </a:spcBef>
            </a:pPr>
            <a:r>
              <a:rPr lang="es-ES_tradnl" b="1" dirty="0" smtClean="0">
                <a:solidFill>
                  <a:srgbClr val="404040"/>
                </a:solidFill>
                <a:latin typeface="News Gothic Std" charset="0"/>
                <a:ea typeface="MS PGothic" charset="0"/>
              </a:rPr>
              <a:t>Bienvenidos!</a:t>
            </a:r>
          </a:p>
          <a:p>
            <a:pPr eaLnBrk="1" hangingPunct="1">
              <a:spcBef>
                <a:spcPts val="1800"/>
              </a:spcBef>
            </a:pPr>
            <a:r>
              <a:rPr lang="es-ES_tradnl" b="1" dirty="0" smtClean="0">
                <a:solidFill>
                  <a:srgbClr val="404040"/>
                </a:solidFill>
                <a:latin typeface="News Gothic Std" charset="0"/>
                <a:ea typeface="MS PGothic" charset="0"/>
              </a:rPr>
              <a:t>Diga: </a:t>
            </a:r>
            <a:r>
              <a:rPr lang="es-ES_tradnl" dirty="0" smtClean="0">
                <a:solidFill>
                  <a:srgbClr val="404040"/>
                </a:solidFill>
                <a:latin typeface="News Gothic Std" charset="0"/>
                <a:ea typeface="MS PGothic" charset="0"/>
              </a:rPr>
              <a:t>Bienvenidos y gracias por invertir su valioso tiempo aprendiendo </a:t>
            </a:r>
            <a:r>
              <a:rPr lang="es-ES_tradnl" b="0" baseline="0" noProof="0" dirty="0" smtClean="0">
                <a:solidFill>
                  <a:schemeClr val="tx1">
                    <a:lumMod val="75000"/>
                    <a:lumOff val="25000"/>
                  </a:schemeClr>
                </a:solidFill>
                <a:ea typeface="ＭＳ Ｐゴシック" pitchFamily="34" charset="-128"/>
              </a:rPr>
              <a:t>cómo manejar su dinero</a:t>
            </a:r>
            <a:r>
              <a:rPr lang="es-ES_tradnl" noProof="0" dirty="0" smtClean="0">
                <a:solidFill>
                  <a:schemeClr val="tx1">
                    <a:lumMod val="75000"/>
                    <a:lumOff val="25000"/>
                  </a:schemeClr>
                </a:solidFill>
                <a:ea typeface="ＭＳ Ｐゴシック" pitchFamily="34" charset="-128"/>
              </a:rPr>
              <a:t>. </a:t>
            </a:r>
            <a:r>
              <a:rPr lang="es-ES_tradnl" dirty="0" smtClean="0">
                <a:solidFill>
                  <a:srgbClr val="404040"/>
                </a:solidFill>
                <a:latin typeface="News Gothic Std" charset="0"/>
                <a:ea typeface="MS PGothic" charset="0"/>
              </a:rPr>
              <a:t>Mi nombre es [su nombre y apellido]. Soy un/a [</a:t>
            </a:r>
            <a:r>
              <a:rPr lang="es-ES_tradnl" i="1" dirty="0" smtClean="0">
                <a:solidFill>
                  <a:srgbClr val="404040"/>
                </a:solidFill>
                <a:latin typeface="News Gothic Std" charset="0"/>
                <a:ea typeface="MS PGothic" charset="0"/>
              </a:rPr>
              <a:t>su puesto en Regions</a:t>
            </a:r>
            <a:r>
              <a:rPr lang="es-ES_tradnl" dirty="0" smtClean="0">
                <a:solidFill>
                  <a:srgbClr val="404040"/>
                </a:solidFill>
                <a:latin typeface="News Gothic Std" charset="0"/>
                <a:ea typeface="MS PGothic" charset="0"/>
              </a:rPr>
              <a:t>] de Regions Bank.</a:t>
            </a:r>
          </a:p>
          <a:p>
            <a:pPr eaLnBrk="1" hangingPunct="1">
              <a:spcBef>
                <a:spcPct val="0"/>
              </a:spcBef>
            </a:pPr>
            <a:endParaRPr lang="en-US" dirty="0" smtClean="0">
              <a:solidFill>
                <a:srgbClr val="404040"/>
              </a:solidFill>
              <a:latin typeface="News Gothic Std" charset="0"/>
              <a:ea typeface="MS PGothic" charset="0"/>
            </a:endParaRPr>
          </a:p>
          <a:p>
            <a:pPr eaLnBrk="1" hangingPunct="1">
              <a:spcBef>
                <a:spcPct val="0"/>
              </a:spcBef>
            </a:pPr>
            <a:r>
              <a:rPr lang="es-ES_tradnl" dirty="0" smtClean="0">
                <a:solidFill>
                  <a:srgbClr val="404040"/>
                </a:solidFill>
                <a:latin typeface="News Gothic Std" charset="0"/>
                <a:ea typeface="MS PGothic" charset="0"/>
              </a:rPr>
              <a:t>[</a:t>
            </a:r>
            <a:r>
              <a:rPr lang="es-ES_tradnl" i="1" dirty="0" smtClean="0">
                <a:solidFill>
                  <a:srgbClr val="404040"/>
                </a:solidFill>
                <a:latin typeface="News Gothic Std" charset="0"/>
                <a:ea typeface="MS PGothic" charset="0"/>
              </a:rPr>
              <a:t>Comparta una breve anécdota sobre usted mismo que indique su entusiasmo sobre la sesión y que lo establezca como un asesor experto en temas financieros como los </a:t>
            </a:r>
            <a:r>
              <a:rPr lang="es-ES_tradnl" i="1" baseline="0" noProof="0" dirty="0" smtClean="0">
                <a:solidFill>
                  <a:schemeClr val="tx1">
                    <a:lumMod val="75000"/>
                    <a:lumOff val="25000"/>
                  </a:schemeClr>
                </a:solidFill>
                <a:ea typeface="ＭＳ Ｐゴシック" pitchFamily="34" charset="-128"/>
              </a:rPr>
              <a:t>presupuestos</a:t>
            </a:r>
            <a:r>
              <a:rPr lang="es-ES_tradnl" i="1" noProof="0" dirty="0" smtClean="0">
                <a:solidFill>
                  <a:schemeClr val="tx1">
                    <a:lumMod val="75000"/>
                    <a:lumOff val="25000"/>
                  </a:schemeClr>
                </a:solidFill>
                <a:ea typeface="ＭＳ Ｐゴシック" pitchFamily="34" charset="-128"/>
              </a:rPr>
              <a:t>.]</a:t>
            </a:r>
            <a:endParaRPr lang="es-ES_tradnl" sz="1100" i="1" noProof="0" dirty="0" smtClean="0">
              <a:solidFill>
                <a:schemeClr val="tx1">
                  <a:lumMod val="75000"/>
                  <a:lumOff val="25000"/>
                </a:schemeClr>
              </a:solidFill>
              <a:ea typeface="ＭＳ Ｐゴシック" pitchFamily="34" charset="-128"/>
            </a:endParaRPr>
          </a:p>
          <a:p>
            <a:endParaRPr lang="es-ES_tradnl" noProof="0" dirty="0" smtClean="0">
              <a:solidFill>
                <a:schemeClr val="tx1">
                  <a:lumMod val="75000"/>
                  <a:lumOff val="25000"/>
                </a:schemeClr>
              </a:solidFill>
              <a:ea typeface="ＭＳ Ｐゴシック" pitchFamily="34" charset="-128"/>
            </a:endParaRPr>
          </a:p>
          <a:p>
            <a:pPr eaLnBrk="1" hangingPunct="1">
              <a:spcBef>
                <a:spcPct val="0"/>
              </a:spcBef>
            </a:pPr>
            <a:r>
              <a:rPr lang="es-ES_tradnl" noProof="0" dirty="0" smtClean="0">
                <a:solidFill>
                  <a:schemeClr val="tx1">
                    <a:lumMod val="75000"/>
                    <a:lumOff val="25000"/>
                  </a:schemeClr>
                </a:solidFill>
                <a:ea typeface="ＭＳ Ｐゴシック" pitchFamily="34" charset="-128"/>
              </a:rPr>
              <a:t>Espero que participen en nuestra charla la cual durará 30 minutos</a:t>
            </a:r>
            <a:r>
              <a:rPr lang="es-ES_tradnl" dirty="0" smtClean="0">
                <a:solidFill>
                  <a:srgbClr val="404040"/>
                </a:solidFill>
                <a:latin typeface="News Gothic Std" charset="0"/>
                <a:ea typeface="MS PGothic" charset="0"/>
              </a:rPr>
              <a:t>. Estaré pidiendo sus opiniones y tendremos tiempo para responder a todas sus preguntas antes de que terminemos.</a:t>
            </a:r>
          </a:p>
          <a:p>
            <a:endParaRPr lang="es-ES_tradnl" sz="1100" noProof="0" dirty="0" smtClean="0">
              <a:solidFill>
                <a:schemeClr val="tx1">
                  <a:lumMod val="75000"/>
                  <a:lumOff val="25000"/>
                </a:schemeClr>
              </a:solidFill>
              <a:ea typeface="ＭＳ Ｐゴシック" pitchFamily="34" charset="-128"/>
            </a:endParaRPr>
          </a:p>
          <a:p>
            <a:r>
              <a:rPr lang="es-ES_tradnl" noProof="0" dirty="0" smtClean="0">
                <a:solidFill>
                  <a:schemeClr val="tx1">
                    <a:lumMod val="75000"/>
                    <a:lumOff val="25000"/>
                  </a:schemeClr>
                </a:solidFill>
                <a:ea typeface="ＭＳ Ｐゴシック" pitchFamily="34" charset="-128"/>
              </a:rPr>
              <a:t>Comencemos.</a:t>
            </a:r>
          </a:p>
          <a:p>
            <a:endParaRPr lang="es-ES_tradnl" noProof="0" dirty="0" smtClean="0">
              <a:solidFill>
                <a:schemeClr val="tx1">
                  <a:lumMod val="75000"/>
                  <a:lumOff val="25000"/>
                </a:schemeClr>
              </a:solidFill>
              <a:ea typeface="ＭＳ Ｐゴシック" pitchFamily="34" charset="-128"/>
            </a:endParaRPr>
          </a:p>
          <a:p>
            <a:pPr marL="0" lvl="1" eaLnBrk="1" hangingPunct="1">
              <a:spcBef>
                <a:spcPts val="1200"/>
              </a:spcBef>
              <a:spcAft>
                <a:spcPts val="300"/>
              </a:spcAft>
            </a:pPr>
            <a:r>
              <a:rPr lang="es-ES_tradnl" b="1" dirty="0" smtClean="0">
                <a:solidFill>
                  <a:srgbClr val="404040"/>
                </a:solidFill>
                <a:latin typeface="News Gothic Std" charset="0"/>
                <a:ea typeface="MS PGothic" charset="0"/>
              </a:rPr>
              <a:t>CONSEJO: </a:t>
            </a:r>
            <a:r>
              <a:rPr lang="es-ES_tradnl" dirty="0" smtClean="0">
                <a:solidFill>
                  <a:srgbClr val="404040"/>
                </a:solidFill>
                <a:latin typeface="News Gothic Std" charset="0"/>
                <a:ea typeface="MS PGothic" charset="0"/>
              </a:rPr>
              <a:t>Recuerde, ¡aprenda este material por adelantado para que pueda comunicarlo directamente sin leerlo palabra por palabra!</a:t>
            </a:r>
          </a:p>
          <a:p>
            <a:pPr marL="0" lvl="1" eaLnBrk="1" hangingPunct="1">
              <a:spcBef>
                <a:spcPts val="600"/>
              </a:spcBef>
              <a:spcAft>
                <a:spcPts val="300"/>
              </a:spcAft>
            </a:pPr>
            <a:r>
              <a:rPr lang="es-ES_tradnl" dirty="0" smtClean="0">
                <a:solidFill>
                  <a:srgbClr val="404040"/>
                </a:solidFill>
                <a:latin typeface="News Gothic Std" charset="0"/>
                <a:ea typeface="MS PGothic" charset="0"/>
              </a:rPr>
              <a:t>&lt;haga clic en la siguiente diapositiva&gt;</a:t>
            </a:r>
            <a:endParaRPr lang="en-US" dirty="0">
              <a:solidFill>
                <a:srgbClr val="404040"/>
              </a:solidFill>
              <a:latin typeface="News Gothic Std" charset="0"/>
              <a:ea typeface="MS PGothic"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528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4</a:t>
            </a:fld>
            <a:endParaRPr lang="en-US" sz="1200" dirty="0">
              <a:latin typeface="News Gothic Std" pitchFamily="34" charset="0"/>
            </a:endParaRP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60960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84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0" y="1066800"/>
            <a:ext cx="2235200" cy="1676400"/>
          </a:xfrm>
          <a:prstGeom prst="rect">
            <a:avLst/>
          </a:prstGeom>
        </p:spPr>
      </p:sp>
      <p:sp>
        <p:nvSpPr>
          <p:cNvPr id="3" name="Notes Placeholder 2"/>
          <p:cNvSpPr>
            <a:spLocks noGrp="1"/>
          </p:cNvSpPr>
          <p:nvPr>
            <p:ph type="body" idx="1"/>
          </p:nvPr>
        </p:nvSpPr>
        <p:spPr>
          <a:xfrm>
            <a:off x="1447800" y="2895600"/>
            <a:ext cx="4495800" cy="5715000"/>
          </a:xfrm>
          <a:prstGeom prst="rect">
            <a:avLst/>
          </a:prstGeom>
        </p:spPr>
        <p:txBody>
          <a:bodyPr/>
          <a:lstStyle/>
          <a:p>
            <a:pPr eaLnBrk="1" hangingPunct="1">
              <a:spcBef>
                <a:spcPct val="0"/>
              </a:spcBef>
              <a:defRPr/>
            </a:pPr>
            <a:r>
              <a:rPr lang="es-ES_tradnl" b="1" noProof="0" smtClean="0">
                <a:solidFill>
                  <a:srgbClr val="404040"/>
                </a:solidFill>
                <a:latin typeface="News Gothic Std" charset="0"/>
                <a:ea typeface="MS PGothic" charset="0"/>
              </a:rPr>
              <a:t>AGENDA</a:t>
            </a:r>
            <a:endParaRPr lang="es-ES_tradnl" b="1" noProof="0" dirty="0" smtClean="0">
              <a:solidFill>
                <a:srgbClr val="404040"/>
              </a:solidFill>
              <a:latin typeface="News Gothic Std" charset="0"/>
              <a:ea typeface="MS PGothic" charset="0"/>
            </a:endParaRPr>
          </a:p>
          <a:p>
            <a:pPr eaLnBrk="1" hangingPunct="1">
              <a:spcBef>
                <a:spcPts val="1800"/>
              </a:spcBef>
              <a:defRPr/>
            </a:pPr>
            <a:r>
              <a:rPr lang="es-ES_tradnl" b="1" noProof="0" dirty="0" smtClean="0">
                <a:solidFill>
                  <a:schemeClr val="tx1">
                    <a:lumMod val="75000"/>
                    <a:lumOff val="25000"/>
                  </a:schemeClr>
                </a:solidFill>
              </a:rPr>
              <a:t>Diga: </a:t>
            </a:r>
            <a:r>
              <a:rPr lang="es-ES_tradnl" noProof="0" dirty="0" smtClean="0">
                <a:solidFill>
                  <a:schemeClr val="tx1">
                    <a:lumMod val="75000"/>
                    <a:lumOff val="25000"/>
                  </a:schemeClr>
                </a:solidFill>
              </a:rPr>
              <a:t>El hecho de que estén aquí demuestra que les importa su salud financiera y que están tomando un paso importante hacia </a:t>
            </a:r>
            <a:r>
              <a:rPr lang="es-ES_tradnl" noProof="0" dirty="0" smtClean="0">
                <a:solidFill>
                  <a:srgbClr val="404040"/>
                </a:solidFill>
                <a:latin typeface="News Gothic Std" charset="0"/>
                <a:ea typeface="MS PGothic" charset="0"/>
              </a:rPr>
              <a:t>su futuro financiero, aprendiendo a</a:t>
            </a:r>
            <a:r>
              <a:rPr lang="es-ES_tradnl" baseline="0" noProof="0" dirty="0" smtClean="0">
                <a:solidFill>
                  <a:srgbClr val="404040"/>
                </a:solidFill>
                <a:latin typeface="News Gothic Std" charset="0"/>
                <a:ea typeface="MS PGothic" charset="0"/>
              </a:rPr>
              <a:t> manejar</a:t>
            </a:r>
            <a:r>
              <a:rPr lang="es-ES_tradnl" b="0" baseline="0" noProof="0" dirty="0" smtClean="0">
                <a:solidFill>
                  <a:schemeClr val="tx1">
                    <a:lumMod val="75000"/>
                    <a:lumOff val="25000"/>
                  </a:schemeClr>
                </a:solidFill>
              </a:rPr>
              <a:t> su dinero.</a:t>
            </a:r>
          </a:p>
          <a:p>
            <a:pPr eaLnBrk="1" hangingPunct="1">
              <a:spcBef>
                <a:spcPts val="1800"/>
              </a:spcBef>
              <a:defRPr/>
            </a:pPr>
            <a:endParaRPr lang="es-ES_tradnl" noProof="0" dirty="0" smtClean="0">
              <a:solidFill>
                <a:schemeClr val="tx1">
                  <a:lumMod val="75000"/>
                  <a:lumOff val="25000"/>
                </a:schemeClr>
              </a:solidFill>
            </a:endParaRPr>
          </a:p>
          <a:p>
            <a:pPr>
              <a:defRPr/>
            </a:pPr>
            <a:r>
              <a:rPr lang="es-ES_tradnl" dirty="0" smtClean="0">
                <a:solidFill>
                  <a:schemeClr val="tx1">
                    <a:lumMod val="75000"/>
                    <a:lumOff val="25000"/>
                  </a:schemeClr>
                </a:solidFill>
              </a:rPr>
              <a:t>Hoy nos enfocaremos en estas grandes preguntas:</a:t>
            </a:r>
          </a:p>
          <a:p>
            <a:pPr marL="274320" marR="0" lvl="1" indent="-274320" algn="l" defTabSz="914400" rtl="0" eaLnBrk="1" fontAlgn="auto" latinLnBrk="0" hangingPunct="1">
              <a:lnSpc>
                <a:spcPct val="100000"/>
              </a:lnSpc>
              <a:spcBef>
                <a:spcPts val="600"/>
              </a:spcBef>
              <a:spcAft>
                <a:spcPts val="600"/>
              </a:spcAft>
              <a:buClrTx/>
              <a:buSzTx/>
              <a:buFontTx/>
              <a:buBlip>
                <a:blip r:embed="rId3"/>
              </a:buBlip>
              <a:tabLst/>
              <a:defRPr/>
            </a:pPr>
            <a:r>
              <a:rPr lang="en-US" sz="1200" dirty="0" smtClean="0">
                <a:latin typeface="News Gothic Std" pitchFamily="34" charset="0"/>
              </a:rPr>
              <a:t>¿</a:t>
            </a:r>
            <a:r>
              <a:rPr lang="es-ES_tradnl" sz="1200" dirty="0" smtClean="0">
                <a:latin typeface="News Gothic Std" pitchFamily="34" charset="0"/>
              </a:rPr>
              <a:t>Cuáles son los pasos para establecer metas financieras</a:t>
            </a:r>
            <a:r>
              <a:rPr lang="es-ES_tradnl" sz="1200" noProof="0" dirty="0" smtClean="0">
                <a:latin typeface="News Gothic Std" pitchFamily="34" charset="0"/>
              </a:rPr>
              <a:t>?</a:t>
            </a:r>
          </a:p>
          <a:p>
            <a:pPr marL="274320" marR="0" lvl="1" indent="-274320" algn="l" defTabSz="914400" rtl="0" eaLnBrk="1" fontAlgn="auto" latinLnBrk="0" hangingPunct="1">
              <a:lnSpc>
                <a:spcPct val="100000"/>
              </a:lnSpc>
              <a:spcBef>
                <a:spcPts val="600"/>
              </a:spcBef>
              <a:spcAft>
                <a:spcPts val="600"/>
              </a:spcAft>
              <a:buClrTx/>
              <a:buSzTx/>
              <a:buFontTx/>
              <a:buBlip>
                <a:blip r:embed="rId3"/>
              </a:buBlip>
              <a:tabLst/>
              <a:defRPr/>
            </a:pPr>
            <a:r>
              <a:rPr lang="es-ES_tradnl" sz="1200" dirty="0" smtClean="0">
                <a:latin typeface="News Gothic Std" pitchFamily="34" charset="0"/>
              </a:rPr>
              <a:t>¿Cómo puede controlar sus hábitos de gasto diarios</a:t>
            </a:r>
            <a:r>
              <a:rPr lang="es-ES_tradnl" sz="1200" noProof="0" dirty="0" smtClean="0">
                <a:latin typeface="News Gothic Std" pitchFamily="34" charset="0"/>
              </a:rPr>
              <a:t>? </a:t>
            </a:r>
          </a:p>
          <a:p>
            <a:pPr marL="274320" marR="0" lvl="1" indent="-274320" algn="l" defTabSz="914400" rtl="0" eaLnBrk="1" fontAlgn="auto" latinLnBrk="0" hangingPunct="1">
              <a:lnSpc>
                <a:spcPct val="100000"/>
              </a:lnSpc>
              <a:spcBef>
                <a:spcPts val="600"/>
              </a:spcBef>
              <a:spcAft>
                <a:spcPts val="600"/>
              </a:spcAft>
              <a:buClrTx/>
              <a:buSzTx/>
              <a:buFontTx/>
              <a:buBlip>
                <a:blip r:embed="rId3"/>
              </a:buBlip>
              <a:tabLst/>
              <a:defRPr/>
            </a:pPr>
            <a:r>
              <a:rPr lang="es-ES_tradnl" sz="1200" dirty="0" smtClean="0">
                <a:latin typeface="News Gothic Std" pitchFamily="34" charset="0"/>
              </a:rPr>
              <a:t>¿Cómo puede preparar un plan para gastos y ahorros personal para estimar sus ingresos y expensas mensuales</a:t>
            </a:r>
            <a:r>
              <a:rPr lang="es-ES_tradnl" sz="1200" noProof="0" dirty="0" smtClean="0">
                <a:latin typeface="News Gothic Std" pitchFamily="34" charset="0"/>
              </a:rPr>
              <a:t>?</a:t>
            </a:r>
          </a:p>
          <a:p>
            <a:pPr marL="274320" marR="0" lvl="1" indent="-274320" algn="l" defTabSz="914400" rtl="0" eaLnBrk="1" fontAlgn="auto" latinLnBrk="0" hangingPunct="1">
              <a:lnSpc>
                <a:spcPct val="100000"/>
              </a:lnSpc>
              <a:spcBef>
                <a:spcPts val="600"/>
              </a:spcBef>
              <a:spcAft>
                <a:spcPts val="600"/>
              </a:spcAft>
              <a:buClrTx/>
              <a:buSzTx/>
              <a:buFontTx/>
              <a:buBlip>
                <a:blip r:embed="rId3"/>
              </a:buBlip>
              <a:tabLst/>
              <a:defRPr/>
            </a:pPr>
            <a:r>
              <a:rPr lang="es-ES_tradnl" sz="1200" dirty="0" smtClean="0">
                <a:latin typeface="News Gothic Std" pitchFamily="34" charset="0"/>
              </a:rPr>
              <a:t>¿Existen herramientas que le ayuden a administrar su flujo de dinero en efectivo</a:t>
            </a:r>
            <a:r>
              <a:rPr lang="es-ES_tradnl" sz="1200" noProof="0" dirty="0" smtClean="0">
                <a:latin typeface="News Gothic Std" pitchFamily="34" charset="0"/>
              </a:rPr>
              <a:t>? </a:t>
            </a:r>
          </a:p>
          <a:p>
            <a:pPr marL="274320" marR="0" lvl="1" indent="-274320" algn="l" defTabSz="914400" rtl="0" eaLnBrk="1" fontAlgn="auto" latinLnBrk="0" hangingPunct="1">
              <a:lnSpc>
                <a:spcPct val="100000"/>
              </a:lnSpc>
              <a:spcBef>
                <a:spcPts val="600"/>
              </a:spcBef>
              <a:spcAft>
                <a:spcPts val="600"/>
              </a:spcAft>
              <a:buClrTx/>
              <a:buSzTx/>
              <a:buFontTx/>
              <a:buBlip>
                <a:blip r:embed="rId3"/>
              </a:buBlip>
              <a:tabLst/>
              <a:defRPr/>
            </a:pPr>
            <a:r>
              <a:rPr lang="es-ES_tradnl" sz="1200" dirty="0" smtClean="0">
                <a:latin typeface="News Gothic Std" pitchFamily="34" charset="0"/>
              </a:rPr>
              <a:t>¿Existen formas de aumentar su ingreso y reducir sus gastos</a:t>
            </a:r>
            <a:r>
              <a:rPr lang="es-ES_tradnl" sz="1200" noProof="0" dirty="0" smtClean="0">
                <a:latin typeface="News Gothic Std" pitchFamily="34" charset="0"/>
              </a:rPr>
              <a:t>? </a:t>
            </a:r>
          </a:p>
          <a:p>
            <a:pPr marL="274320" lvl="1" indent="-274320">
              <a:spcBef>
                <a:spcPts val="600"/>
              </a:spcBef>
              <a:spcAft>
                <a:spcPts val="600"/>
              </a:spcAft>
              <a:buBlip>
                <a:blip r:embed="rId3"/>
              </a:buBlip>
              <a:defRPr/>
            </a:pPr>
            <a:endParaRPr lang="es-ES_tradnl" noProof="0" dirty="0" smtClean="0">
              <a:solidFill>
                <a:schemeClr val="tx1">
                  <a:lumMod val="75000"/>
                  <a:lumOff val="25000"/>
                </a:schemeClr>
              </a:solidFill>
            </a:endParaRPr>
          </a:p>
          <a:p>
            <a:pPr marL="0" marR="0" lvl="1" indent="0" algn="l" defTabSz="914400" rtl="0" eaLnBrk="1" fontAlgn="auto" latinLnBrk="0" hangingPunct="1">
              <a:lnSpc>
                <a:spcPct val="100000"/>
              </a:lnSpc>
              <a:spcBef>
                <a:spcPts val="300"/>
              </a:spcBef>
              <a:spcAft>
                <a:spcPts val="300"/>
              </a:spcAft>
              <a:buClrTx/>
              <a:buSzTx/>
              <a:buFontTx/>
              <a:buNone/>
              <a:tabLst/>
              <a:defRPr/>
            </a:pPr>
            <a:r>
              <a:rPr lang="es-ES_tradnl" dirty="0" smtClean="0">
                <a:solidFill>
                  <a:srgbClr val="404040"/>
                </a:solidFill>
                <a:latin typeface="News Gothic Std" charset="0"/>
                <a:ea typeface="MS PGothic" charset="0"/>
              </a:rPr>
              <a:t>&lt;haga clic en la siguiente diapositiva&gt;</a:t>
            </a:r>
            <a:endParaRPr lang="en-US" dirty="0" smtClean="0">
              <a:solidFill>
                <a:srgbClr val="404040"/>
              </a:solidFill>
              <a:latin typeface="News Gothic Std" charset="0"/>
              <a:ea typeface="MS PGothic" charset="0"/>
            </a:endParaRPr>
          </a:p>
          <a:p>
            <a:pPr marL="0" lvl="1">
              <a:spcBef>
                <a:spcPts val="300"/>
              </a:spcBef>
              <a:spcAft>
                <a:spcPts val="300"/>
              </a:spcAft>
              <a:defRPr/>
            </a:pPr>
            <a:endParaRPr lang="es-ES_tradnl" noProof="0" dirty="0" smtClean="0"/>
          </a:p>
          <a:p>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5</a:t>
            </a:fld>
            <a:endParaRPr lang="en-US" sz="1200" dirty="0">
              <a:latin typeface="News Gothic Std" pitchFamily="34" charset="0"/>
            </a:endParaRPr>
          </a:p>
        </p:txBody>
      </p:sp>
    </p:spTree>
    <p:extLst>
      <p:ext uri="{BB962C8B-B14F-4D97-AF65-F5344CB8AC3E}">
        <p14:creationId xmlns:p14="http://schemas.microsoft.com/office/powerpoint/2010/main" val="3173690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0" y="1066800"/>
            <a:ext cx="2235200" cy="1676400"/>
          </a:xfrm>
          <a:prstGeom prst="rect">
            <a:avLst/>
          </a:prstGeom>
        </p:spPr>
      </p:sp>
      <p:sp>
        <p:nvSpPr>
          <p:cNvPr id="3" name="Notes Placeholder 2"/>
          <p:cNvSpPr>
            <a:spLocks noGrp="1"/>
          </p:cNvSpPr>
          <p:nvPr>
            <p:ph type="body" idx="1"/>
          </p:nvPr>
        </p:nvSpPr>
        <p:spPr>
          <a:xfrm>
            <a:off x="1447800" y="2781300"/>
            <a:ext cx="5029200" cy="6057900"/>
          </a:xfrm>
          <a:prstGeom prst="rect">
            <a:avLst/>
          </a:prstGeom>
        </p:spPr>
        <p:txBody>
          <a:bodyPr/>
          <a:lstStyle/>
          <a:p>
            <a:pPr lvl="0">
              <a:defRPr/>
            </a:pPr>
            <a:r>
              <a:rPr lang="es-ES_tradnl" sz="1200" b="1" noProof="0" dirty="0" smtClean="0">
                <a:solidFill>
                  <a:schemeClr val="tx1">
                    <a:lumMod val="75000"/>
                    <a:lumOff val="25000"/>
                  </a:schemeClr>
                </a:solidFill>
              </a:rPr>
              <a:t>Establezca</a:t>
            </a:r>
            <a:r>
              <a:rPr lang="es-ES_tradnl" sz="1200" b="1" baseline="0" noProof="0" dirty="0" smtClean="0">
                <a:solidFill>
                  <a:schemeClr val="tx1">
                    <a:lumMod val="75000"/>
                    <a:lumOff val="25000"/>
                  </a:schemeClr>
                </a:solidFill>
              </a:rPr>
              <a:t> Metas Financieras</a:t>
            </a:r>
            <a:endParaRPr lang="es-ES_tradnl" b="1" noProof="0" dirty="0" smtClean="0">
              <a:solidFill>
                <a:schemeClr val="tx1">
                  <a:lumMod val="75000"/>
                  <a:lumOff val="25000"/>
                </a:schemeClr>
              </a:solidFill>
              <a:ea typeface="ＭＳ Ｐゴシック" pitchFamily="34" charset="-128"/>
            </a:endParaRPr>
          </a:p>
          <a:p>
            <a:pPr>
              <a:spcBef>
                <a:spcPts val="1800"/>
              </a:spcBef>
            </a:pPr>
            <a:r>
              <a:rPr lang="es-ES_tradnl" b="1" noProof="0" dirty="0" smtClean="0">
                <a:solidFill>
                  <a:schemeClr val="tx1">
                    <a:lumMod val="75000"/>
                    <a:lumOff val="25000"/>
                  </a:schemeClr>
                </a:solidFill>
                <a:ea typeface="ＭＳ Ｐゴシック" pitchFamily="34" charset="-128"/>
              </a:rPr>
              <a:t>Pregunte: </a:t>
            </a:r>
            <a:r>
              <a:rPr lang="es-ES_tradnl" b="0" noProof="0" dirty="0" smtClean="0">
                <a:solidFill>
                  <a:schemeClr val="tx1">
                    <a:lumMod val="75000"/>
                    <a:lumOff val="25000"/>
                  </a:schemeClr>
                </a:solidFill>
                <a:ea typeface="ＭＳ Ｐゴシック" pitchFamily="34" charset="-128"/>
              </a:rPr>
              <a:t>¿Porqué piensan que es importante establecer metas financieras? ¿Porqué la gente se propone metas financieras</a:t>
            </a:r>
            <a:r>
              <a:rPr lang="es-ES_tradnl" noProof="0" dirty="0" smtClean="0">
                <a:solidFill>
                  <a:schemeClr val="tx1">
                    <a:lumMod val="75000"/>
                    <a:lumOff val="25000"/>
                  </a:schemeClr>
                </a:solidFill>
                <a:ea typeface="ＭＳ Ｐゴシック" pitchFamily="34" charset="-128"/>
              </a:rPr>
              <a:t>?</a:t>
            </a:r>
          </a:p>
          <a:p>
            <a:endParaRPr lang="es-ES_tradnl" noProof="0" dirty="0" smtClean="0">
              <a:solidFill>
                <a:schemeClr val="tx1">
                  <a:lumMod val="75000"/>
                  <a:lumOff val="25000"/>
                </a:schemeClr>
              </a:solidFill>
              <a:ea typeface="ＭＳ Ｐゴシック" pitchFamily="34" charset="-128"/>
            </a:endParaRPr>
          </a:p>
          <a:p>
            <a:pPr eaLnBrk="1" fontAlgn="auto" hangingPunct="1">
              <a:spcBef>
                <a:spcPts val="0"/>
              </a:spcBef>
              <a:spcAft>
                <a:spcPts val="0"/>
              </a:spcAft>
              <a:defRPr/>
            </a:pPr>
            <a:r>
              <a:rPr lang="es-ES_tradnl" b="1" dirty="0" smtClean="0">
                <a:solidFill>
                  <a:schemeClr val="tx1">
                    <a:lumMod val="75000"/>
                    <a:lumOff val="25000"/>
                  </a:schemeClr>
                </a:solidFill>
                <a:ea typeface="ＭＳ Ｐゴシック" pitchFamily="34" charset="-128"/>
              </a:rPr>
              <a:t>CONSEJO: </a:t>
            </a:r>
            <a:r>
              <a:rPr lang="es-ES_tradnl" dirty="0" smtClean="0">
                <a:solidFill>
                  <a:schemeClr val="tx1">
                    <a:lumMod val="75000"/>
                    <a:lumOff val="25000"/>
                  </a:schemeClr>
                </a:solidFill>
                <a:ea typeface="ＭＳ Ｐゴシック" pitchFamily="34" charset="-128"/>
              </a:rPr>
              <a:t>Cuando haga una pregunta, permita al menos 10 segundos de silencio. Aunque puede que le parezca mucho tiempo en el momento, la gente necesita tiempo para pensar y esperar unos segundos aumenta la probabilidad de que alguien hable y comparta su opinión.</a:t>
            </a:r>
          </a:p>
          <a:p>
            <a:pPr eaLnBrk="1" fontAlgn="auto" hangingPunct="1">
              <a:spcBef>
                <a:spcPts val="0"/>
              </a:spcBef>
              <a:spcAft>
                <a:spcPts val="0"/>
              </a:spcAft>
              <a:defRPr/>
            </a:pPr>
            <a:endParaRPr lang="es-ES_tradnl" dirty="0" smtClean="0">
              <a:solidFill>
                <a:schemeClr val="tx1">
                  <a:lumMod val="75000"/>
                  <a:lumOff val="25000"/>
                </a:schemeClr>
              </a:solidFill>
              <a:ea typeface="ＭＳ Ｐゴシック" pitchFamily="34" charset="-128"/>
            </a:endParaRPr>
          </a:p>
          <a:p>
            <a:pPr eaLnBrk="1" fontAlgn="auto" hangingPunct="1">
              <a:spcBef>
                <a:spcPts val="0"/>
              </a:spcBef>
              <a:spcAft>
                <a:spcPts val="300"/>
              </a:spcAft>
              <a:defRPr/>
            </a:pPr>
            <a:r>
              <a:rPr lang="es-ES_tradnl" b="1" dirty="0" smtClean="0">
                <a:solidFill>
                  <a:schemeClr val="tx1">
                    <a:lumMod val="75000"/>
                    <a:lumOff val="25000"/>
                  </a:schemeClr>
                </a:solidFill>
                <a:ea typeface="ＭＳ Ｐゴシック" pitchFamily="34" charset="-128"/>
              </a:rPr>
              <a:t>Agradezca y analice </a:t>
            </a:r>
            <a:r>
              <a:rPr lang="es-ES_tradnl" dirty="0" smtClean="0">
                <a:solidFill>
                  <a:schemeClr val="tx1">
                    <a:lumMod val="75000"/>
                    <a:lumOff val="25000"/>
                  </a:schemeClr>
                </a:solidFill>
                <a:ea typeface="ＭＳ Ｐゴシック" pitchFamily="34" charset="-128"/>
              </a:rPr>
              <a:t>todos las respuestas con una sonrisa alentadora y de apreciación. Después de que un par de personas ofrezcan sus ideas, mencione cada uno de los puntos abajo y siga adelante. </a:t>
            </a:r>
          </a:p>
          <a:p>
            <a:pPr eaLnBrk="1" fontAlgn="auto" hangingPunct="1">
              <a:spcBef>
                <a:spcPts val="0"/>
              </a:spcBef>
              <a:spcAft>
                <a:spcPts val="300"/>
              </a:spcAft>
              <a:defRPr/>
            </a:pPr>
            <a:endParaRPr lang="es-ES_tradnl" dirty="0" smtClean="0">
              <a:solidFill>
                <a:schemeClr val="tx1">
                  <a:lumMod val="75000"/>
                  <a:lumOff val="25000"/>
                </a:schemeClr>
              </a:solidFill>
              <a:ea typeface="ＭＳ Ｐゴシック" pitchFamily="34" charset="-128"/>
            </a:endParaRPr>
          </a:p>
          <a:p>
            <a:pPr marL="274320" indent="-274320">
              <a:spcBef>
                <a:spcPts val="300"/>
              </a:spcBef>
              <a:spcAft>
                <a:spcPts val="300"/>
              </a:spcAft>
              <a:buBlip>
                <a:blip r:embed="rId3"/>
              </a:buBlip>
            </a:pPr>
            <a:r>
              <a:rPr lang="es-ES_tradnl" noProof="0" dirty="0" smtClean="0">
                <a:solidFill>
                  <a:schemeClr val="tx1">
                    <a:lumMod val="75000"/>
                    <a:lumOff val="25000"/>
                  </a:schemeClr>
                </a:solidFill>
              </a:rPr>
              <a:t>Emergencias</a:t>
            </a:r>
          </a:p>
          <a:p>
            <a:pPr marL="274320" indent="-274320">
              <a:spcBef>
                <a:spcPts val="300"/>
              </a:spcBef>
              <a:spcAft>
                <a:spcPts val="300"/>
              </a:spcAft>
              <a:buBlip>
                <a:blip r:embed="rId3"/>
              </a:buBlip>
            </a:pPr>
            <a:r>
              <a:rPr lang="es-ES_tradnl" noProof="0" dirty="0" smtClean="0">
                <a:solidFill>
                  <a:schemeClr val="tx1">
                    <a:lumMod val="75000"/>
                    <a:lumOff val="25000"/>
                  </a:schemeClr>
                </a:solidFill>
              </a:rPr>
              <a:t>Una meta o compra importante</a:t>
            </a:r>
            <a:r>
              <a:rPr lang="es-ES_tradnl" baseline="0" noProof="0" dirty="0" smtClean="0">
                <a:solidFill>
                  <a:schemeClr val="tx1">
                    <a:lumMod val="75000"/>
                    <a:lumOff val="25000"/>
                  </a:schemeClr>
                </a:solidFill>
              </a:rPr>
              <a:t> como:</a:t>
            </a:r>
            <a:r>
              <a:rPr lang="es-ES_tradnl" noProof="0" dirty="0" smtClean="0">
                <a:solidFill>
                  <a:schemeClr val="tx1">
                    <a:lumMod val="75000"/>
                    <a:lumOff val="25000"/>
                  </a:schemeClr>
                </a:solidFill>
              </a:rPr>
              <a:t> </a:t>
            </a:r>
          </a:p>
          <a:p>
            <a:pPr marL="548640" lvl="1" indent="-274320">
              <a:spcBef>
                <a:spcPts val="300"/>
              </a:spcBef>
              <a:spcAft>
                <a:spcPts val="300"/>
              </a:spcAft>
              <a:buFont typeface="Courier New" pitchFamily="49" charset="0"/>
              <a:buChar char="o"/>
            </a:pPr>
            <a:r>
              <a:rPr lang="es-ES_tradnl" noProof="0" dirty="0" smtClean="0">
                <a:solidFill>
                  <a:schemeClr val="tx1">
                    <a:lumMod val="75000"/>
                    <a:lumOff val="25000"/>
                  </a:schemeClr>
                </a:solidFill>
              </a:rPr>
              <a:t>Casa</a:t>
            </a:r>
          </a:p>
          <a:p>
            <a:pPr marL="548640" marR="0" lvl="1" indent="-274320" algn="l" defTabSz="914400" rtl="0" eaLnBrk="1" fontAlgn="auto" latinLnBrk="0" hangingPunct="1">
              <a:lnSpc>
                <a:spcPct val="100000"/>
              </a:lnSpc>
              <a:spcBef>
                <a:spcPts val="300"/>
              </a:spcBef>
              <a:spcAft>
                <a:spcPts val="300"/>
              </a:spcAft>
              <a:buClrTx/>
              <a:buSzTx/>
              <a:buFont typeface="Courier New" pitchFamily="49" charset="0"/>
              <a:buChar char="o"/>
              <a:tabLst/>
              <a:defRPr/>
            </a:pPr>
            <a:r>
              <a:rPr lang="es-ES_tradnl" noProof="0" dirty="0" smtClean="0">
                <a:solidFill>
                  <a:schemeClr val="tx1">
                    <a:lumMod val="75000"/>
                    <a:lumOff val="25000"/>
                  </a:schemeClr>
                </a:solidFill>
              </a:rPr>
              <a:t>Auto</a:t>
            </a:r>
          </a:p>
          <a:p>
            <a:pPr marL="548640" marR="0" lvl="1" indent="-274320" algn="l" defTabSz="914400" rtl="0" eaLnBrk="1" fontAlgn="auto" latinLnBrk="0" hangingPunct="1">
              <a:lnSpc>
                <a:spcPct val="100000"/>
              </a:lnSpc>
              <a:spcBef>
                <a:spcPts val="300"/>
              </a:spcBef>
              <a:spcAft>
                <a:spcPts val="300"/>
              </a:spcAft>
              <a:buClrTx/>
              <a:buSzTx/>
              <a:buFont typeface="Courier New" pitchFamily="49" charset="0"/>
              <a:buChar char="o"/>
              <a:tabLst/>
              <a:defRPr/>
            </a:pPr>
            <a:r>
              <a:rPr lang="es-ES_tradnl" noProof="0" dirty="0" smtClean="0">
                <a:solidFill>
                  <a:schemeClr val="tx1">
                    <a:lumMod val="75000"/>
                    <a:lumOff val="25000"/>
                  </a:schemeClr>
                </a:solidFill>
              </a:rPr>
              <a:t>Vacaciones</a:t>
            </a:r>
          </a:p>
          <a:p>
            <a:pPr marL="274320" indent="-274320">
              <a:spcBef>
                <a:spcPts val="300"/>
              </a:spcBef>
              <a:spcAft>
                <a:spcPts val="300"/>
              </a:spcAft>
              <a:buBlip>
                <a:blip r:embed="rId3"/>
              </a:buBlip>
            </a:pPr>
            <a:r>
              <a:rPr lang="es-ES_tradnl" noProof="0" dirty="0" smtClean="0">
                <a:solidFill>
                  <a:schemeClr val="tx1">
                    <a:lumMod val="75000"/>
                    <a:lumOff val="25000"/>
                  </a:schemeClr>
                </a:solidFill>
              </a:rPr>
              <a:t>Jubilación</a:t>
            </a:r>
          </a:p>
          <a:p>
            <a:pPr marL="274320" indent="-274320">
              <a:spcBef>
                <a:spcPts val="300"/>
              </a:spcBef>
              <a:spcAft>
                <a:spcPts val="300"/>
              </a:spcAft>
              <a:buBlip>
                <a:blip r:embed="rId3"/>
              </a:buBlip>
            </a:pPr>
            <a:r>
              <a:rPr lang="es-ES_tradnl" noProof="0" dirty="0" smtClean="0">
                <a:solidFill>
                  <a:schemeClr val="tx1">
                    <a:lumMod val="75000"/>
                    <a:lumOff val="25000"/>
                  </a:schemeClr>
                </a:solidFill>
              </a:rPr>
              <a:t>Educación</a:t>
            </a:r>
          </a:p>
          <a:p>
            <a:pPr eaLnBrk="1" hangingPunct="1">
              <a:spcBef>
                <a:spcPts val="300"/>
              </a:spcBef>
              <a:spcAft>
                <a:spcPts val="300"/>
              </a:spcAft>
              <a:buFontTx/>
              <a:buBlip>
                <a:blip r:embed="rId3"/>
              </a:buBlip>
              <a:defRPr/>
            </a:pPr>
            <a:r>
              <a:rPr lang="es-ES_tradnl" dirty="0" smtClean="0">
                <a:solidFill>
                  <a:srgbClr val="404040"/>
                </a:solidFill>
                <a:latin typeface="News Gothic Std" charset="0"/>
                <a:ea typeface="MS PGothic" charset="0"/>
              </a:rPr>
              <a:t>   Mejorar la calidad de vida</a:t>
            </a:r>
          </a:p>
          <a:p>
            <a:pPr marL="0" marR="0" lvl="1" indent="0" algn="l" defTabSz="914400" rtl="0" eaLnBrk="1" fontAlgn="auto" latinLnBrk="0" hangingPunct="1">
              <a:lnSpc>
                <a:spcPct val="100000"/>
              </a:lnSpc>
              <a:spcBef>
                <a:spcPts val="300"/>
              </a:spcBef>
              <a:spcAft>
                <a:spcPts val="300"/>
              </a:spcAft>
              <a:buClrTx/>
              <a:buSzTx/>
              <a:buFontTx/>
              <a:buNone/>
              <a:tabLst/>
              <a:defRPr/>
            </a:pPr>
            <a:r>
              <a:rPr lang="es-ES_tradnl" dirty="0" smtClean="0">
                <a:solidFill>
                  <a:srgbClr val="404040"/>
                </a:solidFill>
                <a:latin typeface="News Gothic Std" charset="0"/>
                <a:ea typeface="MS PGothic" charset="0"/>
              </a:rPr>
              <a:t>&lt;haga clic en la siguiente diapositiva&gt;</a:t>
            </a:r>
            <a:endParaRPr lang="en-US" dirty="0" smtClean="0">
              <a:solidFill>
                <a:srgbClr val="404040"/>
              </a:solidFill>
              <a:latin typeface="News Gothic Std" charset="0"/>
              <a:ea typeface="MS PGothic" charset="0"/>
            </a:endParaRPr>
          </a:p>
          <a:p>
            <a:endParaRPr lang="en-US" dirty="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chemeClr val="tx1">
                  <a:lumMod val="75000"/>
                  <a:lumOff val="25000"/>
                </a:schemeClr>
              </a:solidFill>
            </a:endParaRPr>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12" y="29718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6</a:t>
            </a:fld>
            <a:endParaRPr lang="en-US" sz="1200" dirty="0">
              <a:latin typeface="News Gothic Std"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72" y="4550229"/>
            <a:ext cx="685800" cy="685800"/>
          </a:xfrm>
          <a:prstGeom prst="rect">
            <a:avLst/>
          </a:prstGeom>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312" y="3761014"/>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369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0" y="1066800"/>
            <a:ext cx="2235200" cy="1676400"/>
          </a:xfrm>
          <a:prstGeom prst="rect">
            <a:avLst/>
          </a:prstGeom>
        </p:spPr>
      </p:sp>
      <p:sp>
        <p:nvSpPr>
          <p:cNvPr id="3" name="Notes Placeholder 2"/>
          <p:cNvSpPr>
            <a:spLocks noGrp="1"/>
          </p:cNvSpPr>
          <p:nvPr>
            <p:ph type="body" idx="1"/>
          </p:nvPr>
        </p:nvSpPr>
        <p:spPr>
          <a:xfrm>
            <a:off x="1447800" y="2781300"/>
            <a:ext cx="5029200" cy="6362700"/>
          </a:xfrm>
          <a:prstGeom prst="rect">
            <a:avLst/>
          </a:prstGeom>
        </p:spPr>
        <p:txBody>
          <a:bodyPr/>
          <a:lstStyle/>
          <a:p>
            <a:pPr lvl="0">
              <a:defRPr/>
            </a:pPr>
            <a:r>
              <a:rPr lang="es-ES_tradnl" sz="1200" b="1" noProof="0" dirty="0" smtClean="0">
                <a:solidFill>
                  <a:schemeClr val="tx1">
                    <a:lumMod val="75000"/>
                    <a:lumOff val="25000"/>
                  </a:schemeClr>
                </a:solidFill>
              </a:rPr>
              <a:t>Establezca</a:t>
            </a:r>
            <a:r>
              <a:rPr lang="es-ES_tradnl" sz="1200" b="1" baseline="0" noProof="0" dirty="0" smtClean="0">
                <a:solidFill>
                  <a:schemeClr val="tx1">
                    <a:lumMod val="75000"/>
                    <a:lumOff val="25000"/>
                  </a:schemeClr>
                </a:solidFill>
              </a:rPr>
              <a:t> Metas Financieras (continuación)</a:t>
            </a:r>
            <a:endParaRPr lang="es-ES_tradnl" b="1"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1800"/>
              </a:spcBef>
              <a:spcAft>
                <a:spcPts val="0"/>
              </a:spcAft>
              <a:buClrTx/>
              <a:buSzTx/>
              <a:buFontTx/>
              <a:buNone/>
              <a:tabLst/>
              <a:defRPr/>
            </a:pPr>
            <a:r>
              <a:rPr lang="es-ES_tradnl" b="1" noProof="0" dirty="0" smtClean="0">
                <a:solidFill>
                  <a:schemeClr val="tx1">
                    <a:lumMod val="75000"/>
                    <a:lumOff val="25000"/>
                  </a:schemeClr>
                </a:solidFill>
                <a:ea typeface="ＭＳ Ｐゴシック" pitchFamily="34" charset="-128"/>
              </a:rPr>
              <a:t>Nota para</a:t>
            </a:r>
            <a:r>
              <a:rPr lang="es-ES_tradnl" b="1" baseline="0" noProof="0" dirty="0" smtClean="0">
                <a:solidFill>
                  <a:schemeClr val="tx1">
                    <a:lumMod val="75000"/>
                    <a:lumOff val="25000"/>
                  </a:schemeClr>
                </a:solidFill>
                <a:ea typeface="ＭＳ Ｐゴシック" pitchFamily="34" charset="-128"/>
              </a:rPr>
              <a:t> el Coordinador</a:t>
            </a:r>
            <a:r>
              <a:rPr lang="es-ES_tradnl" b="1" noProof="0" dirty="0" smtClean="0">
                <a:solidFill>
                  <a:schemeClr val="tx1">
                    <a:lumMod val="75000"/>
                    <a:lumOff val="25000"/>
                  </a:schemeClr>
                </a:solidFill>
                <a:ea typeface="ＭＳ Ｐゴシック" pitchFamily="34" charset="-128"/>
              </a:rPr>
              <a:t>: </a:t>
            </a:r>
            <a:r>
              <a:rPr lang="es-ES_tradnl" b="0" u="none" noProof="0" dirty="0" smtClean="0">
                <a:solidFill>
                  <a:schemeClr val="tx1">
                    <a:lumMod val="75000"/>
                    <a:lumOff val="25000"/>
                  </a:schemeClr>
                </a:solidFill>
                <a:ea typeface="ＭＳ Ｐゴシック" pitchFamily="34" charset="-128"/>
              </a:rPr>
              <a:t>U</a:t>
            </a:r>
            <a:r>
              <a:rPr lang="es-ES_tradnl" noProof="0" dirty="0" smtClean="0">
                <a:solidFill>
                  <a:schemeClr val="tx1">
                    <a:lumMod val="75000"/>
                    <a:lumOff val="25000"/>
                  </a:schemeClr>
                </a:solidFill>
                <a:ea typeface="ＭＳ Ｐゴシック" pitchFamily="34" charset="-128"/>
              </a:rPr>
              <a:t>se los puntos de</a:t>
            </a:r>
            <a:r>
              <a:rPr lang="es-ES_tradnl" baseline="0" noProof="0" dirty="0" smtClean="0">
                <a:solidFill>
                  <a:schemeClr val="tx1">
                    <a:lumMod val="75000"/>
                    <a:lumOff val="25000"/>
                  </a:schemeClr>
                </a:solidFill>
                <a:ea typeface="ＭＳ Ｐゴシック" pitchFamily="34" charset="-128"/>
              </a:rPr>
              <a:t>bajo para conversar los pasos a seguir para ponerse en control de su dinero</a:t>
            </a:r>
            <a:r>
              <a:rPr lang="es-ES_tradnl" noProof="0" dirty="0" smtClean="0">
                <a:solidFill>
                  <a:schemeClr val="tx1">
                    <a:lumMod val="75000"/>
                    <a:lumOff val="25000"/>
                  </a:schemeClr>
                </a:solidFill>
                <a:ea typeface="ＭＳ Ｐゴシック" pitchFamily="34" charset="-128"/>
              </a:rPr>
              <a:t>.</a:t>
            </a:r>
          </a:p>
          <a:p>
            <a:pPr marL="0" lvl="1">
              <a:spcBef>
                <a:spcPts val="1200"/>
              </a:spcBef>
              <a:spcAft>
                <a:spcPts val="600"/>
              </a:spcAft>
            </a:pPr>
            <a:r>
              <a:rPr lang="es-ES_tradnl" b="1" noProof="0" dirty="0" smtClean="0">
                <a:solidFill>
                  <a:schemeClr val="tx1">
                    <a:lumMod val="75000"/>
                    <a:lumOff val="25000"/>
                  </a:schemeClr>
                </a:solidFill>
              </a:rPr>
              <a:t>Pregunte: </a:t>
            </a:r>
            <a:r>
              <a:rPr lang="es-ES_tradnl" b="0" noProof="0" dirty="0" smtClean="0">
                <a:solidFill>
                  <a:schemeClr val="tx1">
                    <a:lumMod val="75000"/>
                    <a:lumOff val="25000"/>
                  </a:schemeClr>
                </a:solidFill>
              </a:rPr>
              <a:t>Hablemos sobre establecernos metas financieras. ¿Para qué paso creen que están listos?</a:t>
            </a:r>
            <a:endParaRPr lang="es-ES_tradnl" noProof="0" dirty="0" smtClean="0">
              <a:solidFill>
                <a:schemeClr val="tx1">
                  <a:lumMod val="75000"/>
                  <a:lumOff val="25000"/>
                </a:schemeClr>
              </a:solidFill>
            </a:endParaRPr>
          </a:p>
          <a:p>
            <a:pPr marL="0" lvl="1">
              <a:spcBef>
                <a:spcPts val="600"/>
              </a:spcBef>
              <a:spcAft>
                <a:spcPts val="300"/>
              </a:spcAft>
            </a:pPr>
            <a:r>
              <a:rPr lang="es-ES_tradnl" b="1" noProof="0" dirty="0" smtClean="0">
                <a:solidFill>
                  <a:schemeClr val="tx1">
                    <a:lumMod val="75000"/>
                    <a:lumOff val="25000"/>
                  </a:schemeClr>
                </a:solidFill>
              </a:rPr>
              <a:t>Analice</a:t>
            </a:r>
            <a:r>
              <a:rPr lang="es-ES_tradnl" b="0" baseline="0" noProof="0" dirty="0" smtClean="0">
                <a:solidFill>
                  <a:schemeClr val="tx1">
                    <a:lumMod val="75000"/>
                    <a:lumOff val="25000"/>
                  </a:schemeClr>
                </a:solidFill>
              </a:rPr>
              <a:t> a</a:t>
            </a:r>
            <a:r>
              <a:rPr lang="es-ES_tradnl" b="0" noProof="0" dirty="0" smtClean="0">
                <a:solidFill>
                  <a:schemeClr val="tx1">
                    <a:lumMod val="75000"/>
                    <a:lumOff val="25000"/>
                  </a:schemeClr>
                </a:solidFill>
              </a:rPr>
              <a:t>segurándose de que lo siguiente</a:t>
            </a:r>
            <a:r>
              <a:rPr lang="es-ES_tradnl" b="0" baseline="0" noProof="0" dirty="0" smtClean="0">
                <a:solidFill>
                  <a:schemeClr val="tx1">
                    <a:lumMod val="75000"/>
                    <a:lumOff val="25000"/>
                  </a:schemeClr>
                </a:solidFill>
              </a:rPr>
              <a:t> sea mencionado</a:t>
            </a:r>
            <a:r>
              <a:rPr lang="es-ES_tradnl" noProof="0" dirty="0" smtClean="0">
                <a:solidFill>
                  <a:schemeClr val="tx1">
                    <a:lumMod val="75000"/>
                    <a:lumOff val="25000"/>
                  </a:schemeClr>
                </a:solidFill>
              </a:rPr>
              <a:t>:</a:t>
            </a:r>
          </a:p>
          <a:p>
            <a:pPr marL="274320" lvl="1" indent="-274320">
              <a:spcBef>
                <a:spcPts val="300"/>
              </a:spcBef>
              <a:spcAft>
                <a:spcPts val="300"/>
              </a:spcAft>
              <a:buBlip>
                <a:blip r:embed="rId3"/>
              </a:buBlip>
              <a:defRPr/>
            </a:pPr>
            <a:r>
              <a:rPr lang="es-ES_tradnl" b="1" noProof="0" dirty="0" smtClean="0">
                <a:solidFill>
                  <a:schemeClr val="tx1">
                    <a:lumMod val="75000"/>
                    <a:lumOff val="25000"/>
                  </a:schemeClr>
                </a:solidFill>
              </a:rPr>
              <a:t>Identifique sus metas financieras. </a:t>
            </a:r>
            <a:r>
              <a:rPr lang="es-ES_tradnl" b="0" noProof="0" dirty="0" smtClean="0">
                <a:solidFill>
                  <a:schemeClr val="tx1">
                    <a:lumMod val="75000"/>
                    <a:lumOff val="25000"/>
                  </a:schemeClr>
                </a:solidFill>
              </a:rPr>
              <a:t>Las suyas podrían ser algo como mandar a los hijos</a:t>
            </a:r>
            <a:r>
              <a:rPr lang="es-ES_tradnl" b="0" baseline="0" noProof="0" dirty="0" smtClean="0">
                <a:solidFill>
                  <a:schemeClr val="tx1">
                    <a:lumMod val="75000"/>
                    <a:lumOff val="25000"/>
                  </a:schemeClr>
                </a:solidFill>
              </a:rPr>
              <a:t> a la universidad</a:t>
            </a:r>
            <a:r>
              <a:rPr lang="es-ES_tradnl" noProof="0" dirty="0" smtClean="0">
                <a:solidFill>
                  <a:schemeClr val="tx1">
                    <a:lumMod val="75000"/>
                    <a:lumOff val="25000"/>
                  </a:schemeClr>
                </a:solidFill>
              </a:rPr>
              <a:t>, comprar un auto, pagar</a:t>
            </a:r>
            <a:r>
              <a:rPr lang="es-ES_tradnl" baseline="0" noProof="0" dirty="0" smtClean="0">
                <a:solidFill>
                  <a:schemeClr val="tx1">
                    <a:lumMod val="75000"/>
                    <a:lumOff val="25000"/>
                  </a:schemeClr>
                </a:solidFill>
              </a:rPr>
              <a:t> un anticipo para la compra de una casa</a:t>
            </a:r>
            <a:r>
              <a:rPr lang="es-ES_tradnl" noProof="0" dirty="0" smtClean="0">
                <a:solidFill>
                  <a:schemeClr val="tx1">
                    <a:lumMod val="75000"/>
                    <a:lumOff val="25000"/>
                  </a:schemeClr>
                </a:solidFill>
              </a:rPr>
              <a:t>, salir de vacaciones, liquidar sus deudas de </a:t>
            </a:r>
            <a:r>
              <a:rPr lang="es-ES_tradnl" baseline="0" noProof="0" dirty="0" smtClean="0">
                <a:solidFill>
                  <a:schemeClr val="tx1">
                    <a:lumMod val="75000"/>
                    <a:lumOff val="25000"/>
                  </a:schemeClr>
                </a:solidFill>
              </a:rPr>
              <a:t>tarjetas de crédito o jubilarse.</a:t>
            </a:r>
            <a:r>
              <a:rPr lang="es-ES_tradnl" noProof="0" dirty="0" smtClean="0">
                <a:solidFill>
                  <a:schemeClr val="tx1">
                    <a:lumMod val="75000"/>
                    <a:lumOff val="25000"/>
                  </a:schemeClr>
                </a:solidFill>
              </a:rPr>
              <a:t> </a:t>
            </a:r>
          </a:p>
          <a:p>
            <a:pPr marL="274320" lvl="1" indent="-274320">
              <a:spcBef>
                <a:spcPts val="300"/>
              </a:spcBef>
              <a:spcAft>
                <a:spcPts val="300"/>
              </a:spcAft>
              <a:buBlip>
                <a:blip r:embed="rId3"/>
              </a:buBlip>
              <a:defRPr/>
            </a:pPr>
            <a:r>
              <a:rPr lang="es-ES_tradnl" b="1" noProof="0" dirty="0" smtClean="0">
                <a:solidFill>
                  <a:schemeClr val="tx1">
                    <a:lumMod val="75000"/>
                    <a:lumOff val="25000"/>
                  </a:schemeClr>
                </a:solidFill>
              </a:rPr>
              <a:t>Organice sus metas financieras. </a:t>
            </a:r>
            <a:r>
              <a:rPr lang="en-US" b="0" noProof="0" dirty="0" smtClean="0">
                <a:solidFill>
                  <a:schemeClr val="tx1">
                    <a:lumMod val="75000"/>
                    <a:lumOff val="25000"/>
                  </a:schemeClr>
                </a:solidFill>
              </a:rPr>
              <a:t>Des</a:t>
            </a:r>
            <a:r>
              <a:rPr lang="es-ES_tradnl" b="0" noProof="0" dirty="0" smtClean="0">
                <a:solidFill>
                  <a:schemeClr val="tx1">
                    <a:lumMod val="75000"/>
                    <a:lumOff val="25000"/>
                  </a:schemeClr>
                </a:solidFill>
              </a:rPr>
              <a:t>arme</a:t>
            </a:r>
            <a:r>
              <a:rPr lang="es-ES_tradnl" b="0" baseline="0" noProof="0" dirty="0" smtClean="0">
                <a:solidFill>
                  <a:schemeClr val="tx1">
                    <a:lumMod val="75000"/>
                    <a:lumOff val="25000"/>
                  </a:schemeClr>
                </a:solidFill>
              </a:rPr>
              <a:t> </a:t>
            </a:r>
            <a:r>
              <a:rPr lang="es-ES_tradnl" b="0" noProof="0" dirty="0" smtClean="0">
                <a:solidFill>
                  <a:schemeClr val="tx1">
                    <a:lumMod val="75000"/>
                    <a:lumOff val="25000"/>
                  </a:schemeClr>
                </a:solidFill>
              </a:rPr>
              <a:t>cada meta en metas más pequeñas,</a:t>
            </a:r>
            <a:r>
              <a:rPr lang="es-ES_tradnl" b="0" baseline="0" noProof="0" dirty="0" smtClean="0">
                <a:solidFill>
                  <a:schemeClr val="tx1">
                    <a:lumMod val="75000"/>
                    <a:lumOff val="25000"/>
                  </a:schemeClr>
                </a:solidFill>
              </a:rPr>
              <a:t> como metas de </a:t>
            </a:r>
            <a:r>
              <a:rPr lang="es-ES_tradnl" b="0" noProof="0" dirty="0" smtClean="0">
                <a:solidFill>
                  <a:schemeClr val="tx1">
                    <a:lumMod val="75000"/>
                    <a:lumOff val="25000"/>
                  </a:schemeClr>
                </a:solidFill>
              </a:rPr>
              <a:t>corto plazo o cosas que pueda cumplir dentro del año.</a:t>
            </a:r>
            <a:r>
              <a:rPr lang="es-ES_tradnl" b="0" baseline="0" noProof="0" dirty="0" smtClean="0">
                <a:solidFill>
                  <a:schemeClr val="tx1">
                    <a:lumMod val="75000"/>
                    <a:lumOff val="25000"/>
                  </a:schemeClr>
                </a:solidFill>
              </a:rPr>
              <a:t> M</a:t>
            </a:r>
            <a:r>
              <a:rPr lang="es-ES_tradnl" noProof="0" dirty="0" smtClean="0">
                <a:solidFill>
                  <a:schemeClr val="tx1">
                    <a:lumMod val="75000"/>
                    <a:lumOff val="25000"/>
                  </a:schemeClr>
                </a:solidFill>
              </a:rPr>
              <a:t>etas de medio plazo que pueda cumplir en 1 a 3 años. Y metas de largo plazo que pueda llevar</a:t>
            </a:r>
            <a:r>
              <a:rPr lang="es-ES_tradnl" baseline="0" noProof="0" dirty="0" smtClean="0">
                <a:solidFill>
                  <a:schemeClr val="tx1">
                    <a:lumMod val="75000"/>
                    <a:lumOff val="25000"/>
                  </a:schemeClr>
                </a:solidFill>
              </a:rPr>
              <a:t> </a:t>
            </a:r>
            <a:r>
              <a:rPr lang="es-ES_tradnl" noProof="0" dirty="0" smtClean="0">
                <a:solidFill>
                  <a:schemeClr val="tx1">
                    <a:lumMod val="75000"/>
                    <a:lumOff val="25000"/>
                  </a:schemeClr>
                </a:solidFill>
              </a:rPr>
              <a:t>5 años o más. </a:t>
            </a:r>
          </a:p>
          <a:p>
            <a:pPr marL="274320" lvl="1" indent="-274320">
              <a:spcBef>
                <a:spcPts val="300"/>
              </a:spcBef>
              <a:spcAft>
                <a:spcPts val="300"/>
              </a:spcAft>
              <a:buBlip>
                <a:blip r:embed="rId3"/>
              </a:buBlip>
              <a:defRPr/>
            </a:pPr>
            <a:r>
              <a:rPr lang="es-ES_tradnl" b="1" noProof="0" dirty="0" smtClean="0">
                <a:solidFill>
                  <a:schemeClr val="tx1">
                    <a:lumMod val="75000"/>
                    <a:lumOff val="25000"/>
                  </a:schemeClr>
                </a:solidFill>
              </a:rPr>
              <a:t>Edúquese. </a:t>
            </a:r>
            <a:r>
              <a:rPr lang="es-ES_tradnl" b="0" noProof="0" dirty="0" smtClean="0">
                <a:solidFill>
                  <a:schemeClr val="tx1">
                    <a:lumMod val="75000"/>
                    <a:lumOff val="25000"/>
                  </a:schemeClr>
                </a:solidFill>
              </a:rPr>
              <a:t>Con un</a:t>
            </a:r>
            <a:r>
              <a:rPr lang="es-ES_tradnl" b="0" baseline="0" noProof="0" dirty="0" smtClean="0">
                <a:solidFill>
                  <a:schemeClr val="tx1">
                    <a:lumMod val="75000"/>
                    <a:lumOff val="25000"/>
                  </a:schemeClr>
                </a:solidFill>
              </a:rPr>
              <a:t> poco de esfuerzo</a:t>
            </a:r>
            <a:r>
              <a:rPr lang="es-ES_tradnl" noProof="0" dirty="0" smtClean="0">
                <a:solidFill>
                  <a:schemeClr val="tx1">
                    <a:lumMod val="75000"/>
                    <a:lumOff val="25000"/>
                  </a:schemeClr>
                </a:solidFill>
              </a:rPr>
              <a:t>, puede aprender lo suficiente para tomar decisiones serias que puedan aumentar su ingreso neto varias veces. Lea sitios web de finanzas personales, blogs, revistas y libros sobre cómo administrar y hacer crecer su dinero. </a:t>
            </a:r>
          </a:p>
          <a:p>
            <a:pPr marL="274320" lvl="1" indent="-274320">
              <a:spcBef>
                <a:spcPts val="300"/>
              </a:spcBef>
              <a:spcAft>
                <a:spcPts val="300"/>
              </a:spcAft>
              <a:buBlip>
                <a:blip r:embed="rId3"/>
              </a:buBlip>
              <a:defRPr/>
            </a:pPr>
            <a:r>
              <a:rPr lang="es-ES_tradnl" b="1" noProof="0" dirty="0" smtClean="0">
                <a:solidFill>
                  <a:schemeClr val="tx1">
                    <a:lumMod val="75000"/>
                    <a:lumOff val="25000"/>
                  </a:schemeClr>
                </a:solidFill>
              </a:rPr>
              <a:t>Evalúe su progreso. </a:t>
            </a:r>
            <a:r>
              <a:rPr lang="es-ES_tradnl" noProof="0" dirty="0" smtClean="0">
                <a:solidFill>
                  <a:schemeClr val="tx1">
                    <a:lumMod val="75000"/>
                    <a:lumOff val="25000"/>
                  </a:schemeClr>
                </a:solidFill>
              </a:rPr>
              <a:t>Revise su progreso regularmente -mensualmente o trimestralmente- para determinar si su programa está funcionando. Si no está progresando satisfactoriamente en una meta en particular, reevalúe</a:t>
            </a:r>
            <a:r>
              <a:rPr lang="es-ES_tradnl" baseline="0" noProof="0" dirty="0" smtClean="0">
                <a:solidFill>
                  <a:schemeClr val="tx1">
                    <a:lumMod val="75000"/>
                    <a:lumOff val="25000"/>
                  </a:schemeClr>
                </a:solidFill>
              </a:rPr>
              <a:t> </a:t>
            </a:r>
            <a:r>
              <a:rPr lang="es-ES_tradnl" noProof="0" dirty="0" smtClean="0">
                <a:solidFill>
                  <a:schemeClr val="tx1">
                    <a:lumMod val="75000"/>
                    <a:lumOff val="25000"/>
                  </a:schemeClr>
                </a:solidFill>
              </a:rPr>
              <a:t>su enfoque y haga cambios como</a:t>
            </a:r>
            <a:r>
              <a:rPr lang="es-ES_tradnl" baseline="0" noProof="0" dirty="0" smtClean="0">
                <a:solidFill>
                  <a:schemeClr val="tx1">
                    <a:lumMod val="75000"/>
                    <a:lumOff val="25000"/>
                  </a:schemeClr>
                </a:solidFill>
              </a:rPr>
              <a:t> sea necesario.</a:t>
            </a:r>
            <a:endParaRPr lang="es-ES_tradnl" noProof="0" dirty="0" smtClean="0">
              <a:solidFill>
                <a:schemeClr val="tx1">
                  <a:lumMod val="75000"/>
                  <a:lumOff val="25000"/>
                </a:schemeClr>
              </a:solidFill>
            </a:endParaRPr>
          </a:p>
          <a:p>
            <a:pPr>
              <a:spcBef>
                <a:spcPts val="600"/>
              </a:spcBef>
              <a:spcAft>
                <a:spcPts val="600"/>
              </a:spcAft>
            </a:pPr>
            <a:r>
              <a:rPr lang="es-ES_tradnl" b="1" noProof="0" dirty="0" smtClean="0">
                <a:solidFill>
                  <a:schemeClr val="tx1">
                    <a:lumMod val="75000"/>
                    <a:lumOff val="25000"/>
                  </a:schemeClr>
                </a:solidFill>
              </a:rPr>
              <a:t>Diga: </a:t>
            </a:r>
            <a:r>
              <a:rPr lang="es-ES_tradnl" b="0" noProof="0" dirty="0" smtClean="0">
                <a:solidFill>
                  <a:schemeClr val="tx1">
                    <a:lumMod val="75000"/>
                    <a:lumOff val="25000"/>
                  </a:schemeClr>
                </a:solidFill>
              </a:rPr>
              <a:t>Tenga en cuenta que establecer metas financieras no solo le dará tranquilidad sino que ¡también le</a:t>
            </a:r>
            <a:r>
              <a:rPr lang="es-ES_tradnl" b="0" baseline="0" noProof="0" dirty="0" smtClean="0">
                <a:solidFill>
                  <a:schemeClr val="tx1">
                    <a:lumMod val="75000"/>
                    <a:lumOff val="25000"/>
                  </a:schemeClr>
                </a:solidFill>
              </a:rPr>
              <a:t> ayudará a sacarle mejor provecho a</a:t>
            </a:r>
            <a:r>
              <a:rPr lang="es-ES_tradnl" b="0" noProof="0" dirty="0" smtClean="0">
                <a:solidFill>
                  <a:schemeClr val="tx1">
                    <a:lumMod val="75000"/>
                    <a:lumOff val="25000"/>
                  </a:schemeClr>
                </a:solidFill>
              </a:rPr>
              <a:t> su ingreso!</a:t>
            </a:r>
            <a:endParaRPr lang="es-ES_tradnl" sz="1400" noProof="0" dirty="0" smtClean="0">
              <a:solidFill>
                <a:schemeClr val="tx1">
                  <a:lumMod val="75000"/>
                  <a:lumOff val="25000"/>
                </a:schemeClr>
              </a:solidFill>
            </a:endParaRPr>
          </a:p>
          <a:p>
            <a:pPr marL="0" marR="0" lvl="1" indent="0" algn="l" defTabSz="914400" rtl="0" eaLnBrk="1" fontAlgn="auto" latinLnBrk="0" hangingPunct="1">
              <a:lnSpc>
                <a:spcPct val="100000"/>
              </a:lnSpc>
              <a:spcBef>
                <a:spcPts val="300"/>
              </a:spcBef>
              <a:spcAft>
                <a:spcPts val="300"/>
              </a:spcAft>
              <a:buClrTx/>
              <a:buSzTx/>
              <a:buFontTx/>
              <a:buNone/>
              <a:tabLst/>
              <a:defRPr/>
            </a:pPr>
            <a:r>
              <a:rPr lang="es-ES_tradnl" dirty="0" smtClean="0">
                <a:solidFill>
                  <a:srgbClr val="404040"/>
                </a:solidFill>
                <a:latin typeface="News Gothic Std" charset="0"/>
                <a:ea typeface="MS PGothic" charset="0"/>
              </a:rPr>
              <a:t>&lt;haga clic en la siguiente diapositiva&gt;</a:t>
            </a:r>
            <a:endParaRPr lang="en-US" dirty="0" smtClean="0">
              <a:solidFill>
                <a:srgbClr val="404040"/>
              </a:solidFill>
              <a:latin typeface="News Gothic Std" charset="0"/>
              <a:ea typeface="MS PGothic" charset="0"/>
            </a:endParaRPr>
          </a:p>
          <a:p>
            <a:endParaRPr lang="es-ES_tradnl" noProof="0" dirty="0" smtClean="0">
              <a:latin typeface="Arial" pitchFamily="34" charset="0"/>
              <a:ea typeface="ＭＳ Ｐゴシック"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chemeClr val="tx1">
                  <a:lumMod val="75000"/>
                  <a:lumOff val="25000"/>
                </a:schemeClr>
              </a:solidFill>
            </a:endParaRPr>
          </a:p>
          <a:p>
            <a:endParaRPr lang="en-US" dirty="0"/>
          </a:p>
        </p:txBody>
      </p:sp>
      <p:sp>
        <p:nvSpPr>
          <p:cNvPr id="8"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7</a:t>
            </a:fld>
            <a:endParaRPr lang="en-US" sz="1200" dirty="0">
              <a:latin typeface="News Gothic Std" pitchFamily="34" charset="0"/>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47214"/>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495" y="4531179"/>
            <a:ext cx="685800" cy="6858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3733800"/>
            <a:ext cx="685800" cy="6858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108" y="2950029"/>
            <a:ext cx="685800" cy="685800"/>
          </a:xfrm>
          <a:prstGeom prst="rect">
            <a:avLst/>
          </a:prstGeom>
        </p:spPr>
      </p:pic>
    </p:spTree>
    <p:extLst>
      <p:ext uri="{BB962C8B-B14F-4D97-AF65-F5344CB8AC3E}">
        <p14:creationId xmlns:p14="http://schemas.microsoft.com/office/powerpoint/2010/main" val="3173690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19400"/>
            <a:ext cx="4748212" cy="550227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smtClean="0">
                <a:solidFill>
                  <a:schemeClr val="tx1">
                    <a:lumMod val="75000"/>
                    <a:lumOff val="25000"/>
                  </a:schemeClr>
                </a:solidFill>
                <a:effectLst/>
              </a:rPr>
              <a:t>Plan de gastos personales </a:t>
            </a:r>
            <a:endParaRPr lang="es-ES_tradnl" b="1" noProof="0" dirty="0" smtClean="0">
              <a:solidFill>
                <a:schemeClr val="tx1">
                  <a:lumMod val="75000"/>
                  <a:lumOff val="25000"/>
                </a:schemeClr>
              </a:solidFill>
            </a:endParaRPr>
          </a:p>
          <a:p>
            <a:pPr eaLnBrk="1" hangingPunct="1">
              <a:spcBef>
                <a:spcPts val="1800"/>
              </a:spcBef>
              <a:defRPr/>
            </a:pPr>
            <a:r>
              <a:rPr lang="es-ES_tradnl" b="1" dirty="0" smtClean="0">
                <a:solidFill>
                  <a:srgbClr val="404040"/>
                </a:solidFill>
                <a:latin typeface="News Gothic Std" charset="0"/>
                <a:ea typeface="MS PGothic" charset="0"/>
              </a:rPr>
              <a:t>Distribuya</a:t>
            </a:r>
            <a:r>
              <a:rPr lang="es-ES_tradnl" dirty="0" smtClean="0">
                <a:solidFill>
                  <a:srgbClr val="404040"/>
                </a:solidFill>
                <a:latin typeface="News Gothic Std" charset="0"/>
                <a:ea typeface="MS PGothic" charset="0"/>
              </a:rPr>
              <a:t> los folletos en este momento. Asegúrese de guardar uno de cada uno para sí mismo como referencia.</a:t>
            </a:r>
          </a:p>
          <a:p>
            <a:pPr eaLnBrk="1" hangingPunct="1">
              <a:spcBef>
                <a:spcPts val="900"/>
              </a:spcBef>
              <a:defRPr/>
            </a:pPr>
            <a:r>
              <a:rPr lang="es-ES_tradnl" b="1" dirty="0" smtClean="0">
                <a:solidFill>
                  <a:srgbClr val="404040"/>
                </a:solidFill>
                <a:latin typeface="News Gothic Std" charset="0"/>
                <a:ea typeface="MS PGothic" charset="0"/>
              </a:rPr>
              <a:t>Haga referencia</a:t>
            </a:r>
            <a:r>
              <a:rPr lang="es-ES_tradnl" dirty="0" smtClean="0">
                <a:solidFill>
                  <a:srgbClr val="404040"/>
                </a:solidFill>
                <a:latin typeface="News Gothic Std" charset="0"/>
                <a:ea typeface="MS PGothic" charset="0"/>
              </a:rPr>
              <a:t> al folleto</a:t>
            </a:r>
            <a:r>
              <a:rPr lang="es-ES_tradnl" baseline="0" dirty="0" smtClean="0">
                <a:solidFill>
                  <a:srgbClr val="404040"/>
                </a:solidFill>
                <a:latin typeface="News Gothic Std" charset="0"/>
                <a:ea typeface="MS PGothic" charset="0"/>
              </a:rPr>
              <a:t> </a:t>
            </a:r>
            <a:r>
              <a:rPr lang="es-ES_tradnl" i="1" baseline="0" noProof="0" dirty="0" smtClean="0">
                <a:solidFill>
                  <a:schemeClr val="tx1">
                    <a:lumMod val="75000"/>
                    <a:lumOff val="25000"/>
                  </a:schemeClr>
                </a:solidFill>
                <a:latin typeface="News Gothic Std" pitchFamily="34" charset="0"/>
                <a:ea typeface="+mn-ea"/>
              </a:rPr>
              <a:t>Maneje</a:t>
            </a:r>
            <a:r>
              <a:rPr lang="es-ES_tradnl" i="1" noProof="0" dirty="0" smtClean="0">
                <a:solidFill>
                  <a:schemeClr val="tx1">
                    <a:lumMod val="75000"/>
                    <a:lumOff val="25000"/>
                  </a:schemeClr>
                </a:solidFill>
              </a:rPr>
              <a:t> su Dinero: Cree un plan de gastos.</a:t>
            </a:r>
            <a:endParaRPr lang="es-ES_tradnl" noProof="0" dirty="0" smtClean="0">
              <a:solidFill>
                <a:schemeClr val="tx1">
                  <a:lumMod val="75000"/>
                  <a:lumOff val="2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smtClean="0">
                <a:solidFill>
                  <a:schemeClr val="tx1">
                    <a:lumMod val="75000"/>
                    <a:lumOff val="25000"/>
                  </a:schemeClr>
                </a:solidFill>
                <a:effectLst/>
                <a:latin typeface="News Gothic Std" pitchFamily="34" charset="0"/>
                <a:ea typeface="+mn-ea"/>
                <a:cs typeface="+mn-cs"/>
              </a:rPr>
              <a:t>Diga:</a:t>
            </a:r>
            <a:r>
              <a:rPr lang="es-ES_tradnl" sz="1200" b="1" kern="1200" baseline="0" noProof="0" dirty="0" smtClean="0">
                <a:solidFill>
                  <a:schemeClr val="tx1">
                    <a:lumMod val="75000"/>
                    <a:lumOff val="25000"/>
                  </a:schemeClr>
                </a:solidFill>
                <a:effectLst/>
                <a:latin typeface="News Gothic Std" pitchFamily="34" charset="0"/>
                <a:ea typeface="+mn-ea"/>
                <a:cs typeface="+mn-cs"/>
              </a:rPr>
              <a:t> </a:t>
            </a:r>
            <a:r>
              <a:rPr lang="es-ES_tradnl" sz="1200" b="0" kern="1200" baseline="0" noProof="0" dirty="0" smtClean="0">
                <a:solidFill>
                  <a:schemeClr val="tx1">
                    <a:lumMod val="75000"/>
                    <a:lumOff val="25000"/>
                  </a:schemeClr>
                </a:solidFill>
                <a:effectLst/>
                <a:latin typeface="News Gothic Std" pitchFamily="34" charset="0"/>
                <a:ea typeface="+mn-ea"/>
                <a:cs typeface="+mn-cs"/>
              </a:rPr>
              <a:t>Después de establecer sus metas financieras</a:t>
            </a:r>
            <a:r>
              <a:rPr lang="es-ES_tradnl" sz="1200" kern="1200" noProof="0" dirty="0" smtClean="0">
                <a:solidFill>
                  <a:schemeClr val="tx1">
                    <a:lumMod val="75000"/>
                    <a:lumOff val="25000"/>
                  </a:schemeClr>
                </a:solidFill>
                <a:effectLst/>
                <a:latin typeface="News Gothic Std" pitchFamily="34" charset="0"/>
                <a:ea typeface="+mn-ea"/>
                <a:cs typeface="+mn-cs"/>
              </a:rPr>
              <a:t>, una buena manera de iniciar el control de su</a:t>
            </a:r>
            <a:r>
              <a:rPr lang="es-ES_tradnl" sz="1200" kern="1200" baseline="0" noProof="0" dirty="0" smtClean="0">
                <a:solidFill>
                  <a:schemeClr val="tx1">
                    <a:lumMod val="75000"/>
                    <a:lumOff val="25000"/>
                  </a:schemeClr>
                </a:solidFill>
                <a:effectLst/>
                <a:latin typeface="News Gothic Std" pitchFamily="34" charset="0"/>
                <a:ea typeface="+mn-ea"/>
                <a:cs typeface="+mn-cs"/>
              </a:rPr>
              <a:t> situación financiera es desarrollar y mantener un plan de gastos personales o presupuesto</a:t>
            </a:r>
            <a:r>
              <a:rPr lang="es-ES_tradnl" sz="1200" kern="1200" noProof="0" dirty="0" smtClean="0">
                <a:solidFill>
                  <a:schemeClr val="tx1">
                    <a:lumMod val="75000"/>
                    <a:lumOff val="25000"/>
                  </a:schemeClr>
                </a:solidFill>
                <a:effectLst/>
                <a:latin typeface="News Gothic Std" pitchFamily="34" charset="0"/>
                <a:ea typeface="+mn-ea"/>
                <a:cs typeface="+mn-cs"/>
              </a:rPr>
              <a:t>. Un </a:t>
            </a:r>
            <a:r>
              <a:rPr lang="es-ES_tradnl" sz="1200" i="1" kern="1200" noProof="0" dirty="0" smtClean="0">
                <a:solidFill>
                  <a:schemeClr val="tx1">
                    <a:lumMod val="75000"/>
                    <a:lumOff val="25000"/>
                  </a:schemeClr>
                </a:solidFill>
                <a:effectLst/>
                <a:latin typeface="News Gothic Std" pitchFamily="34" charset="0"/>
                <a:ea typeface="+mn-ea"/>
                <a:cs typeface="+mn-cs"/>
              </a:rPr>
              <a:t>plan de gastos</a:t>
            </a:r>
            <a:r>
              <a:rPr lang="es-ES_tradnl" sz="1200" kern="1200" noProof="0" dirty="0" smtClean="0">
                <a:solidFill>
                  <a:schemeClr val="tx1">
                    <a:lumMod val="75000"/>
                    <a:lumOff val="25000"/>
                  </a:schemeClr>
                </a:solidFill>
                <a:effectLst/>
                <a:latin typeface="News Gothic Std" pitchFamily="34" charset="0"/>
                <a:ea typeface="+mn-ea"/>
                <a:cs typeface="+mn-cs"/>
              </a:rPr>
              <a:t> es una forma paso-a-paso de efectuar gastos dentro de un período de tiempo determinado. Se trata de hacer elecciones—eligiendo cómo ganar</a:t>
            </a:r>
            <a:r>
              <a:rPr lang="es-ES_tradnl" sz="1200" kern="1200" baseline="0" noProof="0" dirty="0" smtClean="0">
                <a:solidFill>
                  <a:schemeClr val="tx1">
                    <a:lumMod val="75000"/>
                    <a:lumOff val="25000"/>
                  </a:schemeClr>
                </a:solidFill>
                <a:effectLst/>
                <a:latin typeface="News Gothic Std" pitchFamily="34" charset="0"/>
                <a:ea typeface="+mn-ea"/>
                <a:cs typeface="+mn-cs"/>
              </a:rPr>
              <a:t> dinero y cómo gastarlo.</a:t>
            </a:r>
            <a:r>
              <a:rPr lang="es-ES_tradnl" sz="1200" kern="1200" noProof="0" dirty="0" smtClean="0">
                <a:solidFill>
                  <a:schemeClr val="tx1">
                    <a:lumMod val="75000"/>
                    <a:lumOff val="25000"/>
                  </a:schemeClr>
                </a:solidFill>
                <a:effectLst/>
                <a:latin typeface="News Gothic Std" pitchFamily="34" charset="0"/>
                <a:ea typeface="+mn-ea"/>
                <a:cs typeface="+mn-cs"/>
              </a:rPr>
              <a:t> </a:t>
            </a:r>
          </a:p>
          <a:p>
            <a:endParaRPr lang="es-ES_tradnl" noProof="0" dirty="0" smtClean="0">
              <a:solidFill>
                <a:schemeClr val="tx1">
                  <a:lumMod val="75000"/>
                  <a:lumOff val="25000"/>
                </a:schemeClr>
              </a:solidFill>
            </a:endParaRPr>
          </a:p>
          <a:p>
            <a:r>
              <a:rPr lang="es-ES_tradnl" b="1" noProof="0" dirty="0" smtClean="0">
                <a:solidFill>
                  <a:schemeClr val="tx1">
                    <a:lumMod val="75000"/>
                    <a:lumOff val="25000"/>
                  </a:schemeClr>
                </a:solidFill>
              </a:rPr>
              <a:t>Pregunte:</a:t>
            </a:r>
            <a:r>
              <a:rPr lang="es-ES_tradnl" b="1" baseline="0" noProof="0" dirty="0" smtClean="0">
                <a:solidFill>
                  <a:schemeClr val="tx1">
                    <a:lumMod val="75000"/>
                    <a:lumOff val="25000"/>
                  </a:schemeClr>
                </a:solidFill>
              </a:rPr>
              <a:t> </a:t>
            </a:r>
            <a:r>
              <a:rPr lang="es-ES_tradnl" b="0" baseline="0" noProof="0" dirty="0" smtClean="0">
                <a:solidFill>
                  <a:schemeClr val="tx1">
                    <a:lumMod val="75000"/>
                    <a:lumOff val="25000"/>
                  </a:schemeClr>
                </a:solidFill>
              </a:rPr>
              <a:t>¿Cómo cree que podría ayudarlo un plan de gastos?</a:t>
            </a:r>
            <a:endParaRPr lang="es-ES_tradnl" baseline="0" noProof="0" dirty="0" smtClean="0">
              <a:solidFill>
                <a:schemeClr val="tx1">
                  <a:lumMod val="75000"/>
                  <a:lumOff val="25000"/>
                </a:schemeClr>
              </a:solidFill>
            </a:endParaRPr>
          </a:p>
          <a:p>
            <a:endParaRPr lang="es-ES_tradnl" baseline="0" noProof="0" dirty="0" smtClean="0">
              <a:solidFill>
                <a:schemeClr val="tx1">
                  <a:lumMod val="75000"/>
                  <a:lumOff val="25000"/>
                </a:schemeClr>
              </a:solidFill>
            </a:endParaRPr>
          </a:p>
          <a:p>
            <a:pPr marL="0" lvl="1" eaLnBrk="1" hangingPunct="1">
              <a:spcBef>
                <a:spcPts val="600"/>
              </a:spcBef>
              <a:spcAft>
                <a:spcPts val="600"/>
              </a:spcAft>
            </a:pPr>
            <a:r>
              <a:rPr lang="es-ES_tradnl" b="1" dirty="0" smtClean="0">
                <a:solidFill>
                  <a:srgbClr val="404040"/>
                </a:solidFill>
                <a:latin typeface="News Gothic Std" charset="0"/>
                <a:ea typeface="MS PGothic" charset="0"/>
              </a:rPr>
              <a:t>Analice </a:t>
            </a:r>
            <a:r>
              <a:rPr lang="es-ES_tradnl" dirty="0" smtClean="0">
                <a:solidFill>
                  <a:srgbClr val="404040"/>
                </a:solidFill>
                <a:latin typeface="News Gothic Std" charset="0"/>
                <a:ea typeface="MS PGothic" charset="0"/>
              </a:rPr>
              <a:t>las</a:t>
            </a:r>
            <a:r>
              <a:rPr lang="es-ES_tradnl" baseline="0" dirty="0" smtClean="0">
                <a:solidFill>
                  <a:srgbClr val="404040"/>
                </a:solidFill>
                <a:latin typeface="News Gothic Std" charset="0"/>
                <a:ea typeface="MS PGothic" charset="0"/>
              </a:rPr>
              <a:t> respuestas</a:t>
            </a:r>
            <a:r>
              <a:rPr lang="es-ES_tradnl" dirty="0" smtClean="0">
                <a:solidFill>
                  <a:srgbClr val="404040"/>
                </a:solidFill>
                <a:latin typeface="News Gothic Std" charset="0"/>
                <a:ea typeface="MS PGothic" charset="0"/>
              </a:rPr>
              <a:t> asegurándose de que se mencione lo siguiente:</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Ayuda a reducir la ansiedad de no saber si tendrá suficiente dinero para pagar sus cuentas</a:t>
            </a:r>
            <a:r>
              <a:rPr lang="es-ES_tradnl" sz="1200" kern="1200" baseline="0" noProof="0" dirty="0" smtClean="0">
                <a:solidFill>
                  <a:schemeClr val="tx1">
                    <a:lumMod val="75000"/>
                    <a:lumOff val="25000"/>
                  </a:schemeClr>
                </a:solidFill>
                <a:effectLst/>
                <a:latin typeface="News Gothic Std" pitchFamily="34" charset="0"/>
                <a:ea typeface="+mn-ea"/>
                <a:cs typeface="+mn-cs"/>
              </a:rPr>
              <a:t> cuando corresponda</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Le da un sentido de control sobre su dinero en lugar de dejar</a:t>
            </a:r>
            <a:r>
              <a:rPr lang="es-ES_tradnl" sz="1200" kern="1200" baseline="0" noProof="0" dirty="0" smtClean="0">
                <a:solidFill>
                  <a:schemeClr val="tx1">
                    <a:lumMod val="75000"/>
                    <a:lumOff val="25000"/>
                  </a:schemeClr>
                </a:solidFill>
                <a:effectLst/>
                <a:latin typeface="News Gothic Std" pitchFamily="34" charset="0"/>
                <a:ea typeface="+mn-ea"/>
                <a:cs typeface="+mn-cs"/>
              </a:rPr>
              <a:t> </a:t>
            </a:r>
            <a:r>
              <a:rPr lang="es-ES_tradnl" sz="1200" kern="1200" noProof="0" dirty="0" smtClean="0">
                <a:solidFill>
                  <a:schemeClr val="tx1">
                    <a:lumMod val="75000"/>
                    <a:lumOff val="25000"/>
                  </a:schemeClr>
                </a:solidFill>
                <a:effectLst/>
                <a:latin typeface="News Gothic Std" pitchFamily="34" charset="0"/>
                <a:ea typeface="+mn-ea"/>
                <a:cs typeface="+mn-cs"/>
              </a:rPr>
              <a:t>que el dinero tenga control sobre usted</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Le ayuda a construir activos que mejorarán la calidad de vida para usted y su familia</a:t>
            </a:r>
          </a:p>
          <a:p>
            <a:pPr marL="0" lvl="1">
              <a:spcBef>
                <a:spcPts val="600"/>
              </a:spcBef>
              <a:spcAft>
                <a:spcPts val="600"/>
              </a:spcAft>
            </a:pPr>
            <a:r>
              <a:rPr lang="es-ES_tradnl" noProof="0" dirty="0" smtClean="0">
                <a:solidFill>
                  <a:schemeClr val="tx1">
                    <a:lumMod val="75000"/>
                    <a:lumOff val="25000"/>
                  </a:schemeClr>
                </a:solidFill>
              </a:rPr>
              <a:t>&lt;continua en la página siguiente&gt;</a:t>
            </a:r>
            <a:endParaRPr lang="es-ES_tradnl" noProof="0" dirty="0">
              <a:solidFill>
                <a:schemeClr val="tx1">
                  <a:lumMod val="75000"/>
                  <a:lumOff val="25000"/>
                </a:schemeClr>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322" y="3497943"/>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22" y="4276078"/>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181600"/>
            <a:ext cx="685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5970234"/>
            <a:ext cx="685800" cy="685800"/>
          </a:xfrm>
          <a:prstGeom prst="rect">
            <a:avLst/>
          </a:prstGeom>
        </p:spPr>
      </p:pic>
      <p:sp>
        <p:nvSpPr>
          <p:cNvPr id="8"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8</a:t>
            </a:fld>
            <a:endParaRPr lang="en-US" sz="1200" dirty="0">
              <a:latin typeface="News Gothic Std" pitchFamily="34" charset="0"/>
            </a:endParaRPr>
          </a:p>
        </p:txBody>
      </p:sp>
    </p:spTree>
    <p:extLst>
      <p:ext uri="{BB962C8B-B14F-4D97-AF65-F5344CB8AC3E}">
        <p14:creationId xmlns:p14="http://schemas.microsoft.com/office/powerpoint/2010/main" val="62265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8925" y="990600"/>
            <a:ext cx="2336800" cy="1752600"/>
          </a:xfrm>
        </p:spPr>
      </p:sp>
      <p:sp>
        <p:nvSpPr>
          <p:cNvPr id="3" name="Notes Placeholder 2"/>
          <p:cNvSpPr>
            <a:spLocks noGrp="1"/>
          </p:cNvSpPr>
          <p:nvPr>
            <p:ph type="body" idx="1"/>
          </p:nvPr>
        </p:nvSpPr>
        <p:spPr>
          <a:xfrm>
            <a:off x="1423988" y="2819400"/>
            <a:ext cx="4672012" cy="5502275"/>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noProof="0" dirty="0" smtClean="0">
                <a:solidFill>
                  <a:schemeClr val="tx1">
                    <a:lumMod val="75000"/>
                    <a:lumOff val="25000"/>
                  </a:schemeClr>
                </a:solidFill>
                <a:effectLst/>
              </a:rPr>
              <a:t>Plan de</a:t>
            </a:r>
            <a:r>
              <a:rPr lang="es-ES_tradnl" sz="1200" b="1" kern="1200" baseline="0" noProof="0" dirty="0" smtClean="0">
                <a:solidFill>
                  <a:schemeClr val="tx1">
                    <a:lumMod val="75000"/>
                    <a:lumOff val="25000"/>
                  </a:schemeClr>
                </a:solidFill>
                <a:effectLst/>
              </a:rPr>
              <a:t> G</a:t>
            </a:r>
            <a:r>
              <a:rPr lang="es-ES_tradnl" sz="1200" b="1" kern="1200" noProof="0" dirty="0" smtClean="0">
                <a:solidFill>
                  <a:schemeClr val="tx1">
                    <a:lumMod val="75000"/>
                    <a:lumOff val="25000"/>
                  </a:schemeClr>
                </a:solidFill>
                <a:effectLst/>
              </a:rPr>
              <a:t>astos Personales</a:t>
            </a:r>
            <a:r>
              <a:rPr lang="es-ES_tradnl" sz="1200" b="1" kern="1200" baseline="0" noProof="0" dirty="0" smtClean="0">
                <a:solidFill>
                  <a:schemeClr val="tx1">
                    <a:lumMod val="75000"/>
                    <a:lumOff val="25000"/>
                  </a:schemeClr>
                </a:solidFill>
                <a:effectLst/>
              </a:rPr>
              <a:t> (</a:t>
            </a:r>
            <a:r>
              <a:rPr lang="es-ES_tradnl" sz="1200" b="1" kern="1200" noProof="0" dirty="0" smtClean="0">
                <a:solidFill>
                  <a:schemeClr val="tx1">
                    <a:lumMod val="75000"/>
                    <a:lumOff val="25000"/>
                  </a:schemeClr>
                </a:solidFill>
                <a:effectLst/>
              </a:rPr>
              <a:t>continuación)</a:t>
            </a:r>
            <a:endParaRPr lang="es-ES_tradnl" b="1" noProof="0" dirty="0" smtClean="0">
              <a:solidFill>
                <a:schemeClr val="tx1">
                  <a:lumMod val="75000"/>
                  <a:lumOff val="25000"/>
                </a:schemeClr>
              </a:solidFill>
            </a:endParaRPr>
          </a:p>
          <a:p>
            <a:pPr>
              <a:spcBef>
                <a:spcPts val="1800"/>
              </a:spcBef>
              <a:spcAft>
                <a:spcPts val="300"/>
              </a:spcAft>
            </a:pPr>
            <a:r>
              <a:rPr lang="es-ES_tradnl" sz="1200" b="1" kern="1200" noProof="0" dirty="0" smtClean="0">
                <a:solidFill>
                  <a:schemeClr val="tx1">
                    <a:lumMod val="75000"/>
                    <a:lumOff val="25000"/>
                  </a:schemeClr>
                </a:solidFill>
                <a:effectLst/>
                <a:latin typeface="News Gothic Std" pitchFamily="34" charset="0"/>
                <a:ea typeface="+mn-ea"/>
                <a:cs typeface="+mn-cs"/>
              </a:rPr>
              <a:t>Diga: </a:t>
            </a:r>
            <a:r>
              <a:rPr lang="es-ES_tradnl" sz="1200" b="0" kern="1200" noProof="0" dirty="0" smtClean="0">
                <a:solidFill>
                  <a:schemeClr val="tx1">
                    <a:lumMod val="75000"/>
                    <a:lumOff val="25000"/>
                  </a:schemeClr>
                </a:solidFill>
                <a:effectLst/>
                <a:latin typeface="News Gothic Std" pitchFamily="34" charset="0"/>
                <a:ea typeface="+mn-ea"/>
                <a:cs typeface="+mn-cs"/>
              </a:rPr>
              <a:t>Un plan de gastos debería ser:</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Idealmente debería haber más dinero entrando que saliendo.</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Balanceado, lo cual significa que los ingresos y gastos (lo cual incluye ahorros) son iguales-–</a:t>
            </a:r>
            <a:r>
              <a:rPr lang="es-ES_tradnl" sz="1200" kern="1200" baseline="0" noProof="0" dirty="0" smtClean="0">
                <a:solidFill>
                  <a:schemeClr val="tx1">
                    <a:lumMod val="75000"/>
                    <a:lumOff val="25000"/>
                  </a:schemeClr>
                </a:solidFill>
                <a:effectLst/>
                <a:latin typeface="News Gothic Std" pitchFamily="34" charset="0"/>
                <a:ea typeface="+mn-ea"/>
                <a:cs typeface="+mn-cs"/>
              </a:rPr>
              <a:t>también está bien.</a:t>
            </a:r>
            <a:endParaRPr lang="es-ES_tradnl" sz="1200" kern="1200" noProof="0" dirty="0" smtClean="0">
              <a:solidFill>
                <a:schemeClr val="tx1">
                  <a:lumMod val="75000"/>
                  <a:lumOff val="25000"/>
                </a:schemeClr>
              </a:solidFill>
              <a:effectLst/>
              <a:latin typeface="News Gothic Std" pitchFamily="34" charset="0"/>
              <a:ea typeface="+mn-ea"/>
              <a:cs typeface="+mn-cs"/>
            </a:endParaRP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Flexible</a:t>
            </a:r>
          </a:p>
          <a:p>
            <a:pPr marL="274320" lvl="1" indent="-274320">
              <a:spcBef>
                <a:spcPts val="600"/>
              </a:spcBef>
              <a:spcAft>
                <a:spcPts val="600"/>
              </a:spcAft>
              <a:buBlip>
                <a:blip r:embed="rId3"/>
              </a:buBlip>
              <a:defRPr/>
            </a:pPr>
            <a:r>
              <a:rPr lang="es-ES_tradnl" sz="1200" kern="1200" noProof="0" dirty="0" smtClean="0">
                <a:solidFill>
                  <a:schemeClr val="tx1">
                    <a:lumMod val="75000"/>
                    <a:lumOff val="25000"/>
                  </a:schemeClr>
                </a:solidFill>
                <a:effectLst/>
                <a:latin typeface="News Gothic Std" pitchFamily="34" charset="0"/>
                <a:ea typeface="+mn-ea"/>
                <a:cs typeface="+mn-cs"/>
              </a:rPr>
              <a:t>Realista.</a:t>
            </a:r>
            <a:r>
              <a:rPr lang="es-ES_tradnl" sz="1200" kern="1200" baseline="0" noProof="0" dirty="0" smtClean="0">
                <a:solidFill>
                  <a:schemeClr val="tx1">
                    <a:lumMod val="75000"/>
                    <a:lumOff val="25000"/>
                  </a:schemeClr>
                </a:solidFill>
                <a:effectLst/>
                <a:latin typeface="News Gothic Std" pitchFamily="34" charset="0"/>
                <a:ea typeface="+mn-ea"/>
                <a:cs typeface="+mn-cs"/>
              </a:rPr>
              <a:t> Si no está balanceado, más adelante tocaremos puntos que los harán pensar en cómo balancear su plan de gastos. </a:t>
            </a:r>
            <a:endParaRPr lang="es-ES_tradnl" dirty="0" smtClean="0">
              <a:solidFill>
                <a:srgbClr val="404040"/>
              </a:solidFill>
              <a:latin typeface="News Gothic Std" charset="0"/>
              <a:ea typeface="MS PGothic" charset="0"/>
            </a:endParaRPr>
          </a:p>
          <a:p>
            <a:pPr marL="0" marR="0" lvl="1" indent="0" algn="l" defTabSz="914400" rtl="0" eaLnBrk="1" fontAlgn="auto" latinLnBrk="0" hangingPunct="1">
              <a:lnSpc>
                <a:spcPct val="100000"/>
              </a:lnSpc>
              <a:spcBef>
                <a:spcPts val="300"/>
              </a:spcBef>
              <a:spcAft>
                <a:spcPts val="300"/>
              </a:spcAft>
              <a:buClrTx/>
              <a:buSzTx/>
              <a:buFontTx/>
              <a:buNone/>
              <a:tabLst/>
              <a:defRPr/>
            </a:pPr>
            <a:r>
              <a:rPr lang="es-ES_tradnl" dirty="0" smtClean="0">
                <a:solidFill>
                  <a:srgbClr val="404040"/>
                </a:solidFill>
                <a:latin typeface="News Gothic Std" charset="0"/>
                <a:ea typeface="MS PGothic" charset="0"/>
              </a:rPr>
              <a:t>&lt;haga clic en la siguiente diapositiva&gt;</a:t>
            </a:r>
            <a:endParaRPr lang="en-US" dirty="0" smtClean="0">
              <a:solidFill>
                <a:srgbClr val="404040"/>
              </a:solidFill>
              <a:latin typeface="News Gothic Std" charset="0"/>
              <a:ea typeface="MS PGothic" charset="0"/>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685801" cy="685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txBox="1">
            <a:spLocks/>
          </p:cNvSpPr>
          <p:nvPr/>
        </p:nvSpPr>
        <p:spPr>
          <a:xfrm>
            <a:off x="0" y="87630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9</a:t>
            </a:fld>
            <a:endParaRPr lang="en-US" sz="1200" dirty="0">
              <a:latin typeface="News Gothic Std" pitchFamily="34" charset="0"/>
            </a:endParaRPr>
          </a:p>
        </p:txBody>
      </p:sp>
    </p:spTree>
    <p:extLst>
      <p:ext uri="{BB962C8B-B14F-4D97-AF65-F5344CB8AC3E}">
        <p14:creationId xmlns:p14="http://schemas.microsoft.com/office/powerpoint/2010/main" val="622657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369547"/>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9" name="Rectangle 8"/>
          <p:cNvSpPr/>
          <p:nvPr userDrawn="1"/>
        </p:nvSpPr>
        <p:spPr>
          <a:xfrm>
            <a:off x="0" y="6781800"/>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6782446"/>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6782446"/>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6782446"/>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6782446"/>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6782446"/>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43455283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9" name="Rectangle 8"/>
          <p:cNvSpPr/>
          <p:nvPr userDrawn="1"/>
        </p:nvSpPr>
        <p:spPr>
          <a:xfrm>
            <a:off x="-5080" y="6785599"/>
            <a:ext cx="2286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3520" y="6786245"/>
            <a:ext cx="457200"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0720" y="6786245"/>
            <a:ext cx="6858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66520" y="6786245"/>
            <a:ext cx="3200400" cy="75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66920" y="6786245"/>
            <a:ext cx="2209800" cy="755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76720" y="6786245"/>
            <a:ext cx="2362200" cy="755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32"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3"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999300007"/>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9" name="Rectangle 8"/>
          <p:cNvSpPr/>
          <p:nvPr userDrawn="1"/>
        </p:nvSpPr>
        <p:spPr>
          <a:xfrm>
            <a:off x="0" y="6781800"/>
            <a:ext cx="2286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6782446"/>
            <a:ext cx="457200" cy="76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6782446"/>
            <a:ext cx="685800" cy="76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6782446"/>
            <a:ext cx="3200400" cy="755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6782446"/>
            <a:ext cx="2209800" cy="755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6782446"/>
            <a:ext cx="2362200" cy="755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2470566561"/>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19"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0"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1"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2794008105"/>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Text Placeholder 7"/>
          <p:cNvSpPr>
            <a:spLocks noGrp="1"/>
          </p:cNvSpPr>
          <p:nvPr>
            <p:ph type="body" sz="quarter" idx="13" hasCustomPrompt="1"/>
          </p:nvPr>
        </p:nvSpPr>
        <p:spPr>
          <a:xfrm>
            <a:off x="38100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1828800" y="4431001"/>
            <a:ext cx="0" cy="494645"/>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00025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36195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3958738178"/>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2/4/14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54391" cy="26860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38100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1828800" y="4431001"/>
            <a:ext cx="0" cy="494645"/>
          </a:xfrm>
          <a:prstGeom prst="line">
            <a:avLst/>
          </a:prstGeom>
          <a:ln w="1905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00025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36195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07381" y="6327794"/>
            <a:ext cx="1805834" cy="298007"/>
          </a:xfrm>
          <a:prstGeom prst="rect">
            <a:avLst/>
          </a:prstGeom>
        </p:spPr>
      </p:pic>
    </p:spTree>
    <p:extLst>
      <p:ext uri="{BB962C8B-B14F-4D97-AF65-F5344CB8AC3E}">
        <p14:creationId xmlns:p14="http://schemas.microsoft.com/office/powerpoint/2010/main" val="905267132"/>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2/4/14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44000" cy="26860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55245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cxnSp>
        <p:nvCxnSpPr>
          <p:cNvPr id="21" name="Straight Connector 20"/>
          <p:cNvCxnSpPr/>
          <p:nvPr userDrawn="1"/>
        </p:nvCxnSpPr>
        <p:spPr>
          <a:xfrm>
            <a:off x="2000250" y="4431001"/>
            <a:ext cx="0" cy="494645"/>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hasCustomPrompt="1"/>
          </p:nvPr>
        </p:nvSpPr>
        <p:spPr>
          <a:xfrm>
            <a:off x="217170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53340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107380" y="6327794"/>
            <a:ext cx="1805836" cy="298007"/>
          </a:xfrm>
          <a:prstGeom prst="rect">
            <a:avLst/>
          </a:prstGeom>
        </p:spPr>
      </p:pic>
    </p:spTree>
    <p:extLst>
      <p:ext uri="{BB962C8B-B14F-4D97-AF65-F5344CB8AC3E}">
        <p14:creationId xmlns:p14="http://schemas.microsoft.com/office/powerpoint/2010/main" val="1281087033"/>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12" name="Picture Placeholder 2"/>
          <p:cNvSpPr>
            <a:spLocks noGrp="1"/>
          </p:cNvSpPr>
          <p:nvPr>
            <p:ph type="pic" idx="1"/>
          </p:nvPr>
        </p:nvSpPr>
        <p:spPr>
          <a:xfrm>
            <a:off x="-1" y="-76200"/>
            <a:ext cx="9144001" cy="4248150"/>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2/4/14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4181475"/>
            <a:ext cx="9144000" cy="2686050"/>
          </a:xfrm>
          <a:prstGeom prst="rect">
            <a:avLst/>
          </a:prstGeom>
          <a:solidFill>
            <a:schemeClr val="tx2">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7" name="Text Placeholder 7"/>
          <p:cNvSpPr>
            <a:spLocks noGrp="1"/>
          </p:cNvSpPr>
          <p:nvPr>
            <p:ph type="body" sz="quarter" idx="13" hasCustomPrompt="1"/>
          </p:nvPr>
        </p:nvSpPr>
        <p:spPr>
          <a:xfrm>
            <a:off x="552450" y="4437193"/>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0" name="Text Placeholder 9"/>
          <p:cNvSpPr>
            <a:spLocks noGrp="1"/>
          </p:cNvSpPr>
          <p:nvPr>
            <p:ph type="body" sz="quarter" idx="14" hasCustomPrompt="1"/>
          </p:nvPr>
        </p:nvSpPr>
        <p:spPr>
          <a:xfrm>
            <a:off x="2171700" y="4478338"/>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3" name="Text Placeholder 12"/>
          <p:cNvSpPr>
            <a:spLocks noGrp="1"/>
          </p:cNvSpPr>
          <p:nvPr>
            <p:ph type="body" sz="quarter" idx="15" hasCustomPrompt="1"/>
          </p:nvPr>
        </p:nvSpPr>
        <p:spPr>
          <a:xfrm>
            <a:off x="533400" y="5143499"/>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a:p>
            <a:pPr marL="285750" marR="0" lvl="0" indent="-36576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endParaRPr>
          </a:p>
        </p:txBody>
      </p:sp>
      <p:cxnSp>
        <p:nvCxnSpPr>
          <p:cNvPr id="15" name="Straight Connector 14"/>
          <p:cNvCxnSpPr/>
          <p:nvPr userDrawn="1"/>
        </p:nvCxnSpPr>
        <p:spPr>
          <a:xfrm>
            <a:off x="1828800" y="4431001"/>
            <a:ext cx="0" cy="494645"/>
          </a:xfrm>
          <a:prstGeom prst="line">
            <a:avLst/>
          </a:prstGeom>
          <a:ln w="19050">
            <a:solidFill>
              <a:schemeClr val="accent6"/>
            </a:solidFill>
            <a:prstDash val="soli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645379232"/>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0" y="516636"/>
            <a:ext cx="9144000" cy="3867148"/>
          </a:xfrm>
          <a:prstGeom prst="rect">
            <a:avLst/>
          </a:prstGeom>
        </p:spPr>
        <p:txBody>
          <a:bodyPr/>
          <a:lstStyle>
            <a:lvl1pPr marL="0" indent="0" algn="ctr">
              <a:spcBef>
                <a:spcPts val="4200"/>
              </a:spcBef>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Rectangle 5"/>
          <p:cNvSpPr/>
          <p:nvPr userDrawn="1"/>
        </p:nvSpPr>
        <p:spPr>
          <a:xfrm>
            <a:off x="0" y="711775"/>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Text Placeholder 7"/>
          <p:cNvSpPr>
            <a:spLocks noGrp="1"/>
          </p:cNvSpPr>
          <p:nvPr>
            <p:ph type="body" sz="quarter" idx="13" hasCustomPrompt="1"/>
          </p:nvPr>
        </p:nvSpPr>
        <p:spPr>
          <a:xfrm>
            <a:off x="552450" y="4551494"/>
            <a:ext cx="1524000" cy="6015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3200">
                <a:solidFill>
                  <a:schemeClr val="bg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STEP #</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3" name="Text Placeholder 9"/>
          <p:cNvSpPr>
            <a:spLocks noGrp="1"/>
          </p:cNvSpPr>
          <p:nvPr>
            <p:ph type="body" sz="quarter" idx="14" hasCustomPrompt="1"/>
          </p:nvPr>
        </p:nvSpPr>
        <p:spPr>
          <a:xfrm>
            <a:off x="2171700" y="4592639"/>
            <a:ext cx="7315200" cy="59848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4" name="Text Placeholder 12"/>
          <p:cNvSpPr>
            <a:spLocks noGrp="1"/>
          </p:cNvSpPr>
          <p:nvPr>
            <p:ph type="body" sz="quarter" idx="15" hasCustomPrompt="1"/>
          </p:nvPr>
        </p:nvSpPr>
        <p:spPr>
          <a:xfrm>
            <a:off x="533400" y="5257800"/>
            <a:ext cx="8458200" cy="952501"/>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4191597730"/>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14"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15"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6"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91201027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141550"/>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2/4/14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0516648"/>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2/4/14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solidFill>
            <a:srgbClr val="5C972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6246160"/>
      </p:ext>
    </p:extLst>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2/4/14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solidFill>
            <a:srgbClr val="8CC63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7260051"/>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344257A-30EE-431E-9155-509FD0036EE6}" type="datetimeFigureOut">
              <a:rPr lang="en-US" smtClean="0"/>
              <a:pPr/>
              <a:t>2/4/14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8D835C42-4D06-4428-BCA8-FEFF78840E91}" type="slidenum">
              <a:rPr lang="en-US" smtClean="0"/>
              <a:pPr/>
              <a:t>‹#›</a:t>
            </a:fld>
            <a:endParaRPr lang="en-US" dirty="0"/>
          </a:p>
        </p:txBody>
      </p:sp>
      <p:sp>
        <p:nvSpPr>
          <p:cNvPr id="5" name="Rectangle 4"/>
          <p:cNvSpPr/>
          <p:nvPr userDrawn="1"/>
        </p:nvSpPr>
        <p:spPr>
          <a:xfrm>
            <a:off x="0" y="0"/>
            <a:ext cx="9144000" cy="6858000"/>
          </a:xfrm>
          <a:prstGeom prst="rect">
            <a:avLst/>
          </a:prstGeom>
          <a:blipFill>
            <a:blip r:embed="rId2" cstate="screen">
              <a:extLst>
                <a:ext uri="{28A0092B-C50C-407E-A947-70E740481C1C}">
                  <a14:useLocalDpi xmlns:a14="http://schemas.microsoft.com/office/drawing/2010/main" val="0"/>
                </a:ext>
              </a:extLst>
            </a:blip>
            <a:stretch>
              <a:fillRect/>
            </a:stretch>
          </a:bli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4838398"/>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020238-D2E6-4029-B5EF-8E73A86AFB3E}" type="datetimeFigureOut">
              <a:rPr lang="en-US" smtClean="0"/>
              <a:pPr/>
              <a:t>2/4/14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819E0D8-A3B9-4EF6-A76C-5F3C776E61FF}" type="slidenum">
              <a:rPr lang="en-US" smtClean="0"/>
              <a:pPr/>
              <a:t>‹#›</a:t>
            </a:fld>
            <a:endParaRPr lang="en-US" dirty="0"/>
          </a:p>
        </p:txBody>
      </p:sp>
    </p:spTree>
    <p:extLst>
      <p:ext uri="{BB962C8B-B14F-4D97-AF65-F5344CB8AC3E}">
        <p14:creationId xmlns:p14="http://schemas.microsoft.com/office/powerpoint/2010/main" val="2750558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020238-D2E6-4029-B5EF-8E73A86AFB3E}" type="datetimeFigureOut">
              <a:rPr lang="en-US" smtClean="0"/>
              <a:pPr/>
              <a:t>2/4/14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819E0D8-A3B9-4EF6-A76C-5F3C776E61FF}" type="slidenum">
              <a:rPr lang="en-US" smtClean="0"/>
              <a:pPr/>
              <a:t>‹#›</a:t>
            </a:fld>
            <a:endParaRPr lang="en-US" dirty="0"/>
          </a:p>
        </p:txBody>
      </p:sp>
    </p:spTree>
    <p:extLst>
      <p:ext uri="{BB962C8B-B14F-4D97-AF65-F5344CB8AC3E}">
        <p14:creationId xmlns:p14="http://schemas.microsoft.com/office/powerpoint/2010/main" val="1151087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xfrm>
            <a:off x="6981825" y="6496050"/>
            <a:ext cx="2133600" cy="476250"/>
          </a:xfrm>
          <a:prstGeom prst="rect">
            <a:avLst/>
          </a:prstGeom>
          <a:ln/>
        </p:spPr>
        <p:txBody>
          <a:bodyPr/>
          <a:lstStyle>
            <a:lvl1pPr>
              <a:defRPr/>
            </a:lvl1pPr>
          </a:lstStyle>
          <a:p>
            <a:pPr>
              <a:defRPr/>
            </a:pPr>
            <a:fld id="{BA165FA0-844B-40F6-9AEB-685D2F272916}" type="slidenum">
              <a:rPr lang="en-US"/>
              <a:pPr>
                <a:defRPr/>
              </a:pPr>
              <a:t>‹#›</a:t>
            </a:fld>
            <a:endParaRPr lang="en-US" dirty="0"/>
          </a:p>
        </p:txBody>
      </p:sp>
    </p:spTree>
    <p:extLst>
      <p:ext uri="{BB962C8B-B14F-4D97-AF65-F5344CB8AC3E}">
        <p14:creationId xmlns:p14="http://schemas.microsoft.com/office/powerpoint/2010/main" val="4692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Content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87577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61442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54996"/>
            <a:ext cx="9220201" cy="6910258"/>
          </a:xfrm>
          <a:prstGeom prst="rect">
            <a:avLst/>
          </a:prstGeom>
        </p:spPr>
      </p:pic>
    </p:spTree>
    <p:extLst>
      <p:ext uri="{BB962C8B-B14F-4D97-AF65-F5344CB8AC3E}">
        <p14:creationId xmlns:p14="http://schemas.microsoft.com/office/powerpoint/2010/main" val="223228028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416014" y="2429480"/>
            <a:ext cx="8270786" cy="3846364"/>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3" name="Text Placeholder 2"/>
          <p:cNvSpPr>
            <a:spLocks noGrp="1"/>
          </p:cNvSpPr>
          <p:nvPr>
            <p:ph type="body" sz="quarter" idx="10" hasCustomPrompt="1"/>
          </p:nvPr>
        </p:nvSpPr>
        <p:spPr>
          <a:xfrm>
            <a:off x="457200" y="1038829"/>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6" name="Text Placeholder 4"/>
          <p:cNvSpPr>
            <a:spLocks noGrp="1"/>
          </p:cNvSpPr>
          <p:nvPr>
            <p:ph type="body" sz="quarter" idx="11" hasCustomPrompt="1"/>
          </p:nvPr>
        </p:nvSpPr>
        <p:spPr>
          <a:xfrm>
            <a:off x="457200" y="1524604"/>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
        <p:nvSpPr>
          <p:cNvPr id="19" name="Rectangle 18"/>
          <p:cNvSpPr/>
          <p:nvPr userDrawn="1"/>
        </p:nvSpPr>
        <p:spPr>
          <a:xfrm>
            <a:off x="0" y="695566"/>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41152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7"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9" name="Rectangle 8"/>
          <p:cNvSpPr/>
          <p:nvPr userDrawn="1"/>
        </p:nvSpPr>
        <p:spPr>
          <a:xfrm>
            <a:off x="0" y="-646"/>
            <a:ext cx="228600" cy="7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26"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00520392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9" name="Rectangle 8"/>
          <p:cNvSpPr/>
          <p:nvPr userDrawn="1"/>
        </p:nvSpPr>
        <p:spPr>
          <a:xfrm>
            <a:off x="0" y="-646"/>
            <a:ext cx="228600" cy="7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7374530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9" name="Rectangle 8"/>
          <p:cNvSpPr/>
          <p:nvPr userDrawn="1"/>
        </p:nvSpPr>
        <p:spPr>
          <a:xfrm>
            <a:off x="0" y="-646"/>
            <a:ext cx="228600" cy="7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28600" y="0"/>
            <a:ext cx="457200" cy="76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685800" y="0"/>
            <a:ext cx="685800" cy="762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1371600" y="0"/>
            <a:ext cx="3200400" cy="7555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4572000" y="0"/>
            <a:ext cx="2209800" cy="7555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6781800" y="0"/>
            <a:ext cx="2362200" cy="7555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6"/>
          <p:cNvSpPr>
            <a:spLocks noGrp="1"/>
          </p:cNvSpPr>
          <p:nvPr>
            <p:ph type="body" sz="quarter" idx="12" hasCustomPrompt="1"/>
          </p:nvPr>
        </p:nvSpPr>
        <p:spPr>
          <a:xfrm>
            <a:off x="416014" y="2057400"/>
            <a:ext cx="8270786" cy="3962399"/>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2"/>
              </a:buBlip>
              <a:tabLst/>
              <a:defRPr/>
            </a:lvl1pPr>
          </a:lstStyle>
          <a:p>
            <a:pPr marL="285750" marR="0" lvl="0" indent="-365760" algn="l" defTabSz="914400" rtl="0" eaLnBrk="1" fontAlgn="auto" latinLnBrk="0" hangingPunct="1">
              <a:lnSpc>
                <a:spcPct val="100000"/>
              </a:lnSpc>
              <a:spcBef>
                <a:spcPts val="0"/>
              </a:spcBef>
              <a:spcAft>
                <a:spcPts val="0"/>
              </a:spcAft>
              <a:buClrTx/>
              <a:buSzTx/>
              <a:buFontTx/>
              <a:buBlip>
                <a:blip r:embed="rId2"/>
              </a:buBlip>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copy</a:t>
            </a:r>
            <a:endParaRPr kumimoji="0" lang="en-US" sz="2400" b="0"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sp>
        <p:nvSpPr>
          <p:cNvPr id="29" name="Text Placeholder 2"/>
          <p:cNvSpPr>
            <a:spLocks noGrp="1"/>
          </p:cNvSpPr>
          <p:nvPr>
            <p:ph type="body" sz="quarter" idx="10" hasCustomPrompt="1"/>
          </p:nvPr>
        </p:nvSpPr>
        <p:spPr>
          <a:xfrm>
            <a:off x="457200" y="66675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30" name="Text Placeholder 4"/>
          <p:cNvSpPr>
            <a:spLocks noGrp="1"/>
          </p:cNvSpPr>
          <p:nvPr>
            <p:ph type="body" sz="quarter" idx="11" hasCustomPrompt="1"/>
          </p:nvPr>
        </p:nvSpPr>
        <p:spPr>
          <a:xfrm>
            <a:off x="457200" y="1152525"/>
            <a:ext cx="8248650" cy="523875"/>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lumMod val="75000"/>
                    <a:lumOff val="25000"/>
                  </a:prstClr>
                </a:solidFill>
                <a:effectLst/>
                <a:uLnTx/>
                <a:uFillTx/>
                <a:latin typeface="News Gothic Std" pitchFamily="34" charset="0"/>
                <a:ea typeface="+mn-ea"/>
                <a:cs typeface="+mn-cs"/>
              </a:rPr>
              <a:t>Step Subheading.</a:t>
            </a:r>
            <a:endParaRPr kumimoji="0" lang="en-US" sz="2400" b="1" i="0" u="none" strike="noStrike" kern="1200" cap="none" spc="0" normalizeH="0" baseline="0" noProof="0" dirty="0">
              <a:ln>
                <a:noFill/>
              </a:ln>
              <a:solidFill>
                <a:prstClr val="black">
                  <a:lumMod val="75000"/>
                  <a:lumOff val="25000"/>
                </a:prstClr>
              </a:solidFill>
              <a:effectLst/>
              <a:uLnTx/>
              <a:uFillTx/>
              <a:latin typeface="News Gothic Std" pitchFamily="34" charset="0"/>
              <a:ea typeface="+mn-ea"/>
              <a:cs typeface="+mn-cs"/>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136801726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597" y="285760"/>
            <a:ext cx="8328603" cy="6431840"/>
          </a:xfrm>
          <a:prstGeom prst="rect">
            <a:avLst/>
          </a:prstGeom>
        </p:spPr>
      </p:pic>
      <p:sp>
        <p:nvSpPr>
          <p:cNvPr id="23" name="Text Placeholder 2"/>
          <p:cNvSpPr>
            <a:spLocks noGrp="1"/>
          </p:cNvSpPr>
          <p:nvPr>
            <p:ph type="body" sz="quarter" idx="10" hasCustomPrompt="1"/>
          </p:nvPr>
        </p:nvSpPr>
        <p:spPr>
          <a:xfrm>
            <a:off x="457200" y="171690"/>
            <a:ext cx="8229600" cy="52387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88BB00"/>
                </a:solidFill>
                <a:effectLst/>
                <a:uLnTx/>
                <a:uFillTx/>
                <a:latin typeface="News Gothic Std" pitchFamily="34" charset="0"/>
                <a:ea typeface="+mn-ea"/>
                <a:cs typeface="+mn-cs"/>
              </a:rPr>
              <a:t>HEADING</a:t>
            </a:r>
            <a:endParaRPr kumimoji="0" lang="en-US" sz="2800" b="0" i="0" u="none" strike="noStrike" kern="1200" cap="none" spc="0" normalizeH="0" baseline="0" noProof="0" dirty="0">
              <a:ln>
                <a:noFill/>
              </a:ln>
              <a:solidFill>
                <a:srgbClr val="88BB00"/>
              </a:solidFill>
              <a:effectLst/>
              <a:uLnTx/>
              <a:uFillTx/>
              <a:latin typeface="News Gothic Std" pitchFamily="34" charset="0"/>
              <a:ea typeface="+mn-ea"/>
              <a:cs typeface="+mn-cs"/>
            </a:endParaRPr>
          </a:p>
        </p:txBody>
      </p:sp>
      <p:sp>
        <p:nvSpPr>
          <p:cNvPr id="19" name="Rectangle 18"/>
          <p:cNvSpPr/>
          <p:nvPr userDrawn="1"/>
        </p:nvSpPr>
        <p:spPr>
          <a:xfrm>
            <a:off x="0" y="695566"/>
            <a:ext cx="9144000"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10577" y="6327794"/>
            <a:ext cx="1799441" cy="298007"/>
          </a:xfrm>
          <a:prstGeom prst="rect">
            <a:avLst/>
          </a:prstGeom>
        </p:spPr>
      </p:pic>
    </p:spTree>
    <p:extLst>
      <p:ext uri="{BB962C8B-B14F-4D97-AF65-F5344CB8AC3E}">
        <p14:creationId xmlns:p14="http://schemas.microsoft.com/office/powerpoint/2010/main" val="530049062"/>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416885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78" r:id="rId6"/>
    <p:sldLayoutId id="2147483666" r:id="rId7"/>
    <p:sldLayoutId id="2147483667" r:id="rId8"/>
    <p:sldLayoutId id="2147483682" r:id="rId9"/>
    <p:sldLayoutId id="2147483668" r:id="rId10"/>
    <p:sldLayoutId id="2147483669" r:id="rId11"/>
    <p:sldLayoutId id="2147483670" r:id="rId12"/>
    <p:sldLayoutId id="2147483665" r:id="rId13"/>
    <p:sldLayoutId id="2147483674" r:id="rId14"/>
    <p:sldLayoutId id="2147483683" r:id="rId15"/>
    <p:sldLayoutId id="2147483677" r:id="rId16"/>
    <p:sldLayoutId id="2147483679" r:id="rId17"/>
    <p:sldLayoutId id="2147483672" r:id="rId18"/>
    <p:sldLayoutId id="2147483673" r:id="rId19"/>
    <p:sldLayoutId id="2147483660" r:id="rId20"/>
    <p:sldLayoutId id="2147483661" r:id="rId21"/>
    <p:sldLayoutId id="2147483662" r:id="rId22"/>
    <p:sldLayoutId id="2147483664" r:id="rId23"/>
    <p:sldLayoutId id="2147483675" r:id="rId24"/>
    <p:sldLayoutId id="2147483676" r:id="rId25"/>
    <p:sldLayoutId id="2147483680" r:id="rId26"/>
    <p:sldLayoutId id="2147483681" r:id="rId27"/>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emf"/><Relationship Id="rId11" Type="http://schemas.openxmlformats.org/officeDocument/2006/relationships/image" Target="../media/image38.emf"/><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2.png"/><Relationship Id="rId5"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5.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0427" y="4724400"/>
            <a:ext cx="2120207" cy="1768437"/>
          </a:xfrm>
          <a:prstGeom prst="rect">
            <a:avLst/>
          </a:prstGeom>
        </p:spPr>
      </p:pic>
      <p:sp>
        <p:nvSpPr>
          <p:cNvPr id="4" name="Rectangle 3"/>
          <p:cNvSpPr/>
          <p:nvPr/>
        </p:nvSpPr>
        <p:spPr>
          <a:xfrm>
            <a:off x="0" y="2527300"/>
            <a:ext cx="9144000" cy="1676400"/>
          </a:xfrm>
          <a:prstGeom prst="rect">
            <a:avLst/>
          </a:prstGeom>
          <a:solidFill>
            <a:schemeClr val="bg2">
              <a:alpha val="6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4127500"/>
            <a:ext cx="9144000" cy="152400"/>
          </a:xfrm>
          <a:prstGeom prst="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152401"/>
            <a:ext cx="2489906" cy="651922"/>
          </a:xfrm>
          <a:prstGeom prst="rect">
            <a:avLst/>
          </a:prstGeom>
        </p:spPr>
      </p:pic>
      <p:sp>
        <p:nvSpPr>
          <p:cNvPr id="5" name="Text Placeholder 10"/>
          <p:cNvSpPr txBox="1">
            <a:spLocks/>
          </p:cNvSpPr>
          <p:nvPr/>
        </p:nvSpPr>
        <p:spPr>
          <a:xfrm>
            <a:off x="0" y="3073400"/>
            <a:ext cx="9144000" cy="762000"/>
          </a:xfrm>
          <a:prstGeom prst="rect">
            <a:avLst/>
          </a:prstGeom>
          <a:effectLst>
            <a:outerShdw blurRad="63500" sx="102000" sy="102000" algn="ctr" rotWithShape="0">
              <a:prstClr val="black">
                <a:alpha val="40000"/>
              </a:prstClr>
            </a:outerShdw>
          </a:effectLst>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Aft>
                <a:spcPts val="600"/>
              </a:spcAft>
              <a:buNone/>
            </a:pPr>
            <a:r>
              <a:rPr lang="en-US" kern="2400" spc="100" dirty="0" smtClean="0">
                <a:solidFill>
                  <a:schemeClr val="bg1"/>
                </a:solidFill>
                <a:latin typeface="News Gothic Std" pitchFamily="34" charset="0"/>
              </a:rPr>
              <a:t>MANEJE SU DINERO</a:t>
            </a:r>
            <a:endParaRPr lang="en-US" kern="2400" spc="100" dirty="0">
              <a:solidFill>
                <a:schemeClr val="bg1"/>
              </a:solidFill>
              <a:latin typeface="News Gothic Std" pitchFamily="34" charset="0"/>
            </a:endParaRPr>
          </a:p>
        </p:txBody>
      </p:sp>
    </p:spTree>
    <p:extLst>
      <p:ext uri="{BB962C8B-B14F-4D97-AF65-F5344CB8AC3E}">
        <p14:creationId xmlns:p14="http://schemas.microsoft.com/office/powerpoint/2010/main" val="11983064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1002"/>
            <a:ext cx="4572000" cy="6867810"/>
          </a:xfrm>
          <a:prstGeom prst="rect">
            <a:avLst/>
          </a:prstGeom>
        </p:spPr>
      </p:pic>
      <p:sp>
        <p:nvSpPr>
          <p:cNvPr id="7"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10</a:t>
            </a:fld>
            <a:endParaRPr lang="en-US" sz="1200" dirty="0">
              <a:latin typeface="News Gothic Std" pitchFamily="34" charset="0"/>
            </a:endParaRPr>
          </a:p>
        </p:txBody>
      </p:sp>
      <p:sp>
        <p:nvSpPr>
          <p:cNvPr id="8" name="Text Placeholder 1"/>
          <p:cNvSpPr>
            <a:spLocks noGrp="1"/>
          </p:cNvSpPr>
          <p:nvPr>
            <p:ph type="body" sz="quarter" idx="10"/>
          </p:nvPr>
        </p:nvSpPr>
        <p:spPr/>
        <p:txBody>
          <a:bodyPr/>
          <a:lstStyle/>
          <a:p>
            <a:pPr marL="0" indent="0">
              <a:buNone/>
            </a:pPr>
            <a:endParaRPr lang="en-US" dirty="0"/>
          </a:p>
          <a:p>
            <a:endParaRPr lang="en-US" dirty="0" smtClean="0"/>
          </a:p>
          <a:p>
            <a:endParaRPr lang="en-US" dirty="0"/>
          </a:p>
          <a:p>
            <a:pPr marL="0" lvl="0" indent="0">
              <a:buNone/>
            </a:pPr>
            <a:endParaRPr lang="en-US" dirty="0"/>
          </a:p>
          <a:p>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010810141"/>
              </p:ext>
            </p:extLst>
          </p:nvPr>
        </p:nvGraphicFramePr>
        <p:xfrm>
          <a:off x="1905000" y="609600"/>
          <a:ext cx="6966266" cy="3271031"/>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533400"/>
                <a:gridCol w="1066800"/>
                <a:gridCol w="1066800"/>
                <a:gridCol w="990600"/>
                <a:gridCol w="914400"/>
                <a:gridCol w="838200"/>
                <a:gridCol w="990600"/>
                <a:gridCol w="565466"/>
              </a:tblGrid>
              <a:tr h="142179">
                <a:tc>
                  <a:txBody>
                    <a:bodyPr/>
                    <a:lstStyle/>
                    <a:p>
                      <a:pPr algn="r"/>
                      <a:r>
                        <a:rPr lang="en-US" sz="1300" dirty="0" smtClean="0">
                          <a:latin typeface="News Gothic Std" pitchFamily="34" charset="0"/>
                        </a:rPr>
                        <a:t>DÍA</a:t>
                      </a:r>
                      <a:endParaRPr lang="en-US" sz="1300" dirty="0">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300" dirty="0" smtClean="0">
                          <a:latin typeface="News Gothic Std" pitchFamily="34" charset="0"/>
                        </a:rPr>
                        <a:t>AHORROS</a:t>
                      </a:r>
                      <a:endParaRPr lang="en-US" sz="13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300" dirty="0" smtClean="0">
                          <a:latin typeface="News Gothic Std" pitchFamily="34" charset="0"/>
                        </a:rPr>
                        <a:t>HOGAR</a:t>
                      </a:r>
                      <a:endParaRPr lang="en-US" sz="13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300" dirty="0" smtClean="0">
                          <a:latin typeface="News Gothic Std" pitchFamily="34" charset="0"/>
                        </a:rPr>
                        <a:t>SEGURO</a:t>
                      </a:r>
                      <a:endParaRPr lang="en-US" sz="13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300" dirty="0" smtClean="0">
                          <a:latin typeface="News Gothic Std" pitchFamily="34" charset="0"/>
                        </a:rPr>
                        <a:t>DEUDAS</a:t>
                      </a:r>
                      <a:endParaRPr lang="en-US" sz="13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300" dirty="0" smtClean="0">
                          <a:latin typeface="News Gothic Std" pitchFamily="34" charset="0"/>
                        </a:rPr>
                        <a:t>COMIDA</a:t>
                      </a:r>
                      <a:endParaRPr lang="en-US" sz="13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300" dirty="0" smtClean="0">
                          <a:latin typeface="News Gothic Std" pitchFamily="34" charset="0"/>
                        </a:rPr>
                        <a:t>GASOLINA</a:t>
                      </a:r>
                      <a:endParaRPr lang="en-US" sz="13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dirty="0" smtClean="0">
                          <a:latin typeface="News Gothic Std" pitchFamily="34" charset="0"/>
                        </a:rPr>
                        <a:t>?</a:t>
                      </a:r>
                      <a:endParaRPr lang="en-US" sz="14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70779">
                <a:tc>
                  <a:txBody>
                    <a:bodyPr/>
                    <a:lstStyle/>
                    <a:p>
                      <a:pPr algn="r"/>
                      <a:r>
                        <a:rPr lang="en-US" dirty="0" smtClean="0">
                          <a:solidFill>
                            <a:schemeClr val="tx1">
                              <a:lumMod val="75000"/>
                              <a:lumOff val="25000"/>
                            </a:schemeClr>
                          </a:solidFill>
                          <a:latin typeface="News Gothic Std" pitchFamily="34" charset="0"/>
                        </a:rPr>
                        <a:t>1</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dirty="0" smtClean="0">
                          <a:latin typeface="News Gothic Std" pitchFamily="34" charset="0"/>
                        </a:rPr>
                        <a:t>$ 100</a:t>
                      </a: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dirty="0" smtClean="0">
                          <a:latin typeface="News Gothic Std" pitchFamily="34" charset="0"/>
                        </a:rPr>
                        <a:t>$ 1,600</a:t>
                      </a: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dirty="0" smtClean="0">
                          <a:latin typeface="News Gothic Std" pitchFamily="34" charset="0"/>
                        </a:rPr>
                        <a:t>$ 250</a:t>
                      </a: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370779">
                <a:tc>
                  <a:txBody>
                    <a:bodyPr/>
                    <a:lstStyle/>
                    <a:p>
                      <a:pPr algn="r"/>
                      <a:r>
                        <a:rPr lang="en-US" dirty="0" smtClean="0">
                          <a:solidFill>
                            <a:schemeClr val="tx1">
                              <a:lumMod val="75000"/>
                              <a:lumOff val="25000"/>
                            </a:schemeClr>
                          </a:solidFill>
                          <a:latin typeface="News Gothic Std" pitchFamily="34" charset="0"/>
                        </a:rPr>
                        <a:t>2</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779">
                <a:tc>
                  <a:txBody>
                    <a:bodyPr/>
                    <a:lstStyle/>
                    <a:p>
                      <a:pPr algn="r"/>
                      <a:r>
                        <a:rPr lang="en-US" dirty="0" smtClean="0">
                          <a:solidFill>
                            <a:schemeClr val="tx1">
                              <a:lumMod val="75000"/>
                              <a:lumOff val="25000"/>
                            </a:schemeClr>
                          </a:solidFill>
                          <a:latin typeface="News Gothic Std" pitchFamily="34" charset="0"/>
                        </a:rPr>
                        <a:t>3</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dirty="0" smtClean="0">
                          <a:latin typeface="News Gothic Std" pitchFamily="34" charset="0"/>
                        </a:rPr>
                        <a:t>$</a:t>
                      </a:r>
                      <a:r>
                        <a:rPr lang="en-US" baseline="0" dirty="0" smtClean="0">
                          <a:latin typeface="News Gothic Std" pitchFamily="34" charset="0"/>
                        </a:rPr>
                        <a:t> </a:t>
                      </a:r>
                      <a:r>
                        <a:rPr lang="en-US" dirty="0" smtClean="0">
                          <a:latin typeface="News Gothic Std" pitchFamily="34" charset="0"/>
                        </a:rPr>
                        <a:t>75</a:t>
                      </a: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370779">
                <a:tc>
                  <a:txBody>
                    <a:bodyPr/>
                    <a:lstStyle/>
                    <a:p>
                      <a:pPr algn="r"/>
                      <a:r>
                        <a:rPr lang="en-US" dirty="0" smtClean="0">
                          <a:solidFill>
                            <a:schemeClr val="tx1">
                              <a:lumMod val="75000"/>
                              <a:lumOff val="25000"/>
                            </a:schemeClr>
                          </a:solidFill>
                          <a:latin typeface="News Gothic Std" pitchFamily="34" charset="0"/>
                        </a:rPr>
                        <a:t>4</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779">
                <a:tc>
                  <a:txBody>
                    <a:bodyPr/>
                    <a:lstStyle/>
                    <a:p>
                      <a:pPr algn="r"/>
                      <a:r>
                        <a:rPr lang="en-US" dirty="0" smtClean="0">
                          <a:solidFill>
                            <a:schemeClr val="tx1">
                              <a:lumMod val="75000"/>
                              <a:lumOff val="25000"/>
                            </a:schemeClr>
                          </a:solidFill>
                          <a:latin typeface="News Gothic Std" pitchFamily="34" charset="0"/>
                        </a:rPr>
                        <a:t>5</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370779">
                <a:tc>
                  <a:txBody>
                    <a:bodyPr/>
                    <a:lstStyle/>
                    <a:p>
                      <a:pPr algn="r"/>
                      <a:r>
                        <a:rPr lang="en-US" dirty="0" smtClean="0">
                          <a:solidFill>
                            <a:schemeClr val="tx1">
                              <a:lumMod val="75000"/>
                              <a:lumOff val="25000"/>
                            </a:schemeClr>
                          </a:solidFill>
                          <a:latin typeface="News Gothic Std" pitchFamily="34" charset="0"/>
                        </a:rPr>
                        <a:t>6</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News Gothic Std" pitchFamily="34" charset="0"/>
                        </a:rPr>
                        <a:t>$ 50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779">
                <a:tc>
                  <a:txBody>
                    <a:bodyPr/>
                    <a:lstStyle/>
                    <a:p>
                      <a:pPr algn="r"/>
                      <a:r>
                        <a:rPr lang="en-US" dirty="0" smtClean="0">
                          <a:solidFill>
                            <a:schemeClr val="tx1">
                              <a:lumMod val="75000"/>
                              <a:lumOff val="25000"/>
                            </a:schemeClr>
                          </a:solidFill>
                          <a:latin typeface="News Gothic Std" pitchFamily="34" charset="0"/>
                        </a:rPr>
                        <a:t>7</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dirty="0" smtClean="0">
                          <a:latin typeface="News Gothic Std" pitchFamily="34" charset="0"/>
                        </a:rPr>
                        <a:t>$ 75</a:t>
                      </a: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370779">
                <a:tc>
                  <a:txBody>
                    <a:bodyPr/>
                    <a:lstStyle/>
                    <a:p>
                      <a:pPr algn="r"/>
                      <a:r>
                        <a:rPr lang="en-US" dirty="0" smtClean="0">
                          <a:solidFill>
                            <a:schemeClr val="tx1">
                              <a:lumMod val="75000"/>
                              <a:lumOff val="25000"/>
                            </a:schemeClr>
                          </a:solidFill>
                          <a:latin typeface="News Gothic Std" pitchFamily="34" charset="0"/>
                        </a:rPr>
                        <a:t>8</a:t>
                      </a:r>
                      <a:endParaRPr lang="en-US" dirty="0">
                        <a:solidFill>
                          <a:schemeClr val="tx1">
                            <a:lumMod val="75000"/>
                            <a:lumOff val="25000"/>
                          </a:schemeClr>
                        </a:solidFill>
                        <a:latin typeface="News Gothic Std" pitchFamily="34" charset="0"/>
                      </a:endParaRPr>
                    </a:p>
                  </a:txBody>
                  <a:tcPr>
                    <a:lnL w="12700" cap="flat" cmpd="sng" algn="ctr">
                      <a:no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latin typeface="News Gothic Std" pitchFamily="34" charset="0"/>
                        </a:rPr>
                        <a:t>$ 50</a:t>
                      </a: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Text Placeholder 1"/>
          <p:cNvSpPr>
            <a:spLocks noGrp="1"/>
          </p:cNvSpPr>
          <p:nvPr>
            <p:ph type="body" sz="quarter" idx="11"/>
          </p:nvPr>
        </p:nvSpPr>
        <p:spPr>
          <a:xfrm>
            <a:off x="3982496" y="4114800"/>
            <a:ext cx="4704304" cy="1676400"/>
          </a:xfrm>
        </p:spPr>
        <p:txBody>
          <a:bodyPr>
            <a:noAutofit/>
          </a:bodyPr>
          <a:lstStyle/>
          <a:p>
            <a:r>
              <a:rPr lang="en-US" sz="3600" b="1" dirty="0" smtClean="0">
                <a:solidFill>
                  <a:schemeClr val="tx2"/>
                </a:solidFill>
                <a:latin typeface="News Gothic Std" pitchFamily="34" charset="0"/>
              </a:rPr>
              <a:t>¿HACIA DÓNDE VA SU DINERO?</a:t>
            </a:r>
            <a:endParaRPr lang="en-US" sz="3600" b="1" dirty="0">
              <a:solidFill>
                <a:schemeClr val="tx2"/>
              </a:solidFill>
              <a:latin typeface="News Gothic Std" pitchFamily="34" charset="0"/>
            </a:endParaRPr>
          </a:p>
        </p:txBody>
      </p:sp>
    </p:spTree>
    <p:extLst>
      <p:ext uri="{BB962C8B-B14F-4D97-AF65-F5344CB8AC3E}">
        <p14:creationId xmlns:p14="http://schemas.microsoft.com/office/powerpoint/2010/main" val="4257852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DIAPOSITIVA OCULTA: </a:t>
            </a:r>
            <a:br>
              <a:rPr lang="en-US" sz="2800" b="1" cap="all" dirty="0" smtClean="0">
                <a:solidFill>
                  <a:schemeClr val="tx2"/>
                </a:solidFill>
                <a:latin typeface="News Gothic Std" pitchFamily="34" charset="0"/>
                <a:cs typeface="Arial" charset="0"/>
              </a:rPr>
            </a:br>
            <a:r>
              <a:rPr lang="es-ES_tradnl" sz="2400" dirty="0">
                <a:solidFill>
                  <a:schemeClr val="tx2"/>
                </a:solidFill>
                <a:latin typeface="News Gothic Std" pitchFamily="34" charset="0"/>
                <a:cs typeface="Arial" charset="0"/>
              </a:rPr>
              <a:t>Controle Sus Gastos </a:t>
            </a:r>
            <a:r>
              <a:rPr lang="es-ES_tradnl" sz="2400" dirty="0" smtClean="0">
                <a:solidFill>
                  <a:schemeClr val="tx2"/>
                </a:solidFill>
                <a:latin typeface="News Gothic Std" pitchFamily="34" charset="0"/>
                <a:cs typeface="Arial" charset="0"/>
              </a:rPr>
              <a:t>Diarios</a:t>
            </a:r>
            <a:r>
              <a:rPr lang="en-US" sz="2400" dirty="0" smtClean="0">
                <a:solidFill>
                  <a:schemeClr val="tx2"/>
                </a:solidFill>
                <a:latin typeface="News Gothic Std" pitchFamily="34" charset="0"/>
                <a:cs typeface="Arial" charset="0"/>
              </a:rPr>
              <a:t>, </a:t>
            </a:r>
            <a:r>
              <a:rPr lang="en-US" sz="1800" dirty="0" err="1" smtClean="0">
                <a:solidFill>
                  <a:schemeClr val="tx2"/>
                </a:solidFill>
                <a:latin typeface="News Gothic Std" pitchFamily="34" charset="0"/>
                <a:cs typeface="Arial" charset="0"/>
              </a:rPr>
              <a:t>continuación</a:t>
            </a:r>
            <a:endParaRPr lang="en-US" sz="1800" dirty="0" smtClean="0">
              <a:solidFill>
                <a:schemeClr val="tx2"/>
              </a:solidFill>
              <a:latin typeface="News Gothic Std" pitchFamily="34" charset="0"/>
              <a:cs typeface="Arial" charset="0"/>
            </a:endParaRPr>
          </a:p>
        </p:txBody>
      </p:sp>
      <p:cxnSp>
        <p:nvCxnSpPr>
          <p:cNvPr id="14" name="Straight Connector 13"/>
          <p:cNvCxnSpPr/>
          <p:nvPr/>
        </p:nvCxnSpPr>
        <p:spPr bwMode="auto">
          <a:xfrm flipV="1">
            <a:off x="3751263" y="35496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11</a:t>
            </a:fld>
            <a:endParaRPr lang="en-US" sz="1200" dirty="0">
              <a:latin typeface="News Gothic Std" pitchFamily="34" charset="0"/>
            </a:endParaRPr>
          </a:p>
        </p:txBody>
      </p:sp>
    </p:spTree>
    <p:extLst>
      <p:ext uri="{BB962C8B-B14F-4D97-AF65-F5344CB8AC3E}">
        <p14:creationId xmlns:p14="http://schemas.microsoft.com/office/powerpoint/2010/main" val="241742833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5153"/>
            <a:ext cx="5495192" cy="6855906"/>
          </a:xfrm>
          <a:prstGeom prst="rect">
            <a:avLst/>
          </a:prstGeom>
        </p:spPr>
      </p:pic>
      <p:sp>
        <p:nvSpPr>
          <p:cNvPr id="6" name="Text Placeholder 5"/>
          <p:cNvSpPr>
            <a:spLocks noGrp="1"/>
          </p:cNvSpPr>
          <p:nvPr>
            <p:ph type="body" sz="quarter" idx="10"/>
          </p:nvPr>
        </p:nvSpPr>
        <p:spPr>
          <a:xfrm>
            <a:off x="3200400" y="1600200"/>
            <a:ext cx="8229600" cy="523876"/>
          </a:xfrm>
        </p:spPr>
        <p:txBody>
          <a:bodyPr/>
          <a:lstStyle/>
          <a:p>
            <a:r>
              <a:rPr lang="en-US" sz="11200" b="1" dirty="0" err="1" smtClean="0">
                <a:solidFill>
                  <a:schemeClr val="accent3"/>
                </a:solidFill>
                <a:latin typeface="News Gothic Std" pitchFamily="34" charset="0"/>
              </a:rPr>
              <a:t>ingresos</a:t>
            </a:r>
            <a:endParaRPr lang="en-US" sz="11200" b="1" dirty="0">
              <a:solidFill>
                <a:schemeClr val="accent3"/>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12</a:t>
            </a:fld>
            <a:endParaRPr lang="en-US" sz="1200" dirty="0">
              <a:latin typeface="News Gothic Std" pitchFamily="34" charset="0"/>
            </a:endParaRPr>
          </a:p>
        </p:txBody>
      </p:sp>
      <p:sp>
        <p:nvSpPr>
          <p:cNvPr id="7" name="Rectangle 6"/>
          <p:cNvSpPr/>
          <p:nvPr/>
        </p:nvSpPr>
        <p:spPr>
          <a:xfrm>
            <a:off x="3733800" y="1425714"/>
            <a:ext cx="4648200" cy="707886"/>
          </a:xfrm>
          <a:prstGeom prst="rect">
            <a:avLst/>
          </a:prstGeom>
        </p:spPr>
        <p:txBody>
          <a:bodyPr wrap="square">
            <a:spAutoFit/>
          </a:bodyPr>
          <a:lstStyle/>
          <a:p>
            <a:r>
              <a:rPr lang="en-US" sz="4000" dirty="0" err="1">
                <a:solidFill>
                  <a:schemeClr val="accent3"/>
                </a:solidFill>
                <a:latin typeface="News Gothic Std" pitchFamily="34" charset="0"/>
              </a:rPr>
              <a:t>a</a:t>
            </a:r>
            <a:r>
              <a:rPr lang="en-US" sz="4000" dirty="0" err="1" smtClean="0">
                <a:solidFill>
                  <a:schemeClr val="accent3"/>
                </a:solidFill>
                <a:latin typeface="News Gothic Std" pitchFamily="34" charset="0"/>
              </a:rPr>
              <a:t>umente</a:t>
            </a:r>
            <a:r>
              <a:rPr lang="en-US" sz="4000" dirty="0" smtClean="0">
                <a:solidFill>
                  <a:schemeClr val="accent3"/>
                </a:solidFill>
                <a:latin typeface="News Gothic Std" pitchFamily="34" charset="0"/>
              </a:rPr>
              <a:t> </a:t>
            </a:r>
            <a:r>
              <a:rPr lang="en-US" sz="4000" dirty="0" err="1" smtClean="0">
                <a:solidFill>
                  <a:schemeClr val="accent3"/>
                </a:solidFill>
                <a:latin typeface="News Gothic Std" pitchFamily="34" charset="0"/>
              </a:rPr>
              <a:t>sus</a:t>
            </a:r>
            <a:endParaRPr lang="en-US" sz="4000" dirty="0">
              <a:solidFill>
                <a:schemeClr val="accent3"/>
              </a:solidFill>
              <a:latin typeface="News Gothic Std" pitchFamily="34" charset="0"/>
            </a:endParaRPr>
          </a:p>
        </p:txBody>
      </p:sp>
    </p:spTree>
    <p:extLst>
      <p:ext uri="{BB962C8B-B14F-4D97-AF65-F5344CB8AC3E}">
        <p14:creationId xmlns:p14="http://schemas.microsoft.com/office/powerpoint/2010/main" val="30804279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24200" y="1249740"/>
            <a:ext cx="8077200" cy="1569660"/>
          </a:xfrm>
          <a:prstGeom prst="rect">
            <a:avLst/>
          </a:prstGeom>
        </p:spPr>
        <p:txBody>
          <a:bodyPr wrap="square">
            <a:spAutoFit/>
          </a:bodyPr>
          <a:lstStyle/>
          <a:p>
            <a:r>
              <a:rPr lang="en-US" sz="9600" b="1" dirty="0" err="1" smtClean="0">
                <a:solidFill>
                  <a:schemeClr val="accent2"/>
                </a:solidFill>
                <a:latin typeface="News Gothic Std" pitchFamily="34" charset="0"/>
              </a:rPr>
              <a:t>expensas</a:t>
            </a:r>
            <a:endParaRPr lang="en-US" sz="9600" b="1" dirty="0">
              <a:solidFill>
                <a:schemeClr val="accent2"/>
              </a:solidFill>
              <a:latin typeface="News Gothic Std"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521199" cy="6781800"/>
          </a:xfrm>
          <a:prstGeom prst="rect">
            <a:avLst/>
          </a:prstGeom>
        </p:spPr>
      </p:pic>
      <p:sp>
        <p:nvSpPr>
          <p:cNvPr id="10" name="Rectangle 9"/>
          <p:cNvSpPr/>
          <p:nvPr/>
        </p:nvSpPr>
        <p:spPr>
          <a:xfrm>
            <a:off x="3200400" y="968514"/>
            <a:ext cx="5334000" cy="707886"/>
          </a:xfrm>
          <a:prstGeom prst="rect">
            <a:avLst/>
          </a:prstGeom>
        </p:spPr>
        <p:txBody>
          <a:bodyPr wrap="square">
            <a:spAutoFit/>
          </a:bodyPr>
          <a:lstStyle/>
          <a:p>
            <a:r>
              <a:rPr lang="en-US" sz="4000" dirty="0" err="1">
                <a:solidFill>
                  <a:schemeClr val="accent2"/>
                </a:solidFill>
                <a:latin typeface="News Gothic Std" pitchFamily="34" charset="0"/>
              </a:rPr>
              <a:t>s</a:t>
            </a:r>
            <a:r>
              <a:rPr lang="en-US" sz="4000" dirty="0" err="1" smtClean="0">
                <a:solidFill>
                  <a:schemeClr val="accent2"/>
                </a:solidFill>
                <a:latin typeface="News Gothic Std" pitchFamily="34" charset="0"/>
              </a:rPr>
              <a:t>epa</a:t>
            </a:r>
            <a:r>
              <a:rPr lang="en-US" sz="4000" dirty="0" smtClean="0">
                <a:solidFill>
                  <a:schemeClr val="accent2"/>
                </a:solidFill>
                <a:latin typeface="News Gothic Std" pitchFamily="34" charset="0"/>
              </a:rPr>
              <a:t> </a:t>
            </a:r>
            <a:r>
              <a:rPr lang="en-US" sz="4000" dirty="0" err="1" smtClean="0">
                <a:solidFill>
                  <a:schemeClr val="accent2"/>
                </a:solidFill>
                <a:latin typeface="News Gothic Std" pitchFamily="34" charset="0"/>
              </a:rPr>
              <a:t>sus</a:t>
            </a:r>
            <a:endParaRPr lang="en-US" sz="4000" dirty="0">
              <a:solidFill>
                <a:schemeClr val="accent2"/>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bg1"/>
                </a:solidFill>
                <a:latin typeface="News Gothic Std" pitchFamily="34" charset="0"/>
              </a:rPr>
              <a:pPr marL="274320"/>
              <a:t>13</a:t>
            </a:fld>
            <a:endParaRPr lang="en-US" sz="1200" dirty="0">
              <a:solidFill>
                <a:schemeClr val="bg1"/>
              </a:solidFill>
              <a:latin typeface="News Gothic Std" pitchFamily="34" charset="0"/>
            </a:endParaRPr>
          </a:p>
        </p:txBody>
      </p:sp>
    </p:spTree>
    <p:extLst>
      <p:ext uri="{BB962C8B-B14F-4D97-AF65-F5344CB8AC3E}">
        <p14:creationId xmlns:p14="http://schemas.microsoft.com/office/powerpoint/2010/main" val="4835740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14</a:t>
            </a:fld>
            <a:endParaRPr lang="en-US" sz="1200" dirty="0">
              <a:latin typeface="News Gothic Std" pitchFamily="34" charset="0"/>
            </a:endParaRPr>
          </a:p>
        </p:txBody>
      </p:sp>
      <p:sp>
        <p:nvSpPr>
          <p:cNvPr id="7" name="Text Placeholder 1"/>
          <p:cNvSpPr>
            <a:spLocks noGrp="1"/>
          </p:cNvSpPr>
          <p:nvPr>
            <p:ph type="body" sz="quarter" idx="10"/>
          </p:nvPr>
        </p:nvSpPr>
        <p:spPr>
          <a:xfrm>
            <a:off x="457200" y="666750"/>
            <a:ext cx="8229600" cy="523876"/>
          </a:xfrm>
        </p:spPr>
        <p:txBody>
          <a:bodyPr/>
          <a:lstStyle/>
          <a:p>
            <a:pPr marL="0" indent="0">
              <a:buNone/>
            </a:pPr>
            <a:endParaRPr lang="en-US" dirty="0"/>
          </a:p>
          <a:p>
            <a:endParaRPr lang="en-US" dirty="0" smtClean="0"/>
          </a:p>
          <a:p>
            <a:endParaRPr lang="en-US" dirty="0"/>
          </a:p>
          <a:p>
            <a:pPr marL="0" lvl="0" indent="0">
              <a:buNone/>
            </a:pPr>
            <a:endParaRPr lang="en-US" dirty="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962040202"/>
              </p:ext>
            </p:extLst>
          </p:nvPr>
        </p:nvGraphicFramePr>
        <p:xfrm>
          <a:off x="3124200" y="1524000"/>
          <a:ext cx="5618703" cy="4197245"/>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4018504"/>
                <a:gridCol w="1600199"/>
              </a:tblGrid>
              <a:tr h="381000">
                <a:tc gridSpan="2">
                  <a:txBody>
                    <a:bodyPr/>
                    <a:lstStyle/>
                    <a:p>
                      <a:pPr algn="ctr"/>
                      <a:r>
                        <a:rPr lang="en-US" sz="1600" dirty="0" smtClean="0">
                          <a:latin typeface="News Gothic Std" pitchFamily="34" charset="0"/>
                        </a:rPr>
                        <a:t>MIS INGRESOS</a:t>
                      </a: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434065">
                <a:tc>
                  <a:txBody>
                    <a:bodyPr/>
                    <a:lstStyle/>
                    <a:p>
                      <a:pPr algn="r"/>
                      <a:r>
                        <a:rPr lang="es-ES_tradnl" noProof="0" smtClean="0">
                          <a:latin typeface="News Gothic Std" pitchFamily="34" charset="0"/>
                        </a:rPr>
                        <a:t>Salario</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noProof="0" smtClean="0">
                          <a:latin typeface="News Gothic Std" pitchFamily="34" charset="0"/>
                        </a:rPr>
                        <a:t>$ 4,640</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gn="r"/>
                      <a:r>
                        <a:rPr lang="es-ES_tradnl" noProof="0" dirty="0" smtClean="0">
                          <a:latin typeface="News Gothic Std" pitchFamily="34" charset="0"/>
                        </a:rPr>
                        <a:t>Asistencia pública</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noProof="0" dirty="0" smtClean="0">
                          <a:latin typeface="News Gothic Std" pitchFamily="34" charset="0"/>
                        </a:rPr>
                        <a:t>Manutención de niños/ pensión alimenticia</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noProof="0" dirty="0" smtClean="0">
                          <a:latin typeface="News Gothic Std" pitchFamily="34" charset="0"/>
                        </a:rPr>
                        <a:t>Interés/dividendos</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$ 10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noProof="0" dirty="0" smtClean="0">
                          <a:latin typeface="News Gothic Std" pitchFamily="34" charset="0"/>
                        </a:rPr>
                        <a:t>Seguro Social</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noProof="0" dirty="0" smtClean="0">
                          <a:latin typeface="News Gothic Std" pitchFamily="34" charset="0"/>
                        </a:rPr>
                        <a:t>Anticipo</a:t>
                      </a:r>
                      <a:r>
                        <a:rPr lang="es-ES_tradnl" baseline="0" noProof="0" dirty="0" smtClean="0">
                          <a:latin typeface="News Gothic Std" pitchFamily="34" charset="0"/>
                        </a:rPr>
                        <a:t> de crédito por ingreso </a:t>
                      </a:r>
                      <a:br>
                        <a:rPr lang="es-ES_tradnl" baseline="0" noProof="0" dirty="0" smtClean="0">
                          <a:latin typeface="News Gothic Std" pitchFamily="34" charset="0"/>
                        </a:rPr>
                      </a:br>
                      <a:r>
                        <a:rPr lang="es-ES_tradnl" baseline="0" noProof="0" dirty="0" smtClean="0">
                          <a:latin typeface="News Gothic Std" pitchFamily="34" charset="0"/>
                        </a:rPr>
                        <a:t>de trabajo</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noProof="0" smtClean="0">
                          <a:latin typeface="News Gothic Std" pitchFamily="34" charset="0"/>
                        </a:rPr>
                        <a:t>Otro</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b="1" noProof="0" dirty="0" smtClean="0">
                          <a:solidFill>
                            <a:schemeClr val="tx2"/>
                          </a:solidFill>
                          <a:latin typeface="News Gothic Std" pitchFamily="34" charset="0"/>
                        </a:rPr>
                        <a:t>TOTAL DE</a:t>
                      </a:r>
                      <a:r>
                        <a:rPr lang="es-ES_tradnl" b="1" baseline="0" noProof="0" dirty="0" smtClean="0">
                          <a:solidFill>
                            <a:schemeClr val="tx2"/>
                          </a:solidFill>
                          <a:latin typeface="News Gothic Std" pitchFamily="34" charset="0"/>
                        </a:rPr>
                        <a:t> </a:t>
                      </a:r>
                      <a:r>
                        <a:rPr lang="es-ES_tradnl" b="1" noProof="0" dirty="0" smtClean="0">
                          <a:solidFill>
                            <a:schemeClr val="tx2"/>
                          </a:solidFill>
                          <a:latin typeface="News Gothic Std" pitchFamily="34" charset="0"/>
                        </a:rPr>
                        <a:t>INGRESOS</a:t>
                      </a:r>
                      <a:endParaRPr lang="es-ES_tradnl" b="1" noProof="0" dirty="0">
                        <a:solidFill>
                          <a:schemeClr val="tx2"/>
                        </a:solidFill>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b="1" noProof="0" dirty="0" smtClean="0">
                          <a:solidFill>
                            <a:schemeClr val="tx2"/>
                          </a:solidFill>
                          <a:latin typeface="News Gothic Std" pitchFamily="34" charset="0"/>
                        </a:rPr>
                        <a:t>$ 4,650</a:t>
                      </a:r>
                      <a:endParaRPr lang="es-ES_tradnl" b="1" noProof="0" dirty="0">
                        <a:solidFill>
                          <a:schemeClr val="tx2"/>
                        </a:solidFill>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Text Placeholder 1"/>
          <p:cNvSpPr>
            <a:spLocks noGrp="1"/>
          </p:cNvSpPr>
          <p:nvPr>
            <p:ph type="body" sz="quarter" idx="11"/>
          </p:nvPr>
        </p:nvSpPr>
        <p:spPr>
          <a:xfrm>
            <a:off x="384349" y="205359"/>
            <a:ext cx="8737880" cy="1852041"/>
          </a:xfrm>
        </p:spPr>
        <p:txBody>
          <a:bodyPr>
            <a:noAutofit/>
          </a:bodyPr>
          <a:lstStyle/>
          <a:p>
            <a:r>
              <a:rPr lang="en-US" sz="2800" dirty="0" smtClean="0">
                <a:solidFill>
                  <a:schemeClr val="tx2"/>
                </a:solidFill>
                <a:latin typeface="News Gothic Std" pitchFamily="34" charset="0"/>
              </a:rPr>
              <a:t>PLAN DE GASTOS PERSONALES —INGRESOS</a:t>
            </a:r>
            <a:endParaRPr lang="en-US" sz="2800" dirty="0">
              <a:solidFill>
                <a:schemeClr val="tx2"/>
              </a:solidFill>
              <a:latin typeface="News Gothic Std" pitchFamily="34" charset="0"/>
            </a:endParaRPr>
          </a:p>
        </p:txBody>
      </p:sp>
      <p:sp>
        <p:nvSpPr>
          <p:cNvPr id="13" name="Rectangle 12"/>
          <p:cNvSpPr/>
          <p:nvPr/>
        </p:nvSpPr>
        <p:spPr>
          <a:xfrm>
            <a:off x="0" y="791582"/>
            <a:ext cx="8319954" cy="45719"/>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4" name="Oval 13"/>
          <p:cNvSpPr/>
          <p:nvPr/>
        </p:nvSpPr>
        <p:spPr>
          <a:xfrm rot="5400000">
            <a:off x="8319954" y="645011"/>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803" y="892412"/>
            <a:ext cx="3884162" cy="5555417"/>
          </a:xfrm>
          <a:prstGeom prst="rect">
            <a:avLst/>
          </a:prstGeom>
        </p:spPr>
      </p:pic>
    </p:spTree>
    <p:extLst>
      <p:ext uri="{BB962C8B-B14F-4D97-AF65-F5344CB8AC3E}">
        <p14:creationId xmlns:p14="http://schemas.microsoft.com/office/powerpoint/2010/main" val="428476634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15</a:t>
            </a:fld>
            <a:endParaRPr lang="en-US" sz="1200" dirty="0">
              <a:latin typeface="News Gothic Std" pitchFamily="34" charset="0"/>
            </a:endParaRPr>
          </a:p>
        </p:txBody>
      </p:sp>
      <p:sp>
        <p:nvSpPr>
          <p:cNvPr id="7" name="Text Placeholder 1"/>
          <p:cNvSpPr>
            <a:spLocks noGrp="1"/>
          </p:cNvSpPr>
          <p:nvPr>
            <p:ph type="body" sz="quarter" idx="10"/>
          </p:nvPr>
        </p:nvSpPr>
        <p:spPr>
          <a:xfrm>
            <a:off x="326571" y="914400"/>
            <a:ext cx="8229600" cy="523876"/>
          </a:xfrm>
        </p:spPr>
        <p:txBody>
          <a:bodyPr/>
          <a:lstStyle/>
          <a:p>
            <a:pPr marL="0" indent="0">
              <a:buNone/>
            </a:pPr>
            <a:endParaRPr lang="en-US" dirty="0"/>
          </a:p>
          <a:p>
            <a:endParaRPr lang="en-US" dirty="0" smtClean="0"/>
          </a:p>
          <a:p>
            <a:endParaRPr lang="en-US" dirty="0"/>
          </a:p>
          <a:p>
            <a:pPr marL="0" lvl="0" indent="0">
              <a:buNone/>
            </a:pPr>
            <a:endParaRPr lang="en-US" dirty="0"/>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584337457"/>
              </p:ext>
            </p:extLst>
          </p:nvPr>
        </p:nvGraphicFramePr>
        <p:xfrm>
          <a:off x="4593771" y="1249344"/>
          <a:ext cx="4267200" cy="4838425"/>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3102429"/>
                <a:gridCol w="1164771"/>
              </a:tblGrid>
              <a:tr h="381000">
                <a:tc gridSpan="2">
                  <a:txBody>
                    <a:bodyPr/>
                    <a:lstStyle/>
                    <a:p>
                      <a:pPr algn="ctr"/>
                      <a:r>
                        <a:rPr lang="en-US" sz="1600" dirty="0" smtClean="0">
                          <a:latin typeface="News Gothic Std" pitchFamily="34" charset="0"/>
                        </a:rPr>
                        <a:t>MIS GASTOS VARIABLES</a:t>
                      </a: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225850">
                <a:tc>
                  <a:txBody>
                    <a:bodyPr/>
                    <a:lstStyle/>
                    <a:p>
                      <a:pPr algn="r"/>
                      <a:r>
                        <a:rPr lang="es-ES_tradnl" noProof="0" smtClean="0">
                          <a:latin typeface="News Gothic Std" pitchFamily="34" charset="0"/>
                        </a:rPr>
                        <a:t>Ahorros</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$ 200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48985">
                <a:tc>
                  <a:txBody>
                    <a:bodyPr/>
                    <a:lstStyle/>
                    <a:p>
                      <a:pPr algn="r"/>
                      <a:r>
                        <a:rPr lang="es-ES_tradnl" noProof="0" smtClean="0">
                          <a:latin typeface="News Gothic Std" pitchFamily="34" charset="0"/>
                        </a:rPr>
                        <a:t>Gas/Aceite</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2120">
                <a:tc>
                  <a:txBody>
                    <a:bodyPr/>
                    <a:lstStyle/>
                    <a:p>
                      <a:pPr algn="r"/>
                      <a:r>
                        <a:rPr lang="es-ES_tradnl" noProof="0" dirty="0" smtClean="0">
                          <a:latin typeface="News Gothic Std" pitchFamily="34" charset="0"/>
                        </a:rPr>
                        <a:t>Electricidad</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$ 200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9055">
                <a:tc>
                  <a:txBody>
                    <a:bodyPr/>
                    <a:lstStyle/>
                    <a:p>
                      <a:pPr algn="r"/>
                      <a:r>
                        <a:rPr lang="es-ES_tradnl" noProof="0" smtClean="0">
                          <a:latin typeface="News Gothic Std" pitchFamily="34" charset="0"/>
                        </a:rPr>
                        <a:t>Agua</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$ 60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0">
                <a:tc>
                  <a:txBody>
                    <a:bodyPr/>
                    <a:lstStyle/>
                    <a:p>
                      <a:pPr algn="r"/>
                      <a:r>
                        <a:rPr lang="es-ES_tradnl" noProof="0" smtClean="0">
                          <a:latin typeface="News Gothic Std" pitchFamily="34" charset="0"/>
                        </a:rPr>
                        <a:t>Teléfono/Celular</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$ 75</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89125">
                <a:tc>
                  <a:txBody>
                    <a:bodyPr/>
                    <a:lstStyle/>
                    <a:p>
                      <a:pPr algn="r"/>
                      <a:r>
                        <a:rPr lang="es-ES_tradnl" noProof="0" smtClean="0">
                          <a:latin typeface="News Gothic Std" pitchFamily="34" charset="0"/>
                        </a:rPr>
                        <a:t>Transporte/Gasolina</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$ 150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12260">
                <a:tc>
                  <a:txBody>
                    <a:bodyPr/>
                    <a:lstStyle/>
                    <a:p>
                      <a:pPr algn="r"/>
                      <a:r>
                        <a:rPr lang="es-ES_tradnl" noProof="0" smtClean="0">
                          <a:latin typeface="News Gothic Std" pitchFamily="34" charset="0"/>
                        </a:rPr>
                        <a:t>Mantenimiento del Auto</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35395">
                <a:tc>
                  <a:txBody>
                    <a:bodyPr/>
                    <a:lstStyle/>
                    <a:p>
                      <a:pPr algn="r"/>
                      <a:r>
                        <a:rPr lang="es-ES_tradnl" noProof="0" smtClean="0">
                          <a:latin typeface="News Gothic Std" pitchFamily="34" charset="0"/>
                        </a:rPr>
                        <a:t>Educación</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$ 200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74320">
                <a:tc>
                  <a:txBody>
                    <a:bodyPr/>
                    <a:lstStyle/>
                    <a:p>
                      <a:pPr algn="r"/>
                      <a:r>
                        <a:rPr lang="es-ES_tradnl" noProof="0" dirty="0" smtClean="0">
                          <a:latin typeface="News Gothic Std" pitchFamily="34" charset="0"/>
                        </a:rPr>
                        <a:t>Provisiones/Comida</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$ 300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505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Caridad/Donaciones </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52400">
                <a:tc>
                  <a:txBody>
                    <a:bodyPr/>
                    <a:lstStyle/>
                    <a:p>
                      <a:pPr algn="r"/>
                      <a:r>
                        <a:rPr lang="es-ES_tradnl" noProof="0" smtClean="0">
                          <a:latin typeface="News Gothic Std" pitchFamily="34" charset="0"/>
                        </a:rPr>
                        <a:t>Gastos Personales/ Otros</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$ 500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sz="1600" b="1" noProof="0" smtClean="0">
                          <a:solidFill>
                            <a:schemeClr val="tx2"/>
                          </a:solidFill>
                          <a:latin typeface="News Gothic Std" pitchFamily="34" charset="0"/>
                        </a:rPr>
                        <a:t>TOTAL</a:t>
                      </a:r>
                      <a:r>
                        <a:rPr lang="es-ES_tradnl" sz="1600" b="1" baseline="0" noProof="0" smtClean="0">
                          <a:solidFill>
                            <a:schemeClr val="tx2"/>
                          </a:solidFill>
                          <a:latin typeface="News Gothic Std" pitchFamily="34" charset="0"/>
                        </a:rPr>
                        <a:t> GASTOS VARIABLES</a:t>
                      </a:r>
                      <a:endParaRPr lang="es-ES_tradnl" sz="1600" b="1" noProof="0">
                        <a:solidFill>
                          <a:schemeClr val="tx2"/>
                        </a:solidFill>
                        <a:latin typeface="News Gothic Std"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600" b="1" noProof="0" dirty="0" smtClean="0">
                          <a:solidFill>
                            <a:schemeClr val="tx2"/>
                          </a:solidFill>
                          <a:latin typeface="News Gothic Std" pitchFamily="34" charset="0"/>
                        </a:rPr>
                        <a:t>$ 1,835</a:t>
                      </a:r>
                      <a:endParaRPr lang="es-ES_tradnl" sz="1600" b="1" noProof="0" dirty="0">
                        <a:solidFill>
                          <a:schemeClr val="tx2"/>
                        </a:solidFill>
                        <a:latin typeface="News Gothic Std"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853485007"/>
              </p:ext>
            </p:extLst>
          </p:nvPr>
        </p:nvGraphicFramePr>
        <p:xfrm>
          <a:off x="304801" y="1246594"/>
          <a:ext cx="4060370" cy="4083770"/>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2971800"/>
                <a:gridCol w="1088570"/>
              </a:tblGrid>
              <a:tr h="381000">
                <a:tc gridSpan="2">
                  <a:txBody>
                    <a:bodyPr/>
                    <a:lstStyle/>
                    <a:p>
                      <a:pPr algn="ctr"/>
                      <a:r>
                        <a:rPr lang="en-US" sz="1600" dirty="0" smtClean="0">
                          <a:latin typeface="News Gothic Std" pitchFamily="34" charset="0"/>
                        </a:rPr>
                        <a:t>MIS GASTOS FIJOS</a:t>
                      </a: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pPr algn="ctr"/>
                      <a:endParaRPr lang="en-US" sz="160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04800">
                <a:tc>
                  <a:txBody>
                    <a:bodyPr/>
                    <a:lstStyle/>
                    <a:p>
                      <a:pPr algn="r"/>
                      <a:r>
                        <a:rPr lang="es-ES_tradnl" noProof="0" smtClean="0">
                          <a:latin typeface="News Gothic Std" pitchFamily="34" charset="0"/>
                        </a:rPr>
                        <a:t>Alquiler/Hipoteca</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$ 1,600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0040">
                <a:tc>
                  <a:txBody>
                    <a:bodyPr/>
                    <a:lstStyle/>
                    <a:p>
                      <a:pPr algn="r"/>
                      <a:r>
                        <a:rPr lang="es-ES_tradnl" noProof="0" smtClean="0">
                          <a:latin typeface="News Gothic Std" pitchFamily="34" charset="0"/>
                        </a:rPr>
                        <a:t>Impuestos a la propiedad/ Seguros</a:t>
                      </a:r>
                      <a:endParaRPr lang="es-ES_tradnl" noProof="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$ 250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908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_tradnl" noProof="0" dirty="0" smtClean="0">
                          <a:latin typeface="News Gothic Std" pitchFamily="34" charset="0"/>
                        </a:rPr>
                        <a:t>Recolección de Basura</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$ 30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9812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_tradnl" noProof="0" dirty="0" smtClean="0">
                          <a:latin typeface="News Gothic Std" pitchFamily="34" charset="0"/>
                        </a:rPr>
                        <a:t>Pago del Auto</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$ 450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8956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_tradnl" noProof="0" dirty="0" smtClean="0">
                          <a:latin typeface="News Gothic Std" pitchFamily="34" charset="0"/>
                        </a:rPr>
                        <a:t>Seguro del Auto</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$ 80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spc="-150" baseline="0" noProof="0" dirty="0" smtClean="0">
                          <a:latin typeface="News Gothic Std" pitchFamily="34" charset="0"/>
                        </a:rPr>
                        <a:t>Pagos de otros préstamo</a:t>
                      </a:r>
                      <a:r>
                        <a:rPr lang="es-ES_tradnl" spc="-150" noProof="0" dirty="0" smtClean="0">
                          <a:latin typeface="News Gothic Std" pitchFamily="34" charset="0"/>
                        </a:rPr>
                        <a:t>s</a:t>
                      </a:r>
                      <a:endParaRPr lang="es-ES_tradnl" spc="-150"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$ 150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27935">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s-ES_tradnl" noProof="0" dirty="0" smtClean="0">
                          <a:latin typeface="News Gothic Std" pitchFamily="34" charset="0"/>
                        </a:rPr>
                        <a:t>Seguro</a:t>
                      </a:r>
                      <a:r>
                        <a:rPr lang="es-ES_tradnl" baseline="0" noProof="0" dirty="0" smtClean="0">
                          <a:latin typeface="News Gothic Std" pitchFamily="34" charset="0"/>
                        </a:rPr>
                        <a:t> de Salud</a:t>
                      </a:r>
                      <a:endParaRPr lang="es-ES_tradnl" noProof="0" dirty="0" smtClean="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$ 75</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6975">
                <a:tc>
                  <a:txBody>
                    <a:bodyPr/>
                    <a:lstStyle/>
                    <a:p>
                      <a:pPr algn="r"/>
                      <a:r>
                        <a:rPr lang="es-ES_tradnl" noProof="0" dirty="0" smtClean="0">
                          <a:latin typeface="News Gothic Std" pitchFamily="34" charset="0"/>
                        </a:rPr>
                        <a:t>Guardería</a:t>
                      </a:r>
                      <a:endParaRPr lang="es-ES_tradnl" noProof="0" dirty="0">
                        <a:latin typeface="News Gothic Std" pitchFamily="34" charset="0"/>
                      </a:endParaRP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noProof="0" smtClean="0">
                          <a:latin typeface="News Gothic Std" pitchFamily="34" charset="0"/>
                        </a:rPr>
                        <a:t>$ 100</a:t>
                      </a:r>
                    </a:p>
                  </a:txBody>
                  <a:tcP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4065">
                <a:tc>
                  <a:txBody>
                    <a:bodyPr/>
                    <a:lstStyle/>
                    <a:p>
                      <a:pPr algn="r"/>
                      <a:r>
                        <a:rPr lang="es-ES_tradnl" sz="1600" b="1" noProof="0" smtClean="0">
                          <a:solidFill>
                            <a:schemeClr val="tx2"/>
                          </a:solidFill>
                          <a:latin typeface="News Gothic Std" pitchFamily="34" charset="0"/>
                        </a:rPr>
                        <a:t>TOTAL DE GASTOS FIJOS</a:t>
                      </a:r>
                      <a:endParaRPr lang="es-ES_tradnl" sz="1600" b="1" noProof="0">
                        <a:solidFill>
                          <a:schemeClr val="tx2"/>
                        </a:solidFill>
                        <a:latin typeface="News Gothic Std"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s-ES_tradnl" sz="1600" b="1" noProof="0" dirty="0" smtClean="0">
                          <a:solidFill>
                            <a:schemeClr val="tx2"/>
                          </a:solidFill>
                          <a:latin typeface="News Gothic Std" pitchFamily="34" charset="0"/>
                        </a:rPr>
                        <a:t>$ 2,735</a:t>
                      </a:r>
                      <a:endParaRPr lang="es-ES_tradnl" sz="1600" b="1" noProof="0" dirty="0">
                        <a:solidFill>
                          <a:schemeClr val="tx2"/>
                        </a:solidFill>
                        <a:latin typeface="News Gothic Std" pitchFamily="34" charset="0"/>
                      </a:endParaRPr>
                    </a:p>
                  </a:txBody>
                  <a:tcPr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4011407019"/>
              </p:ext>
            </p:extLst>
          </p:nvPr>
        </p:nvGraphicFramePr>
        <p:xfrm>
          <a:off x="304800" y="5486400"/>
          <a:ext cx="4038600" cy="762000"/>
        </p:xfrm>
        <a:graphic>
          <a:graphicData uri="http://schemas.openxmlformats.org/drawingml/2006/table">
            <a:tbl>
              <a:tblPr firstRow="1" bandRow="1">
                <a:effectLst>
                  <a:outerShdw blurRad="63500" sx="102000" sy="102000" algn="ctr" rotWithShape="0">
                    <a:prstClr val="black">
                      <a:alpha val="40000"/>
                    </a:prstClr>
                  </a:outerShdw>
                </a:effectLst>
                <a:tableStyleId>{21E4AEA4-8DFA-4A89-87EB-49C32662AFE0}</a:tableStyleId>
              </a:tblPr>
              <a:tblGrid>
                <a:gridCol w="2503932"/>
                <a:gridCol w="1534668"/>
              </a:tblGrid>
              <a:tr h="381000">
                <a:tc>
                  <a:txBody>
                    <a:bodyPr/>
                    <a:lstStyle/>
                    <a:p>
                      <a:pPr algn="r"/>
                      <a:r>
                        <a:rPr lang="en-US" b="1" dirty="0" smtClean="0">
                          <a:solidFill>
                            <a:schemeClr val="tx2"/>
                          </a:solidFill>
                          <a:latin typeface="News Gothic Std" pitchFamily="34" charset="0"/>
                        </a:rPr>
                        <a:t> INGRESO</a:t>
                      </a:r>
                      <a:r>
                        <a:rPr lang="en-US" b="1" baseline="0" dirty="0" smtClean="0">
                          <a:solidFill>
                            <a:schemeClr val="tx2"/>
                          </a:solidFill>
                          <a:latin typeface="News Gothic Std" pitchFamily="34" charset="0"/>
                        </a:rPr>
                        <a:t> TOTAL </a:t>
                      </a:r>
                      <a:r>
                        <a:rPr lang="en-US" b="1" dirty="0" smtClean="0">
                          <a:solidFill>
                            <a:schemeClr val="tx2"/>
                          </a:solidFill>
                          <a:latin typeface="News Gothic Std" pitchFamily="34" charset="0"/>
                        </a:rPr>
                        <a:t>= </a:t>
                      </a:r>
                      <a:endParaRPr lang="en-US" b="1" dirty="0">
                        <a:solidFill>
                          <a:schemeClr val="tx2"/>
                        </a:solidFill>
                        <a:latin typeface="News Gothic Std"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b="1" dirty="0" smtClean="0">
                          <a:solidFill>
                            <a:schemeClr val="tx2"/>
                          </a:solidFill>
                          <a:latin typeface="News Gothic Std" pitchFamily="34" charset="0"/>
                        </a:rPr>
                        <a:t> $ 4,650</a:t>
                      </a:r>
                      <a:endParaRPr lang="en-US" b="1" dirty="0">
                        <a:solidFill>
                          <a:schemeClr val="tx2"/>
                        </a:solidFill>
                        <a:latin typeface="News Gothic Std"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r h="381000">
                <a:tc>
                  <a:txBody>
                    <a:bodyPr/>
                    <a:lstStyle/>
                    <a:p>
                      <a:pPr algn="r"/>
                      <a:r>
                        <a:rPr lang="en-US" b="1" dirty="0" smtClean="0">
                          <a:solidFill>
                            <a:schemeClr val="tx2"/>
                          </a:solidFill>
                          <a:latin typeface="News Gothic Std" pitchFamily="34" charset="0"/>
                        </a:rPr>
                        <a:t>GASTOS TOTALES</a:t>
                      </a:r>
                      <a:r>
                        <a:rPr lang="en-US" b="1" baseline="0" dirty="0" smtClean="0">
                          <a:solidFill>
                            <a:schemeClr val="tx2"/>
                          </a:solidFill>
                          <a:latin typeface="News Gothic Std" pitchFamily="34" charset="0"/>
                        </a:rPr>
                        <a:t> =</a:t>
                      </a:r>
                      <a:endParaRPr lang="en-US" b="1" dirty="0">
                        <a:solidFill>
                          <a:schemeClr val="tx2"/>
                        </a:solidFill>
                        <a:latin typeface="News Gothic Std"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r>
                        <a:rPr lang="en-US" b="1" dirty="0" smtClean="0">
                          <a:solidFill>
                            <a:schemeClr val="tx2"/>
                          </a:solidFill>
                          <a:latin typeface="News Gothic Std" pitchFamily="34" charset="0"/>
                        </a:rPr>
                        <a:t> $ 4,570</a:t>
                      </a:r>
                      <a:endParaRPr lang="en-US" b="1" dirty="0">
                        <a:solidFill>
                          <a:schemeClr val="tx2"/>
                        </a:solidFill>
                        <a:latin typeface="News Gothic Std"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r>
            </a:tbl>
          </a:graphicData>
        </a:graphic>
      </p:graphicFrame>
      <p:sp>
        <p:nvSpPr>
          <p:cNvPr id="16" name="Rectangle 15"/>
          <p:cNvSpPr/>
          <p:nvPr/>
        </p:nvSpPr>
        <p:spPr>
          <a:xfrm>
            <a:off x="0" y="791582"/>
            <a:ext cx="8319954" cy="45719"/>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7" name="Oval 16"/>
          <p:cNvSpPr/>
          <p:nvPr/>
        </p:nvSpPr>
        <p:spPr>
          <a:xfrm rot="5400000">
            <a:off x="8319954" y="645011"/>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
          <p:cNvSpPr>
            <a:spLocks noGrp="1"/>
          </p:cNvSpPr>
          <p:nvPr>
            <p:ph type="body" sz="quarter" idx="11"/>
          </p:nvPr>
        </p:nvSpPr>
        <p:spPr>
          <a:xfrm>
            <a:off x="384349" y="205359"/>
            <a:ext cx="8737880" cy="1852041"/>
          </a:xfrm>
        </p:spPr>
        <p:txBody>
          <a:bodyPr>
            <a:noAutofit/>
          </a:bodyPr>
          <a:lstStyle/>
          <a:p>
            <a:r>
              <a:rPr lang="en-US" sz="2800" spc="-110" dirty="0" smtClean="0">
                <a:solidFill>
                  <a:schemeClr val="tx2"/>
                </a:solidFill>
                <a:latin typeface="News Gothic Std" pitchFamily="34" charset="0"/>
              </a:rPr>
              <a:t>PLAN DE GASTOS PERSONALES—GASTOS</a:t>
            </a:r>
            <a:endParaRPr lang="en-US" sz="2800" spc="-110" dirty="0">
              <a:solidFill>
                <a:schemeClr val="tx2"/>
              </a:solidFill>
              <a:latin typeface="News Gothic Std" pitchFamily="34" charset="0"/>
            </a:endParaRPr>
          </a:p>
        </p:txBody>
      </p:sp>
    </p:spTree>
    <p:extLst>
      <p:ext uri="{BB962C8B-B14F-4D97-AF65-F5344CB8AC3E}">
        <p14:creationId xmlns:p14="http://schemas.microsoft.com/office/powerpoint/2010/main" val="405813179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 Placeholder 5"/>
          <p:cNvSpPr>
            <a:spLocks noGrp="1"/>
          </p:cNvSpPr>
          <p:nvPr>
            <p:ph type="body" sz="quarter" idx="10"/>
          </p:nvPr>
        </p:nvSpPr>
        <p:spPr>
          <a:xfrm>
            <a:off x="4258905" y="495619"/>
            <a:ext cx="5334000" cy="1030999"/>
          </a:xfrm>
        </p:spPr>
        <p:txBody>
          <a:bodyPr/>
          <a:lstStyle/>
          <a:p>
            <a:r>
              <a:rPr lang="en-US" sz="2000" dirty="0" smtClean="0">
                <a:latin typeface="News Gothic Std" pitchFamily="34" charset="0"/>
              </a:rPr>
              <a:t>HERRAMIENTAS PARA PLANIFICAR GASTOS/AHORROS</a:t>
            </a:r>
            <a:endParaRPr lang="en-US" sz="2000" dirty="0">
              <a:latin typeface="News Gothic Std" pitchFamily="34" charset="0"/>
            </a:endParaRPr>
          </a:p>
        </p:txBody>
      </p:sp>
      <p:sp>
        <p:nvSpPr>
          <p:cNvPr id="75" name="Rectangle 74"/>
          <p:cNvSpPr/>
          <p:nvPr/>
        </p:nvSpPr>
        <p:spPr>
          <a:xfrm>
            <a:off x="4267198" y="1275550"/>
            <a:ext cx="4876801" cy="1295400"/>
          </a:xfrm>
          <a:prstGeom prst="rect">
            <a:avLst/>
          </a:prstGeom>
          <a:solidFill>
            <a:schemeClr val="accent2">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6" name="Rectangle 75"/>
          <p:cNvSpPr/>
          <p:nvPr/>
        </p:nvSpPr>
        <p:spPr>
          <a:xfrm>
            <a:off x="4267199" y="2857498"/>
            <a:ext cx="4876800" cy="1333502"/>
          </a:xfrm>
          <a:prstGeom prst="rect">
            <a:avLst/>
          </a:prstGeom>
          <a:solidFill>
            <a:schemeClr val="accent3">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7" name="Rectangle 76"/>
          <p:cNvSpPr/>
          <p:nvPr/>
        </p:nvSpPr>
        <p:spPr>
          <a:xfrm>
            <a:off x="4267197" y="4450654"/>
            <a:ext cx="4876801" cy="1432859"/>
          </a:xfrm>
          <a:prstGeom prst="rect">
            <a:avLst/>
          </a:prstGeom>
          <a:solidFill>
            <a:schemeClr val="accent1">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78" name="Group 77"/>
          <p:cNvGrpSpPr/>
          <p:nvPr/>
        </p:nvGrpSpPr>
        <p:grpSpPr>
          <a:xfrm>
            <a:off x="3823337" y="586039"/>
            <a:ext cx="329001" cy="5293989"/>
            <a:chOff x="3823337" y="586039"/>
            <a:chExt cx="329001" cy="5293989"/>
          </a:xfrm>
        </p:grpSpPr>
        <p:sp>
          <p:nvSpPr>
            <p:cNvPr id="79" name="Rectangle 78"/>
            <p:cNvSpPr/>
            <p:nvPr/>
          </p:nvSpPr>
          <p:spPr>
            <a:xfrm rot="16200000">
              <a:off x="1510272" y="3374673"/>
              <a:ext cx="4964991" cy="4572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80" name="Oval 79"/>
            <p:cNvSpPr/>
            <p:nvPr/>
          </p:nvSpPr>
          <p:spPr>
            <a:xfrm>
              <a:off x="3823337" y="58603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3892238" y="3733800"/>
              <a:ext cx="180339" cy="180339"/>
            </a:xfrm>
            <a:prstGeom prst="ellipse">
              <a:avLst/>
            </a:prstGeom>
            <a:solidFill>
              <a:schemeClr val="accent2">
                <a:lumMod val="60000"/>
                <a:lumOff val="4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3892239" y="2181861"/>
              <a:ext cx="180339" cy="180339"/>
            </a:xfrm>
            <a:prstGeom prst="ellipse">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3902597" y="5389945"/>
              <a:ext cx="180339" cy="180339"/>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5" name="Text Placeholder 5"/>
          <p:cNvSpPr>
            <a:spLocks noGrp="1"/>
          </p:cNvSpPr>
          <p:nvPr>
            <p:ph type="body" sz="quarter" idx="10"/>
          </p:nvPr>
        </p:nvSpPr>
        <p:spPr>
          <a:xfrm>
            <a:off x="4343400" y="1505268"/>
            <a:ext cx="1592516" cy="1352230"/>
          </a:xfrm>
        </p:spPr>
        <p:txBody>
          <a:bodyPr/>
          <a:lstStyle/>
          <a:p>
            <a:pPr algn="ctr"/>
            <a:r>
              <a:rPr lang="en-US" sz="1600" dirty="0" smtClean="0">
                <a:solidFill>
                  <a:schemeClr val="accent4"/>
                </a:solidFill>
                <a:latin typeface="News Gothic Std" pitchFamily="34" charset="0"/>
              </a:rPr>
              <a:t>SISTEMA DE GASTOS EN SOBRE</a:t>
            </a:r>
            <a:endParaRPr lang="en-US" sz="1600" dirty="0">
              <a:solidFill>
                <a:schemeClr val="accent4"/>
              </a:solidFill>
              <a:latin typeface="News Gothic Std" pitchFamily="34" charset="0"/>
            </a:endParaRPr>
          </a:p>
        </p:txBody>
      </p:sp>
      <p:sp>
        <p:nvSpPr>
          <p:cNvPr id="87" name="Text Placeholder 5"/>
          <p:cNvSpPr>
            <a:spLocks noGrp="1"/>
          </p:cNvSpPr>
          <p:nvPr>
            <p:ph type="body" sz="quarter" idx="10"/>
          </p:nvPr>
        </p:nvSpPr>
        <p:spPr>
          <a:xfrm>
            <a:off x="4114800" y="3124200"/>
            <a:ext cx="2057400" cy="942339"/>
          </a:xfrm>
        </p:spPr>
        <p:txBody>
          <a:bodyPr/>
          <a:lstStyle/>
          <a:p>
            <a:pPr algn="ctr"/>
            <a:r>
              <a:rPr lang="en-US" sz="1600" dirty="0" smtClean="0">
                <a:solidFill>
                  <a:schemeClr val="accent4"/>
                </a:solidFill>
                <a:latin typeface="News Gothic Std" pitchFamily="34" charset="0"/>
              </a:rPr>
              <a:t>SISTEMA  PRESUPUESTOS</a:t>
            </a:r>
          </a:p>
          <a:p>
            <a:pPr algn="ctr"/>
            <a:r>
              <a:rPr lang="en-US" sz="1600" dirty="0" smtClean="0">
                <a:solidFill>
                  <a:schemeClr val="accent4"/>
                </a:solidFill>
                <a:latin typeface="News Gothic Std" pitchFamily="34" charset="0"/>
              </a:rPr>
              <a:t>EN CAJA</a:t>
            </a:r>
            <a:endParaRPr lang="en-US" sz="1600" dirty="0">
              <a:solidFill>
                <a:schemeClr val="accent4"/>
              </a:solidFill>
              <a:latin typeface="News Gothic Std" pitchFamily="34" charset="0"/>
            </a:endParaRPr>
          </a:p>
        </p:txBody>
      </p:sp>
      <p:sp>
        <p:nvSpPr>
          <p:cNvPr id="89" name="Text Placeholder 5"/>
          <p:cNvSpPr>
            <a:spLocks noGrp="1"/>
          </p:cNvSpPr>
          <p:nvPr>
            <p:ph type="body" sz="quarter" idx="10"/>
          </p:nvPr>
        </p:nvSpPr>
        <p:spPr>
          <a:xfrm>
            <a:off x="4132384" y="4724400"/>
            <a:ext cx="2116016" cy="1065055"/>
          </a:xfrm>
        </p:spPr>
        <p:txBody>
          <a:bodyPr/>
          <a:lstStyle/>
          <a:p>
            <a:pPr algn="ctr"/>
            <a:r>
              <a:rPr lang="en-US" sz="1600" dirty="0" smtClean="0">
                <a:solidFill>
                  <a:schemeClr val="accent4"/>
                </a:solidFill>
                <a:latin typeface="News Gothic Std" pitchFamily="34" charset="0"/>
              </a:rPr>
              <a:t>SISTEMA DE PLANILLA POR COMPUTADORA</a:t>
            </a:r>
            <a:endParaRPr lang="en-US" sz="1600" dirty="0">
              <a:solidFill>
                <a:schemeClr val="accent4"/>
              </a:solidFill>
              <a:latin typeface="News Gothic Std" pitchFamily="34" charset="0"/>
            </a:endParaRPr>
          </a:p>
        </p:txBody>
      </p:sp>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290" y="1200850"/>
            <a:ext cx="1310472" cy="1199031"/>
          </a:xfrm>
          <a:prstGeom prst="rect">
            <a:avLst/>
          </a:prstGeom>
          <a:effectLst>
            <a:outerShdw blurRad="63500" sx="102000" sy="102000" algn="ctr" rotWithShape="0">
              <a:prstClr val="black">
                <a:alpha val="40000"/>
              </a:prstClr>
            </a:outerShdw>
          </a:effectLst>
        </p:spPr>
      </p:pic>
      <p:pic>
        <p:nvPicPr>
          <p:cNvPr id="91" name="Picture 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8163" y="1209227"/>
            <a:ext cx="1310472" cy="1199031"/>
          </a:xfrm>
          <a:prstGeom prst="rect">
            <a:avLst/>
          </a:prstGeom>
          <a:effectLst>
            <a:outerShdw blurRad="63500" sx="102000" sy="102000" algn="ctr" rotWithShape="0">
              <a:prstClr val="black">
                <a:alpha val="40000"/>
              </a:prstClr>
            </a:outerShdw>
          </a:effectLst>
        </p:spPr>
      </p:pic>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02783" y="-1"/>
            <a:ext cx="4541383" cy="6781799"/>
          </a:xfrm>
          <a:prstGeom prst="rect">
            <a:avLst/>
          </a:prstGeom>
        </p:spPr>
      </p:pic>
      <p:pic>
        <p:nvPicPr>
          <p:cNvPr id="95" name="Picture 9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3600" y="3069860"/>
            <a:ext cx="1742995" cy="974070"/>
          </a:xfrm>
          <a:prstGeom prst="rect">
            <a:avLst/>
          </a:prstGeom>
          <a:effectLst>
            <a:outerShdw blurRad="63500" sx="102000" sy="102000" algn="ctr" rotWithShape="0">
              <a:prstClr val="black">
                <a:alpha val="40000"/>
              </a:prstClr>
            </a:outerShdw>
          </a:effectLst>
        </p:spPr>
      </p:pic>
      <p:pic>
        <p:nvPicPr>
          <p:cNvPr id="97" name="Picture 9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2727221"/>
            <a:ext cx="1508748" cy="1020623"/>
          </a:xfrm>
          <a:prstGeom prst="rect">
            <a:avLst/>
          </a:prstGeom>
          <a:effectLst>
            <a:outerShdw blurRad="63500" sx="102000" sy="102000" algn="ctr" rotWithShape="0">
              <a:prstClr val="black">
                <a:alpha val="40000"/>
              </a:prstClr>
            </a:outerShdw>
          </a:effectLst>
        </p:spPr>
      </p:pic>
      <p:pic>
        <p:nvPicPr>
          <p:cNvPr id="99" name="Picture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9800" y="4627970"/>
            <a:ext cx="1522016" cy="1085749"/>
          </a:xfrm>
          <a:prstGeom prst="rect">
            <a:avLst/>
          </a:prstGeom>
          <a:effectLst>
            <a:outerShdw blurRad="63500" sx="102000" sy="102000" algn="ctr" rotWithShape="0">
              <a:prstClr val="black">
                <a:alpha val="40000"/>
              </a:prstClr>
            </a:outerShdw>
          </a:effectLst>
        </p:spPr>
      </p:pic>
      <p:pic>
        <p:nvPicPr>
          <p:cNvPr id="98" name="Picture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63812" y="4316354"/>
            <a:ext cx="1621553" cy="1694646"/>
          </a:xfrm>
          <a:prstGeom prst="rect">
            <a:avLst/>
          </a:prstGeom>
          <a:effectLst>
            <a:outerShdw blurRad="63500" sx="102000" sy="102000" algn="ctr" rotWithShape="0">
              <a:prstClr val="black">
                <a:alpha val="40000"/>
              </a:prstClr>
            </a:outerShdw>
          </a:effectLst>
        </p:spPr>
      </p:pic>
      <p:sp>
        <p:nvSpPr>
          <p:cNvPr id="22"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solidFill>
                  <a:schemeClr val="tx1">
                    <a:lumMod val="75000"/>
                    <a:lumOff val="25000"/>
                  </a:schemeClr>
                </a:solidFill>
                <a:latin typeface="News Gothic Std" pitchFamily="34" charset="0"/>
              </a:rPr>
              <a:pPr marL="274320"/>
              <a:t>16</a:t>
            </a:fld>
            <a:endParaRPr lang="en-US" sz="1200" dirty="0">
              <a:solidFill>
                <a:schemeClr val="tx1">
                  <a:lumMod val="75000"/>
                  <a:lumOff val="25000"/>
                </a:schemeClr>
              </a:solidFill>
              <a:latin typeface="News Gothic Std" pitchFamily="34" charset="0"/>
            </a:endParaRPr>
          </a:p>
        </p:txBody>
      </p:sp>
      <p:sp>
        <p:nvSpPr>
          <p:cNvPr id="4" name="Rectangle 3"/>
          <p:cNvSpPr/>
          <p:nvPr/>
        </p:nvSpPr>
        <p:spPr>
          <a:xfrm>
            <a:off x="5943600" y="1981200"/>
            <a:ext cx="1066800" cy="304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3" name="Picture 2"/>
          <p:cNvPicPr>
            <a:picLocks noChangeAspect="1"/>
          </p:cNvPicPr>
          <p:nvPr/>
        </p:nvPicPr>
        <p:blipFill>
          <a:blip r:embed="rId10"/>
          <a:stretch>
            <a:fillRect/>
          </a:stretch>
        </p:blipFill>
        <p:spPr>
          <a:xfrm>
            <a:off x="6019800" y="1993900"/>
            <a:ext cx="784612" cy="215900"/>
          </a:xfrm>
          <a:prstGeom prst="rect">
            <a:avLst/>
          </a:prstGeom>
        </p:spPr>
      </p:pic>
      <p:sp>
        <p:nvSpPr>
          <p:cNvPr id="27" name="Rectangle 26"/>
          <p:cNvSpPr/>
          <p:nvPr/>
        </p:nvSpPr>
        <p:spPr>
          <a:xfrm>
            <a:off x="7391400" y="1981200"/>
            <a:ext cx="1066800" cy="304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5" name="Picture 4"/>
          <p:cNvPicPr>
            <a:picLocks noChangeAspect="1"/>
          </p:cNvPicPr>
          <p:nvPr/>
        </p:nvPicPr>
        <p:blipFill>
          <a:blip r:embed="rId11"/>
          <a:stretch>
            <a:fillRect/>
          </a:stretch>
        </p:blipFill>
        <p:spPr>
          <a:xfrm>
            <a:off x="7467600" y="1981200"/>
            <a:ext cx="935653" cy="241300"/>
          </a:xfrm>
          <a:prstGeom prst="rect">
            <a:avLst/>
          </a:prstGeom>
        </p:spPr>
      </p:pic>
    </p:spTree>
    <p:extLst>
      <p:ext uri="{BB962C8B-B14F-4D97-AF65-F5344CB8AC3E}">
        <p14:creationId xmlns:p14="http://schemas.microsoft.com/office/powerpoint/2010/main" val="34540123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DIAPOSITIVA OCULTA: </a:t>
            </a:r>
            <a:br>
              <a:rPr lang="en-US" sz="2800" b="1" cap="all" dirty="0" smtClean="0">
                <a:solidFill>
                  <a:schemeClr val="tx2"/>
                </a:solidFill>
                <a:latin typeface="News Gothic Std" pitchFamily="34" charset="0"/>
                <a:cs typeface="Arial" charset="0"/>
              </a:rPr>
            </a:br>
            <a:r>
              <a:rPr lang="en-US" sz="2400" dirty="0" err="1" smtClean="0">
                <a:solidFill>
                  <a:schemeClr val="tx2"/>
                </a:solidFill>
                <a:latin typeface="News Gothic Std" pitchFamily="34" charset="0"/>
                <a:cs typeface="Arial" charset="0"/>
              </a:rPr>
              <a:t>Herramientas</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para</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Planificar</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Gastos</a:t>
            </a:r>
            <a:r>
              <a:rPr lang="en-US" sz="2400" dirty="0" smtClean="0">
                <a:solidFill>
                  <a:schemeClr val="tx2"/>
                </a:solidFill>
                <a:latin typeface="News Gothic Std" pitchFamily="34" charset="0"/>
                <a:cs typeface="Arial" charset="0"/>
              </a:rPr>
              <a:t>/</a:t>
            </a:r>
            <a:r>
              <a:rPr lang="en-US" sz="2400" dirty="0" err="1">
                <a:solidFill>
                  <a:schemeClr val="tx2"/>
                </a:solidFill>
                <a:latin typeface="News Gothic Std" pitchFamily="34" charset="0"/>
                <a:cs typeface="Arial" charset="0"/>
              </a:rPr>
              <a:t>A</a:t>
            </a:r>
            <a:r>
              <a:rPr lang="en-US" sz="2400" dirty="0" err="1" smtClean="0">
                <a:solidFill>
                  <a:schemeClr val="tx2"/>
                </a:solidFill>
                <a:latin typeface="News Gothic Std" pitchFamily="34" charset="0"/>
                <a:cs typeface="Arial" charset="0"/>
              </a:rPr>
              <a:t>horros</a:t>
            </a:r>
            <a:r>
              <a:rPr lang="en-US" sz="2400" dirty="0" smtClean="0">
                <a:solidFill>
                  <a:schemeClr val="tx2"/>
                </a:solidFill>
                <a:latin typeface="News Gothic Std" pitchFamily="34" charset="0"/>
                <a:cs typeface="Arial" charset="0"/>
              </a:rPr>
              <a:t>, </a:t>
            </a:r>
            <a:r>
              <a:rPr lang="en-US" sz="1800" dirty="0" err="1" smtClean="0">
                <a:solidFill>
                  <a:schemeClr val="tx2"/>
                </a:solidFill>
                <a:latin typeface="News Gothic Std" pitchFamily="34" charset="0"/>
                <a:cs typeface="Arial" charset="0"/>
              </a:rPr>
              <a:t>continuación</a:t>
            </a:r>
            <a:endParaRPr lang="en-US" sz="1800" dirty="0" smtClean="0">
              <a:solidFill>
                <a:schemeClr val="tx2"/>
              </a:solidFill>
              <a:latin typeface="News Gothic Std" pitchFamily="34" charset="0"/>
              <a:cs typeface="Arial" charset="0"/>
            </a:endParaRPr>
          </a:p>
        </p:txBody>
      </p:sp>
      <p:cxnSp>
        <p:nvCxnSpPr>
          <p:cNvPr id="29" name="Straight Connector 28"/>
          <p:cNvCxnSpPr/>
          <p:nvPr/>
        </p:nvCxnSpPr>
        <p:spPr bwMode="auto">
          <a:xfrm flipV="1">
            <a:off x="3751263" y="35496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17</a:t>
            </a:fld>
            <a:endParaRPr lang="en-US" sz="1200" dirty="0">
              <a:latin typeface="News Gothic Std" pitchFamily="34" charset="0"/>
            </a:endParaRPr>
          </a:p>
        </p:txBody>
      </p:sp>
    </p:spTree>
    <p:extLst>
      <p:ext uri="{BB962C8B-B14F-4D97-AF65-F5344CB8AC3E}">
        <p14:creationId xmlns:p14="http://schemas.microsoft.com/office/powerpoint/2010/main" val="428881055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2166" y="0"/>
            <a:ext cx="9143999" cy="4187951"/>
          </a:xfrm>
        </p:spPr>
      </p:pic>
      <p:sp>
        <p:nvSpPr>
          <p:cNvPr id="13" name="Rectangle 1027"/>
          <p:cNvSpPr>
            <a:spLocks noGrp="1" noChangeArrowheads="1"/>
          </p:cNvSpPr>
          <p:nvPr>
            <p:ph type="body" sz="quarter" idx="13"/>
          </p:nvPr>
        </p:nvSpPr>
        <p:spPr>
          <a:xfrm>
            <a:off x="152400" y="4267200"/>
            <a:ext cx="4648200" cy="547340"/>
          </a:xfrm>
          <a:prstGeom prst="rect">
            <a:avLst/>
          </a:prstGeom>
        </p:spPr>
        <p:txBody>
          <a:bodyPr/>
          <a:lstStyle/>
          <a:p>
            <a:pPr eaLnBrk="1" hangingPunct="1"/>
            <a:r>
              <a:rPr lang="es-ES_tradnl" sz="2800" dirty="0" smtClean="0">
                <a:solidFill>
                  <a:schemeClr val="tx2"/>
                </a:solidFill>
                <a:latin typeface="News Gothic Std" pitchFamily="34" charset="0"/>
              </a:rPr>
              <a:t>Sepa Dónde Está</a:t>
            </a:r>
          </a:p>
        </p:txBody>
      </p:sp>
      <p:sp>
        <p:nvSpPr>
          <p:cNvPr id="14" name="Text Placeholder 2"/>
          <p:cNvSpPr>
            <a:spLocks noGrp="1"/>
          </p:cNvSpPr>
          <p:nvPr>
            <p:ph type="body" sz="quarter" idx="14"/>
          </p:nvPr>
        </p:nvSpPr>
        <p:spPr>
          <a:xfrm>
            <a:off x="3505200" y="4343400"/>
            <a:ext cx="3886200" cy="550862"/>
          </a:xfrm>
        </p:spPr>
        <p:txBody>
          <a:bodyPr/>
          <a:lstStyle/>
          <a:p>
            <a:r>
              <a:rPr lang="es-ES_tradnl" b="1" dirty="0" smtClean="0">
                <a:solidFill>
                  <a:schemeClr val="tx1">
                    <a:lumMod val="75000"/>
                    <a:lumOff val="25000"/>
                  </a:schemeClr>
                </a:solidFill>
                <a:latin typeface="News Gothic Std" pitchFamily="34" charset="0"/>
              </a:rPr>
              <a:t>Mantenga registros exactos</a:t>
            </a:r>
            <a:endParaRPr lang="es-ES_tradnl" b="1" dirty="0">
              <a:solidFill>
                <a:schemeClr val="tx1">
                  <a:lumMod val="75000"/>
                  <a:lumOff val="25000"/>
                </a:schemeClr>
              </a:solidFill>
              <a:latin typeface="News Gothic Std" pitchFamily="34" charset="0"/>
            </a:endParaRPr>
          </a:p>
        </p:txBody>
      </p:sp>
      <p:sp>
        <p:nvSpPr>
          <p:cNvPr id="15" name="Text Placeholder 3"/>
          <p:cNvSpPr>
            <a:spLocks noGrp="1"/>
          </p:cNvSpPr>
          <p:nvPr>
            <p:ph type="body" sz="quarter" idx="15"/>
          </p:nvPr>
        </p:nvSpPr>
        <p:spPr>
          <a:xfrm>
            <a:off x="0" y="4800600"/>
            <a:ext cx="8991600" cy="1981200"/>
          </a:xfrm>
        </p:spPr>
        <p:txBody>
          <a:bodyPr/>
          <a:lstStyle/>
          <a:p>
            <a:pPr marL="457200">
              <a:spcBef>
                <a:spcPts val="300"/>
              </a:spcBef>
              <a:spcAft>
                <a:spcPts val="300"/>
              </a:spcAft>
              <a:buBlip>
                <a:blip r:embed="rId4"/>
              </a:buBlip>
            </a:pPr>
            <a:r>
              <a:rPr lang="es-ES_tradnl" sz="1700" dirty="0" smtClean="0">
                <a:solidFill>
                  <a:schemeClr val="tx1">
                    <a:lumMod val="75000"/>
                    <a:lumOff val="25000"/>
                  </a:schemeClr>
                </a:solidFill>
                <a:latin typeface="News Gothic Std" pitchFamily="34" charset="0"/>
              </a:rPr>
              <a:t>Organice sus archivos para que le sea fácil encontrar la información importante</a:t>
            </a:r>
          </a:p>
          <a:p>
            <a:pPr marL="457200">
              <a:spcBef>
                <a:spcPts val="300"/>
              </a:spcBef>
              <a:spcAft>
                <a:spcPts val="300"/>
              </a:spcAft>
              <a:buBlip>
                <a:blip r:embed="rId4"/>
              </a:buBlip>
            </a:pPr>
            <a:r>
              <a:rPr lang="es-ES_tradnl" sz="1700" dirty="0" smtClean="0">
                <a:solidFill>
                  <a:schemeClr val="tx1">
                    <a:lumMod val="75000"/>
                    <a:lumOff val="25000"/>
                  </a:schemeClr>
                </a:solidFill>
                <a:latin typeface="News Gothic Std" pitchFamily="34" charset="0"/>
              </a:rPr>
              <a:t>Envíe cheques por correo para pagar sus cuentas al menos una semana antes del vencimiento</a:t>
            </a:r>
          </a:p>
          <a:p>
            <a:pPr marL="457200">
              <a:spcBef>
                <a:spcPts val="300"/>
              </a:spcBef>
              <a:spcAft>
                <a:spcPts val="300"/>
              </a:spcAft>
              <a:buBlip>
                <a:blip r:embed="rId4"/>
              </a:buBlip>
            </a:pPr>
            <a:r>
              <a:rPr lang="es-ES_tradnl" sz="1700" dirty="0" smtClean="0">
                <a:solidFill>
                  <a:schemeClr val="tx1">
                    <a:lumMod val="75000"/>
                    <a:lumOff val="25000"/>
                  </a:schemeClr>
                </a:solidFill>
                <a:latin typeface="News Gothic Std" pitchFamily="34" charset="0"/>
              </a:rPr>
              <a:t>Mantenga sus registros de impuestos por al menos tres años </a:t>
            </a:r>
          </a:p>
          <a:p>
            <a:pPr marL="457200">
              <a:spcBef>
                <a:spcPts val="300"/>
              </a:spcBef>
              <a:spcAft>
                <a:spcPts val="300"/>
              </a:spcAft>
              <a:buBlip>
                <a:blip r:embed="rId4"/>
              </a:buBlip>
            </a:pPr>
            <a:r>
              <a:rPr lang="es-ES_tradnl" sz="1700" dirty="0" smtClean="0">
                <a:solidFill>
                  <a:schemeClr val="tx1">
                    <a:lumMod val="75000"/>
                    <a:lumOff val="25000"/>
                  </a:schemeClr>
                </a:solidFill>
                <a:latin typeface="News Gothic Std" pitchFamily="34" charset="0"/>
              </a:rPr>
              <a:t>Mantenga registros en un lugar seguro de su casa o en una caja fuerte</a:t>
            </a:r>
            <a:endParaRPr lang="es-ES_tradnl" sz="1700" dirty="0"/>
          </a:p>
        </p:txBody>
      </p:sp>
      <p:sp>
        <p:nvSpPr>
          <p:cNvPr id="16" name="Rectangle 15"/>
          <p:cNvSpPr/>
          <p:nvPr/>
        </p:nvSpPr>
        <p:spPr>
          <a:xfrm>
            <a:off x="-7883" y="4107001"/>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7" name="Straight Connector 16"/>
          <p:cNvCxnSpPr/>
          <p:nvPr/>
        </p:nvCxnSpPr>
        <p:spPr>
          <a:xfrm>
            <a:off x="3352800" y="4343400"/>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18</a:t>
            </a:fld>
            <a:endParaRPr lang="en-US" sz="1200" dirty="0">
              <a:latin typeface="News Gothic Std" pitchFamily="34" charset="0"/>
            </a:endParaRPr>
          </a:p>
        </p:txBody>
      </p:sp>
    </p:spTree>
    <p:extLst>
      <p:ext uri="{BB962C8B-B14F-4D97-AF65-F5344CB8AC3E}">
        <p14:creationId xmlns:p14="http://schemas.microsoft.com/office/powerpoint/2010/main" val="42459369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113221"/>
            <a:ext cx="7010398" cy="4673600"/>
          </a:xfrm>
          <a:prstGeom prst="rect">
            <a:avLst/>
          </a:prstGeom>
        </p:spPr>
      </p:pic>
      <p:sp>
        <p:nvSpPr>
          <p:cNvPr id="2" name="Text Placeholder 1"/>
          <p:cNvSpPr>
            <a:spLocks noGrp="1"/>
          </p:cNvSpPr>
          <p:nvPr>
            <p:ph type="body" sz="quarter" idx="12"/>
          </p:nvPr>
        </p:nvSpPr>
        <p:spPr>
          <a:xfrm>
            <a:off x="1828800" y="381000"/>
            <a:ext cx="6925175" cy="2133600"/>
          </a:xfrm>
        </p:spPr>
        <p:txBody>
          <a:bodyPr/>
          <a:lstStyle/>
          <a:p>
            <a:pPr marL="0" indent="0">
              <a:buNone/>
            </a:pPr>
            <a:r>
              <a:rPr lang="es-ES_tradnl" dirty="0" smtClean="0"/>
              <a:t/>
            </a:r>
            <a:br>
              <a:rPr lang="es-ES_tradnl" dirty="0" smtClean="0"/>
            </a:br>
            <a:r>
              <a:rPr lang="es-ES_tradnl" dirty="0" smtClean="0">
                <a:solidFill>
                  <a:schemeClr val="tx1">
                    <a:lumMod val="75000"/>
                    <a:lumOff val="25000"/>
                  </a:schemeClr>
                </a:solidFill>
                <a:latin typeface="News Gothic Std" pitchFamily="34" charset="0"/>
              </a:rPr>
              <a:t>“Oh-oh. ¿Qué debo hacer cuando tengo más gastos que ingresos?”</a:t>
            </a:r>
          </a:p>
          <a:p>
            <a:pPr marL="0" indent="0">
              <a:buNone/>
            </a:pPr>
            <a:endParaRPr lang="en-US" dirty="0" smtClean="0"/>
          </a:p>
        </p:txBody>
      </p:sp>
      <p:sp>
        <p:nvSpPr>
          <p:cNvPr id="4"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19</a:t>
            </a:fld>
            <a:endParaRPr lang="en-US" sz="1200" dirty="0">
              <a:latin typeface="News Gothic Std" pitchFamily="34" charset="0"/>
            </a:endParaRPr>
          </a:p>
        </p:txBody>
      </p:sp>
    </p:spTree>
    <p:extLst>
      <p:ext uri="{BB962C8B-B14F-4D97-AF65-F5344CB8AC3E}">
        <p14:creationId xmlns:p14="http://schemas.microsoft.com/office/powerpoint/2010/main" val="32734574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41671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bwMode="auto">
          <a:xfrm flipV="1">
            <a:off x="3751263" y="40703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6" name="Rectangle 2"/>
          <p:cNvSpPr txBox="1">
            <a:spLocks noChangeArrowheads="1"/>
          </p:cNvSpPr>
          <p:nvPr/>
        </p:nvSpPr>
        <p:spPr bwMode="auto">
          <a:xfrm>
            <a:off x="0" y="30416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DIAPOSITIVA OCULTA: </a:t>
            </a:r>
            <a:br>
              <a:rPr lang="en-US" sz="2800" b="1" cap="all" dirty="0" smtClean="0">
                <a:solidFill>
                  <a:schemeClr val="tx2"/>
                </a:solidFill>
                <a:latin typeface="News Gothic Std" pitchFamily="34" charset="0"/>
                <a:cs typeface="Arial" charset="0"/>
              </a:rPr>
            </a:br>
            <a:r>
              <a:rPr lang="en-US" sz="2400" dirty="0" err="1" smtClean="0">
                <a:solidFill>
                  <a:schemeClr val="tx2"/>
                </a:solidFill>
                <a:latin typeface="News Gothic Std" pitchFamily="34" charset="0"/>
                <a:cs typeface="Arial" charset="0"/>
              </a:rPr>
              <a:t>Instrucciones</a:t>
            </a:r>
            <a:r>
              <a:rPr lang="en-US" sz="2400" dirty="0" smtClean="0">
                <a:solidFill>
                  <a:schemeClr val="tx2"/>
                </a:solidFill>
                <a:latin typeface="News Gothic Std" pitchFamily="34" charset="0"/>
                <a:cs typeface="Arial" charset="0"/>
              </a:rPr>
              <a:t> de </a:t>
            </a:r>
            <a:r>
              <a:rPr lang="en-US" sz="2400" dirty="0" err="1" smtClean="0">
                <a:solidFill>
                  <a:schemeClr val="tx2"/>
                </a:solidFill>
                <a:latin typeface="News Gothic Std" pitchFamily="34" charset="0"/>
                <a:cs typeface="Arial" charset="0"/>
              </a:rPr>
              <a:t>Preparación</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para</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Coordinadores</a:t>
            </a:r>
            <a:endParaRPr lang="en-US" sz="2400" dirty="0" smtClean="0">
              <a:solidFill>
                <a:schemeClr val="tx2"/>
              </a:solidFill>
              <a:latin typeface="News Gothic Std" pitchFamily="34" charset="0"/>
              <a:cs typeface="Arial" charset="0"/>
            </a:endParaRPr>
          </a:p>
        </p:txBody>
      </p:sp>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a:t>
            </a:fld>
            <a:endParaRPr lang="en-US" sz="1200" dirty="0">
              <a:latin typeface="News Gothic Std" pitchFamily="34" charset="0"/>
            </a:endParaRPr>
          </a:p>
        </p:txBody>
      </p:sp>
    </p:spTree>
    <p:extLst>
      <p:ext uri="{BB962C8B-B14F-4D97-AF65-F5344CB8AC3E}">
        <p14:creationId xmlns:p14="http://schemas.microsoft.com/office/powerpoint/2010/main" val="179045658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DIAPOSITIVA OCULTA: </a:t>
            </a:r>
            <a:br>
              <a:rPr lang="en-US" sz="2800" b="1" cap="all" dirty="0" smtClean="0">
                <a:solidFill>
                  <a:schemeClr val="tx2"/>
                </a:solidFill>
                <a:latin typeface="News Gothic Std" pitchFamily="34" charset="0"/>
                <a:cs typeface="Arial" charset="0"/>
              </a:rPr>
            </a:br>
            <a:r>
              <a:rPr lang="en-US" sz="2400" dirty="0" err="1" smtClean="0">
                <a:solidFill>
                  <a:schemeClr val="tx2"/>
                </a:solidFill>
                <a:latin typeface="News Gothic Std" pitchFamily="34" charset="0"/>
                <a:cs typeface="Arial" charset="0"/>
              </a:rPr>
              <a:t>Más</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Gastos</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Que</a:t>
            </a:r>
            <a:r>
              <a:rPr lang="en-US" sz="2400" dirty="0" smtClean="0">
                <a:solidFill>
                  <a:schemeClr val="tx2"/>
                </a:solidFill>
                <a:latin typeface="News Gothic Std" pitchFamily="34" charset="0"/>
                <a:cs typeface="Arial" charset="0"/>
              </a:rPr>
              <a:t> </a:t>
            </a:r>
            <a:r>
              <a:rPr lang="en-US" sz="2400" dirty="0" err="1">
                <a:solidFill>
                  <a:schemeClr val="tx2"/>
                </a:solidFill>
                <a:latin typeface="News Gothic Std" pitchFamily="34" charset="0"/>
                <a:cs typeface="Arial" charset="0"/>
              </a:rPr>
              <a:t>I</a:t>
            </a:r>
            <a:r>
              <a:rPr lang="en-US" sz="2400" dirty="0" err="1" smtClean="0">
                <a:solidFill>
                  <a:schemeClr val="tx2"/>
                </a:solidFill>
                <a:latin typeface="News Gothic Std" pitchFamily="34" charset="0"/>
                <a:cs typeface="Arial" charset="0"/>
              </a:rPr>
              <a:t>ngresos</a:t>
            </a:r>
            <a:r>
              <a:rPr lang="en-US" sz="2400" dirty="0" smtClean="0">
                <a:solidFill>
                  <a:schemeClr val="tx2"/>
                </a:solidFill>
                <a:latin typeface="News Gothic Std" pitchFamily="34" charset="0"/>
                <a:cs typeface="Arial" charset="0"/>
              </a:rPr>
              <a:t>, </a:t>
            </a:r>
            <a:r>
              <a:rPr lang="en-US" sz="1800" dirty="0" err="1" smtClean="0">
                <a:solidFill>
                  <a:schemeClr val="tx2"/>
                </a:solidFill>
                <a:latin typeface="News Gothic Std" pitchFamily="34" charset="0"/>
                <a:cs typeface="Arial" charset="0"/>
              </a:rPr>
              <a:t>continuación</a:t>
            </a:r>
            <a:endParaRPr lang="en-US" sz="1800" dirty="0" smtClean="0">
              <a:solidFill>
                <a:schemeClr val="tx2"/>
              </a:solidFill>
              <a:latin typeface="News Gothic Std" pitchFamily="34" charset="0"/>
              <a:cs typeface="Arial" charset="0"/>
            </a:endParaRPr>
          </a:p>
        </p:txBody>
      </p:sp>
      <p:cxnSp>
        <p:nvCxnSpPr>
          <p:cNvPr id="10" name="Straight Connector 9"/>
          <p:cNvCxnSpPr/>
          <p:nvPr/>
        </p:nvCxnSpPr>
        <p:spPr bwMode="auto">
          <a:xfrm flipV="1">
            <a:off x="3751263" y="35496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20</a:t>
            </a:fld>
            <a:endParaRPr lang="en-US" sz="1200" dirty="0">
              <a:latin typeface="News Gothic Std" pitchFamily="34" charset="0"/>
            </a:endParaRPr>
          </a:p>
        </p:txBody>
      </p:sp>
    </p:spTree>
    <p:extLst>
      <p:ext uri="{BB962C8B-B14F-4D97-AF65-F5344CB8AC3E}">
        <p14:creationId xmlns:p14="http://schemas.microsoft.com/office/powerpoint/2010/main" val="286705726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93948">
            <a:off x="4068341" y="269277"/>
            <a:ext cx="4664189" cy="2707640"/>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 y="-74333"/>
            <a:ext cx="4555801" cy="6854264"/>
          </a:xfrm>
          <a:prstGeom prst="rect">
            <a:avLst/>
          </a:prstGeom>
        </p:spPr>
      </p:pic>
      <p:sp>
        <p:nvSpPr>
          <p:cNvPr id="8" name="Text Placeholder 1"/>
          <p:cNvSpPr>
            <a:spLocks noGrp="1"/>
          </p:cNvSpPr>
          <p:nvPr>
            <p:ph type="body" sz="quarter" idx="12"/>
          </p:nvPr>
        </p:nvSpPr>
        <p:spPr>
          <a:xfrm rot="735708">
            <a:off x="4910210" y="536009"/>
            <a:ext cx="3422663" cy="3042188"/>
          </a:xfrm>
        </p:spPr>
        <p:txBody>
          <a:bodyPr/>
          <a:lstStyle/>
          <a:p>
            <a:pPr marL="0" indent="0" algn="ctr">
              <a:buNone/>
            </a:pPr>
            <a:r>
              <a:rPr lang="es-ES_tradnl" dirty="0" smtClean="0"/>
              <a:t/>
            </a:r>
            <a:br>
              <a:rPr lang="es-ES_tradnl" dirty="0" smtClean="0"/>
            </a:br>
            <a:r>
              <a:rPr lang="es-ES_tradnl" sz="2800" dirty="0" smtClean="0">
                <a:solidFill>
                  <a:schemeClr val="bg1"/>
                </a:solidFill>
                <a:latin typeface="News Gothic Std" pitchFamily="34" charset="0"/>
              </a:rPr>
              <a:t>“¿Qué puedo hacer para aumentar mis ingresos?”</a:t>
            </a:r>
          </a:p>
          <a:p>
            <a:pPr marL="0" indent="0">
              <a:buNone/>
            </a:pPr>
            <a:endParaRPr lang="en-US" dirty="0" smtClean="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58733">
            <a:off x="4270842" y="2771597"/>
            <a:ext cx="3815387" cy="3338466"/>
          </a:xfrm>
          <a:prstGeom prst="rect">
            <a:avLst/>
          </a:prstGeom>
          <a:effectLst>
            <a:outerShdw blurRad="63500" sx="102000" sy="102000" algn="ctr" rotWithShape="0">
              <a:prstClr val="black">
                <a:alpha val="40000"/>
              </a:prstClr>
            </a:outerShdw>
          </a:effectLst>
        </p:spPr>
      </p:pic>
      <p:sp>
        <p:nvSpPr>
          <p:cNvPr id="9" name="Text Placeholder 1"/>
          <p:cNvSpPr>
            <a:spLocks noGrp="1"/>
          </p:cNvSpPr>
          <p:nvPr>
            <p:ph type="body" sz="quarter" idx="12"/>
          </p:nvPr>
        </p:nvSpPr>
        <p:spPr>
          <a:xfrm rot="21413864">
            <a:off x="4492290" y="3716910"/>
            <a:ext cx="3512433" cy="2667000"/>
          </a:xfrm>
        </p:spPr>
        <p:txBody>
          <a:bodyPr/>
          <a:lstStyle/>
          <a:p>
            <a:pPr marL="0" indent="0" algn="ctr">
              <a:buNone/>
            </a:pPr>
            <a:r>
              <a:rPr lang="en-US" dirty="0"/>
              <a:t/>
            </a:r>
            <a:br>
              <a:rPr lang="en-US" dirty="0"/>
            </a:br>
            <a:r>
              <a:rPr lang="es-ES_tradnl" sz="2800" dirty="0" smtClean="0">
                <a:solidFill>
                  <a:schemeClr val="bg1"/>
                </a:solidFill>
                <a:latin typeface="News Gothic Std" pitchFamily="34" charset="0"/>
              </a:rPr>
              <a:t>“¿Qué puedo hacer para disminuir mis gastos?</a:t>
            </a:r>
            <a:r>
              <a:rPr lang="en-US" sz="2800" dirty="0" smtClean="0">
                <a:solidFill>
                  <a:schemeClr val="bg1"/>
                </a:solidFill>
                <a:latin typeface="News Gothic Std" pitchFamily="34" charset="0"/>
              </a:rPr>
              <a:t>”</a:t>
            </a:r>
          </a:p>
          <a:p>
            <a:pPr marL="0" indent="0">
              <a:buNone/>
            </a:pPr>
            <a:endParaRPr lang="en-US" sz="2800" dirty="0" smtClean="0"/>
          </a:p>
        </p:txBody>
      </p:sp>
      <p:sp>
        <p:nvSpPr>
          <p:cNvPr id="7"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21</a:t>
            </a:fld>
            <a:endParaRPr lang="en-US" sz="1200" dirty="0">
              <a:latin typeface="News Gothic Std" pitchFamily="34" charset="0"/>
            </a:endParaRPr>
          </a:p>
        </p:txBody>
      </p:sp>
    </p:spTree>
    <p:extLst>
      <p:ext uri="{BB962C8B-B14F-4D97-AF65-F5344CB8AC3E}">
        <p14:creationId xmlns:p14="http://schemas.microsoft.com/office/powerpoint/2010/main" val="40254217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bwMode="auto">
          <a:xfrm>
            <a:off x="0" y="226060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s-ES_tradnl" sz="2800" b="1" cap="all" dirty="0" smtClean="0">
                <a:solidFill>
                  <a:schemeClr val="tx2"/>
                </a:solidFill>
                <a:latin typeface="News Gothic Std" pitchFamily="34" charset="0"/>
                <a:cs typeface="Arial" charset="0"/>
              </a:rPr>
              <a:t>DIAPOSITIVA OCULTA: </a:t>
            </a:r>
            <a:br>
              <a:rPr lang="es-ES_tradnl" sz="2800" b="1" cap="all" dirty="0" smtClean="0">
                <a:solidFill>
                  <a:schemeClr val="tx2"/>
                </a:solidFill>
                <a:latin typeface="News Gothic Std" pitchFamily="34" charset="0"/>
                <a:cs typeface="Arial" charset="0"/>
              </a:rPr>
            </a:br>
            <a:r>
              <a:rPr lang="es-ES_tradnl" sz="2400" dirty="0" smtClean="0">
                <a:solidFill>
                  <a:schemeClr val="tx2"/>
                </a:solidFill>
                <a:latin typeface="News Gothic Std" pitchFamily="34" charset="0"/>
                <a:cs typeface="Arial" charset="0"/>
              </a:rPr>
              <a:t>Folleto: Aumente Sus Ingresos y</a:t>
            </a:r>
            <a:br>
              <a:rPr lang="es-ES_tradnl" sz="2400" dirty="0" smtClean="0">
                <a:solidFill>
                  <a:schemeClr val="tx2"/>
                </a:solidFill>
                <a:latin typeface="News Gothic Std" pitchFamily="34" charset="0"/>
                <a:cs typeface="Arial" charset="0"/>
              </a:rPr>
            </a:br>
            <a:r>
              <a:rPr lang="es-ES_tradnl" sz="2400" dirty="0" smtClean="0">
                <a:solidFill>
                  <a:schemeClr val="tx2"/>
                </a:solidFill>
                <a:latin typeface="News Gothic Std" pitchFamily="34" charset="0"/>
                <a:cs typeface="Arial" charset="0"/>
              </a:rPr>
              <a:t>Disminuya Sus Gastos, </a:t>
            </a:r>
            <a:r>
              <a:rPr lang="es-ES_tradnl" sz="1800" dirty="0" smtClean="0">
                <a:solidFill>
                  <a:schemeClr val="tx2"/>
                </a:solidFill>
                <a:latin typeface="News Gothic Std" pitchFamily="34" charset="0"/>
                <a:cs typeface="Arial" charset="0"/>
              </a:rPr>
              <a:t>continuación</a:t>
            </a:r>
          </a:p>
        </p:txBody>
      </p:sp>
      <p:cxnSp>
        <p:nvCxnSpPr>
          <p:cNvPr id="14" name="Straight Connector 13"/>
          <p:cNvCxnSpPr/>
          <p:nvPr/>
        </p:nvCxnSpPr>
        <p:spPr bwMode="auto">
          <a:xfrm flipV="1">
            <a:off x="3751263" y="35496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22</a:t>
            </a:fld>
            <a:endParaRPr lang="en-US" sz="1200" dirty="0">
              <a:latin typeface="News Gothic Std" pitchFamily="34" charset="0"/>
            </a:endParaRPr>
          </a:p>
        </p:txBody>
      </p:sp>
    </p:spTree>
    <p:extLst>
      <p:ext uri="{BB962C8B-B14F-4D97-AF65-F5344CB8AC3E}">
        <p14:creationId xmlns:p14="http://schemas.microsoft.com/office/powerpoint/2010/main" val="4058961196"/>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0"/>
          <p:cNvSpPr/>
          <p:nvPr/>
        </p:nvSpPr>
        <p:spPr>
          <a:xfrm rot="10800000">
            <a:off x="2520562" y="2437740"/>
            <a:ext cx="1406432" cy="1880032"/>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Freeform 21"/>
          <p:cNvSpPr/>
          <p:nvPr/>
        </p:nvSpPr>
        <p:spPr>
          <a:xfrm rot="10800000">
            <a:off x="2241769" y="2844346"/>
            <a:ext cx="2991367" cy="2032454"/>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Rectangle 22"/>
          <p:cNvSpPr/>
          <p:nvPr/>
        </p:nvSpPr>
        <p:spPr>
          <a:xfrm>
            <a:off x="1" y="1996871"/>
            <a:ext cx="9144000" cy="1736929"/>
          </a:xfrm>
          <a:prstGeom prst="rect">
            <a:avLst/>
          </a:prstGeom>
          <a:solidFill>
            <a:schemeClr val="tx2"/>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4" name="Text Placeholder 5"/>
          <p:cNvSpPr>
            <a:spLocks noGrp="1"/>
          </p:cNvSpPr>
          <p:nvPr>
            <p:ph type="body" sz="quarter" idx="4294967295"/>
          </p:nvPr>
        </p:nvSpPr>
        <p:spPr>
          <a:xfrm>
            <a:off x="2971800" y="2836392"/>
            <a:ext cx="1866699" cy="602564"/>
          </a:xfrm>
          <a:prstGeom prst="rect">
            <a:avLst/>
          </a:prstGeom>
        </p:spPr>
        <p:txBody>
          <a:bodyPr/>
          <a:lstStyle/>
          <a:p>
            <a:pPr marL="0" indent="0" algn="ctr">
              <a:buNone/>
            </a:pPr>
            <a:r>
              <a:rPr lang="en-US" sz="1400" dirty="0" smtClean="0">
                <a:solidFill>
                  <a:schemeClr val="bg1"/>
                </a:solidFill>
                <a:latin typeface="News Gothic Std" pitchFamily="34" charset="0"/>
              </a:rPr>
              <a:t>REGLA DE UNA SEMANA</a:t>
            </a:r>
            <a:endParaRPr lang="en-US" sz="1400" dirty="0">
              <a:solidFill>
                <a:schemeClr val="bg1"/>
              </a:solidFill>
              <a:latin typeface="News Gothic Std" pitchFamily="34" charset="0"/>
            </a:endParaRPr>
          </a:p>
        </p:txBody>
      </p:sp>
      <p:sp>
        <p:nvSpPr>
          <p:cNvPr id="25" name="Text Placeholder 5"/>
          <p:cNvSpPr>
            <a:spLocks noGrp="1"/>
          </p:cNvSpPr>
          <p:nvPr>
            <p:ph type="body" sz="quarter" idx="4294967295"/>
          </p:nvPr>
        </p:nvSpPr>
        <p:spPr>
          <a:xfrm>
            <a:off x="4487479" y="2836392"/>
            <a:ext cx="1608521" cy="735198"/>
          </a:xfrm>
          <a:prstGeom prst="rect">
            <a:avLst/>
          </a:prstGeom>
        </p:spPr>
        <p:txBody>
          <a:bodyPr/>
          <a:lstStyle/>
          <a:p>
            <a:pPr marL="0" indent="0" algn="ctr">
              <a:buNone/>
            </a:pPr>
            <a:r>
              <a:rPr lang="en-US" sz="1400" dirty="0" smtClean="0">
                <a:solidFill>
                  <a:schemeClr val="bg1"/>
                </a:solidFill>
                <a:latin typeface="News Gothic Std" pitchFamily="34" charset="0"/>
              </a:rPr>
              <a:t>DESTRUCTORES DE PRESUPUESTOS</a:t>
            </a:r>
            <a:endParaRPr lang="en-US" sz="1400" dirty="0">
              <a:solidFill>
                <a:schemeClr val="bg1"/>
              </a:solidFill>
              <a:latin typeface="News Gothic Std" pitchFamily="34" charset="0"/>
            </a:endParaRPr>
          </a:p>
        </p:txBody>
      </p:sp>
      <p:sp>
        <p:nvSpPr>
          <p:cNvPr id="26" name="Text Placeholder 5"/>
          <p:cNvSpPr>
            <a:spLocks noGrp="1"/>
          </p:cNvSpPr>
          <p:nvPr>
            <p:ph type="body" sz="quarter" idx="4294967295"/>
          </p:nvPr>
        </p:nvSpPr>
        <p:spPr>
          <a:xfrm>
            <a:off x="7524053" y="2965936"/>
            <a:ext cx="1401395" cy="735198"/>
          </a:xfrm>
          <a:prstGeom prst="rect">
            <a:avLst/>
          </a:prstGeom>
        </p:spPr>
        <p:txBody>
          <a:bodyPr/>
          <a:lstStyle/>
          <a:p>
            <a:pPr marL="0" indent="0" algn="ctr">
              <a:buNone/>
            </a:pPr>
            <a:r>
              <a:rPr lang="en-US" sz="1400" dirty="0" smtClean="0">
                <a:solidFill>
                  <a:schemeClr val="bg1"/>
                </a:solidFill>
                <a:latin typeface="News Gothic Std" pitchFamily="34" charset="0"/>
              </a:rPr>
              <a:t>RENTE</a:t>
            </a:r>
            <a:endParaRPr lang="en-US" sz="1400" dirty="0">
              <a:solidFill>
                <a:schemeClr val="bg1"/>
              </a:solidFill>
              <a:latin typeface="News Gothic Std" pitchFamily="34" charset="0"/>
            </a:endParaRPr>
          </a:p>
        </p:txBody>
      </p:sp>
      <p:sp>
        <p:nvSpPr>
          <p:cNvPr id="28" name="Right Arrow 8"/>
          <p:cNvSpPr/>
          <p:nvPr/>
        </p:nvSpPr>
        <p:spPr>
          <a:xfrm rot="16200000">
            <a:off x="2216507"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9" name="Right Arrow 8"/>
          <p:cNvSpPr/>
          <p:nvPr/>
        </p:nvSpPr>
        <p:spPr>
          <a:xfrm rot="16200000">
            <a:off x="2553551"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0" name="Right Arrow 8"/>
          <p:cNvSpPr/>
          <p:nvPr/>
        </p:nvSpPr>
        <p:spPr>
          <a:xfrm rot="16200000">
            <a:off x="2890595" y="686592"/>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1" name="Right Arrow 8"/>
          <p:cNvSpPr/>
          <p:nvPr/>
        </p:nvSpPr>
        <p:spPr>
          <a:xfrm rot="16200000">
            <a:off x="3227640" y="686591"/>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Right Arrow 8"/>
          <p:cNvSpPr/>
          <p:nvPr/>
        </p:nvSpPr>
        <p:spPr>
          <a:xfrm rot="16200000">
            <a:off x="3564685" y="686594"/>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3" name="Right Arrow 8"/>
          <p:cNvSpPr/>
          <p:nvPr/>
        </p:nvSpPr>
        <p:spPr>
          <a:xfrm rot="16200000">
            <a:off x="3901730" y="686593"/>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4" name="Right Arrow 8"/>
          <p:cNvSpPr/>
          <p:nvPr/>
        </p:nvSpPr>
        <p:spPr>
          <a:xfrm rot="16200000">
            <a:off x="4238774" y="686593"/>
            <a:ext cx="320163" cy="269636"/>
          </a:xfrm>
          <a:custGeom>
            <a:avLst/>
            <a:gdLst>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228600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28600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7620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76200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76200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208721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6896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78904 h 304800"/>
              <a:gd name="connsiteX7" fmla="*/ 0 w 457200"/>
              <a:gd name="connsiteY7" fmla="*/ 145774 h 304800"/>
              <a:gd name="connsiteX0" fmla="*/ 0 w 457200"/>
              <a:gd name="connsiteY0" fmla="*/ 145774 h 304800"/>
              <a:gd name="connsiteX1" fmla="*/ 304800 w 457200"/>
              <a:gd name="connsiteY1" fmla="*/ 135835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0 w 457200"/>
              <a:gd name="connsiteY0" fmla="*/ 145774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0 w 457200"/>
              <a:gd name="connsiteY7" fmla="*/ 145774 h 304800"/>
              <a:gd name="connsiteX0" fmla="*/ 3810 w 457200"/>
              <a:gd name="connsiteY0" fmla="*/ 117199 h 304800"/>
              <a:gd name="connsiteX1" fmla="*/ 304800 w 457200"/>
              <a:gd name="connsiteY1" fmla="*/ 114880 h 304800"/>
              <a:gd name="connsiteX2" fmla="*/ 304800 w 457200"/>
              <a:gd name="connsiteY2" fmla="*/ 0 h 304800"/>
              <a:gd name="connsiteX3" fmla="*/ 457200 w 457200"/>
              <a:gd name="connsiteY3" fmla="*/ 152400 h 304800"/>
              <a:gd name="connsiteX4" fmla="*/ 304800 w 457200"/>
              <a:gd name="connsiteY4" fmla="*/ 304800 h 304800"/>
              <a:gd name="connsiteX5" fmla="*/ 304800 w 457200"/>
              <a:gd name="connsiteY5" fmla="*/ 191825 h 304800"/>
              <a:gd name="connsiteX6" fmla="*/ 0 w 457200"/>
              <a:gd name="connsiteY6" fmla="*/ 196049 h 304800"/>
              <a:gd name="connsiteX7" fmla="*/ 3810 w 457200"/>
              <a:gd name="connsiteY7" fmla="*/ 117199 h 304800"/>
              <a:gd name="connsiteX0" fmla="*/ 0 w 453390"/>
              <a:gd name="connsiteY0" fmla="*/ 117199 h 304800"/>
              <a:gd name="connsiteX1" fmla="*/ 300990 w 453390"/>
              <a:gd name="connsiteY1" fmla="*/ 114880 h 304800"/>
              <a:gd name="connsiteX2" fmla="*/ 300990 w 453390"/>
              <a:gd name="connsiteY2" fmla="*/ 0 h 304800"/>
              <a:gd name="connsiteX3" fmla="*/ 453390 w 453390"/>
              <a:gd name="connsiteY3" fmla="*/ 152400 h 304800"/>
              <a:gd name="connsiteX4" fmla="*/ 300990 w 453390"/>
              <a:gd name="connsiteY4" fmla="*/ 304800 h 304800"/>
              <a:gd name="connsiteX5" fmla="*/ 300990 w 453390"/>
              <a:gd name="connsiteY5" fmla="*/ 191825 h 304800"/>
              <a:gd name="connsiteX6" fmla="*/ 3810 w 453390"/>
              <a:gd name="connsiteY6" fmla="*/ 196049 h 304800"/>
              <a:gd name="connsiteX7" fmla="*/ 0 w 453390"/>
              <a:gd name="connsiteY7" fmla="*/ 117199 h 304800"/>
              <a:gd name="connsiteX0" fmla="*/ 1905 w 449580"/>
              <a:gd name="connsiteY0" fmla="*/ 115294 h 304800"/>
              <a:gd name="connsiteX1" fmla="*/ 297180 w 449580"/>
              <a:gd name="connsiteY1" fmla="*/ 114880 h 304800"/>
              <a:gd name="connsiteX2" fmla="*/ 297180 w 449580"/>
              <a:gd name="connsiteY2" fmla="*/ 0 h 304800"/>
              <a:gd name="connsiteX3" fmla="*/ 449580 w 449580"/>
              <a:gd name="connsiteY3" fmla="*/ 152400 h 304800"/>
              <a:gd name="connsiteX4" fmla="*/ 297180 w 449580"/>
              <a:gd name="connsiteY4" fmla="*/ 304800 h 304800"/>
              <a:gd name="connsiteX5" fmla="*/ 297180 w 449580"/>
              <a:gd name="connsiteY5" fmla="*/ 191825 h 304800"/>
              <a:gd name="connsiteX6" fmla="*/ 0 w 449580"/>
              <a:gd name="connsiteY6" fmla="*/ 196049 h 304800"/>
              <a:gd name="connsiteX7" fmla="*/ 1905 w 449580"/>
              <a:gd name="connsiteY7" fmla="*/ 115294 h 304800"/>
              <a:gd name="connsiteX0" fmla="*/ 0 w 447675"/>
              <a:gd name="connsiteY0" fmla="*/ 115294 h 304800"/>
              <a:gd name="connsiteX1" fmla="*/ 295275 w 447675"/>
              <a:gd name="connsiteY1" fmla="*/ 114880 h 304800"/>
              <a:gd name="connsiteX2" fmla="*/ 295275 w 447675"/>
              <a:gd name="connsiteY2" fmla="*/ 0 h 304800"/>
              <a:gd name="connsiteX3" fmla="*/ 447675 w 447675"/>
              <a:gd name="connsiteY3" fmla="*/ 152400 h 304800"/>
              <a:gd name="connsiteX4" fmla="*/ 295275 w 447675"/>
              <a:gd name="connsiteY4" fmla="*/ 304800 h 304800"/>
              <a:gd name="connsiteX5" fmla="*/ 295275 w 447675"/>
              <a:gd name="connsiteY5" fmla="*/ 191825 h 304800"/>
              <a:gd name="connsiteX6" fmla="*/ 1905 w 447675"/>
              <a:gd name="connsiteY6" fmla="*/ 194144 h 304800"/>
              <a:gd name="connsiteX7" fmla="*/ 0 w 447675"/>
              <a:gd name="connsiteY7" fmla="*/ 1152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675" h="304800">
                <a:moveTo>
                  <a:pt x="0" y="115294"/>
                </a:moveTo>
                <a:lnTo>
                  <a:pt x="295275" y="114880"/>
                </a:lnTo>
                <a:lnTo>
                  <a:pt x="295275" y="0"/>
                </a:lnTo>
                <a:lnTo>
                  <a:pt x="447675" y="152400"/>
                </a:lnTo>
                <a:lnTo>
                  <a:pt x="295275" y="304800"/>
                </a:lnTo>
                <a:lnTo>
                  <a:pt x="295275" y="191825"/>
                </a:lnTo>
                <a:lnTo>
                  <a:pt x="1905" y="194144"/>
                </a:lnTo>
                <a:lnTo>
                  <a:pt x="0" y="115294"/>
                </a:lnTo>
                <a:close/>
              </a:path>
            </a:pathLst>
          </a:cu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6" name="Freeform 35"/>
          <p:cNvSpPr/>
          <p:nvPr/>
        </p:nvSpPr>
        <p:spPr>
          <a:xfrm rot="10800000">
            <a:off x="2084779" y="3556228"/>
            <a:ext cx="6135494" cy="2387363"/>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7" name="Straight Connector 36"/>
          <p:cNvCxnSpPr/>
          <p:nvPr/>
        </p:nvCxnSpPr>
        <p:spPr>
          <a:xfrm flipV="1">
            <a:off x="5221708" y="3406578"/>
            <a:ext cx="0" cy="308322"/>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3922230" y="3432810"/>
            <a:ext cx="1" cy="28949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8218617" y="3432810"/>
            <a:ext cx="0" cy="285154"/>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43" name="Text Placeholder 5"/>
          <p:cNvSpPr>
            <a:spLocks noGrp="1"/>
          </p:cNvSpPr>
          <p:nvPr>
            <p:ph type="body" sz="quarter" idx="4294967295"/>
          </p:nvPr>
        </p:nvSpPr>
        <p:spPr>
          <a:xfrm>
            <a:off x="2819400" y="294316"/>
            <a:ext cx="8229600" cy="523876"/>
          </a:xfrm>
          <a:prstGeom prst="rect">
            <a:avLst/>
          </a:prstGeom>
        </p:spPr>
        <p:txBody>
          <a:bodyPr/>
          <a:lstStyle/>
          <a:p>
            <a:pPr marL="0" indent="0">
              <a:buNone/>
            </a:pPr>
            <a:r>
              <a:rPr lang="en-US" sz="1800" dirty="0" smtClean="0">
                <a:solidFill>
                  <a:schemeClr val="accent4"/>
                </a:solidFill>
                <a:latin typeface="News Gothic Std" pitchFamily="34" charset="0"/>
              </a:rPr>
              <a:t>ESTIRANDO SU</a:t>
            </a:r>
            <a:endParaRPr lang="en-US" sz="1800" dirty="0">
              <a:solidFill>
                <a:schemeClr val="accent4"/>
              </a:solidFill>
              <a:latin typeface="News Gothic Std" pitchFamily="34" charset="0"/>
            </a:endParaRPr>
          </a:p>
        </p:txBody>
      </p:sp>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76875">
            <a:off x="7575806" y="1137223"/>
            <a:ext cx="1288933" cy="1933399"/>
          </a:xfrm>
          <a:prstGeom prst="rect">
            <a:avLst/>
          </a:prstGeom>
          <a:effectLst>
            <a:outerShdw blurRad="63500" sx="102000" sy="102000" algn="ctr" rotWithShape="0">
              <a:prstClr val="black">
                <a:alpha val="40000"/>
              </a:prstClr>
            </a:outerShdw>
          </a:effectLst>
        </p:spPr>
      </p:pic>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472" y="1271008"/>
            <a:ext cx="1155331" cy="1540441"/>
          </a:xfrm>
          <a:prstGeom prst="rect">
            <a:avLst/>
          </a:prstGeom>
          <a:effectLst>
            <a:outerShdw blurRad="63500" sx="102000" sy="102000" algn="ctr" rotWithShape="0">
              <a:prstClr val="black">
                <a:alpha val="40000"/>
              </a:prstClr>
            </a:outerShdw>
          </a:effectLst>
        </p:spPr>
      </p:pic>
      <p:pic>
        <p:nvPicPr>
          <p:cNvPr id="46" name="Picture 4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082" y="1524000"/>
            <a:ext cx="1516118" cy="1174444"/>
          </a:xfrm>
          <a:prstGeom prst="rect">
            <a:avLst/>
          </a:prstGeom>
          <a:effectLst>
            <a:outerShdw blurRad="63500" sx="102000" sy="102000" algn="ctr" rotWithShape="0">
              <a:prstClr val="black">
                <a:alpha val="40000"/>
              </a:prstClr>
            </a:outerShdw>
          </a:effectLst>
        </p:spPr>
      </p:pic>
      <p:sp>
        <p:nvSpPr>
          <p:cNvPr id="47" name="Text Placeholder 5"/>
          <p:cNvSpPr>
            <a:spLocks noGrp="1"/>
          </p:cNvSpPr>
          <p:nvPr>
            <p:ph type="body" sz="quarter" idx="4294967295"/>
          </p:nvPr>
        </p:nvSpPr>
        <p:spPr>
          <a:xfrm>
            <a:off x="4572000" y="252085"/>
            <a:ext cx="8248650" cy="1089371"/>
          </a:xfrm>
          <a:prstGeom prst="rect">
            <a:avLst/>
          </a:prstGeom>
        </p:spPr>
        <p:txBody>
          <a:bodyPr lIns="91440" tIns="0">
            <a:noAutofit/>
            <a:scene3d>
              <a:camera prst="orthographicFront"/>
              <a:lightRig rig="threePt" dir="t"/>
            </a:scene3d>
            <a:sp3d/>
          </a:bodyPr>
          <a:lstStyle/>
          <a:p>
            <a:pPr marL="0" indent="0">
              <a:buNone/>
            </a:pPr>
            <a:r>
              <a:rPr lang="en-US" sz="6000" dirty="0" smtClean="0">
                <a:solidFill>
                  <a:schemeClr val="tx1">
                    <a:lumMod val="75000"/>
                    <a:lumOff val="25000"/>
                  </a:schemeClr>
                </a:solidFill>
                <a:latin typeface="News Gothic Std" pitchFamily="34" charset="0"/>
              </a:rPr>
              <a:t>SUELDO</a:t>
            </a:r>
            <a:endParaRPr lang="en-US" sz="6000" dirty="0">
              <a:solidFill>
                <a:schemeClr val="tx1">
                  <a:lumMod val="75000"/>
                  <a:lumOff val="25000"/>
                </a:schemeClr>
              </a:solidFill>
              <a:latin typeface="News Gothic Std" pitchFamily="34" charset="0"/>
            </a:endParaRPr>
          </a:p>
        </p:txBody>
      </p:sp>
      <p:sp>
        <p:nvSpPr>
          <p:cNvPr id="48" name="Text Placeholder 5"/>
          <p:cNvSpPr>
            <a:spLocks noGrp="1"/>
          </p:cNvSpPr>
          <p:nvPr>
            <p:ph type="body" sz="quarter" idx="4294967295"/>
          </p:nvPr>
        </p:nvSpPr>
        <p:spPr>
          <a:xfrm>
            <a:off x="5943600" y="2836187"/>
            <a:ext cx="1401395" cy="735198"/>
          </a:xfrm>
          <a:prstGeom prst="rect">
            <a:avLst/>
          </a:prstGeom>
        </p:spPr>
        <p:txBody>
          <a:bodyPr/>
          <a:lstStyle/>
          <a:p>
            <a:pPr marL="0" indent="0" algn="ctr">
              <a:buNone/>
            </a:pPr>
            <a:r>
              <a:rPr lang="en-US" sz="1400" dirty="0" smtClean="0">
                <a:solidFill>
                  <a:schemeClr val="bg1"/>
                </a:solidFill>
                <a:latin typeface="News Gothic Std" pitchFamily="34" charset="0"/>
              </a:rPr>
              <a:t>ENCUENTRE COSAS GRATIS</a:t>
            </a:r>
            <a:endParaRPr lang="en-US" sz="1400" dirty="0">
              <a:solidFill>
                <a:schemeClr val="bg1"/>
              </a:solidFill>
              <a:latin typeface="News Gothic Std" pitchFamily="34" charset="0"/>
            </a:endParaRPr>
          </a:p>
        </p:txBody>
      </p:sp>
      <p:sp>
        <p:nvSpPr>
          <p:cNvPr id="49" name="Freeform 48"/>
          <p:cNvSpPr/>
          <p:nvPr/>
        </p:nvSpPr>
        <p:spPr>
          <a:xfrm rot="10800000">
            <a:off x="1177035" y="3556024"/>
            <a:ext cx="5452365" cy="1854176"/>
          </a:xfrm>
          <a:custGeom>
            <a:avLst/>
            <a:gdLst>
              <a:gd name="connsiteX0" fmla="*/ 0 w 537883"/>
              <a:gd name="connsiteY0" fmla="*/ 1144921 h 1144921"/>
              <a:gd name="connsiteX1" fmla="*/ 7684 w 537883"/>
              <a:gd name="connsiteY1" fmla="*/ 7684 h 1144921"/>
              <a:gd name="connsiteX2" fmla="*/ 537883 w 537883"/>
              <a:gd name="connsiteY2" fmla="*/ 0 h 1144921"/>
              <a:gd name="connsiteX0" fmla="*/ 0 w 860612"/>
              <a:gd name="connsiteY0" fmla="*/ 1144921 h 1144921"/>
              <a:gd name="connsiteX1" fmla="*/ 7684 w 860612"/>
              <a:gd name="connsiteY1" fmla="*/ 7684 h 1144921"/>
              <a:gd name="connsiteX2" fmla="*/ 860612 w 860612"/>
              <a:gd name="connsiteY2" fmla="*/ 0 h 1144921"/>
              <a:gd name="connsiteX0" fmla="*/ 0 w 888281"/>
              <a:gd name="connsiteY0" fmla="*/ 1137399 h 1137399"/>
              <a:gd name="connsiteX1" fmla="*/ 7684 w 888281"/>
              <a:gd name="connsiteY1" fmla="*/ 162 h 1137399"/>
              <a:gd name="connsiteX2" fmla="*/ 888281 w 888281"/>
              <a:gd name="connsiteY2" fmla="*/ 0 h 1137399"/>
            </a:gdLst>
            <a:ahLst/>
            <a:cxnLst>
              <a:cxn ang="0">
                <a:pos x="connsiteX0" y="connsiteY0"/>
              </a:cxn>
              <a:cxn ang="0">
                <a:pos x="connsiteX1" y="connsiteY1"/>
              </a:cxn>
              <a:cxn ang="0">
                <a:pos x="connsiteX2" y="connsiteY2"/>
              </a:cxn>
            </a:cxnLst>
            <a:rect l="l" t="t" r="r" b="b"/>
            <a:pathLst>
              <a:path w="888281" h="1137399">
                <a:moveTo>
                  <a:pt x="0" y="1137399"/>
                </a:moveTo>
                <a:cubicBezTo>
                  <a:pt x="2561" y="758320"/>
                  <a:pt x="5123" y="379241"/>
                  <a:pt x="7684" y="162"/>
                </a:cubicBezTo>
                <a:lnTo>
                  <a:pt x="888281" y="0"/>
                </a:lnTo>
              </a:path>
            </a:pathLst>
          </a:custGeom>
          <a:ln w="9525">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0" name="Straight Connector 49"/>
          <p:cNvCxnSpPr/>
          <p:nvPr/>
        </p:nvCxnSpPr>
        <p:spPr>
          <a:xfrm flipV="1">
            <a:off x="6625590" y="3432810"/>
            <a:ext cx="0" cy="28494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1" y="1383691"/>
            <a:ext cx="2276741" cy="1517828"/>
          </a:xfrm>
          <a:prstGeom prst="rect">
            <a:avLst/>
          </a:prstGeom>
          <a:effectLst>
            <a:outerShdw blurRad="63500" sx="102000" sy="102000" algn="ctr" rotWithShape="0">
              <a:prstClr val="black">
                <a:alpha val="40000"/>
              </a:prstClr>
            </a:outerShdw>
          </a:effectLst>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107773"/>
            <a:ext cx="5224328" cy="6965771"/>
          </a:xfrm>
          <a:prstGeom prst="rect">
            <a:avLst/>
          </a:prstGeom>
        </p:spPr>
      </p:pic>
      <p:sp>
        <p:nvSpPr>
          <p:cNvPr id="3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23</a:t>
            </a:fld>
            <a:endParaRPr lang="en-US" sz="1200" dirty="0">
              <a:latin typeface="News Gothic Std" pitchFamily="34" charset="0"/>
            </a:endParaRPr>
          </a:p>
        </p:txBody>
      </p:sp>
    </p:spTree>
    <p:extLst>
      <p:ext uri="{BB962C8B-B14F-4D97-AF65-F5344CB8AC3E}">
        <p14:creationId xmlns:p14="http://schemas.microsoft.com/office/powerpoint/2010/main" val="34876941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2166" y="0"/>
            <a:ext cx="9143999" cy="4187951"/>
          </a:xfrm>
        </p:spPr>
      </p:pic>
      <p:sp>
        <p:nvSpPr>
          <p:cNvPr id="11" name="Rectangle 1027"/>
          <p:cNvSpPr>
            <a:spLocks noGrp="1" noChangeArrowheads="1"/>
          </p:cNvSpPr>
          <p:nvPr>
            <p:ph type="body" sz="quarter" idx="13"/>
          </p:nvPr>
        </p:nvSpPr>
        <p:spPr>
          <a:xfrm>
            <a:off x="152400" y="4405660"/>
            <a:ext cx="3886200" cy="852140"/>
          </a:xfrm>
          <a:prstGeom prst="rect">
            <a:avLst/>
          </a:prstGeom>
        </p:spPr>
        <p:txBody>
          <a:bodyPr/>
          <a:lstStyle/>
          <a:p>
            <a:pPr eaLnBrk="1" hangingPunct="1"/>
            <a:r>
              <a:rPr lang="es-ES_tradnl" sz="2800" dirty="0" smtClean="0">
                <a:solidFill>
                  <a:schemeClr val="tx2"/>
                </a:solidFill>
                <a:latin typeface="News Gothic Std" pitchFamily="34" charset="0"/>
              </a:rPr>
              <a:t>Disminuya Sus Gastos</a:t>
            </a:r>
            <a:endParaRPr lang="es-ES_tradnl" sz="2800" b="1" dirty="0" smtClean="0">
              <a:solidFill>
                <a:srgbClr val="6DB33F"/>
              </a:solidFill>
            </a:endParaRPr>
          </a:p>
        </p:txBody>
      </p:sp>
      <p:sp>
        <p:nvSpPr>
          <p:cNvPr id="12" name="Text Placeholder 2"/>
          <p:cNvSpPr>
            <a:spLocks noGrp="1"/>
          </p:cNvSpPr>
          <p:nvPr>
            <p:ph type="body" sz="quarter" idx="14"/>
          </p:nvPr>
        </p:nvSpPr>
        <p:spPr>
          <a:xfrm>
            <a:off x="4267200" y="4462572"/>
            <a:ext cx="7315200" cy="779462"/>
          </a:xfrm>
        </p:spPr>
        <p:txBody>
          <a:bodyPr/>
          <a:lstStyle/>
          <a:p>
            <a:r>
              <a:rPr lang="es-ES_tradnl" b="1" dirty="0" smtClean="0">
                <a:solidFill>
                  <a:schemeClr val="tx1">
                    <a:lumMod val="75000"/>
                    <a:lumOff val="25000"/>
                  </a:schemeClr>
                </a:solidFill>
                <a:latin typeface="News Gothic Std" pitchFamily="34" charset="0"/>
              </a:rPr>
              <a:t>Buscando Gangas</a:t>
            </a:r>
            <a:endParaRPr lang="es-ES_tradnl" b="1" dirty="0">
              <a:solidFill>
                <a:schemeClr val="tx1">
                  <a:lumMod val="75000"/>
                  <a:lumOff val="25000"/>
                </a:schemeClr>
              </a:solidFill>
              <a:latin typeface="News Gothic Std" pitchFamily="34" charset="0"/>
            </a:endParaRPr>
          </a:p>
        </p:txBody>
      </p:sp>
      <p:sp>
        <p:nvSpPr>
          <p:cNvPr id="13" name="Text Placeholder 3"/>
          <p:cNvSpPr>
            <a:spLocks noGrp="1"/>
          </p:cNvSpPr>
          <p:nvPr>
            <p:ph type="body" sz="quarter" idx="15"/>
          </p:nvPr>
        </p:nvSpPr>
        <p:spPr>
          <a:xfrm>
            <a:off x="152400" y="5009466"/>
            <a:ext cx="4819650" cy="1981200"/>
          </a:xfrm>
        </p:spPr>
        <p:txBody>
          <a:bodyPr/>
          <a:lstStyle/>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Compare por internet antes de comprar</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Fíjese en la calidad vs. </a:t>
            </a:r>
            <a:r>
              <a:rPr lang="en-US" sz="1800" dirty="0" smtClean="0">
                <a:solidFill>
                  <a:schemeClr val="tx1">
                    <a:lumMod val="75000"/>
                    <a:lumOff val="25000"/>
                  </a:schemeClr>
                </a:solidFill>
                <a:latin typeface="News Gothic Std" pitchFamily="34" charset="0"/>
              </a:rPr>
              <a:t>el </a:t>
            </a:r>
            <a:r>
              <a:rPr lang="en-US" sz="1800" dirty="0" err="1" smtClean="0">
                <a:solidFill>
                  <a:schemeClr val="tx1">
                    <a:lumMod val="75000"/>
                    <a:lumOff val="25000"/>
                  </a:schemeClr>
                </a:solidFill>
                <a:latin typeface="News Gothic Std" pitchFamily="34" charset="0"/>
              </a:rPr>
              <a:t>precio</a:t>
            </a:r>
            <a:endParaRPr lang="es-ES_tradnl" sz="1800" dirty="0" smtClean="0">
              <a:solidFill>
                <a:schemeClr val="tx1">
                  <a:lumMod val="75000"/>
                  <a:lumOff val="25000"/>
                </a:schemeClr>
              </a:solidFill>
              <a:latin typeface="News Gothic Std" pitchFamily="34" charset="0"/>
            </a:endParaRP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Espere las ofertas</a:t>
            </a:r>
          </a:p>
          <a:p>
            <a:pPr marL="457200">
              <a:spcBef>
                <a:spcPts val="200"/>
              </a:spcBef>
              <a:spcAft>
                <a:spcPts val="200"/>
              </a:spcAft>
              <a:buBlip>
                <a:blip r:embed="rId4"/>
              </a:buBlip>
            </a:pPr>
            <a:r>
              <a:rPr lang="es-ES_tradnl" sz="1800" dirty="0" smtClean="0">
                <a:solidFill>
                  <a:schemeClr val="tx1">
                    <a:lumMod val="75000"/>
                    <a:lumOff val="25000"/>
                  </a:schemeClr>
                </a:solidFill>
                <a:latin typeface="News Gothic Std" pitchFamily="34" charset="0"/>
              </a:rPr>
              <a:t>Pregunte si existe un mejor precio en compras grandes</a:t>
            </a:r>
            <a:endParaRPr lang="en-US" dirty="0"/>
          </a:p>
        </p:txBody>
      </p:sp>
      <p:sp>
        <p:nvSpPr>
          <p:cNvPr id="14" name="Rectangle 13"/>
          <p:cNvSpPr/>
          <p:nvPr/>
        </p:nvSpPr>
        <p:spPr>
          <a:xfrm>
            <a:off x="-7883" y="4107001"/>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5" name="Straight Connector 14"/>
          <p:cNvCxnSpPr/>
          <p:nvPr/>
        </p:nvCxnSpPr>
        <p:spPr>
          <a:xfrm>
            <a:off x="4114800" y="4419600"/>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Text Placeholder 3"/>
          <p:cNvSpPr txBox="1">
            <a:spLocks/>
          </p:cNvSpPr>
          <p:nvPr/>
        </p:nvSpPr>
        <p:spPr>
          <a:xfrm>
            <a:off x="4743450" y="5009466"/>
            <a:ext cx="4495800" cy="1981200"/>
          </a:xfrm>
          <a:prstGeom prst="rect">
            <a:avLst/>
          </a:prstGeom>
        </p:spPr>
        <p:txBody>
          <a:bodyPr/>
          <a:lstStyle>
            <a:lvl1pPr marL="285750" marR="0" indent="-457200" algn="l" defTabSz="914400" rtl="0" eaLnBrk="1" fontAlgn="auto" latinLnBrk="0" hangingPunct="1">
              <a:lnSpc>
                <a:spcPct val="100000"/>
              </a:lnSpc>
              <a:spcBef>
                <a:spcPts val="0"/>
              </a:spcBef>
              <a:spcAft>
                <a:spcPts val="0"/>
              </a:spcAft>
              <a:buClrTx/>
              <a:buSzTx/>
              <a:buFontTx/>
              <a:buBlip>
                <a:blip r:embed="rId5"/>
              </a:buBlip>
              <a:tabLst/>
              <a:defRPr sz="20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a:spcBef>
                <a:spcPts val="200"/>
              </a:spcBef>
              <a:spcAft>
                <a:spcPts val="200"/>
              </a:spcAft>
              <a:buFontTx/>
              <a:buBlip>
                <a:blip r:embed="rId4"/>
              </a:buBlip>
            </a:pPr>
            <a:r>
              <a:rPr lang="es-ES_tradnl" sz="1800" dirty="0" smtClean="0">
                <a:solidFill>
                  <a:schemeClr val="tx1">
                    <a:lumMod val="75000"/>
                    <a:lumOff val="25000"/>
                  </a:schemeClr>
                </a:solidFill>
                <a:latin typeface="News Gothic Std" pitchFamily="34" charset="0"/>
              </a:rPr>
              <a:t>Aproveche los descuentos en grupo</a:t>
            </a:r>
          </a:p>
          <a:p>
            <a:pPr marL="457200">
              <a:spcBef>
                <a:spcPts val="200"/>
              </a:spcBef>
              <a:spcAft>
                <a:spcPts val="200"/>
              </a:spcAft>
              <a:buFontTx/>
              <a:buBlip>
                <a:blip r:embed="rId4"/>
              </a:buBlip>
            </a:pPr>
            <a:r>
              <a:rPr lang="es-ES_tradnl" sz="1800" dirty="0" smtClean="0">
                <a:solidFill>
                  <a:schemeClr val="tx1">
                    <a:lumMod val="75000"/>
                    <a:lumOff val="25000"/>
                  </a:schemeClr>
                </a:solidFill>
                <a:latin typeface="News Gothic Std" pitchFamily="34" charset="0"/>
              </a:rPr>
              <a:t>Estire sus ahorros</a:t>
            </a:r>
          </a:p>
          <a:p>
            <a:pPr marL="457200">
              <a:spcBef>
                <a:spcPts val="200"/>
              </a:spcBef>
              <a:spcAft>
                <a:spcPts val="200"/>
              </a:spcAft>
              <a:buFontTx/>
              <a:buBlip>
                <a:blip r:embed="rId4"/>
              </a:buBlip>
            </a:pPr>
            <a:r>
              <a:rPr lang="es-ES_tradnl" sz="1800" dirty="0" smtClean="0">
                <a:solidFill>
                  <a:schemeClr val="tx1">
                    <a:lumMod val="75000"/>
                    <a:lumOff val="25000"/>
                  </a:schemeClr>
                </a:solidFill>
                <a:latin typeface="News Gothic Std" pitchFamily="34" charset="0"/>
              </a:rPr>
              <a:t>Busque ofertas de prueba</a:t>
            </a:r>
          </a:p>
          <a:p>
            <a:pPr marL="457200">
              <a:spcBef>
                <a:spcPts val="200"/>
              </a:spcBef>
              <a:spcAft>
                <a:spcPts val="200"/>
              </a:spcAft>
              <a:buFontTx/>
              <a:buBlip>
                <a:blip r:embed="rId4"/>
              </a:buBlip>
            </a:pPr>
            <a:r>
              <a:rPr lang="es-ES_tradnl" sz="1800" dirty="0" smtClean="0">
                <a:solidFill>
                  <a:schemeClr val="tx1">
                    <a:lumMod val="75000"/>
                    <a:lumOff val="25000"/>
                  </a:schemeClr>
                </a:solidFill>
                <a:latin typeface="News Gothic Std" pitchFamily="34" charset="0"/>
              </a:rPr>
              <a:t>Considere comercios al por mayor</a:t>
            </a:r>
            <a:endParaRPr lang="es-ES_tradnl" dirty="0"/>
          </a:p>
        </p:txBody>
      </p:sp>
      <p:sp>
        <p:nvSpPr>
          <p:cNvPr id="9"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24</a:t>
            </a:fld>
            <a:endParaRPr lang="en-US" sz="1200" dirty="0">
              <a:latin typeface="News Gothic Std" pitchFamily="34" charset="0"/>
            </a:endParaRPr>
          </a:p>
        </p:txBody>
      </p:sp>
    </p:spTree>
    <p:extLst>
      <p:ext uri="{BB962C8B-B14F-4D97-AF65-F5344CB8AC3E}">
        <p14:creationId xmlns:p14="http://schemas.microsoft.com/office/powerpoint/2010/main" val="170380225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DIAPOSITIVA OCULTA: </a:t>
            </a:r>
            <a:br>
              <a:rPr lang="en-US" sz="2800" b="1" cap="all" dirty="0" smtClean="0">
                <a:solidFill>
                  <a:schemeClr val="tx2"/>
                </a:solidFill>
                <a:latin typeface="News Gothic Std" pitchFamily="34" charset="0"/>
                <a:cs typeface="Arial" charset="0"/>
              </a:rPr>
            </a:br>
            <a:r>
              <a:rPr lang="pt-BR" sz="2400" dirty="0">
                <a:solidFill>
                  <a:schemeClr val="tx2"/>
                </a:solidFill>
                <a:latin typeface="News Gothic Std" pitchFamily="34" charset="0"/>
                <a:cs typeface="Arial" charset="0"/>
              </a:rPr>
              <a:t>Buscando </a:t>
            </a:r>
            <a:r>
              <a:rPr lang="pt-BR" sz="2400" dirty="0" smtClean="0">
                <a:solidFill>
                  <a:schemeClr val="tx2"/>
                </a:solidFill>
                <a:latin typeface="News Gothic Std" pitchFamily="34" charset="0"/>
                <a:cs typeface="Arial" charset="0"/>
              </a:rPr>
              <a:t>Gangas</a:t>
            </a:r>
            <a:r>
              <a:rPr lang="en-US" sz="2400" dirty="0" smtClean="0">
                <a:solidFill>
                  <a:schemeClr val="tx2"/>
                </a:solidFill>
                <a:latin typeface="News Gothic Std" pitchFamily="34" charset="0"/>
                <a:cs typeface="Arial" charset="0"/>
              </a:rPr>
              <a:t>, </a:t>
            </a:r>
            <a:r>
              <a:rPr lang="en-US" sz="1800" dirty="0" err="1" smtClean="0">
                <a:solidFill>
                  <a:schemeClr val="tx2"/>
                </a:solidFill>
                <a:latin typeface="News Gothic Std" pitchFamily="34" charset="0"/>
                <a:cs typeface="Arial" charset="0"/>
              </a:rPr>
              <a:t>continuación</a:t>
            </a:r>
            <a:endParaRPr lang="en-US" sz="1800" dirty="0" smtClean="0">
              <a:solidFill>
                <a:schemeClr val="tx2"/>
              </a:solidFill>
              <a:latin typeface="News Gothic Std" pitchFamily="34" charset="0"/>
              <a:cs typeface="Arial" charset="0"/>
            </a:endParaRPr>
          </a:p>
        </p:txBody>
      </p:sp>
      <p:cxnSp>
        <p:nvCxnSpPr>
          <p:cNvPr id="19" name="Straight Connector 18"/>
          <p:cNvCxnSpPr/>
          <p:nvPr/>
        </p:nvCxnSpPr>
        <p:spPr bwMode="auto">
          <a:xfrm flipV="1">
            <a:off x="3751263" y="35496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25</a:t>
            </a:fld>
            <a:endParaRPr lang="en-US" sz="1200" dirty="0">
              <a:latin typeface="News Gothic Std" pitchFamily="34" charset="0"/>
            </a:endParaRPr>
          </a:p>
        </p:txBody>
      </p:sp>
    </p:spTree>
    <p:extLst>
      <p:ext uri="{BB962C8B-B14F-4D97-AF65-F5344CB8AC3E}">
        <p14:creationId xmlns:p14="http://schemas.microsoft.com/office/powerpoint/2010/main" val="282045231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3"/>
          <p:cNvSpPr txBox="1">
            <a:spLocks/>
          </p:cNvSpPr>
          <p:nvPr/>
        </p:nvSpPr>
        <p:spPr bwMode="auto">
          <a:xfrm>
            <a:off x="-228600" y="6553200"/>
            <a:ext cx="137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AE7DCBD-EA45-134B-90C5-E77A7967D1FD}" type="slidenum">
              <a:rPr lang="en-US" sz="1200">
                <a:latin typeface="News Gothic Std" charset="0"/>
              </a:rPr>
              <a:pPr eaLnBrk="1" hangingPunct="1"/>
              <a:t>26</a:t>
            </a:fld>
            <a:endParaRPr lang="en-US" sz="1200">
              <a:latin typeface="News Gothic Std" charset="0"/>
            </a:endParaRPr>
          </a:p>
        </p:txBody>
      </p:sp>
      <p:pic>
        <p:nvPicPr>
          <p:cNvPr id="6451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0" y="315913"/>
            <a:ext cx="6858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Placeholder 1"/>
          <p:cNvSpPr>
            <a:spLocks noGrp="1"/>
          </p:cNvSpPr>
          <p:nvPr>
            <p:ph type="body" sz="quarter" idx="10"/>
          </p:nvPr>
        </p:nvSpPr>
        <p:spPr bwMode="auto">
          <a:xfrm>
            <a:off x="4648200" y="228600"/>
            <a:ext cx="8229600" cy="523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sz="2800">
                <a:latin typeface="News Gothic Std" charset="0"/>
                <a:ea typeface="MS PGothic" charset="0"/>
              </a:rPr>
              <a:t>ALIMENTE SUS AHORROS</a:t>
            </a:r>
          </a:p>
        </p:txBody>
      </p:sp>
      <p:sp>
        <p:nvSpPr>
          <p:cNvPr id="10" name="Rectangle 9"/>
          <p:cNvSpPr/>
          <p:nvPr/>
        </p:nvSpPr>
        <p:spPr>
          <a:xfrm>
            <a:off x="4668838" y="792163"/>
            <a:ext cx="4475162" cy="4445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endParaRPr lang="en-US">
              <a:solidFill>
                <a:schemeClr val="accent2">
                  <a:lumMod val="20000"/>
                  <a:lumOff val="80000"/>
                </a:schemeClr>
              </a:solidFill>
            </a:endParaRPr>
          </a:p>
        </p:txBody>
      </p:sp>
      <p:sp>
        <p:nvSpPr>
          <p:cNvPr id="11" name="Oval 10"/>
          <p:cNvSpPr/>
          <p:nvPr/>
        </p:nvSpPr>
        <p:spPr>
          <a:xfrm rot="5400000">
            <a:off x="4339432" y="645318"/>
            <a:ext cx="330200" cy="328613"/>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518" name="Text Placeholder 5"/>
          <p:cNvSpPr>
            <a:spLocks noGrp="1"/>
          </p:cNvSpPr>
          <p:nvPr>
            <p:ph type="body" sz="quarter" idx="12"/>
          </p:nvPr>
        </p:nvSpPr>
        <p:spPr bwMode="auto">
          <a:xfrm>
            <a:off x="681038" y="5970588"/>
            <a:ext cx="1169987" cy="58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USE DEPÓSITO DIRECTO</a:t>
            </a:r>
          </a:p>
        </p:txBody>
      </p:sp>
      <p:sp>
        <p:nvSpPr>
          <p:cNvPr id="64519" name="Text Placeholder 5"/>
          <p:cNvSpPr>
            <a:spLocks noGrp="1"/>
          </p:cNvSpPr>
          <p:nvPr>
            <p:ph type="body" sz="quarter" idx="12"/>
          </p:nvPr>
        </p:nvSpPr>
        <p:spPr bwMode="auto">
          <a:xfrm>
            <a:off x="-50800" y="4572000"/>
            <a:ext cx="11811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PAGUE CUENTAS</a:t>
            </a:r>
            <a:br>
              <a:rPr lang="en-US" sz="1400">
                <a:solidFill>
                  <a:schemeClr val="tx2"/>
                </a:solidFill>
                <a:latin typeface="News Gothic Std" charset="0"/>
                <a:ea typeface="MS PGothic" charset="0"/>
              </a:rPr>
            </a:br>
            <a:r>
              <a:rPr lang="en-US" sz="1400">
                <a:solidFill>
                  <a:schemeClr val="tx2"/>
                </a:solidFill>
                <a:latin typeface="News Gothic Std" charset="0"/>
                <a:ea typeface="MS PGothic" charset="0"/>
              </a:rPr>
              <a:t>A TIEMPO</a:t>
            </a:r>
          </a:p>
        </p:txBody>
      </p:sp>
      <p:sp>
        <p:nvSpPr>
          <p:cNvPr id="64520" name="Text Placeholder 5"/>
          <p:cNvSpPr>
            <a:spLocks noGrp="1"/>
          </p:cNvSpPr>
          <p:nvPr>
            <p:ph type="body" sz="quarter" idx="12"/>
          </p:nvPr>
        </p:nvSpPr>
        <p:spPr bwMode="auto">
          <a:xfrm>
            <a:off x="76200" y="2779713"/>
            <a:ext cx="8382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USE UN BANCO</a:t>
            </a:r>
          </a:p>
        </p:txBody>
      </p:sp>
      <p:sp>
        <p:nvSpPr>
          <p:cNvPr id="64521" name="Text Placeholder 5"/>
          <p:cNvSpPr>
            <a:spLocks noGrp="1"/>
          </p:cNvSpPr>
          <p:nvPr>
            <p:ph type="body" sz="quarter" idx="12"/>
          </p:nvPr>
        </p:nvSpPr>
        <p:spPr bwMode="auto">
          <a:xfrm>
            <a:off x="5465763" y="3124200"/>
            <a:ext cx="1620837"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CONTINÚE HACIENDO </a:t>
            </a:r>
            <a:br>
              <a:rPr lang="en-US" sz="1400">
                <a:solidFill>
                  <a:schemeClr val="tx2"/>
                </a:solidFill>
                <a:latin typeface="News Gothic Std" charset="0"/>
                <a:ea typeface="MS PGothic" charset="0"/>
              </a:rPr>
            </a:br>
            <a:r>
              <a:rPr lang="en-US" sz="1400">
                <a:solidFill>
                  <a:schemeClr val="tx2"/>
                </a:solidFill>
                <a:latin typeface="News Gothic Std" charset="0"/>
                <a:ea typeface="MS PGothic" charset="0"/>
              </a:rPr>
              <a:t>SUS PAGOS MENSUALES</a:t>
            </a:r>
          </a:p>
        </p:txBody>
      </p:sp>
      <p:sp>
        <p:nvSpPr>
          <p:cNvPr id="64522" name="Text Placeholder 5"/>
          <p:cNvSpPr>
            <a:spLocks noGrp="1"/>
          </p:cNvSpPr>
          <p:nvPr>
            <p:ph type="body" sz="quarter" idx="12"/>
          </p:nvPr>
        </p:nvSpPr>
        <p:spPr bwMode="auto">
          <a:xfrm>
            <a:off x="6019800" y="5943600"/>
            <a:ext cx="1219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SIEMPRE ACEPTE DINERO GRATIS</a:t>
            </a:r>
          </a:p>
        </p:txBody>
      </p:sp>
      <p:sp>
        <p:nvSpPr>
          <p:cNvPr id="64523" name="Text Placeholder 5"/>
          <p:cNvSpPr>
            <a:spLocks noGrp="1"/>
          </p:cNvSpPr>
          <p:nvPr>
            <p:ph type="body" sz="quarter" idx="12"/>
          </p:nvPr>
        </p:nvSpPr>
        <p:spPr bwMode="auto">
          <a:xfrm>
            <a:off x="4648200" y="6018213"/>
            <a:ext cx="142081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dirty="0" smtClean="0">
                <a:solidFill>
                  <a:schemeClr val="tx2"/>
                </a:solidFill>
                <a:latin typeface="News Gothic Std" charset="0"/>
                <a:ea typeface="MS PGothic" charset="0"/>
              </a:rPr>
              <a:t>ÚNASE </a:t>
            </a:r>
            <a:r>
              <a:rPr lang="en-US" sz="1400" dirty="0">
                <a:solidFill>
                  <a:schemeClr val="tx2"/>
                </a:solidFill>
                <a:latin typeface="News Gothic Std" charset="0"/>
                <a:ea typeface="MS PGothic" charset="0"/>
              </a:rPr>
              <a:t>A UN CLUB DE INVERSIÓN</a:t>
            </a:r>
          </a:p>
        </p:txBody>
      </p:sp>
      <p:sp>
        <p:nvSpPr>
          <p:cNvPr id="64524" name="Text Placeholder 5"/>
          <p:cNvSpPr>
            <a:spLocks noGrp="1"/>
          </p:cNvSpPr>
          <p:nvPr>
            <p:ph type="body" sz="quarter" idx="12"/>
          </p:nvPr>
        </p:nvSpPr>
        <p:spPr bwMode="auto">
          <a:xfrm>
            <a:off x="3429000" y="6008688"/>
            <a:ext cx="130016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REINVIERTA DIVIDENDOS</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081088"/>
            <a:ext cx="2692400" cy="2273300"/>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5"/>
          <p:cNvSpPr>
            <a:spLocks noGrp="1"/>
          </p:cNvSpPr>
          <p:nvPr>
            <p:ph type="body" sz="quarter" idx="12"/>
          </p:nvPr>
        </p:nvSpPr>
        <p:spPr>
          <a:xfrm>
            <a:off x="7593013" y="3200400"/>
            <a:ext cx="1550987" cy="1143000"/>
          </a:xfrm>
        </p:spPr>
        <p:txBody>
          <a:bodyPr/>
          <a:lstStyle/>
          <a:p>
            <a:pPr marL="0" indent="0" algn="ctr">
              <a:buFontTx/>
              <a:buNone/>
              <a:defRPr/>
            </a:pPr>
            <a:r>
              <a:rPr lang="en-US" sz="2000" b="1" dirty="0" smtClean="0">
                <a:solidFill>
                  <a:schemeClr val="accent3"/>
                </a:solidFill>
                <a:latin typeface="News Gothic Std" pitchFamily="34" charset="0"/>
                <a:ea typeface="+mn-ea"/>
                <a:cs typeface="+mn-cs"/>
              </a:rPr>
              <a:t>3-6</a:t>
            </a:r>
            <a:br>
              <a:rPr lang="en-US" sz="2000" b="1" dirty="0" smtClean="0">
                <a:solidFill>
                  <a:schemeClr val="accent3"/>
                </a:solidFill>
                <a:latin typeface="News Gothic Std" pitchFamily="34" charset="0"/>
                <a:ea typeface="+mn-ea"/>
                <a:cs typeface="+mn-cs"/>
              </a:rPr>
            </a:br>
            <a:r>
              <a:rPr lang="en-US" sz="2000" b="1" dirty="0" smtClean="0">
                <a:solidFill>
                  <a:schemeClr val="accent3"/>
                </a:solidFill>
                <a:latin typeface="News Gothic Std" pitchFamily="34" charset="0"/>
                <a:ea typeface="+mn-ea"/>
                <a:cs typeface="+mn-cs"/>
              </a:rPr>
              <a:t>MESES DE AHORRO DE EFECTIVO</a:t>
            </a:r>
            <a:endParaRPr lang="en-US" sz="2000" b="1" dirty="0">
              <a:solidFill>
                <a:schemeClr val="accent3"/>
              </a:solidFill>
              <a:latin typeface="News Gothic Std" pitchFamily="34" charset="0"/>
              <a:ea typeface="+mn-ea"/>
              <a:cs typeface="+mn-cs"/>
            </a:endParaRPr>
          </a:p>
        </p:txBody>
      </p:sp>
      <p:sp>
        <p:nvSpPr>
          <p:cNvPr id="64527" name="Text Placeholder 5"/>
          <p:cNvSpPr>
            <a:spLocks noGrp="1"/>
          </p:cNvSpPr>
          <p:nvPr>
            <p:ph type="body" sz="quarter" idx="12"/>
          </p:nvPr>
        </p:nvSpPr>
        <p:spPr bwMode="auto">
          <a:xfrm>
            <a:off x="0" y="1143000"/>
            <a:ext cx="12954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AHORRE SUS REGALOS EN EFECTIVO</a:t>
            </a:r>
          </a:p>
        </p:txBody>
      </p:sp>
      <p:sp>
        <p:nvSpPr>
          <p:cNvPr id="64528" name="Text Placeholder 5"/>
          <p:cNvSpPr>
            <a:spLocks noGrp="1"/>
          </p:cNvSpPr>
          <p:nvPr>
            <p:ph type="body" sz="quarter" idx="12"/>
          </p:nvPr>
        </p:nvSpPr>
        <p:spPr bwMode="auto">
          <a:xfrm>
            <a:off x="1600200" y="2590800"/>
            <a:ext cx="1725613"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AHORRE SU BONIFICACIÓN</a:t>
            </a:r>
          </a:p>
        </p:txBody>
      </p:sp>
      <p:sp>
        <p:nvSpPr>
          <p:cNvPr id="64529" name="Text Placeholder 5"/>
          <p:cNvSpPr>
            <a:spLocks noGrp="1"/>
          </p:cNvSpPr>
          <p:nvPr>
            <p:ph type="body" sz="quarter" idx="12"/>
          </p:nvPr>
        </p:nvSpPr>
        <p:spPr bwMode="auto">
          <a:xfrm>
            <a:off x="865188" y="327025"/>
            <a:ext cx="1587500"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GUARDE SU CAMBIO</a:t>
            </a:r>
          </a:p>
        </p:txBody>
      </p:sp>
      <p:sp>
        <p:nvSpPr>
          <p:cNvPr id="64530" name="Text Placeholder 5"/>
          <p:cNvSpPr>
            <a:spLocks noGrp="1"/>
          </p:cNvSpPr>
          <p:nvPr>
            <p:ph type="body" sz="quarter" idx="12"/>
          </p:nvPr>
        </p:nvSpPr>
        <p:spPr bwMode="auto">
          <a:xfrm>
            <a:off x="4381500" y="1060450"/>
            <a:ext cx="1333500" cy="768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AHORRE EL REEMBOLSO DE SUS IMPUESTOS</a:t>
            </a:r>
          </a:p>
        </p:txBody>
      </p:sp>
      <p:sp>
        <p:nvSpPr>
          <p:cNvPr id="64531" name="Text Placeholder 5"/>
          <p:cNvSpPr>
            <a:spLocks noGrp="1"/>
          </p:cNvSpPr>
          <p:nvPr>
            <p:ph type="body" sz="quarter" idx="12"/>
          </p:nvPr>
        </p:nvSpPr>
        <p:spPr bwMode="auto">
          <a:xfrm>
            <a:off x="3581400" y="3276600"/>
            <a:ext cx="941388"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EVITE</a:t>
            </a:r>
          </a:p>
          <a:p>
            <a:pPr marL="0" indent="0" algn="ctr" fontAlgn="base">
              <a:spcBef>
                <a:spcPct val="0"/>
              </a:spcBef>
              <a:spcAft>
                <a:spcPct val="0"/>
              </a:spcAft>
              <a:buFontTx/>
              <a:buNone/>
            </a:pPr>
            <a:r>
              <a:rPr lang="en-US" sz="1400">
                <a:solidFill>
                  <a:schemeClr val="tx2"/>
                </a:solidFill>
                <a:latin typeface="News Gothic Std" charset="0"/>
                <a:ea typeface="MS PGothic" charset="0"/>
              </a:rPr>
              <a:t>DEUDAS</a:t>
            </a:r>
          </a:p>
        </p:txBody>
      </p:sp>
      <p:sp>
        <p:nvSpPr>
          <p:cNvPr id="64532" name="Text Placeholder 5"/>
          <p:cNvSpPr>
            <a:spLocks noGrp="1"/>
          </p:cNvSpPr>
          <p:nvPr>
            <p:ph type="body" sz="quarter" idx="12"/>
          </p:nvPr>
        </p:nvSpPr>
        <p:spPr bwMode="auto">
          <a:xfrm>
            <a:off x="5130800" y="4267200"/>
            <a:ext cx="2413000"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fontAlgn="base">
              <a:spcBef>
                <a:spcPct val="0"/>
              </a:spcBef>
              <a:spcAft>
                <a:spcPct val="0"/>
              </a:spcAft>
              <a:buFontTx/>
              <a:buNone/>
            </a:pPr>
            <a:r>
              <a:rPr lang="en-US" sz="1400">
                <a:solidFill>
                  <a:schemeClr val="tx2"/>
                </a:solidFill>
                <a:latin typeface="News Gothic Std" charset="0"/>
                <a:ea typeface="MS PGothic" charset="0"/>
              </a:rPr>
              <a:t>PAGUE SUS TARJETAS DE CRÉDITO Y PRÉSTAMOS</a:t>
            </a:r>
          </a:p>
        </p:txBody>
      </p:sp>
    </p:spTree>
    <p:extLst>
      <p:ext uri="{BB962C8B-B14F-4D97-AF65-F5344CB8AC3E}">
        <p14:creationId xmlns:p14="http://schemas.microsoft.com/office/powerpoint/2010/main" val="15049057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n-US" sz="2800" b="1" cap="all" dirty="0" smtClean="0">
                <a:solidFill>
                  <a:schemeClr val="tx2"/>
                </a:solidFill>
                <a:latin typeface="News Gothic Std" pitchFamily="34" charset="0"/>
                <a:cs typeface="Arial" charset="0"/>
              </a:rPr>
              <a:t>DIAPOSITIVA OCULTA: </a:t>
            </a:r>
            <a:br>
              <a:rPr lang="en-US" sz="2800" b="1" cap="all" dirty="0" smtClean="0">
                <a:solidFill>
                  <a:schemeClr val="tx2"/>
                </a:solidFill>
                <a:latin typeface="News Gothic Std" pitchFamily="34" charset="0"/>
                <a:cs typeface="Arial" charset="0"/>
              </a:rPr>
            </a:br>
            <a:r>
              <a:rPr lang="en-US" sz="2400" dirty="0" err="1" smtClean="0">
                <a:solidFill>
                  <a:schemeClr val="tx2"/>
                </a:solidFill>
                <a:latin typeface="News Gothic Std" pitchFamily="34" charset="0"/>
                <a:cs typeface="Arial" charset="0"/>
              </a:rPr>
              <a:t>Alimente</a:t>
            </a:r>
            <a:r>
              <a:rPr lang="en-US" sz="2400" dirty="0" smtClean="0">
                <a:solidFill>
                  <a:schemeClr val="tx2"/>
                </a:solidFill>
                <a:latin typeface="News Gothic Std" pitchFamily="34" charset="0"/>
                <a:cs typeface="Arial" charset="0"/>
              </a:rPr>
              <a:t> </a:t>
            </a:r>
            <a:r>
              <a:rPr lang="en-US" sz="2400" dirty="0" err="1">
                <a:solidFill>
                  <a:schemeClr val="tx2"/>
                </a:solidFill>
                <a:latin typeface="News Gothic Std" pitchFamily="34" charset="0"/>
                <a:cs typeface="Arial" charset="0"/>
              </a:rPr>
              <a:t>S</a:t>
            </a:r>
            <a:r>
              <a:rPr lang="en-US" sz="2400" dirty="0" err="1" smtClean="0">
                <a:solidFill>
                  <a:schemeClr val="tx2"/>
                </a:solidFill>
                <a:latin typeface="News Gothic Std" pitchFamily="34" charset="0"/>
                <a:cs typeface="Arial" charset="0"/>
              </a:rPr>
              <a:t>us</a:t>
            </a:r>
            <a:r>
              <a:rPr lang="en-US" sz="2400" dirty="0" smtClean="0">
                <a:solidFill>
                  <a:schemeClr val="tx2"/>
                </a:solidFill>
                <a:latin typeface="News Gothic Std" pitchFamily="34" charset="0"/>
                <a:cs typeface="Arial" charset="0"/>
              </a:rPr>
              <a:t> </a:t>
            </a:r>
            <a:r>
              <a:rPr lang="en-US" sz="2400" dirty="0" err="1" smtClean="0">
                <a:solidFill>
                  <a:schemeClr val="tx2"/>
                </a:solidFill>
                <a:latin typeface="News Gothic Std" pitchFamily="34" charset="0"/>
                <a:cs typeface="Arial" charset="0"/>
              </a:rPr>
              <a:t>Ahorros</a:t>
            </a:r>
            <a:r>
              <a:rPr lang="en-US" sz="2400" dirty="0" smtClean="0">
                <a:solidFill>
                  <a:schemeClr val="tx2"/>
                </a:solidFill>
                <a:latin typeface="News Gothic Std" pitchFamily="34" charset="0"/>
                <a:cs typeface="Arial" charset="0"/>
              </a:rPr>
              <a:t>, </a:t>
            </a:r>
            <a:r>
              <a:rPr lang="en-US" sz="1800" dirty="0" err="1" smtClean="0">
                <a:solidFill>
                  <a:schemeClr val="tx2"/>
                </a:solidFill>
                <a:latin typeface="News Gothic Std" pitchFamily="34" charset="0"/>
                <a:cs typeface="Arial" charset="0"/>
              </a:rPr>
              <a:t>continuación</a:t>
            </a:r>
            <a:endParaRPr lang="en-US" sz="1800" dirty="0" smtClean="0">
              <a:solidFill>
                <a:schemeClr val="tx2"/>
              </a:solidFill>
              <a:latin typeface="News Gothic Std" pitchFamily="34" charset="0"/>
              <a:cs typeface="Arial" charset="0"/>
            </a:endParaRPr>
          </a:p>
        </p:txBody>
      </p:sp>
      <p:cxnSp>
        <p:nvCxnSpPr>
          <p:cNvPr id="19" name="Straight Connector 18"/>
          <p:cNvCxnSpPr/>
          <p:nvPr/>
        </p:nvCxnSpPr>
        <p:spPr bwMode="auto">
          <a:xfrm flipV="1">
            <a:off x="3751263" y="35496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27</a:t>
            </a:fld>
            <a:endParaRPr lang="en-US" sz="1200" dirty="0">
              <a:latin typeface="News Gothic Std" pitchFamily="34" charset="0"/>
            </a:endParaRPr>
          </a:p>
        </p:txBody>
      </p:sp>
    </p:spTree>
    <p:extLst>
      <p:ext uri="{BB962C8B-B14F-4D97-AF65-F5344CB8AC3E}">
        <p14:creationId xmlns:p14="http://schemas.microsoft.com/office/powerpoint/2010/main" val="154253739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tretch>
            <a:fillRect/>
          </a:stretch>
        </p:blipFill>
        <p:spPr>
          <a:xfrm>
            <a:off x="2167" y="0"/>
            <a:ext cx="9143997" cy="4187951"/>
          </a:xfrm>
        </p:spPr>
      </p:pic>
      <p:sp>
        <p:nvSpPr>
          <p:cNvPr id="10" name="Rectangle 1027"/>
          <p:cNvSpPr>
            <a:spLocks noGrp="1" noChangeArrowheads="1"/>
          </p:cNvSpPr>
          <p:nvPr>
            <p:ph type="body" sz="quarter" idx="13"/>
          </p:nvPr>
        </p:nvSpPr>
        <p:spPr>
          <a:xfrm>
            <a:off x="152400" y="4405660"/>
            <a:ext cx="3810000" cy="852140"/>
          </a:xfrm>
          <a:prstGeom prst="rect">
            <a:avLst/>
          </a:prstGeom>
        </p:spPr>
        <p:txBody>
          <a:bodyPr/>
          <a:lstStyle/>
          <a:p>
            <a:pPr eaLnBrk="1" hangingPunct="1"/>
            <a:r>
              <a:rPr lang="en-US" sz="2800" dirty="0" err="1" smtClean="0">
                <a:solidFill>
                  <a:schemeClr val="tx2"/>
                </a:solidFill>
                <a:latin typeface="News Gothic Std" pitchFamily="34" charset="0"/>
              </a:rPr>
              <a:t>Estrategia</a:t>
            </a:r>
            <a:r>
              <a:rPr lang="en-US" sz="2800" dirty="0" smtClean="0">
                <a:solidFill>
                  <a:schemeClr val="tx2"/>
                </a:solidFill>
                <a:latin typeface="News Gothic Std" pitchFamily="34" charset="0"/>
              </a:rPr>
              <a:t> </a:t>
            </a:r>
            <a:r>
              <a:rPr lang="en-US" sz="2800" dirty="0" err="1" smtClean="0">
                <a:solidFill>
                  <a:schemeClr val="tx2"/>
                </a:solidFill>
                <a:latin typeface="News Gothic Std" pitchFamily="34" charset="0"/>
              </a:rPr>
              <a:t>Financiera</a:t>
            </a:r>
            <a:endParaRPr lang="en-US" sz="2800" b="1" dirty="0" smtClean="0">
              <a:solidFill>
                <a:srgbClr val="6DB33F"/>
              </a:solidFill>
            </a:endParaRPr>
          </a:p>
        </p:txBody>
      </p:sp>
      <p:sp>
        <p:nvSpPr>
          <p:cNvPr id="11" name="Text Placeholder 2"/>
          <p:cNvSpPr>
            <a:spLocks noGrp="1"/>
          </p:cNvSpPr>
          <p:nvPr>
            <p:ph type="body" sz="quarter" idx="14"/>
          </p:nvPr>
        </p:nvSpPr>
        <p:spPr>
          <a:xfrm>
            <a:off x="4114800" y="4462572"/>
            <a:ext cx="7315200" cy="779462"/>
          </a:xfrm>
        </p:spPr>
        <p:txBody>
          <a:bodyPr/>
          <a:lstStyle/>
          <a:p>
            <a:r>
              <a:rPr lang="en-US" b="1" dirty="0" err="1" smtClean="0">
                <a:solidFill>
                  <a:schemeClr val="tx1">
                    <a:lumMod val="75000"/>
                    <a:lumOff val="25000"/>
                  </a:schemeClr>
                </a:solidFill>
                <a:latin typeface="News Gothic Std" pitchFamily="34" charset="0"/>
              </a:rPr>
              <a:t>Liquide</a:t>
            </a:r>
            <a:r>
              <a:rPr lang="en-US" b="1" dirty="0" smtClean="0">
                <a:solidFill>
                  <a:schemeClr val="tx1">
                    <a:lumMod val="75000"/>
                    <a:lumOff val="25000"/>
                  </a:schemeClr>
                </a:solidFill>
                <a:latin typeface="News Gothic Std" pitchFamily="34" charset="0"/>
              </a:rPr>
              <a:t> </a:t>
            </a:r>
            <a:r>
              <a:rPr lang="en-US" b="1" dirty="0" err="1" smtClean="0">
                <a:solidFill>
                  <a:schemeClr val="tx1">
                    <a:lumMod val="75000"/>
                    <a:lumOff val="25000"/>
                  </a:schemeClr>
                </a:solidFill>
                <a:latin typeface="News Gothic Std" pitchFamily="34" charset="0"/>
              </a:rPr>
              <a:t>sus</a:t>
            </a:r>
            <a:r>
              <a:rPr lang="en-US" b="1" dirty="0" smtClean="0">
                <a:solidFill>
                  <a:schemeClr val="tx1">
                    <a:lumMod val="75000"/>
                    <a:lumOff val="25000"/>
                  </a:schemeClr>
                </a:solidFill>
                <a:latin typeface="News Gothic Std" pitchFamily="34" charset="0"/>
              </a:rPr>
              <a:t> </a:t>
            </a:r>
            <a:r>
              <a:rPr lang="en-US" b="1" dirty="0" err="1" smtClean="0">
                <a:solidFill>
                  <a:schemeClr val="tx1">
                    <a:lumMod val="75000"/>
                    <a:lumOff val="25000"/>
                  </a:schemeClr>
                </a:solidFill>
                <a:latin typeface="News Gothic Std" pitchFamily="34" charset="0"/>
              </a:rPr>
              <a:t>préstamos</a:t>
            </a:r>
            <a:endParaRPr lang="en-US" b="1" dirty="0">
              <a:solidFill>
                <a:schemeClr val="tx1">
                  <a:lumMod val="75000"/>
                  <a:lumOff val="25000"/>
                </a:schemeClr>
              </a:solidFill>
              <a:latin typeface="News Gothic Std" pitchFamily="34" charset="0"/>
            </a:endParaRPr>
          </a:p>
        </p:txBody>
      </p:sp>
      <p:sp>
        <p:nvSpPr>
          <p:cNvPr id="12" name="Text Placeholder 3"/>
          <p:cNvSpPr>
            <a:spLocks noGrp="1"/>
          </p:cNvSpPr>
          <p:nvPr>
            <p:ph type="body" sz="quarter" idx="15"/>
          </p:nvPr>
        </p:nvSpPr>
        <p:spPr>
          <a:xfrm>
            <a:off x="361950" y="5029200"/>
            <a:ext cx="6343650" cy="1981200"/>
          </a:xfrm>
        </p:spPr>
        <p:txBody>
          <a:bodyPr/>
          <a:lstStyle/>
          <a:p>
            <a:pPr marL="457200">
              <a:spcBef>
                <a:spcPts val="300"/>
              </a:spcBef>
              <a:spcAft>
                <a:spcPts val="300"/>
              </a:spcAft>
              <a:buBlip>
                <a:blip r:embed="rId4"/>
              </a:buBlip>
            </a:pPr>
            <a:r>
              <a:rPr lang="en-US" dirty="0" err="1" smtClean="0">
                <a:solidFill>
                  <a:schemeClr val="tx1">
                    <a:lumMod val="75000"/>
                    <a:lumOff val="25000"/>
                  </a:schemeClr>
                </a:solidFill>
                <a:latin typeface="News Gothic Std" pitchFamily="34" charset="0"/>
              </a:rPr>
              <a:t>Primero</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pague</a:t>
            </a:r>
            <a:r>
              <a:rPr lang="en-US" dirty="0" smtClean="0">
                <a:solidFill>
                  <a:schemeClr val="tx1">
                    <a:lumMod val="75000"/>
                    <a:lumOff val="25000"/>
                  </a:schemeClr>
                </a:solidFill>
                <a:latin typeface="News Gothic Std" pitchFamily="34" charset="0"/>
              </a:rPr>
              <a:t> el </a:t>
            </a:r>
            <a:r>
              <a:rPr lang="en-US" dirty="0" err="1" smtClean="0">
                <a:solidFill>
                  <a:schemeClr val="tx1">
                    <a:lumMod val="75000"/>
                    <a:lumOff val="25000"/>
                  </a:schemeClr>
                </a:solidFill>
                <a:latin typeface="News Gothic Std" pitchFamily="34" charset="0"/>
              </a:rPr>
              <a:t>préstamo</a:t>
            </a:r>
            <a:r>
              <a:rPr lang="en-US" dirty="0" smtClean="0">
                <a:solidFill>
                  <a:schemeClr val="tx1">
                    <a:lumMod val="75000"/>
                    <a:lumOff val="25000"/>
                  </a:schemeClr>
                </a:solidFill>
                <a:latin typeface="News Gothic Std" pitchFamily="34" charset="0"/>
              </a:rPr>
              <a:t> con la mayor </a:t>
            </a:r>
            <a:r>
              <a:rPr lang="en-US" dirty="0" err="1" smtClean="0">
                <a:solidFill>
                  <a:schemeClr val="tx1">
                    <a:lumMod val="75000"/>
                    <a:lumOff val="25000"/>
                  </a:schemeClr>
                </a:solidFill>
                <a:latin typeface="News Gothic Std" pitchFamily="34" charset="0"/>
              </a:rPr>
              <a:t>tasa</a:t>
            </a:r>
            <a:r>
              <a:rPr lang="en-US" dirty="0" smtClean="0">
                <a:solidFill>
                  <a:schemeClr val="tx1">
                    <a:lumMod val="75000"/>
                    <a:lumOff val="25000"/>
                  </a:schemeClr>
                </a:solidFill>
                <a:latin typeface="News Gothic Std" pitchFamily="34" charset="0"/>
              </a:rPr>
              <a:t> de </a:t>
            </a:r>
            <a:r>
              <a:rPr lang="en-US" dirty="0" err="1" smtClean="0">
                <a:solidFill>
                  <a:schemeClr val="tx1">
                    <a:lumMod val="75000"/>
                    <a:lumOff val="25000"/>
                  </a:schemeClr>
                </a:solidFill>
                <a:latin typeface="News Gothic Std" pitchFamily="34" charset="0"/>
              </a:rPr>
              <a:t>interés</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para</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poder</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ahorrar</a:t>
            </a:r>
            <a:r>
              <a:rPr lang="en-US" dirty="0" smtClean="0">
                <a:solidFill>
                  <a:schemeClr val="tx1">
                    <a:lumMod val="75000"/>
                    <a:lumOff val="25000"/>
                  </a:schemeClr>
                </a:solidFill>
                <a:latin typeface="News Gothic Std" pitchFamily="34" charset="0"/>
              </a:rPr>
              <a:t> en los </a:t>
            </a:r>
            <a:r>
              <a:rPr lang="en-US" dirty="0" err="1" smtClean="0">
                <a:solidFill>
                  <a:schemeClr val="tx1">
                    <a:lumMod val="75000"/>
                    <a:lumOff val="25000"/>
                  </a:schemeClr>
                </a:solidFill>
                <a:latin typeface="News Gothic Std" pitchFamily="34" charset="0"/>
              </a:rPr>
              <a:t>pagos</a:t>
            </a:r>
            <a:r>
              <a:rPr lang="en-US" dirty="0" smtClean="0">
                <a:solidFill>
                  <a:schemeClr val="tx1">
                    <a:lumMod val="75000"/>
                    <a:lumOff val="25000"/>
                  </a:schemeClr>
                </a:solidFill>
                <a:latin typeface="News Gothic Std" pitchFamily="34" charset="0"/>
              </a:rPr>
              <a:t> de </a:t>
            </a:r>
            <a:r>
              <a:rPr lang="en-US" dirty="0" err="1" smtClean="0">
                <a:solidFill>
                  <a:schemeClr val="tx1">
                    <a:lumMod val="75000"/>
                    <a:lumOff val="25000"/>
                  </a:schemeClr>
                </a:solidFill>
                <a:latin typeface="News Gothic Std" pitchFamily="34" charset="0"/>
              </a:rPr>
              <a:t>interés</a:t>
            </a:r>
            <a:r>
              <a:rPr lang="en-US" dirty="0" smtClean="0">
                <a:solidFill>
                  <a:schemeClr val="tx1">
                    <a:lumMod val="75000"/>
                    <a:lumOff val="25000"/>
                  </a:schemeClr>
                </a:solidFill>
                <a:latin typeface="News Gothic Std" pitchFamily="34" charset="0"/>
              </a:rPr>
              <a:t>.</a:t>
            </a:r>
          </a:p>
          <a:p>
            <a:pPr marL="457200">
              <a:spcBef>
                <a:spcPts val="300"/>
              </a:spcBef>
              <a:spcAft>
                <a:spcPts val="300"/>
              </a:spcAft>
              <a:buBlip>
                <a:blip r:embed="rId4"/>
              </a:buBlip>
            </a:pPr>
            <a:r>
              <a:rPr lang="en-US" dirty="0" err="1" smtClean="0">
                <a:solidFill>
                  <a:schemeClr val="tx1">
                    <a:lumMod val="75000"/>
                    <a:lumOff val="25000"/>
                  </a:schemeClr>
                </a:solidFill>
                <a:latin typeface="News Gothic Std" pitchFamily="34" charset="0"/>
              </a:rPr>
              <a:t>Hable</a:t>
            </a:r>
            <a:r>
              <a:rPr lang="en-US" dirty="0" smtClean="0">
                <a:solidFill>
                  <a:schemeClr val="tx1">
                    <a:lumMod val="75000"/>
                    <a:lumOff val="25000"/>
                  </a:schemeClr>
                </a:solidFill>
                <a:latin typeface="News Gothic Std" pitchFamily="34" charset="0"/>
              </a:rPr>
              <a:t> con </a:t>
            </a:r>
            <a:r>
              <a:rPr lang="en-US" dirty="0" err="1" smtClean="0">
                <a:solidFill>
                  <a:schemeClr val="tx1">
                    <a:lumMod val="75000"/>
                    <a:lumOff val="25000"/>
                  </a:schemeClr>
                </a:solidFill>
                <a:latin typeface="News Gothic Std" pitchFamily="34" charset="0"/>
              </a:rPr>
              <a:t>sus</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acreedores</a:t>
            </a:r>
            <a:r>
              <a:rPr lang="en-US" dirty="0" smtClean="0">
                <a:solidFill>
                  <a:schemeClr val="tx1">
                    <a:lumMod val="75000"/>
                    <a:lumOff val="25000"/>
                  </a:schemeClr>
                </a:solidFill>
                <a:latin typeface="News Gothic Std" pitchFamily="34" charset="0"/>
              </a:rPr>
              <a:t>. </a:t>
            </a:r>
          </a:p>
          <a:p>
            <a:pPr marL="457200">
              <a:spcBef>
                <a:spcPts val="300"/>
              </a:spcBef>
              <a:spcAft>
                <a:spcPts val="300"/>
              </a:spcAft>
              <a:buBlip>
                <a:blip r:embed="rId4"/>
              </a:buBlip>
            </a:pPr>
            <a:r>
              <a:rPr lang="en-US" dirty="0" err="1" smtClean="0">
                <a:solidFill>
                  <a:schemeClr val="tx1">
                    <a:lumMod val="75000"/>
                    <a:lumOff val="25000"/>
                  </a:schemeClr>
                </a:solidFill>
                <a:latin typeface="News Gothic Std" pitchFamily="34" charset="0"/>
              </a:rPr>
              <a:t>Consiga</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asesoramiento</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sobre</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su</a:t>
            </a:r>
            <a:r>
              <a:rPr lang="en-US" dirty="0" smtClean="0">
                <a:solidFill>
                  <a:schemeClr val="tx1">
                    <a:lumMod val="75000"/>
                    <a:lumOff val="25000"/>
                  </a:schemeClr>
                </a:solidFill>
                <a:latin typeface="News Gothic Std" pitchFamily="34" charset="0"/>
              </a:rPr>
              <a:t> </a:t>
            </a:r>
            <a:r>
              <a:rPr lang="en-US" dirty="0" err="1" smtClean="0">
                <a:solidFill>
                  <a:schemeClr val="tx1">
                    <a:lumMod val="75000"/>
                    <a:lumOff val="25000"/>
                  </a:schemeClr>
                </a:solidFill>
                <a:latin typeface="News Gothic Std" pitchFamily="34" charset="0"/>
              </a:rPr>
              <a:t>crédito</a:t>
            </a:r>
            <a:r>
              <a:rPr lang="en-US" dirty="0" smtClean="0">
                <a:solidFill>
                  <a:schemeClr val="tx1">
                    <a:lumMod val="75000"/>
                    <a:lumOff val="25000"/>
                  </a:schemeClr>
                </a:solidFill>
                <a:latin typeface="News Gothic Std" pitchFamily="34" charset="0"/>
              </a:rPr>
              <a:t>. </a:t>
            </a:r>
          </a:p>
          <a:p>
            <a:pPr>
              <a:spcBef>
                <a:spcPts val="300"/>
              </a:spcBef>
              <a:spcAft>
                <a:spcPts val="300"/>
              </a:spcAft>
              <a:buBlip>
                <a:blip r:embed="rId4"/>
              </a:buBlip>
            </a:pPr>
            <a:endParaRPr lang="en-US" dirty="0">
              <a:solidFill>
                <a:schemeClr val="tx1">
                  <a:lumMod val="75000"/>
                  <a:lumOff val="25000"/>
                </a:schemeClr>
              </a:solidFill>
              <a:latin typeface="News Gothic Std" pitchFamily="34" charset="0"/>
            </a:endParaRPr>
          </a:p>
          <a:p>
            <a:pPr marL="0" indent="0">
              <a:buNone/>
            </a:pPr>
            <a:endParaRPr lang="en-US" dirty="0"/>
          </a:p>
        </p:txBody>
      </p:sp>
      <p:sp>
        <p:nvSpPr>
          <p:cNvPr id="13" name="Rectangle 12"/>
          <p:cNvSpPr/>
          <p:nvPr/>
        </p:nvSpPr>
        <p:spPr>
          <a:xfrm>
            <a:off x="-7883" y="4107001"/>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14" name="Straight Connector 13"/>
          <p:cNvCxnSpPr/>
          <p:nvPr/>
        </p:nvCxnSpPr>
        <p:spPr>
          <a:xfrm>
            <a:off x="3962400" y="4419600"/>
            <a:ext cx="0" cy="494645"/>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28</a:t>
            </a:fld>
            <a:endParaRPr lang="en-US" sz="1200" dirty="0">
              <a:latin typeface="News Gothic Std" pitchFamily="34" charset="0"/>
            </a:endParaRPr>
          </a:p>
        </p:txBody>
      </p:sp>
    </p:spTree>
    <p:extLst>
      <p:ext uri="{BB962C8B-B14F-4D97-AF65-F5344CB8AC3E}">
        <p14:creationId xmlns:p14="http://schemas.microsoft.com/office/powerpoint/2010/main" val="4913885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p:txBody>
          <a:bodyPr/>
          <a:lstStyle/>
          <a:p>
            <a:r>
              <a:rPr lang="en-US" cap="all" dirty="0" smtClean="0">
                <a:latin typeface="News Gothic Std" pitchFamily="34" charset="0"/>
              </a:rPr>
              <a:t>FELICITACIONES</a:t>
            </a:r>
            <a:endParaRPr lang="en-US" cap="all" dirty="0">
              <a:latin typeface="News Gothic Std" pitchFamily="34" charset="0"/>
            </a:endParaRPr>
          </a:p>
          <a:p>
            <a:endParaRPr lang="en-US" dirty="0"/>
          </a:p>
        </p:txBody>
      </p:sp>
      <p:sp>
        <p:nvSpPr>
          <p:cNvPr id="9" name="Text Placeholder 11"/>
          <p:cNvSpPr>
            <a:spLocks noGrp="1"/>
          </p:cNvSpPr>
          <p:nvPr>
            <p:ph type="body" sz="quarter" idx="11"/>
          </p:nvPr>
        </p:nvSpPr>
        <p:spPr/>
        <p:txBody>
          <a:bodyPr/>
          <a:lstStyle/>
          <a:p>
            <a:r>
              <a:rPr lang="en-US" sz="2000" b="1" dirty="0">
                <a:solidFill>
                  <a:schemeClr val="tx1">
                    <a:lumMod val="75000"/>
                    <a:lumOff val="25000"/>
                  </a:schemeClr>
                </a:solidFill>
                <a:latin typeface="News Gothic Std" pitchFamily="34" charset="0"/>
              </a:rPr>
              <a:t>Hoy, se </a:t>
            </a:r>
            <a:r>
              <a:rPr lang="en-US" sz="2000" b="1" dirty="0" err="1">
                <a:solidFill>
                  <a:schemeClr val="tx1">
                    <a:lumMod val="75000"/>
                    <a:lumOff val="25000"/>
                  </a:schemeClr>
                </a:solidFill>
                <a:latin typeface="News Gothic Std" pitchFamily="34" charset="0"/>
              </a:rPr>
              <a:t>irá</a:t>
            </a:r>
            <a:r>
              <a:rPr lang="en-US" sz="2000" b="1" dirty="0">
                <a:solidFill>
                  <a:schemeClr val="tx1">
                    <a:lumMod val="75000"/>
                    <a:lumOff val="25000"/>
                  </a:schemeClr>
                </a:solidFill>
                <a:latin typeface="News Gothic Std" pitchFamily="34" charset="0"/>
              </a:rPr>
              <a:t> con:</a:t>
            </a:r>
          </a:p>
          <a:p>
            <a:endParaRPr lang="en-US" dirty="0"/>
          </a:p>
        </p:txBody>
      </p:sp>
      <p:sp>
        <p:nvSpPr>
          <p:cNvPr id="5" name="Text Placeholder 4"/>
          <p:cNvSpPr>
            <a:spLocks noGrp="1"/>
          </p:cNvSpPr>
          <p:nvPr>
            <p:ph type="body" sz="quarter" idx="12"/>
          </p:nvPr>
        </p:nvSpPr>
        <p:spPr>
          <a:xfrm>
            <a:off x="416014" y="2286000"/>
            <a:ext cx="8499386" cy="3846364"/>
          </a:xfrm>
        </p:spPr>
        <p:txBody>
          <a:bodyPr/>
          <a:lstStyle/>
          <a:p>
            <a:pPr marL="457200">
              <a:spcBef>
                <a:spcPts val="1200"/>
              </a:spcBef>
              <a:spcAft>
                <a:spcPts val="1200"/>
              </a:spcAft>
            </a:pPr>
            <a:r>
              <a:rPr lang="es-ES_tradnl" sz="2000" dirty="0" smtClean="0">
                <a:solidFill>
                  <a:schemeClr val="tx1">
                    <a:lumMod val="75000"/>
                    <a:lumOff val="25000"/>
                  </a:schemeClr>
                </a:solidFill>
              </a:rPr>
              <a:t>Los pasos para establecer metas financieras</a:t>
            </a:r>
          </a:p>
          <a:p>
            <a:pPr marL="457200">
              <a:spcBef>
                <a:spcPts val="1200"/>
              </a:spcBef>
              <a:spcAft>
                <a:spcPts val="1200"/>
              </a:spcAft>
            </a:pPr>
            <a:r>
              <a:rPr lang="es-ES_tradnl" sz="2000" dirty="0" smtClean="0">
                <a:solidFill>
                  <a:schemeClr val="tx1">
                    <a:lumMod val="75000"/>
                    <a:lumOff val="25000"/>
                  </a:schemeClr>
                </a:solidFill>
              </a:rPr>
              <a:t>Hoja de trabajo para controlar sus hábitos de gastos</a:t>
            </a:r>
          </a:p>
          <a:p>
            <a:pPr marL="457200">
              <a:spcBef>
                <a:spcPts val="1200"/>
              </a:spcBef>
              <a:spcAft>
                <a:spcPts val="1200"/>
              </a:spcAft>
            </a:pPr>
            <a:r>
              <a:rPr lang="es-ES_tradnl" sz="2000" dirty="0" smtClean="0">
                <a:solidFill>
                  <a:schemeClr val="tx1">
                    <a:lumMod val="75000"/>
                    <a:lumOff val="25000"/>
                  </a:schemeClr>
                </a:solidFill>
              </a:rPr>
              <a:t>Hoja de trabajo para ahorrar y un plan de gastos para estimar ingresos y expensas</a:t>
            </a:r>
          </a:p>
          <a:p>
            <a:pPr marL="457200">
              <a:spcBef>
                <a:spcPts val="1200"/>
              </a:spcBef>
              <a:spcAft>
                <a:spcPts val="1200"/>
              </a:spcAft>
            </a:pPr>
            <a:r>
              <a:rPr lang="es-ES_tradnl" sz="2000" dirty="0" smtClean="0">
                <a:solidFill>
                  <a:schemeClr val="tx1">
                    <a:lumMod val="75000"/>
                    <a:lumOff val="25000"/>
                  </a:schemeClr>
                </a:solidFill>
              </a:rPr>
              <a:t>Ideas de herramientas para ayudarle a manejar su flujo de dinero</a:t>
            </a:r>
          </a:p>
          <a:p>
            <a:pPr marL="457200">
              <a:spcBef>
                <a:spcPts val="1200"/>
              </a:spcBef>
              <a:spcAft>
                <a:spcPts val="1200"/>
              </a:spcAft>
            </a:pPr>
            <a:r>
              <a:rPr lang="es-ES_tradnl" sz="2000" dirty="0" smtClean="0">
                <a:solidFill>
                  <a:schemeClr val="tx1">
                    <a:lumMod val="75000"/>
                    <a:lumOff val="25000"/>
                  </a:schemeClr>
                </a:solidFill>
              </a:rPr>
              <a:t>Maneras de aumentar y disminuir sus gastos</a:t>
            </a:r>
            <a:endParaRPr lang="es-ES_tradnl" sz="2000" dirty="0" smtClean="0"/>
          </a:p>
          <a:p>
            <a:pPr marL="0" indent="0">
              <a:spcBef>
                <a:spcPts val="1200"/>
              </a:spcBef>
              <a:buNone/>
            </a:pPr>
            <a:r>
              <a:rPr lang="en-US" sz="2800" dirty="0" smtClean="0">
                <a:solidFill>
                  <a:schemeClr val="tx1">
                    <a:lumMod val="75000"/>
                    <a:lumOff val="25000"/>
                  </a:schemeClr>
                </a:solidFill>
              </a:rPr>
              <a:t>Gracias.</a:t>
            </a:r>
            <a:endParaRPr lang="en-US" sz="2800" dirty="0">
              <a:solidFill>
                <a:schemeClr val="tx1">
                  <a:lumMod val="75000"/>
                  <a:lumOff val="25000"/>
                </a:schemeClr>
              </a:solidFill>
            </a:endParaRPr>
          </a:p>
        </p:txBody>
      </p:sp>
      <p:sp>
        <p:nvSpPr>
          <p:cNvPr id="6"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29</a:t>
            </a:fld>
            <a:endParaRPr lang="en-US" sz="1200" dirty="0">
              <a:latin typeface="News Gothic Std" pitchFamily="34" charset="0"/>
            </a:endParaRPr>
          </a:p>
        </p:txBody>
      </p:sp>
    </p:spTree>
    <p:extLst>
      <p:ext uri="{BB962C8B-B14F-4D97-AF65-F5344CB8AC3E}">
        <p14:creationId xmlns:p14="http://schemas.microsoft.com/office/powerpoint/2010/main" val="32126841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3"/>
          <p:cNvSpPr txBox="1">
            <a:spLocks/>
          </p:cNvSpPr>
          <p:nvPr/>
        </p:nvSpPr>
        <p:spPr bwMode="auto">
          <a:xfrm>
            <a:off x="-228600" y="6553200"/>
            <a:ext cx="137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fld id="{122415A9-8C9F-0A46-B2C9-CBD7A9BC4892}" type="slidenum">
              <a:rPr lang="en-US" sz="1200">
                <a:solidFill>
                  <a:srgbClr val="000000"/>
                </a:solidFill>
                <a:latin typeface="News Gothic Std" charset="0"/>
              </a:rPr>
              <a:pPr eaLnBrk="1" hangingPunct="1"/>
              <a:t>3</a:t>
            </a:fld>
            <a:endParaRPr lang="en-US" sz="1200">
              <a:solidFill>
                <a:srgbClr val="000000"/>
              </a:solidFill>
              <a:latin typeface="News Gothic Std" charset="0"/>
            </a:endParaRPr>
          </a:p>
        </p:txBody>
      </p:sp>
      <p:sp>
        <p:nvSpPr>
          <p:cNvPr id="9" name="Text Placeholder 10"/>
          <p:cNvSpPr>
            <a:spLocks noGrp="1"/>
          </p:cNvSpPr>
          <p:nvPr>
            <p:ph type="body" sz="quarter" idx="10"/>
          </p:nvPr>
        </p:nvSpPr>
        <p:spPr>
          <a:xfrm>
            <a:off x="457200" y="1038225"/>
            <a:ext cx="8229600" cy="523875"/>
          </a:xfrm>
        </p:spPr>
        <p:txBody>
          <a:bodyPr/>
          <a:lstStyle/>
          <a:p>
            <a:pPr>
              <a:defRPr/>
            </a:pPr>
            <a:r>
              <a:rPr lang="en-US" spc="-50" dirty="0" smtClean="0">
                <a:latin typeface="News Gothic Std" pitchFamily="34" charset="0"/>
                <a:ea typeface="+mn-ea"/>
                <a:cs typeface="+mn-cs"/>
              </a:rPr>
              <a:t>FUNDAMENTOS FINANCIEROS DE REGIONS</a:t>
            </a:r>
            <a:endParaRPr lang="en-US" spc="-50" dirty="0">
              <a:ea typeface="+mn-ea"/>
              <a:cs typeface="+mn-cs"/>
            </a:endParaRPr>
          </a:p>
        </p:txBody>
      </p:sp>
      <p:sp>
        <p:nvSpPr>
          <p:cNvPr id="31747" name="Text Placeholder 12"/>
          <p:cNvSpPr>
            <a:spLocks noGrp="1"/>
          </p:cNvSpPr>
          <p:nvPr>
            <p:ph type="body" sz="quarter" idx="12"/>
          </p:nvPr>
        </p:nvSpPr>
        <p:spPr bwMode="auto">
          <a:xfrm>
            <a:off x="495300" y="2097088"/>
            <a:ext cx="8343900" cy="4151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fontAlgn="base">
              <a:lnSpc>
                <a:spcPts val="3900"/>
              </a:lnSpc>
              <a:spcBef>
                <a:spcPts val="1200"/>
              </a:spcBef>
              <a:spcAft>
                <a:spcPts val="1200"/>
              </a:spcAft>
              <a:buClr>
                <a:schemeClr val="tx2"/>
              </a:buClr>
              <a:buSzPct val="200000"/>
              <a:buFontTx/>
              <a:buNone/>
            </a:pPr>
            <a:r>
              <a:rPr lang="es-ES_tradnl" sz="2000">
                <a:solidFill>
                  <a:srgbClr val="404040"/>
                </a:solidFill>
                <a:latin typeface="News Gothic Std" charset="0"/>
                <a:ea typeface="MS PGothic" charset="0"/>
              </a:rPr>
              <a:t>Esta información es generalizada, esta provista sólo para propósitos educacionales, y no debería ser usada como base o interpretada como asesoramiento para contaduría, planificación financiera, inversiones, impuestos o legal. Regions no endosa ni garantiza esta información y lo incita a consultar a un profesional para obtener asesoramiento aplicable a su situación específica.</a:t>
            </a:r>
          </a:p>
        </p:txBody>
      </p:sp>
      <p:pic>
        <p:nvPicPr>
          <p:cNvPr id="317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953125"/>
            <a:ext cx="27432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067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1"/>
            <a:ext cx="6172198" cy="6781498"/>
          </a:xfrm>
          <a:prstGeom prst="rect">
            <a:avLst/>
          </a:prstGeom>
        </p:spPr>
      </p:pic>
      <p:sp>
        <p:nvSpPr>
          <p:cNvPr id="6" name="Text Placeholder 10"/>
          <p:cNvSpPr>
            <a:spLocks noGrp="1"/>
          </p:cNvSpPr>
          <p:nvPr>
            <p:ph type="body" sz="quarter" idx="10"/>
          </p:nvPr>
        </p:nvSpPr>
        <p:spPr>
          <a:xfrm>
            <a:off x="6339254" y="666750"/>
            <a:ext cx="2652346" cy="857250"/>
          </a:xfrm>
        </p:spPr>
        <p:txBody>
          <a:bodyPr/>
          <a:lstStyle/>
          <a:p>
            <a:r>
              <a:rPr lang="en-US" sz="2800" dirty="0" smtClean="0">
                <a:latin typeface="News Gothic Std" pitchFamily="34" charset="0"/>
              </a:rPr>
              <a:t>MANEJE SU DINERO</a:t>
            </a:r>
          </a:p>
          <a:p>
            <a:endParaRPr lang="en-US" dirty="0"/>
          </a:p>
        </p:txBody>
      </p:sp>
      <p:sp>
        <p:nvSpPr>
          <p:cNvPr id="13" name="Rectangle 12"/>
          <p:cNvSpPr/>
          <p:nvPr/>
        </p:nvSpPr>
        <p:spPr>
          <a:xfrm rot="16200000">
            <a:off x="3694634" y="3374673"/>
            <a:ext cx="4964991" cy="45720"/>
          </a:xfrm>
          <a:prstGeom prst="rect">
            <a:avLst/>
          </a:prstGeom>
          <a:solidFill>
            <a:schemeClr val="tx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schemeClr val="accent2">
                  <a:lumMod val="20000"/>
                  <a:lumOff val="80000"/>
                </a:schemeClr>
              </a:solidFill>
            </a:endParaRPr>
          </a:p>
        </p:txBody>
      </p:sp>
      <p:sp>
        <p:nvSpPr>
          <p:cNvPr id="14" name="Oval 13"/>
          <p:cNvSpPr/>
          <p:nvPr/>
        </p:nvSpPr>
        <p:spPr>
          <a:xfrm>
            <a:off x="6007699" y="586039"/>
            <a:ext cx="329001" cy="329001"/>
          </a:xfrm>
          <a:prstGeom prst="ellipse">
            <a:avLst/>
          </a:prstGeom>
          <a:solidFill>
            <a:schemeClr val="accent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076600" y="3733800"/>
            <a:ext cx="180339" cy="180339"/>
          </a:xfrm>
          <a:prstGeom prst="ellipse">
            <a:avLst/>
          </a:prstGeom>
          <a:solidFill>
            <a:schemeClr val="accent2">
              <a:lumMod val="60000"/>
              <a:lumOff val="40000"/>
            </a:schemeClr>
          </a:solidFill>
          <a:ln w="571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76601" y="2181861"/>
            <a:ext cx="180339" cy="180339"/>
          </a:xfrm>
          <a:prstGeom prst="ellipse">
            <a:avLst/>
          </a:prstGeom>
          <a:solidFill>
            <a:schemeClr val="accent3">
              <a:lumMod val="60000"/>
              <a:lumOff val="40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086959" y="5389945"/>
            <a:ext cx="180339" cy="180339"/>
          </a:xfrm>
          <a:prstGeom prst="ellipse">
            <a:avLst/>
          </a:prstGeom>
          <a:solidFill>
            <a:schemeClr val="accent4"/>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6567854" y="2353270"/>
            <a:ext cx="2042746" cy="923330"/>
          </a:xfrm>
          <a:prstGeom prst="rect">
            <a:avLst/>
          </a:prstGeom>
        </p:spPr>
        <p:txBody>
          <a:bodyPr wrap="square">
            <a:spAutoFit/>
          </a:bodyPr>
          <a:lstStyle/>
          <a:p>
            <a:r>
              <a:rPr lang="es-ES_tradnl" dirty="0">
                <a:solidFill>
                  <a:srgbClr val="404040"/>
                </a:solidFill>
                <a:latin typeface="News Gothic Std" charset="0"/>
              </a:rPr>
              <a:t>[Agregue su nombre y título aquí]</a:t>
            </a:r>
          </a:p>
        </p:txBody>
      </p:sp>
      <p:sp>
        <p:nvSpPr>
          <p:cNvPr id="33" name="Rectangle 32"/>
          <p:cNvSpPr/>
          <p:nvPr/>
        </p:nvSpPr>
        <p:spPr>
          <a:xfrm>
            <a:off x="6614746" y="5295448"/>
            <a:ext cx="2271346" cy="369332"/>
          </a:xfrm>
          <a:prstGeom prst="rect">
            <a:avLst/>
          </a:prstGeom>
        </p:spPr>
        <p:txBody>
          <a:bodyPr wrap="square">
            <a:spAutoFit/>
          </a:bodyPr>
          <a:lstStyle/>
          <a:p>
            <a:r>
              <a:rPr lang="en-US" dirty="0" smtClean="0">
                <a:solidFill>
                  <a:schemeClr val="tx1">
                    <a:lumMod val="75000"/>
                    <a:lumOff val="25000"/>
                  </a:schemeClr>
                </a:solidFill>
                <a:latin typeface="News Gothic Std" pitchFamily="34" charset="0"/>
              </a:rPr>
              <a:t>30 </a:t>
            </a:r>
            <a:r>
              <a:rPr lang="en-US" dirty="0" err="1" smtClean="0">
                <a:solidFill>
                  <a:schemeClr val="tx1">
                    <a:lumMod val="75000"/>
                    <a:lumOff val="25000"/>
                  </a:schemeClr>
                </a:solidFill>
                <a:latin typeface="News Gothic Std" pitchFamily="34" charset="0"/>
              </a:rPr>
              <a:t>Minutos</a:t>
            </a:r>
            <a:endParaRPr lang="en-US" dirty="0">
              <a:solidFill>
                <a:schemeClr val="tx1">
                  <a:lumMod val="75000"/>
                  <a:lumOff val="25000"/>
                </a:schemeClr>
              </a:solidFill>
              <a:latin typeface="News Gothic Std" pitchFamily="34" charset="0"/>
            </a:endParaRPr>
          </a:p>
        </p:txBody>
      </p:sp>
      <p:sp>
        <p:nvSpPr>
          <p:cNvPr id="11"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4</a:t>
            </a:fld>
            <a:endParaRPr lang="en-US" sz="1200" dirty="0">
              <a:latin typeface="News Gothic Std" pitchFamily="34" charset="0"/>
            </a:endParaRPr>
          </a:p>
        </p:txBody>
      </p:sp>
    </p:spTree>
    <p:extLst>
      <p:ext uri="{BB962C8B-B14F-4D97-AF65-F5344CB8AC3E}">
        <p14:creationId xmlns:p14="http://schemas.microsoft.com/office/powerpoint/2010/main" val="6713873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2"/>
          </p:nvPr>
        </p:nvSpPr>
        <p:spPr/>
        <p:txBody>
          <a:bodyPr/>
          <a:lstStyle/>
          <a:p>
            <a:pPr marL="640080" indent="-640080">
              <a:spcBef>
                <a:spcPts val="1200"/>
              </a:spcBef>
              <a:spcAft>
                <a:spcPts val="1200"/>
              </a:spcAft>
              <a:buClr>
                <a:schemeClr val="tx2"/>
              </a:buClr>
              <a:buSzPct val="200000"/>
              <a:buFont typeface="+mj-lt"/>
              <a:buAutoNum type="arabicPeriod"/>
            </a:pPr>
            <a:r>
              <a:rPr lang="en-US" sz="2000" dirty="0" smtClean="0">
                <a:latin typeface="News Gothic Std" pitchFamily="34" charset="0"/>
              </a:rPr>
              <a:t>¿</a:t>
            </a:r>
            <a:r>
              <a:rPr lang="es-ES_tradnl" sz="2000" dirty="0" smtClean="0">
                <a:latin typeface="News Gothic Std" pitchFamily="34" charset="0"/>
              </a:rPr>
              <a:t>Cuáles son los pasos para establecer metas financieras?</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puede controlar sus hábitos de gastos diarios? </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¿Cómo puede preparar un plan para gastos y ahorros personal para estimar sus ingresos y expensas mensuales?</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¿Existen herramientas que le ayudan a administrar su flujo de dinero en efectivo? </a:t>
            </a:r>
          </a:p>
          <a:p>
            <a:pPr marL="640080" indent="-640080">
              <a:spcBef>
                <a:spcPts val="1200"/>
              </a:spcBef>
              <a:spcAft>
                <a:spcPts val="1200"/>
              </a:spcAft>
              <a:buClr>
                <a:schemeClr val="tx2"/>
              </a:buClr>
              <a:buSzPct val="200000"/>
              <a:buFont typeface="+mj-lt"/>
              <a:buAutoNum type="arabicPeriod"/>
            </a:pPr>
            <a:r>
              <a:rPr lang="es-ES_tradnl" sz="2000" dirty="0" smtClean="0">
                <a:latin typeface="News Gothic Std" pitchFamily="34" charset="0"/>
              </a:rPr>
              <a:t>¿Existen formas de aumentar su ingreso y reducir sus gastos? </a:t>
            </a:r>
            <a:endParaRPr lang="es-ES_tradnl" sz="2000" dirty="0">
              <a:latin typeface="News Gothic Std" pitchFamily="34" charset="0"/>
            </a:endParaRPr>
          </a:p>
        </p:txBody>
      </p:sp>
      <p:sp>
        <p:nvSpPr>
          <p:cNvPr id="11" name="Text Placeholder 10"/>
          <p:cNvSpPr>
            <a:spLocks noGrp="1"/>
          </p:cNvSpPr>
          <p:nvPr>
            <p:ph type="body" sz="quarter" idx="10"/>
          </p:nvPr>
        </p:nvSpPr>
        <p:spPr/>
        <p:txBody>
          <a:bodyPr/>
          <a:lstStyle/>
          <a:p>
            <a:r>
              <a:rPr lang="en-US" dirty="0" smtClean="0">
                <a:latin typeface="News Gothic Std" charset="0"/>
                <a:ea typeface="MS PGothic" charset="0"/>
              </a:rPr>
              <a:t>AGENDA</a:t>
            </a:r>
            <a:endParaRPr lang="en-US" dirty="0">
              <a:latin typeface="News Gothic Std" charset="0"/>
              <a:ea typeface="MS PGothic" charset="0"/>
            </a:endParaRPr>
          </a:p>
          <a:p>
            <a:endParaRPr lang="en-US" dirty="0">
              <a:latin typeface="News Gothic Std" pitchFamily="34" charset="0"/>
            </a:endParaRPr>
          </a:p>
          <a:p>
            <a:endParaRPr lang="en-US" dirty="0"/>
          </a:p>
        </p:txBody>
      </p:sp>
      <p:sp>
        <p:nvSpPr>
          <p:cNvPr id="12" name="Text Placeholder 11"/>
          <p:cNvSpPr>
            <a:spLocks noGrp="1"/>
          </p:cNvSpPr>
          <p:nvPr>
            <p:ph type="body" sz="quarter" idx="11"/>
          </p:nvPr>
        </p:nvSpPr>
        <p:spPr/>
        <p:txBody>
          <a:bodyPr/>
          <a:lstStyle/>
          <a:p>
            <a:pPr>
              <a:defRPr/>
            </a:pPr>
            <a:r>
              <a:rPr lang="es-ES_tradnl" sz="2000" b="1" dirty="0">
                <a:solidFill>
                  <a:schemeClr val="tx1">
                    <a:lumMod val="75000"/>
                    <a:lumOff val="25000"/>
                  </a:schemeClr>
                </a:solidFill>
                <a:latin typeface="News Gothic Std" pitchFamily="34" charset="0"/>
              </a:rPr>
              <a:t>Hoy responderemos estas grandes preguntas. . .</a:t>
            </a:r>
          </a:p>
          <a:p>
            <a:endParaRPr lang="en-US" dirty="0"/>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5</a:t>
            </a:fld>
            <a:endParaRPr lang="en-US" sz="1200" dirty="0">
              <a:latin typeface="News Gothic Std" pitchFamily="34" charset="0"/>
            </a:endParaRPr>
          </a:p>
        </p:txBody>
      </p:sp>
    </p:spTree>
    <p:extLst>
      <p:ext uri="{BB962C8B-B14F-4D97-AF65-F5344CB8AC3E}">
        <p14:creationId xmlns:p14="http://schemas.microsoft.com/office/powerpoint/2010/main" val="42902217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44" y="-653540"/>
            <a:ext cx="4952444" cy="7428666"/>
          </a:xfrm>
          <a:prstGeom prst="rect">
            <a:avLst/>
          </a:prstGeom>
        </p:spPr>
      </p:pic>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6</a:t>
            </a:fld>
            <a:endParaRPr lang="en-US" sz="1200" dirty="0">
              <a:latin typeface="News Gothic Std" pitchFamily="34" charset="0"/>
            </a:endParaRPr>
          </a:p>
        </p:txBody>
      </p:sp>
      <p:sp>
        <p:nvSpPr>
          <p:cNvPr id="3" name="Rectangle 2"/>
          <p:cNvSpPr/>
          <p:nvPr/>
        </p:nvSpPr>
        <p:spPr>
          <a:xfrm>
            <a:off x="2895600" y="902795"/>
            <a:ext cx="9296400" cy="1615827"/>
          </a:xfrm>
          <a:prstGeom prst="rect">
            <a:avLst/>
          </a:prstGeom>
        </p:spPr>
        <p:txBody>
          <a:bodyPr wrap="square">
            <a:spAutoFit/>
          </a:bodyPr>
          <a:lstStyle/>
          <a:p>
            <a:pPr lvl="0"/>
            <a:r>
              <a:rPr lang="es-ES_tradnl" sz="9800" b="1" dirty="0" smtClean="0">
                <a:solidFill>
                  <a:srgbClr val="33CCCC"/>
                </a:solidFill>
                <a:latin typeface="News Gothic Std" pitchFamily="34" charset="0"/>
              </a:rPr>
              <a:t>específico</a:t>
            </a:r>
            <a:endParaRPr lang="es-ES_tradnl" sz="9800" b="1" dirty="0">
              <a:solidFill>
                <a:srgbClr val="33CCCC"/>
              </a:solidFill>
              <a:latin typeface="News Gothic Std" pitchFamily="34" charset="0"/>
            </a:endParaRPr>
          </a:p>
        </p:txBody>
      </p:sp>
      <p:sp>
        <p:nvSpPr>
          <p:cNvPr id="4" name="Rectangle 3"/>
          <p:cNvSpPr/>
          <p:nvPr/>
        </p:nvSpPr>
        <p:spPr>
          <a:xfrm>
            <a:off x="3200400" y="587514"/>
            <a:ext cx="3352800" cy="707886"/>
          </a:xfrm>
          <a:prstGeom prst="rect">
            <a:avLst/>
          </a:prstGeom>
        </p:spPr>
        <p:txBody>
          <a:bodyPr wrap="square">
            <a:spAutoFit/>
          </a:bodyPr>
          <a:lstStyle/>
          <a:p>
            <a:r>
              <a:rPr lang="en-US" sz="4000" dirty="0" smtClean="0">
                <a:solidFill>
                  <a:schemeClr val="accent2"/>
                </a:solidFill>
                <a:latin typeface="News Gothic Std" pitchFamily="34" charset="0"/>
              </a:rPr>
              <a:t>sea</a:t>
            </a:r>
            <a:endParaRPr lang="en-US" sz="4000" dirty="0">
              <a:solidFill>
                <a:schemeClr val="accent2"/>
              </a:solidFill>
              <a:latin typeface="News Gothic Std" pitchFamily="34" charset="0"/>
            </a:endParaRPr>
          </a:p>
        </p:txBody>
      </p:sp>
    </p:spTree>
    <p:extLst>
      <p:ext uri="{BB962C8B-B14F-4D97-AF65-F5344CB8AC3E}">
        <p14:creationId xmlns:p14="http://schemas.microsoft.com/office/powerpoint/2010/main" val="36919071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851" y="996746"/>
            <a:ext cx="6632749" cy="4638770"/>
          </a:xfrm>
          <a:prstGeom prst="rect">
            <a:avLst/>
          </a:prstGeom>
        </p:spPr>
      </p:pic>
      <p:sp>
        <p:nvSpPr>
          <p:cNvPr id="8" name="Text Placeholder 5"/>
          <p:cNvSpPr>
            <a:spLocks noGrp="1"/>
          </p:cNvSpPr>
          <p:nvPr>
            <p:ph type="body" sz="quarter" idx="12"/>
          </p:nvPr>
        </p:nvSpPr>
        <p:spPr>
          <a:xfrm>
            <a:off x="4383592" y="5726327"/>
            <a:ext cx="2138206" cy="2093764"/>
          </a:xfrm>
        </p:spPr>
        <p:txBody>
          <a:bodyPr/>
          <a:lstStyle/>
          <a:p>
            <a:pPr marL="0" indent="0" algn="ctr">
              <a:buNone/>
            </a:pPr>
            <a:r>
              <a:rPr lang="en-US" sz="1400" dirty="0" smtClean="0">
                <a:solidFill>
                  <a:schemeClr val="tx2"/>
                </a:solidFill>
                <a:latin typeface="News Gothic Std" pitchFamily="34" charset="0"/>
              </a:rPr>
              <a:t>EDÚQUESE </a:t>
            </a:r>
            <a:endParaRPr lang="en-US" sz="1400" dirty="0">
              <a:solidFill>
                <a:schemeClr val="tx2"/>
              </a:solidFill>
              <a:latin typeface="News Gothic Std" pitchFamily="34" charset="0"/>
            </a:endParaRPr>
          </a:p>
        </p:txBody>
      </p:sp>
      <p:sp>
        <p:nvSpPr>
          <p:cNvPr id="6" name="Text Placeholder 5"/>
          <p:cNvSpPr>
            <a:spLocks noGrp="1"/>
          </p:cNvSpPr>
          <p:nvPr>
            <p:ph type="body" sz="quarter" idx="10"/>
          </p:nvPr>
        </p:nvSpPr>
        <p:spPr>
          <a:xfrm>
            <a:off x="609600" y="964086"/>
            <a:ext cx="8229600" cy="523876"/>
          </a:xfrm>
        </p:spPr>
        <p:txBody>
          <a:bodyPr/>
          <a:lstStyle/>
          <a:p>
            <a:r>
              <a:rPr lang="en-US" sz="17500" b="1" dirty="0" smtClean="0">
                <a:solidFill>
                  <a:schemeClr val="accent2"/>
                </a:solidFill>
                <a:latin typeface="News Gothic Std" pitchFamily="34" charset="0"/>
              </a:rPr>
              <a:t> </a:t>
            </a:r>
            <a:endParaRPr lang="en-US" sz="17500" b="1" dirty="0">
              <a:solidFill>
                <a:schemeClr val="accent2"/>
              </a:solidFill>
              <a:latin typeface="News Gothic Std" pitchFamily="34" charset="0"/>
            </a:endParaRPr>
          </a:p>
        </p:txBody>
      </p:sp>
      <p:sp>
        <p:nvSpPr>
          <p:cNvPr id="7" name="Text Placeholder 1"/>
          <p:cNvSpPr>
            <a:spLocks noGrp="1"/>
          </p:cNvSpPr>
          <p:nvPr>
            <p:ph type="body" sz="quarter" idx="11"/>
          </p:nvPr>
        </p:nvSpPr>
        <p:spPr>
          <a:xfrm>
            <a:off x="381000" y="121136"/>
            <a:ext cx="8248650" cy="523875"/>
          </a:xfrm>
        </p:spPr>
        <p:txBody>
          <a:bodyPr>
            <a:noAutofit/>
          </a:bodyPr>
          <a:lstStyle/>
          <a:p>
            <a:r>
              <a:rPr lang="en-US" dirty="0" smtClean="0">
                <a:solidFill>
                  <a:schemeClr val="tx2"/>
                </a:solidFill>
                <a:latin typeface="News Gothic Std" pitchFamily="34" charset="0"/>
              </a:rPr>
              <a:t>ESTABLEZCA METAS FINANCIERAS</a:t>
            </a:r>
            <a:endParaRPr lang="en-US" dirty="0">
              <a:solidFill>
                <a:schemeClr val="tx2"/>
              </a:solidFill>
              <a:latin typeface="News Gothic Std" pitchFamily="34" charset="0"/>
            </a:endParaRPr>
          </a:p>
        </p:txBody>
      </p:sp>
      <p:sp>
        <p:nvSpPr>
          <p:cNvPr id="9" name="Text Placeholder 5"/>
          <p:cNvSpPr>
            <a:spLocks noGrp="1"/>
          </p:cNvSpPr>
          <p:nvPr>
            <p:ph type="body" sz="quarter" idx="4294967295"/>
          </p:nvPr>
        </p:nvSpPr>
        <p:spPr>
          <a:xfrm>
            <a:off x="2804330" y="5713945"/>
            <a:ext cx="1714500" cy="1143000"/>
          </a:xfrm>
          <a:prstGeom prst="rect">
            <a:avLst/>
          </a:prstGeom>
        </p:spPr>
        <p:txBody>
          <a:bodyPr/>
          <a:lstStyle/>
          <a:p>
            <a:pPr marL="0" indent="0" algn="ctr">
              <a:buNone/>
            </a:pPr>
            <a:r>
              <a:rPr lang="en-US" sz="1400" dirty="0" smtClean="0">
                <a:solidFill>
                  <a:schemeClr val="tx2"/>
                </a:solidFill>
                <a:latin typeface="News Gothic Std" pitchFamily="34" charset="0"/>
              </a:rPr>
              <a:t>ORGANICE SUS METAS FINANCIERAS</a:t>
            </a:r>
            <a:endParaRPr lang="en-US" sz="1400" dirty="0">
              <a:solidFill>
                <a:schemeClr val="tx2"/>
              </a:solidFill>
              <a:latin typeface="News Gothic Std" pitchFamily="34" charset="0"/>
            </a:endParaRPr>
          </a:p>
        </p:txBody>
      </p:sp>
      <p:sp>
        <p:nvSpPr>
          <p:cNvPr id="10" name="Text Placeholder 5"/>
          <p:cNvSpPr>
            <a:spLocks noGrp="1"/>
          </p:cNvSpPr>
          <p:nvPr>
            <p:ph type="body" sz="quarter" idx="4294967295"/>
          </p:nvPr>
        </p:nvSpPr>
        <p:spPr>
          <a:xfrm>
            <a:off x="6356424" y="5715000"/>
            <a:ext cx="1828800" cy="1501775"/>
          </a:xfrm>
          <a:prstGeom prst="rect">
            <a:avLst/>
          </a:prstGeom>
        </p:spPr>
        <p:txBody>
          <a:bodyPr/>
          <a:lstStyle/>
          <a:p>
            <a:pPr marL="0" indent="0" algn="ctr">
              <a:buNone/>
            </a:pPr>
            <a:r>
              <a:rPr lang="en-US" sz="1400" dirty="0" smtClean="0">
                <a:solidFill>
                  <a:schemeClr val="tx2"/>
                </a:solidFill>
                <a:latin typeface="News Gothic Std" pitchFamily="34" charset="0"/>
              </a:rPr>
              <a:t>EVALÚE </a:t>
            </a:r>
            <a:br>
              <a:rPr lang="en-US" sz="1400" dirty="0" smtClean="0">
                <a:solidFill>
                  <a:schemeClr val="tx2"/>
                </a:solidFill>
                <a:latin typeface="News Gothic Std" pitchFamily="34" charset="0"/>
              </a:rPr>
            </a:br>
            <a:r>
              <a:rPr lang="en-US" sz="1400" dirty="0" smtClean="0">
                <a:solidFill>
                  <a:schemeClr val="tx2"/>
                </a:solidFill>
                <a:latin typeface="News Gothic Std" pitchFamily="34" charset="0"/>
              </a:rPr>
              <a:t>SU PROGRESO</a:t>
            </a:r>
            <a:endParaRPr lang="en-US" sz="1400" dirty="0">
              <a:solidFill>
                <a:schemeClr val="tx2"/>
              </a:solidFill>
              <a:latin typeface="News Gothic Std" pitchFamily="34" charset="0"/>
            </a:endParaRPr>
          </a:p>
        </p:txBody>
      </p:sp>
      <p:sp>
        <p:nvSpPr>
          <p:cNvPr id="11" name="Text Placeholder 5"/>
          <p:cNvSpPr>
            <a:spLocks noGrp="1"/>
          </p:cNvSpPr>
          <p:nvPr>
            <p:ph type="body" sz="quarter" idx="4294967295"/>
          </p:nvPr>
        </p:nvSpPr>
        <p:spPr>
          <a:xfrm>
            <a:off x="838200" y="5696361"/>
            <a:ext cx="1905000" cy="1500187"/>
          </a:xfrm>
          <a:prstGeom prst="rect">
            <a:avLst/>
          </a:prstGeom>
        </p:spPr>
        <p:txBody>
          <a:bodyPr/>
          <a:lstStyle/>
          <a:p>
            <a:pPr marL="0" indent="0" algn="ctr">
              <a:buNone/>
            </a:pPr>
            <a:r>
              <a:rPr lang="en-US" sz="1400" dirty="0" smtClean="0">
                <a:solidFill>
                  <a:schemeClr val="tx2"/>
                </a:solidFill>
                <a:latin typeface="News Gothic Std" pitchFamily="34" charset="0"/>
              </a:rPr>
              <a:t>IDENTIFIQUE SUS METAS FINANCIERAS</a:t>
            </a:r>
            <a:endParaRPr lang="en-US" sz="1400" dirty="0">
              <a:solidFill>
                <a:schemeClr val="tx2"/>
              </a:solidFill>
              <a:latin typeface="News Gothic Std" pitchFamily="34" charset="0"/>
            </a:endParaRPr>
          </a:p>
        </p:txBody>
      </p: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7</a:t>
            </a:fld>
            <a:endParaRPr lang="en-US" sz="1200" dirty="0">
              <a:latin typeface="News Gothic Std" pitchFamily="34" charset="0"/>
            </a:endParaRPr>
          </a:p>
        </p:txBody>
      </p:sp>
    </p:spTree>
    <p:extLst>
      <p:ext uri="{BB962C8B-B14F-4D97-AF65-F5344CB8AC3E}">
        <p14:creationId xmlns:p14="http://schemas.microsoft.com/office/powerpoint/2010/main" val="17389106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8</a:t>
            </a:fld>
            <a:endParaRPr lang="en-US" sz="1200" dirty="0">
              <a:latin typeface="News Gothic Std"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4187952"/>
          </a:xfrm>
          <a:prstGeom prst="rect">
            <a:avLst/>
          </a:prstGeom>
        </p:spPr>
      </p:pic>
      <p:sp>
        <p:nvSpPr>
          <p:cNvPr id="9" name="Rectangle 1027"/>
          <p:cNvSpPr>
            <a:spLocks noGrp="1" noChangeArrowheads="1"/>
          </p:cNvSpPr>
          <p:nvPr>
            <p:ph type="body" sz="quarter" idx="13"/>
          </p:nvPr>
        </p:nvSpPr>
        <p:spPr>
          <a:xfrm>
            <a:off x="152400" y="4577140"/>
            <a:ext cx="4495800" cy="680660"/>
          </a:xfrm>
          <a:prstGeom prst="rect">
            <a:avLst/>
          </a:prstGeom>
        </p:spPr>
        <p:txBody>
          <a:bodyPr/>
          <a:lstStyle/>
          <a:p>
            <a:pPr eaLnBrk="1" hangingPunct="1"/>
            <a:r>
              <a:rPr lang="es-ES_tradnl" sz="2600" dirty="0" smtClean="0">
                <a:solidFill>
                  <a:schemeClr val="tx2"/>
                </a:solidFill>
                <a:latin typeface="News Gothic Std" pitchFamily="34" charset="0"/>
              </a:rPr>
              <a:t>Póngase metas financieras</a:t>
            </a:r>
          </a:p>
          <a:p>
            <a:pPr lvl="1" eaLnBrk="1" hangingPunct="1"/>
            <a:endParaRPr lang="en-US" dirty="0" smtClean="0"/>
          </a:p>
          <a:p>
            <a:pPr eaLnBrk="1" hangingPunct="1">
              <a:buFontTx/>
              <a:buNone/>
            </a:pPr>
            <a:endParaRPr lang="en-US" sz="2800" b="1" dirty="0" smtClean="0">
              <a:solidFill>
                <a:srgbClr val="6DB33F"/>
              </a:solidFill>
            </a:endParaRPr>
          </a:p>
        </p:txBody>
      </p:sp>
      <p:sp>
        <p:nvSpPr>
          <p:cNvPr id="10" name="Text Placeholder 2"/>
          <p:cNvSpPr>
            <a:spLocks noGrp="1"/>
          </p:cNvSpPr>
          <p:nvPr>
            <p:ph type="body" sz="quarter" idx="14"/>
          </p:nvPr>
        </p:nvSpPr>
        <p:spPr>
          <a:xfrm>
            <a:off x="4800600" y="4495800"/>
            <a:ext cx="4191000" cy="779462"/>
          </a:xfrm>
        </p:spPr>
        <p:txBody>
          <a:bodyPr/>
          <a:lstStyle/>
          <a:p>
            <a:r>
              <a:rPr lang="es-ES_tradnl" sz="2000" b="1" dirty="0" smtClean="0">
                <a:solidFill>
                  <a:schemeClr val="tx1">
                    <a:lumMod val="75000"/>
                    <a:lumOff val="25000"/>
                  </a:schemeClr>
                </a:solidFill>
                <a:latin typeface="News Gothic Std" pitchFamily="34" charset="0"/>
              </a:rPr>
              <a:t>Desarrolle y mantenga un plan personal de gastos</a:t>
            </a:r>
            <a:endParaRPr lang="es-ES_tradnl" sz="2000" b="1" dirty="0">
              <a:solidFill>
                <a:schemeClr val="tx1">
                  <a:lumMod val="75000"/>
                  <a:lumOff val="25000"/>
                </a:schemeClr>
              </a:solidFill>
              <a:latin typeface="News Gothic Std" pitchFamily="34" charset="0"/>
            </a:endParaRPr>
          </a:p>
        </p:txBody>
      </p:sp>
      <p:sp>
        <p:nvSpPr>
          <p:cNvPr id="11" name="Rectangle 10"/>
          <p:cNvSpPr/>
          <p:nvPr/>
        </p:nvSpPr>
        <p:spPr>
          <a:xfrm>
            <a:off x="-7883" y="4143455"/>
            <a:ext cx="9151883" cy="11887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8</a:t>
            </a:fld>
            <a:endParaRPr lang="en-US" sz="1200" dirty="0">
              <a:latin typeface="News Gothic Std" pitchFamily="34" charset="0"/>
            </a:endParaRPr>
          </a:p>
        </p:txBody>
      </p:sp>
      <p:cxnSp>
        <p:nvCxnSpPr>
          <p:cNvPr id="13" name="Straight Connector 12"/>
          <p:cNvCxnSpPr/>
          <p:nvPr/>
        </p:nvCxnSpPr>
        <p:spPr>
          <a:xfrm>
            <a:off x="4648200" y="4457217"/>
            <a:ext cx="0" cy="724210"/>
          </a:xfrm>
          <a:prstGeom prst="line">
            <a:avLst/>
          </a:prstGeom>
          <a:ln w="190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723518" y="2012790"/>
            <a:ext cx="3199254" cy="1949610"/>
          </a:xfrm>
          <a:prstGeom prst="rect">
            <a:avLst/>
          </a:prstGeom>
          <a:solidFill>
            <a:schemeClr val="tx2">
              <a:alpha val="72000"/>
            </a:schemeClr>
          </a:solidFill>
          <a:ln w="9525">
            <a:no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5" name="Rectangle 14"/>
          <p:cNvSpPr/>
          <p:nvPr/>
        </p:nvSpPr>
        <p:spPr>
          <a:xfrm>
            <a:off x="5943600" y="2792849"/>
            <a:ext cx="2056973" cy="1169551"/>
          </a:xfrm>
          <a:prstGeom prst="rect">
            <a:avLst/>
          </a:prstGeom>
        </p:spPr>
        <p:txBody>
          <a:bodyPr wrap="none">
            <a:spAutoFit/>
          </a:bodyPr>
          <a:lstStyle/>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Balanceado</a:t>
            </a:r>
          </a:p>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Flexible</a:t>
            </a:r>
          </a:p>
          <a:p>
            <a:pPr marL="457200" indent="-457200">
              <a:spcBef>
                <a:spcPts val="300"/>
              </a:spcBef>
              <a:spcAft>
                <a:spcPts val="300"/>
              </a:spcAft>
              <a:buBlip>
                <a:blip r:embed="rId4"/>
              </a:buBlip>
            </a:pPr>
            <a:r>
              <a:rPr lang="es-ES_tradnl" sz="2000" dirty="0" smtClean="0">
                <a:solidFill>
                  <a:schemeClr val="bg1"/>
                </a:solidFill>
                <a:latin typeface="News Gothic Std" pitchFamily="34" charset="0"/>
              </a:rPr>
              <a:t>Realista</a:t>
            </a:r>
            <a:endParaRPr lang="es-ES_tradnl" sz="2000" dirty="0">
              <a:solidFill>
                <a:schemeClr val="bg1"/>
              </a:solidFill>
              <a:latin typeface="News Gothic Std" pitchFamily="34" charset="0"/>
            </a:endParaRPr>
          </a:p>
        </p:txBody>
      </p:sp>
      <p:sp>
        <p:nvSpPr>
          <p:cNvPr id="16" name="Text Placeholder 10"/>
          <p:cNvSpPr>
            <a:spLocks noGrp="1"/>
          </p:cNvSpPr>
          <p:nvPr>
            <p:ph type="body" sz="quarter" idx="15"/>
          </p:nvPr>
        </p:nvSpPr>
        <p:spPr>
          <a:xfrm>
            <a:off x="152400" y="5334000"/>
            <a:ext cx="7924800" cy="2971800"/>
          </a:xfrm>
        </p:spPr>
        <p:txBody>
          <a:bodyPr/>
          <a:lstStyle/>
          <a:p>
            <a:pPr>
              <a:spcBef>
                <a:spcPts val="600"/>
              </a:spcBef>
              <a:spcAft>
                <a:spcPts val="600"/>
              </a:spcAft>
            </a:pPr>
            <a:r>
              <a:rPr lang="es-ES_tradnl" dirty="0" smtClean="0">
                <a:solidFill>
                  <a:schemeClr val="tx1">
                    <a:lumMod val="75000"/>
                    <a:lumOff val="25000"/>
                  </a:schemeClr>
                </a:solidFill>
              </a:rPr>
              <a:t>Sepa de dónde viene su dinero</a:t>
            </a:r>
          </a:p>
          <a:p>
            <a:pPr>
              <a:spcBef>
                <a:spcPts val="600"/>
              </a:spcBef>
              <a:spcAft>
                <a:spcPts val="600"/>
              </a:spcAft>
            </a:pPr>
            <a:r>
              <a:rPr lang="es-ES_tradnl" dirty="0" smtClean="0">
                <a:solidFill>
                  <a:schemeClr val="tx1">
                    <a:lumMod val="75000"/>
                    <a:lumOff val="25000"/>
                  </a:schemeClr>
                </a:solidFill>
              </a:rPr>
              <a:t>Sepa hacia dónde va su dinero</a:t>
            </a:r>
            <a:endParaRPr lang="es-ES_tradnl" dirty="0">
              <a:solidFill>
                <a:schemeClr val="tx1">
                  <a:lumMod val="75000"/>
                  <a:lumOff val="25000"/>
                </a:schemeClr>
              </a:solidFill>
            </a:endParaRPr>
          </a:p>
        </p:txBody>
      </p:sp>
      <p:sp>
        <p:nvSpPr>
          <p:cNvPr id="17" name="Text Placeholder 2"/>
          <p:cNvSpPr txBox="1">
            <a:spLocks/>
          </p:cNvSpPr>
          <p:nvPr/>
        </p:nvSpPr>
        <p:spPr>
          <a:xfrm>
            <a:off x="6003911" y="2057400"/>
            <a:ext cx="2759089" cy="77946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200" kern="1200">
                <a:solidFill>
                  <a:schemeClr val="bg1"/>
                </a:solidFill>
                <a:latin typeface="+mn-lt"/>
                <a:ea typeface="+mn-ea"/>
                <a:cs typeface="+mn-cs"/>
              </a:defRPr>
            </a:lvl1pPr>
            <a:lvl2pPr marL="457200" indent="0" algn="l" defTabSz="914400" rtl="0" eaLnBrk="1" latinLnBrk="0" hangingPunct="1">
              <a:spcBef>
                <a:spcPct val="20000"/>
              </a:spcBef>
              <a:buFontTx/>
              <a:buNone/>
              <a:defRPr sz="2800" kern="1200">
                <a:solidFill>
                  <a:schemeClr val="tx1"/>
                </a:solidFill>
                <a:latin typeface="+mn-lt"/>
                <a:ea typeface="+mn-ea"/>
                <a:cs typeface="+mn-cs"/>
              </a:defRPr>
            </a:lvl2pPr>
            <a:lvl3pPr marL="914400" indent="0" algn="l" defTabSz="914400" rtl="0" eaLnBrk="1" latinLnBrk="0" hangingPunct="1">
              <a:spcBef>
                <a:spcPct val="20000"/>
              </a:spcBef>
              <a:buFontTx/>
              <a:buNone/>
              <a:defRPr sz="2400" kern="1200">
                <a:solidFill>
                  <a:schemeClr val="tx1"/>
                </a:solidFill>
                <a:latin typeface="+mn-lt"/>
                <a:ea typeface="+mn-ea"/>
                <a:cs typeface="+mn-cs"/>
              </a:defRPr>
            </a:lvl3pPr>
            <a:lvl4pPr marL="1371600" indent="0" algn="l" defTabSz="914400" rtl="0" eaLnBrk="1" latinLnBrk="0" hangingPunct="1">
              <a:spcBef>
                <a:spcPct val="20000"/>
              </a:spcBef>
              <a:buFontTx/>
              <a:buNone/>
              <a:defRPr sz="2000" kern="1200">
                <a:solidFill>
                  <a:schemeClr val="tx1"/>
                </a:solidFill>
                <a:latin typeface="+mn-lt"/>
                <a:ea typeface="+mn-ea"/>
                <a:cs typeface="+mn-cs"/>
              </a:defRPr>
            </a:lvl4pPr>
            <a:lvl5pPr marL="1828800" indent="0" algn="l" defTabSz="914400" rtl="0" eaLnBrk="1" latinLnBrk="0" hangingPunct="1">
              <a:spcBef>
                <a:spcPct val="20000"/>
              </a:spcBef>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_tradnl" b="1" dirty="0" smtClean="0">
                <a:solidFill>
                  <a:schemeClr val="tx1">
                    <a:lumMod val="75000"/>
                    <a:lumOff val="25000"/>
                  </a:schemeClr>
                </a:solidFill>
                <a:latin typeface="News Gothic Std" pitchFamily="34" charset="0"/>
              </a:rPr>
              <a:t>Un plan de gastos debería ser:</a:t>
            </a:r>
            <a:endParaRPr lang="es-ES_tradnl" b="1" dirty="0">
              <a:solidFill>
                <a:schemeClr val="tx1">
                  <a:lumMod val="75000"/>
                  <a:lumOff val="25000"/>
                </a:schemeClr>
              </a:solidFill>
              <a:latin typeface="News Gothic Std" pitchFamily="34" charset="0"/>
            </a:endParaRPr>
          </a:p>
        </p:txBody>
      </p:sp>
    </p:spTree>
    <p:extLst>
      <p:ext uri="{BB962C8B-B14F-4D97-AF65-F5344CB8AC3E}">
        <p14:creationId xmlns:p14="http://schemas.microsoft.com/office/powerpoint/2010/main" val="17377187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1263" y="3646488"/>
            <a:ext cx="164147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
          <p:cNvSpPr txBox="1">
            <a:spLocks noChangeArrowheads="1"/>
          </p:cNvSpPr>
          <p:nvPr/>
        </p:nvSpPr>
        <p:spPr bwMode="auto">
          <a:xfrm>
            <a:off x="0" y="2520950"/>
            <a:ext cx="9144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defRPr sz="2000">
                <a:solidFill>
                  <a:schemeClr val="tx1"/>
                </a:solidFill>
                <a:latin typeface="Arial" charset="0"/>
              </a:defRPr>
            </a:lvl6pPr>
            <a:lvl7pPr marL="2971800" indent="-228600" eaLnBrk="0" fontAlgn="base" hangingPunct="0">
              <a:spcBef>
                <a:spcPct val="50000"/>
              </a:spcBef>
              <a:spcAft>
                <a:spcPct val="0"/>
              </a:spcAft>
              <a:defRPr sz="2000">
                <a:solidFill>
                  <a:schemeClr val="tx1"/>
                </a:solidFill>
                <a:latin typeface="Arial" charset="0"/>
              </a:defRPr>
            </a:lvl7pPr>
            <a:lvl8pPr marL="3429000" indent="-228600" eaLnBrk="0" fontAlgn="base" hangingPunct="0">
              <a:spcBef>
                <a:spcPct val="50000"/>
              </a:spcBef>
              <a:spcAft>
                <a:spcPct val="0"/>
              </a:spcAft>
              <a:defRPr sz="2000">
                <a:solidFill>
                  <a:schemeClr val="tx1"/>
                </a:solidFill>
                <a:latin typeface="Arial" charset="0"/>
              </a:defRPr>
            </a:lvl8pPr>
            <a:lvl9pPr marL="3886200" indent="-228600" eaLnBrk="0" fontAlgn="base" hangingPunct="0">
              <a:spcBef>
                <a:spcPct val="50000"/>
              </a:spcBef>
              <a:spcAft>
                <a:spcPct val="0"/>
              </a:spcAft>
              <a:defRPr sz="2000">
                <a:solidFill>
                  <a:schemeClr val="tx1"/>
                </a:solidFill>
                <a:latin typeface="Arial" charset="0"/>
              </a:defRPr>
            </a:lvl9pPr>
          </a:lstStyle>
          <a:p>
            <a:pPr algn="ctr" eaLnBrk="1" hangingPunct="1">
              <a:lnSpc>
                <a:spcPct val="90000"/>
              </a:lnSpc>
              <a:spcBef>
                <a:spcPct val="0"/>
              </a:spcBef>
              <a:defRPr/>
            </a:pPr>
            <a:r>
              <a:rPr lang="es-ES_tradnl" sz="2800" b="1" cap="all" dirty="0" smtClean="0">
                <a:solidFill>
                  <a:schemeClr val="tx2"/>
                </a:solidFill>
                <a:latin typeface="News Gothic Std" pitchFamily="34" charset="0"/>
                <a:cs typeface="Arial" charset="0"/>
              </a:rPr>
              <a:t>DIASPOSITIVA OCULTA: </a:t>
            </a:r>
            <a:br>
              <a:rPr lang="es-ES_tradnl" sz="2800" b="1" cap="all" dirty="0" smtClean="0">
                <a:solidFill>
                  <a:schemeClr val="tx2"/>
                </a:solidFill>
                <a:latin typeface="News Gothic Std" pitchFamily="34" charset="0"/>
                <a:cs typeface="Arial" charset="0"/>
              </a:rPr>
            </a:br>
            <a:r>
              <a:rPr lang="es-ES_tradnl" sz="2400" dirty="0" smtClean="0">
                <a:solidFill>
                  <a:schemeClr val="tx2"/>
                </a:solidFill>
                <a:latin typeface="News Gothic Std" pitchFamily="34" charset="0"/>
                <a:cs typeface="Arial" charset="0"/>
              </a:rPr>
              <a:t>Folleto: Plan de gastos personales, </a:t>
            </a:r>
            <a:r>
              <a:rPr lang="es-ES_tradnl" sz="1800" dirty="0" smtClean="0">
                <a:solidFill>
                  <a:schemeClr val="tx2"/>
                </a:solidFill>
                <a:latin typeface="News Gothic Std" pitchFamily="34" charset="0"/>
                <a:cs typeface="Arial" charset="0"/>
              </a:rPr>
              <a:t>continuación</a:t>
            </a:r>
          </a:p>
        </p:txBody>
      </p:sp>
      <p:cxnSp>
        <p:nvCxnSpPr>
          <p:cNvPr id="20" name="Straight Connector 19"/>
          <p:cNvCxnSpPr/>
          <p:nvPr/>
        </p:nvCxnSpPr>
        <p:spPr bwMode="auto">
          <a:xfrm flipV="1">
            <a:off x="3751263" y="3549650"/>
            <a:ext cx="1760537" cy="822325"/>
          </a:xfrm>
          <a:prstGeom prst="line">
            <a:avLst/>
          </a:prstGeom>
          <a:ln w="76200">
            <a:solidFill>
              <a:schemeClr val="accent6"/>
            </a:solidFill>
            <a:headEnd type="none" w="med" len="med"/>
            <a:tailEnd type="none" w="med" len="med"/>
          </a:ln>
          <a:extLst/>
        </p:spPr>
        <p:style>
          <a:lnRef idx="3">
            <a:schemeClr val="accent5"/>
          </a:lnRef>
          <a:fillRef idx="0">
            <a:schemeClr val="accent5"/>
          </a:fillRef>
          <a:effectRef idx="2">
            <a:schemeClr val="accent5"/>
          </a:effectRef>
          <a:fontRef idx="minor">
            <a:schemeClr val="tx1"/>
          </a:fontRef>
        </p:style>
      </p:cxnSp>
      <p:sp>
        <p:nvSpPr>
          <p:cNvPr id="5" name="Slide Number Placeholder 3"/>
          <p:cNvSpPr txBox="1">
            <a:spLocks/>
          </p:cNvSpPr>
          <p:nvPr/>
        </p:nvSpPr>
        <p:spPr>
          <a:xfrm>
            <a:off x="-228600" y="6553200"/>
            <a:ext cx="13716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a:fld id="{D1B90812-0B77-449E-AACC-F8C52DA348E8}" type="slidenum">
              <a:rPr lang="en-US" sz="1200" smtClean="0">
                <a:latin typeface="News Gothic Std" pitchFamily="34" charset="0"/>
              </a:rPr>
              <a:pPr marL="274320"/>
              <a:t>9</a:t>
            </a:fld>
            <a:endParaRPr lang="en-US" sz="1200" dirty="0">
              <a:latin typeface="News Gothic Std" pitchFamily="34" charset="0"/>
            </a:endParaRPr>
          </a:p>
        </p:txBody>
      </p:sp>
    </p:spTree>
    <p:extLst>
      <p:ext uri="{BB962C8B-B14F-4D97-AF65-F5344CB8AC3E}">
        <p14:creationId xmlns:p14="http://schemas.microsoft.com/office/powerpoint/2010/main" val="4021921223"/>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465&quot;/&gt;&lt;/object&gt;&lt;object type=&quot;3&quot; unique_id=&quot;10005&quot;&gt;&lt;property id=&quot;20148&quot; value=&quot;5&quot;/&gt;&lt;property id=&quot;20300&quot; value=&quot;Slide 2&quot;/&gt;&lt;property id=&quot;20307&quot; value=&quot;407&quot;/&gt;&lt;/object&gt;&lt;object type=&quot;3&quot; unique_id=&quot;10006&quot;&gt;&lt;property id=&quot;20148&quot; value=&quot;5&quot;/&gt;&lt;property id=&quot;20300&quot; value=&quot;Slide 4&quot;/&gt;&lt;property id=&quot;20307&quot; value=&quot;396&quot;/&gt;&lt;/object&gt;&lt;object type=&quot;3&quot; unique_id=&quot;10007&quot;&gt;&lt;property id=&quot;20148&quot; value=&quot;5&quot;/&gt;&lt;property id=&quot;20300&quot; value=&quot;Slide 5&quot;/&gt;&lt;property id=&quot;20307&quot; value=&quot;397&quot;/&gt;&lt;/object&gt;&lt;object type=&quot;3&quot; unique_id=&quot;10008&quot;&gt;&lt;property id=&quot;20148&quot; value=&quot;5&quot;/&gt;&lt;property id=&quot;20300&quot; value=&quot;Slide 6&quot;/&gt;&lt;property id=&quot;20307&quot; value=&quot;398&quot;/&gt;&lt;/object&gt;&lt;object type=&quot;3&quot; unique_id=&quot;10009&quot;&gt;&lt;property id=&quot;20148&quot; value=&quot;5&quot;/&gt;&lt;property id=&quot;20300&quot; value=&quot;Slide 8&quot;/&gt;&lt;property id=&quot;20307&quot; value=&quot;501&quot;/&gt;&lt;/object&gt;&lt;object type=&quot;3&quot; unique_id=&quot;10010&quot;&gt;&lt;property id=&quot;20148&quot; value=&quot;5&quot;/&gt;&lt;property id=&quot;20300&quot; value=&quot;Slide 9&quot;/&gt;&lt;property id=&quot;20307&quot; value=&quot;491&quot;/&gt;&lt;/object&gt;&lt;object type=&quot;3&quot; unique_id=&quot;10011&quot;&gt;&lt;property id=&quot;20148&quot; value=&quot;5&quot;/&gt;&lt;property id=&quot;20300&quot; value=&quot;Slide 10&quot;/&gt;&lt;property id=&quot;20307&quot; value=&quot;503&quot;/&gt;&lt;/object&gt;&lt;object type=&quot;3&quot; unique_id=&quot;10012&quot;&gt;&lt;property id=&quot;20148&quot; value=&quot;5&quot;/&gt;&lt;property id=&quot;20300&quot; value=&quot;Slide 11&quot;/&gt;&lt;property id=&quot;20307&quot; value=&quot;416&quot;/&gt;&lt;/object&gt;&lt;object type=&quot;3&quot; unique_id=&quot;10013&quot;&gt;&lt;property id=&quot;20148&quot; value=&quot;5&quot;/&gt;&lt;property id=&quot;20300&quot; value=&quot;Slide 13&quot;/&gt;&lt;property id=&quot;20307&quot; value=&quot;504&quot;/&gt;&lt;/object&gt;&lt;object type=&quot;3&quot; unique_id=&quot;10014&quot;&gt;&lt;property id=&quot;20148&quot; value=&quot;5&quot;/&gt;&lt;property id=&quot;20300&quot; value=&quot;Slide 14&quot;/&gt;&lt;property id=&quot;20307&quot; value=&quot;487&quot;/&gt;&lt;/object&gt;&lt;object type=&quot;3&quot; unique_id=&quot;10015&quot;&gt;&lt;property id=&quot;20148&quot; value=&quot;5&quot;/&gt;&lt;property id=&quot;20300&quot; value=&quot;Slide 15&quot;/&gt;&lt;property id=&quot;20307&quot; value=&quot;492&quot;/&gt;&lt;/object&gt;&lt;object type=&quot;3&quot; unique_id=&quot;10016&quot;&gt;&lt;property id=&quot;20148&quot; value=&quot;5&quot;/&gt;&lt;property id=&quot;20300&quot; value=&quot;Slide 16&quot;/&gt;&lt;property id=&quot;20307&quot; value=&quot;493&quot;/&gt;&lt;/object&gt;&lt;object type=&quot;3&quot; unique_id=&quot;10017&quot;&gt;&lt;property id=&quot;20148&quot; value=&quot;5&quot;/&gt;&lt;property id=&quot;20300&quot; value=&quot;Slide 17&quot;/&gt;&lt;property id=&quot;20307&quot; value=&quot;502&quot;/&gt;&lt;/object&gt;&lt;object type=&quot;3&quot; unique_id=&quot;10018&quot;&gt;&lt;property id=&quot;20148&quot; value=&quot;5&quot;/&gt;&lt;property id=&quot;20300&quot; value=&quot;Slide 18&quot;/&gt;&lt;property id=&quot;20307&quot; value=&quot;494&quot;/&gt;&lt;/object&gt;&lt;object type=&quot;3&quot; unique_id=&quot;10019&quot;&gt;&lt;property id=&quot;20148&quot; value=&quot;5&quot;/&gt;&lt;property id=&quot;20300&quot; value=&quot;Slide 19&quot;/&gt;&lt;property id=&quot;20307&quot; value=&quot;505&quot;/&gt;&lt;/object&gt;&lt;object type=&quot;3&quot; unique_id=&quot;10020&quot;&gt;&lt;property id=&quot;20148&quot; value=&quot;5&quot;/&gt;&lt;property id=&quot;20300&quot; value=&quot;Slide 20&quot;/&gt;&lt;property id=&quot;20307&quot; value=&quot;495&quot;/&gt;&lt;/object&gt;&lt;object type=&quot;3&quot; unique_id=&quot;10021&quot;&gt;&lt;property id=&quot;20148&quot; value=&quot;5&quot;/&gt;&lt;property id=&quot;20300&quot; value=&quot;Slide 21&quot;/&gt;&lt;property id=&quot;20307&quot; value=&quot;496&quot;/&gt;&lt;/object&gt;&lt;object type=&quot;3&quot; unique_id=&quot;10022&quot;&gt;&lt;property id=&quot;20148&quot; value=&quot;5&quot;/&gt;&lt;property id=&quot;20300&quot; value=&quot;Slide 22&quot;/&gt;&lt;property id=&quot;20307&quot; value=&quot;506&quot;/&gt;&lt;/object&gt;&lt;object type=&quot;3&quot; unique_id=&quot;10023&quot;&gt;&lt;property id=&quot;20148&quot; value=&quot;5&quot;/&gt;&lt;property id=&quot;20300&quot; value=&quot;Slide 23&quot;/&gt;&lt;property id=&quot;20307&quot; value=&quot;497&quot;/&gt;&lt;/object&gt;&lt;object type=&quot;3&quot; unique_id=&quot;10024&quot;&gt;&lt;property id=&quot;20148&quot; value=&quot;5&quot;/&gt;&lt;property id=&quot;20300&quot; value=&quot;Slide 24&quot;/&gt;&lt;property id=&quot;20307&quot; value=&quot;507&quot;/&gt;&lt;/object&gt;&lt;object type=&quot;3&quot; unique_id=&quot;10025&quot;&gt;&lt;property id=&quot;20148&quot; value=&quot;5&quot;/&gt;&lt;property id=&quot;20300&quot; value=&quot;Slide 26&quot;/&gt;&lt;property id=&quot;20307&quot; value=&quot;498&quot;/&gt;&lt;/object&gt;&lt;object type=&quot;3&quot; unique_id=&quot;10026&quot;&gt;&lt;property id=&quot;20148&quot; value=&quot;5&quot;/&gt;&lt;property id=&quot;20300&quot; value=&quot;Slide 27&quot;/&gt;&lt;property id=&quot;20307&quot; value=&quot;508&quot;/&gt;&lt;/object&gt;&lt;object type=&quot;3&quot; unique_id=&quot;10027&quot;&gt;&lt;property id=&quot;20148&quot; value=&quot;5&quot;/&gt;&lt;property id=&quot;20300&quot; value=&quot;Slide 28&quot;/&gt;&lt;property id=&quot;20307&quot; value=&quot;509&quot;/&gt;&lt;/object&gt;&lt;object type=&quot;3&quot; unique_id=&quot;10028&quot;&gt;&lt;property id=&quot;20148&quot; value=&quot;5&quot;/&gt;&lt;property id=&quot;20300&quot; value=&quot;Slide 29&quot;/&gt;&lt;property id=&quot;20307&quot; value=&quot;500&quot;/&gt;&lt;/object&gt;&lt;object type=&quot;3&quot; unique_id=&quot;10029&quot;&gt;&lt;property id=&quot;20148&quot; value=&quot;5&quot;/&gt;&lt;property id=&quot;20300&quot; value=&quot;Slide 30&quot;/&gt;&lt;property id=&quot;20307&quot; value=&quot;510&quot;/&gt;&lt;/object&gt;&lt;object type=&quot;3&quot; unique_id=&quot;10030&quot;&gt;&lt;property id=&quot;20148&quot; value=&quot;5&quot;/&gt;&lt;property id=&quot;20300&quot; value=&quot;Slide 31&quot;/&gt;&lt;property id=&quot;20307&quot; value=&quot;499&quot;/&gt;&lt;/object&gt;&lt;object type=&quot;3&quot; unique_id=&quot;10031&quot;&gt;&lt;property id=&quot;20148&quot; value=&quot;5&quot;/&gt;&lt;property id=&quot;20300&quot; value=&quot;Slide 32&quot;/&gt;&lt;property id=&quot;20307&quot; value=&quot;455&quot;/&gt;&lt;/object&gt;&lt;object type=&quot;3&quot; unique_id=&quot;10032&quot;&gt;&lt;property id=&quot;20148&quot; value=&quot;5&quot;/&gt;&lt;property id=&quot;20300&quot; value=&quot;Slide 3&quot;/&gt;&lt;property id=&quot;20307&quot; value=&quot;511&quot;/&gt;&lt;/object&gt;&lt;object type=&quot;3&quot; unique_id=&quot;10064&quot;&gt;&lt;property id=&quot;20148&quot; value=&quot;5&quot;/&gt;&lt;property id=&quot;20300&quot; value=&quot;Slide 7&quot;/&gt;&lt;property id=&quot;20307&quot; value=&quot;512&quot;/&gt;&lt;/object&gt;&lt;object type=&quot;3&quot; unique_id=&quot;10700&quot;&gt;&lt;property id=&quot;20148&quot; value=&quot;5&quot;/&gt;&lt;property id=&quot;20300&quot; value=&quot;Slide 12&quot;/&gt;&lt;property id=&quot;20307&quot; value=&quot;515&quot;/&gt;&lt;/object&gt;&lt;object type=&quot;3&quot; unique_id=&quot;11007&quot;&gt;&lt;property id=&quot;20148&quot; value=&quot;5&quot;/&gt;&lt;property id=&quot;20300&quot; value=&quot;Slide 25&quot;/&gt;&lt;property id=&quot;20307&quot; value=&quot;516&quot;/&gt;&lt;/object&gt;&lt;/object&gt;&lt;/object&gt;&lt;/database&gt;"/>
  <p:tag name="SECTOMILLISECCONVERTED" val="1"/>
</p:tagLst>
</file>

<file path=ppt/theme/theme1.xml><?xml version="1.0" encoding="utf-8"?>
<a:theme xmlns:a="http://schemas.openxmlformats.org/drawingml/2006/main" name="Office Theme">
  <a:themeElements>
    <a:clrScheme name="Regions Color Values">
      <a:dk1>
        <a:sysClr val="windowText" lastClr="000000"/>
      </a:dk1>
      <a:lt1>
        <a:sysClr val="window" lastClr="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Regions Color Values">
      <a:dk1>
        <a:sysClr val="windowText" lastClr="000000"/>
      </a:dk1>
      <a:lt1>
        <a:sysClr val="window" lastClr="FFFFFF"/>
      </a:lt1>
      <a:dk2>
        <a:srgbClr val="88BB00"/>
      </a:dk2>
      <a:lt2>
        <a:srgbClr val="558800"/>
      </a:lt2>
      <a:accent1>
        <a:srgbClr val="FFCC00"/>
      </a:accent1>
      <a:accent2>
        <a:srgbClr val="33CCCC"/>
      </a:accent2>
      <a:accent3>
        <a:srgbClr val="FF6600"/>
      </a:accent3>
      <a:accent4>
        <a:srgbClr val="5F604B"/>
      </a:accent4>
      <a:accent5>
        <a:srgbClr val="6D6E71"/>
      </a:accent5>
      <a:accent6>
        <a:srgbClr val="A8A9AC"/>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D6602AE50ED6449D01D4F76FC6FF30" ma:contentTypeVersion="0" ma:contentTypeDescription="Create a new document." ma:contentTypeScope="" ma:versionID="667e3f05cb6ed70f8e0819fcf098e44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19029D-50E3-43FE-B63B-1FDD18561238}"/>
</file>

<file path=customXml/itemProps2.xml><?xml version="1.0" encoding="utf-8"?>
<ds:datastoreItem xmlns:ds="http://schemas.openxmlformats.org/officeDocument/2006/customXml" ds:itemID="{3989531E-B507-4EE9-BC79-625FA9383B65}"/>
</file>

<file path=customXml/itemProps3.xml><?xml version="1.0" encoding="utf-8"?>
<ds:datastoreItem xmlns:ds="http://schemas.openxmlformats.org/officeDocument/2006/customXml" ds:itemID="{36A43DF4-5533-439D-A3B3-3488B3FC881C}"/>
</file>

<file path=docProps/app.xml><?xml version="1.0" encoding="utf-8"?>
<Properties xmlns="http://schemas.openxmlformats.org/officeDocument/2006/extended-properties" xmlns:vt="http://schemas.openxmlformats.org/officeDocument/2006/docPropsVTypes">
  <TotalTime>27432</TotalTime>
  <Words>4370</Words>
  <Application>Microsoft Macintosh PowerPoint</Application>
  <PresentationFormat>On-screen Show (4:3)</PresentationFormat>
  <Paragraphs>572</Paragraphs>
  <Slides>29</Slides>
  <Notes>29</Notes>
  <HiddenSlides>8</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C.O.D. C.O.D.</cp:lastModifiedBy>
  <cp:revision>813</cp:revision>
  <dcterms:created xsi:type="dcterms:W3CDTF">2014-01-29T19:57:41Z</dcterms:created>
  <dcterms:modified xsi:type="dcterms:W3CDTF">2014-02-04T17:41:44Z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0x0101001DD6602AE50ED6449D01D4F76FC6FF30</vt:lpwstr>
  </property>
</Properties>
</file>