
<file path=[Content_Types].xml><?xml version="1.0" encoding="utf-8"?>
<Types xmlns="http://schemas.openxmlformats.org/package/2006/content-types">
  <Default Extension="xml" ContentType="application/xml"/>
  <Default Extension="jpeg" ContentType="image/jpeg"/>
  <Default Extension="wmv" ContentType="video/x-ms-wm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465" r:id="rId5"/>
    <p:sldId id="407" r:id="rId6"/>
    <p:sldId id="511" r:id="rId7"/>
    <p:sldId id="396" r:id="rId8"/>
    <p:sldId id="397" r:id="rId9"/>
    <p:sldId id="512" r:id="rId10"/>
    <p:sldId id="501" r:id="rId11"/>
    <p:sldId id="529" r:id="rId12"/>
    <p:sldId id="540" r:id="rId13"/>
    <p:sldId id="499" r:id="rId14"/>
    <p:sldId id="533" r:id="rId15"/>
    <p:sldId id="547" r:id="rId16"/>
    <p:sldId id="534" r:id="rId17"/>
    <p:sldId id="542" r:id="rId18"/>
    <p:sldId id="543" r:id="rId19"/>
    <p:sldId id="544" r:id="rId20"/>
    <p:sldId id="519" r:id="rId21"/>
    <p:sldId id="508" r:id="rId22"/>
    <p:sldId id="546" r:id="rId23"/>
    <p:sldId id="545" r:id="rId24"/>
    <p:sldId id="536" r:id="rId25"/>
    <p:sldId id="524" r:id="rId26"/>
    <p:sldId id="535" r:id="rId27"/>
    <p:sldId id="455" r:id="rId28"/>
    <p:sldId id="518" r:id="rId29"/>
  </p:sldIdLst>
  <p:sldSz cx="9144000" cy="6858000" type="screen4x3"/>
  <p:notesSz cx="7010400" cy="92964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18">
          <p15:clr>
            <a:srgbClr val="A4A3A4"/>
          </p15:clr>
        </p15:guide>
        <p15:guide id="4" orient="horz" pos="3438">
          <p15:clr>
            <a:srgbClr val="A4A3A4"/>
          </p15:clr>
        </p15:guide>
        <p15:guide id="5" orient="horz" pos="496">
          <p15:clr>
            <a:srgbClr val="A4A3A4"/>
          </p15:clr>
        </p15:guide>
        <p15:guide id="6" pos="319">
          <p15:clr>
            <a:srgbClr val="A4A3A4"/>
          </p15:clr>
        </p15:guide>
        <p15:guide id="7" pos="3241">
          <p15:clr>
            <a:srgbClr val="A4A3A4"/>
          </p15:clr>
        </p15:guide>
        <p15:guide id="8" pos="5620">
          <p15:clr>
            <a:srgbClr val="A4A3A4"/>
          </p15:clr>
        </p15:guide>
        <p15:guide id="9" pos="185">
          <p15:clr>
            <a:srgbClr val="A4A3A4"/>
          </p15:clr>
        </p15:guide>
        <p15:guide id="10" orient="horz" pos="2447">
          <p15:clr>
            <a:srgbClr val="A4A3A4"/>
          </p15:clr>
        </p15:guide>
        <p15:guide id="11" pos="33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guide id="3" pos="24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on, Tracey L" initials="LTL" lastIdx="27" clrIdx="0"/>
  <p:cmAuthor id="1" name="Lisa" initials="LW" lastIdx="4" clrIdx="1"/>
  <p:cmAuthor id="2" name="Fusaro, Lina" initials="FL" lastIdx="6" clrIdx="2"/>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72E"/>
    <a:srgbClr val="8CC63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9" autoAdjust="0"/>
    <p:restoredTop sz="50000" autoAdjust="0"/>
  </p:normalViewPr>
  <p:slideViewPr>
    <p:cSldViewPr snapToGrid="0">
      <p:cViewPr>
        <p:scale>
          <a:sx n="81" d="100"/>
          <a:sy n="81" d="100"/>
        </p:scale>
        <p:origin x="2128" y="-816"/>
      </p:cViewPr>
      <p:guideLst>
        <p:guide orient="horz" pos="2160"/>
        <p:guide pos="2880"/>
        <p:guide orient="horz" pos="118"/>
        <p:guide orient="horz" pos="3438"/>
        <p:guide orient="horz" pos="496"/>
        <p:guide pos="319"/>
        <p:guide pos="3241"/>
        <p:guide pos="5620"/>
        <p:guide pos="185"/>
        <p:guide orient="horz" pos="2447"/>
        <p:guide pos="332"/>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112"/>
      </p:cViewPr>
      <p:guideLst>
        <p:guide orient="horz" pos="2928"/>
        <p:guide pos="2208"/>
        <p:guide pos="24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tags" Target="tags/tag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BA1FF26E-EE3B-4A9F-87A2-F750150D9BF1}" type="datetimeFigureOut">
              <a:rPr lang="en-US" smtClean="0"/>
              <a:pPr/>
              <a:t>12/21/15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CA0B29B2-F200-4C9A-BB13-418D75BC8519}" type="slidenum">
              <a:rPr lang="en-US" smtClean="0"/>
              <a:pPr/>
              <a:t>‹#›</a:t>
            </a:fld>
            <a:endParaRPr lang="en-US" dirty="0"/>
          </a:p>
        </p:txBody>
      </p:sp>
    </p:spTree>
    <p:extLst>
      <p:ext uri="{BB962C8B-B14F-4D97-AF65-F5344CB8AC3E}">
        <p14:creationId xmlns:p14="http://schemas.microsoft.com/office/powerpoint/2010/main" val="2010240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9.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155787" y="8754110"/>
            <a:ext cx="3037840" cy="464820"/>
          </a:xfrm>
          <a:prstGeom prst="rect">
            <a:avLst/>
          </a:prstGeom>
        </p:spPr>
        <p:txBody>
          <a:bodyPr vert="horz" lIns="93164" tIns="46582" rIns="93164" bIns="46582" rtlCol="0" anchor="b"/>
          <a:lstStyle>
            <a:lvl1pPr algn="l">
              <a:defRPr sz="1200">
                <a:latin typeface="News Gothic Std" pitchFamily="34" charset="0"/>
              </a:defRPr>
            </a:lvl1pPr>
          </a:lstStyle>
          <a:p>
            <a:fld id="{D1B90812-0B77-449E-AACC-F8C52DA348E8}" type="slidenum">
              <a:rPr lang="en-US" smtClean="0"/>
              <a:pPr/>
              <a:t>‹#›</a:t>
            </a:fld>
            <a:endParaRPr lang="en-US" dirty="0" smtClean="0"/>
          </a:p>
        </p:txBody>
      </p:sp>
      <p:sp>
        <p:nvSpPr>
          <p:cNvPr id="8" name="Rectangle 7"/>
          <p:cNvSpPr/>
          <p:nvPr/>
        </p:nvSpPr>
        <p:spPr>
          <a:xfrm>
            <a:off x="0" y="707160"/>
            <a:ext cx="7010400" cy="120853"/>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93164" tIns="46582" rIns="93164" bIns="46582" rtlCol="0" anchor="ctr"/>
          <a:lstStyle/>
          <a:p>
            <a:pPr algn="ctr"/>
            <a:endParaRPr lang="en-US" dirty="0"/>
          </a:p>
        </p:txBody>
      </p:sp>
      <p:cxnSp>
        <p:nvCxnSpPr>
          <p:cNvPr id="12" name="Straight Connector 11"/>
          <p:cNvCxnSpPr/>
          <p:nvPr/>
        </p:nvCxnSpPr>
        <p:spPr>
          <a:xfrm>
            <a:off x="1299846" y="2927722"/>
            <a:ext cx="0" cy="55939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4"/>
          <p:cNvSpPr>
            <a:spLocks noGrp="1" noRot="1" noChangeAspect="1" noChangeArrowheads="1" noTextEdit="1"/>
          </p:cNvSpPr>
          <p:nvPr>
            <p:ph type="sldImg" idx="2"/>
          </p:nvPr>
        </p:nvSpPr>
        <p:spPr bwMode="auto">
          <a:xfrm>
            <a:off x="4197350" y="1006475"/>
            <a:ext cx="2374900" cy="17827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 name="Rectangle 5"/>
          <p:cNvSpPr>
            <a:spLocks noGrp="1" noChangeArrowheads="1"/>
          </p:cNvSpPr>
          <p:nvPr>
            <p:ph type="body" sz="quarter" idx="3"/>
          </p:nvPr>
        </p:nvSpPr>
        <p:spPr bwMode="auto">
          <a:xfrm>
            <a:off x="1455633" y="2927722"/>
            <a:ext cx="5147451" cy="5593980"/>
          </a:xfrm>
          <a:prstGeom prst="rect">
            <a:avLst/>
          </a:prstGeom>
          <a:noFill/>
          <a:ln w="9525">
            <a:noFill/>
            <a:miter lim="800000"/>
            <a:headEnd/>
            <a:tailEnd/>
          </a:ln>
          <a:effectLst/>
        </p:spPr>
        <p:txBody>
          <a:bodyPr vert="horz" wrap="square" lIns="98477" tIns="49238" rIns="98477" bIns="4923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641" y="8909051"/>
            <a:ext cx="1439260" cy="236223"/>
          </a:xfrm>
          <a:prstGeom prst="rect">
            <a:avLst/>
          </a:prstGeom>
        </p:spPr>
      </p:pic>
    </p:spTree>
    <p:extLst>
      <p:ext uri="{BB962C8B-B14F-4D97-AF65-F5344CB8AC3E}">
        <p14:creationId xmlns:p14="http://schemas.microsoft.com/office/powerpoint/2010/main" val="10828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ws Gothic Std" pitchFamily="34" charset="0"/>
        <a:ea typeface="+mn-ea"/>
        <a:cs typeface="+mn-cs"/>
      </a:defRPr>
    </a:lvl1pPr>
    <a:lvl2pPr marL="457200" algn="l" defTabSz="914400" rtl="0" eaLnBrk="1" latinLnBrk="0" hangingPunct="1">
      <a:defRPr sz="1200" kern="1200">
        <a:solidFill>
          <a:schemeClr val="tx1"/>
        </a:solidFill>
        <a:latin typeface="News Gothic Std" pitchFamily="34" charset="0"/>
        <a:ea typeface="+mn-ea"/>
        <a:cs typeface="+mn-cs"/>
      </a:defRPr>
    </a:lvl2pPr>
    <a:lvl3pPr marL="914400" algn="l" defTabSz="914400" rtl="0" eaLnBrk="1" latinLnBrk="0" hangingPunct="1">
      <a:defRPr sz="1200" kern="1200">
        <a:solidFill>
          <a:schemeClr val="tx1"/>
        </a:solidFill>
        <a:latin typeface="News Gothic Std" pitchFamily="34" charset="0"/>
        <a:ea typeface="+mn-ea"/>
        <a:cs typeface="+mn-cs"/>
      </a:defRPr>
    </a:lvl3pPr>
    <a:lvl4pPr marL="1371600" algn="l" defTabSz="914400" rtl="0" eaLnBrk="1" latinLnBrk="0" hangingPunct="1">
      <a:defRPr sz="1200" kern="1200">
        <a:solidFill>
          <a:schemeClr val="tx1"/>
        </a:solidFill>
        <a:latin typeface="News Gothic Std" pitchFamily="34" charset="0"/>
        <a:ea typeface="+mn-ea"/>
        <a:cs typeface="+mn-cs"/>
      </a:defRPr>
    </a:lvl4pPr>
    <a:lvl5pPr marL="1828800" algn="l" defTabSz="914400" rtl="0" eaLnBrk="1" latinLnBrk="0" hangingPunct="1">
      <a:defRPr sz="1200" kern="1200">
        <a:solidFill>
          <a:schemeClr val="tx1"/>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5" Type="http://schemas.openxmlformats.org/officeDocument/2006/relationships/image" Target="../media/image10.png"/><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png"/><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5.png"/><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png"/><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image" Target="../media/image17.png"/></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image" Target="../media/image17.png"/></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image" Target="../media/image17.png"/></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image" Target="../media/image17.png"/></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9.png"/><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image" Target="../media/image17.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image" Target="../media/image17.png"/></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image" Target="../media/image17.png"/></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image" Target="../media/image17.png"/></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image" Target="../media/image17.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image" Target="../media/image17.png"/></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5.png"/><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7010400" cy="929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164" tIns="46582" rIns="93164" bIns="46582" rtlCol="0" anchor="ctr"/>
          <a:lstStyle/>
          <a:p>
            <a:pPr algn="ct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768"/>
            <a:ext cx="7011913" cy="9289633"/>
          </a:xfrm>
          <a:prstGeom prst="rect">
            <a:avLst/>
          </a:prstGeom>
        </p:spPr>
      </p:pic>
      <p:sp>
        <p:nvSpPr>
          <p:cNvPr id="14" name="Rectangle 13"/>
          <p:cNvSpPr/>
          <p:nvPr/>
        </p:nvSpPr>
        <p:spPr>
          <a:xfrm>
            <a:off x="0" y="2556510"/>
            <a:ext cx="7010400" cy="170434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164" tIns="46582" rIns="93164" bIns="46582" rtlCol="0" anchor="ctr"/>
          <a:lstStyle/>
          <a:p>
            <a:pPr algn="ctr"/>
            <a:endParaRPr lang="en-US" dirty="0"/>
          </a:p>
        </p:txBody>
      </p:sp>
      <p:sp>
        <p:nvSpPr>
          <p:cNvPr id="15" name="Rectangle 14"/>
          <p:cNvSpPr/>
          <p:nvPr/>
        </p:nvSpPr>
        <p:spPr>
          <a:xfrm>
            <a:off x="0" y="4183380"/>
            <a:ext cx="7010400" cy="15494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3164" tIns="46582" rIns="93164" bIns="46582" rtlCol="0" anchor="ctr"/>
          <a:lstStyle/>
          <a:p>
            <a:pPr algn="ct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601" y="215809"/>
            <a:ext cx="2108288" cy="549004"/>
          </a:xfrm>
          <a:prstGeom prst="rect">
            <a:avLst/>
          </a:prstGeom>
        </p:spPr>
      </p:pic>
      <p:sp>
        <p:nvSpPr>
          <p:cNvPr id="9" name="Text Placeholder 10"/>
          <p:cNvSpPr txBox="1">
            <a:spLocks/>
          </p:cNvSpPr>
          <p:nvPr/>
        </p:nvSpPr>
        <p:spPr>
          <a:xfrm>
            <a:off x="1" y="2819400"/>
            <a:ext cx="7011913" cy="774700"/>
          </a:xfrm>
          <a:prstGeom prst="rect">
            <a:avLst/>
          </a:prstGeom>
        </p:spPr>
        <p:txBody>
          <a:bodyPr lIns="93164" tIns="46582" rIns="93164" bIns="4658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11"/>
              </a:spcAft>
              <a:buNone/>
            </a:pPr>
            <a:r>
              <a:rPr lang="en-US" kern="2400" spc="102" dirty="0">
                <a:solidFill>
                  <a:schemeClr val="bg1"/>
                </a:solidFill>
                <a:latin typeface="News Gothic Std" pitchFamily="34" charset="0"/>
              </a:rPr>
              <a:t>MAXIMIZE YOUR</a:t>
            </a:r>
            <a:br>
              <a:rPr lang="en-US" kern="2400" spc="102" dirty="0">
                <a:solidFill>
                  <a:schemeClr val="bg1"/>
                </a:solidFill>
                <a:latin typeface="News Gothic Std" pitchFamily="34" charset="0"/>
              </a:rPr>
            </a:br>
            <a:r>
              <a:rPr lang="en-US" kern="2400" spc="102" dirty="0">
                <a:solidFill>
                  <a:schemeClr val="bg1"/>
                </a:solidFill>
                <a:latin typeface="News Gothic Std" pitchFamily="34" charset="0"/>
              </a:rPr>
              <a:t>PERSONAL WEALTH</a:t>
            </a:r>
          </a:p>
          <a:p>
            <a:pPr marL="0" indent="0" algn="ctr">
              <a:buNone/>
            </a:pPr>
            <a:endParaRPr lang="en-US"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2083" y="4725670"/>
            <a:ext cx="1867749" cy="1549400"/>
          </a:xfrm>
          <a:prstGeom prst="rect">
            <a:avLst/>
          </a:prstGeom>
        </p:spPr>
      </p:pic>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584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55633" y="2789238"/>
            <a:ext cx="5116617" cy="5732464"/>
          </a:xfrm>
        </p:spPr>
        <p:txBody>
          <a:bodyPr/>
          <a:lstStyle/>
          <a:p>
            <a:r>
              <a:rPr lang="es-ES_tradnl" b="1" noProof="0" dirty="0" smtClean="0">
                <a:solidFill>
                  <a:schemeClr val="tx1">
                    <a:lumMod val="75000"/>
                    <a:lumOff val="25000"/>
                  </a:schemeClr>
                </a:solidFill>
              </a:rPr>
              <a:t>Desarrolle su Cartera</a:t>
            </a:r>
            <a:r>
              <a:rPr lang="es-ES_tradnl" b="1" baseline="0" noProof="0" dirty="0" smtClean="0">
                <a:solidFill>
                  <a:schemeClr val="tx1">
                    <a:lumMod val="75000"/>
                    <a:lumOff val="25000"/>
                  </a:schemeClr>
                </a:solidFill>
              </a:rPr>
              <a:t> de Inversión</a:t>
            </a:r>
            <a:endParaRPr lang="es-ES_tradnl" b="1"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El</a:t>
            </a:r>
            <a:r>
              <a:rPr lang="es-ES_tradnl" b="0" baseline="0" noProof="0" dirty="0" smtClean="0">
                <a:solidFill>
                  <a:schemeClr val="tx1">
                    <a:lumMod val="75000"/>
                    <a:lumOff val="25000"/>
                  </a:schemeClr>
                </a:solidFill>
              </a:rPr>
              <a:t> último consejo en el video hablaba de la inversión. Muchas personas ahorran para el retiro a través de inversiones. ¿Cómo puede invertir un poco de dinero para que crezca y le ayude a ganar dinero?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endParaRPr lang="es-ES_tradnl" noProof="0" dirty="0" smtClean="0">
              <a:solidFill>
                <a:schemeClr val="tx1">
                  <a:lumMod val="75000"/>
                  <a:lumOff val="25000"/>
                </a:schemeClr>
              </a:solidFill>
              <a:ea typeface="ＭＳ Ｐゴシック" pitchFamily="34" charset="-128"/>
            </a:endParaRPr>
          </a:p>
          <a:p>
            <a:pPr marL="279532" lvl="1" indent="-279532">
              <a:spcBef>
                <a:spcPts val="611"/>
              </a:spcBef>
              <a:spcAft>
                <a:spcPts val="611"/>
              </a:spcAft>
              <a:buBlip>
                <a:blip r:embed="rId3"/>
              </a:buBlip>
            </a:pPr>
            <a:r>
              <a:rPr lang="es-ES_tradnl" noProof="0" dirty="0" smtClean="0">
                <a:solidFill>
                  <a:schemeClr val="tx1">
                    <a:lumMod val="75000"/>
                    <a:lumOff val="25000"/>
                  </a:schemeClr>
                </a:solidFill>
              </a:rPr>
              <a:t>No tiene que ser</a:t>
            </a:r>
            <a:r>
              <a:rPr lang="es-ES_tradnl" baseline="0" noProof="0" dirty="0" smtClean="0">
                <a:solidFill>
                  <a:schemeClr val="tx1">
                    <a:lumMod val="75000"/>
                    <a:lumOff val="25000"/>
                  </a:schemeClr>
                </a:solidFill>
              </a:rPr>
              <a:t> todo un</a:t>
            </a:r>
            <a:r>
              <a:rPr lang="es-ES_tradnl" noProof="0" dirty="0" smtClean="0">
                <a:solidFill>
                  <a:schemeClr val="tx1">
                    <a:lumMod val="75000"/>
                    <a:lumOff val="25000"/>
                  </a:schemeClr>
                </a:solidFill>
              </a:rPr>
              <a:t> experto</a:t>
            </a:r>
            <a:r>
              <a:rPr lang="es-ES_tradnl" baseline="0" noProof="0" dirty="0" smtClean="0">
                <a:solidFill>
                  <a:schemeClr val="tx1">
                    <a:lumMod val="75000"/>
                    <a:lumOff val="25000"/>
                  </a:schemeClr>
                </a:solidFill>
              </a:rPr>
              <a:t> para </a:t>
            </a:r>
            <a:r>
              <a:rPr lang="es-ES_tradnl" b="1" baseline="0" noProof="0" dirty="0" smtClean="0">
                <a:solidFill>
                  <a:schemeClr val="tx1">
                    <a:lumMod val="75000"/>
                    <a:lumOff val="25000"/>
                  </a:schemeClr>
                </a:solidFill>
              </a:rPr>
              <a:t>empezar a invertir</a:t>
            </a:r>
            <a:r>
              <a:rPr lang="es-ES_tradnl" noProof="0" dirty="0" smtClean="0">
                <a:solidFill>
                  <a:schemeClr val="tx1">
                    <a:lumMod val="75000"/>
                    <a:lumOff val="25000"/>
                  </a:schemeClr>
                </a:solidFill>
              </a:rPr>
              <a:t>. Hay varias</a:t>
            </a:r>
            <a:r>
              <a:rPr lang="es-ES_tradnl" baseline="0" noProof="0" dirty="0" smtClean="0">
                <a:solidFill>
                  <a:schemeClr val="tx1">
                    <a:lumMod val="75000"/>
                    <a:lumOff val="25000"/>
                  </a:schemeClr>
                </a:solidFill>
              </a:rPr>
              <a:t> formas de invertir: en acciones y bonos, con fondos mutuales de inversión o en propiedades.</a:t>
            </a:r>
            <a:r>
              <a:rPr lang="es-ES_tradnl" noProof="0" dirty="0" smtClean="0">
                <a:solidFill>
                  <a:schemeClr val="tx1">
                    <a:lumMod val="75000"/>
                    <a:lumOff val="25000"/>
                  </a:schemeClr>
                </a:solidFill>
              </a:rPr>
              <a:t> </a:t>
            </a:r>
          </a:p>
          <a:p>
            <a:pPr marL="279532" lvl="1" indent="-279532">
              <a:spcBef>
                <a:spcPts val="611"/>
              </a:spcBef>
              <a:spcAft>
                <a:spcPts val="611"/>
              </a:spcAft>
              <a:buBlip>
                <a:blip r:embed="rId3"/>
              </a:buBlip>
            </a:pPr>
            <a:r>
              <a:rPr lang="es-ES_tradnl" baseline="0" noProof="0" dirty="0" smtClean="0">
                <a:solidFill>
                  <a:schemeClr val="tx1">
                    <a:lumMod val="75000"/>
                    <a:lumOff val="25000"/>
                  </a:schemeClr>
                </a:solidFill>
              </a:rPr>
              <a:t>Comprométase a investigar </a:t>
            </a:r>
            <a:r>
              <a:rPr lang="es-ES_tradnl" b="1" baseline="0" noProof="0" dirty="0" smtClean="0">
                <a:solidFill>
                  <a:schemeClr val="tx1">
                    <a:lumMod val="75000"/>
                    <a:lumOff val="25000"/>
                  </a:schemeClr>
                </a:solidFill>
              </a:rPr>
              <a:t>el plan de jubilación que ofrece su lugar de empleo</a:t>
            </a:r>
            <a:r>
              <a:rPr lang="es-ES_tradnl" baseline="0" noProof="0" dirty="0" smtClean="0">
                <a:solidFill>
                  <a:schemeClr val="tx1">
                    <a:lumMod val="75000"/>
                    <a:lumOff val="25000"/>
                  </a:schemeClr>
                </a:solidFill>
              </a:rPr>
              <a:t>.  Si su empleador iguala su contribución, considere maximizar su contribución para aprovechar todo el beneficio posible de su empleador. Maximizar este beneficio puede significar un gran aumento en su riqueza a largo plazo. </a:t>
            </a:r>
            <a:endParaRPr lang="es-ES_tradnl" noProof="0" dirty="0" smtClean="0">
              <a:solidFill>
                <a:schemeClr val="tx1">
                  <a:lumMod val="75000"/>
                  <a:lumOff val="25000"/>
                </a:schemeClr>
              </a:solidFill>
            </a:endParaRPr>
          </a:p>
          <a:p>
            <a:pPr marL="279532" lvl="1" indent="-279532">
              <a:spcBef>
                <a:spcPts val="611"/>
              </a:spcBef>
              <a:spcAft>
                <a:spcPts val="611"/>
              </a:spcAft>
              <a:buBlip>
                <a:blip r:embed="rId3"/>
              </a:buBlip>
            </a:pPr>
            <a:r>
              <a:rPr lang="es-ES_tradnl" noProof="0" dirty="0" smtClean="0">
                <a:solidFill>
                  <a:schemeClr val="tx1">
                    <a:lumMod val="75000"/>
                    <a:lumOff val="25000"/>
                  </a:schemeClr>
                </a:solidFill>
              </a:rPr>
              <a:t>Escoja </a:t>
            </a:r>
            <a:r>
              <a:rPr lang="es-ES_tradnl" b="1" noProof="0" dirty="0" smtClean="0">
                <a:solidFill>
                  <a:schemeClr val="tx1">
                    <a:lumMod val="75000"/>
                    <a:lumOff val="25000"/>
                  </a:schemeClr>
                </a:solidFill>
              </a:rPr>
              <a:t>una variedad de inversiones</a:t>
            </a:r>
            <a:r>
              <a:rPr lang="es-ES_tradnl" baseline="0" noProof="0" dirty="0" smtClean="0">
                <a:solidFill>
                  <a:schemeClr val="tx1">
                    <a:lumMod val="75000"/>
                    <a:lumOff val="25000"/>
                  </a:schemeClr>
                </a:solidFill>
              </a:rPr>
              <a:t>. Para diversificar su cartera, probablemente escoja invertir en diferentes acciones.  Esto significa tomar un riesgo, pero también significa que no está arriesgándolo todo en una misma inversión. Considere también </a:t>
            </a:r>
            <a:r>
              <a:rPr lang="es-ES_tradnl" b="1" baseline="0" noProof="0" dirty="0" smtClean="0">
                <a:solidFill>
                  <a:schemeClr val="tx1">
                    <a:lumMod val="75000"/>
                    <a:lumOff val="25000"/>
                  </a:schemeClr>
                </a:solidFill>
              </a:rPr>
              <a:t>hacer diferentes tipos de inversión.</a:t>
            </a:r>
            <a:endParaRPr lang="es-ES_tradnl" b="1" noProof="0" dirty="0" smtClean="0">
              <a:solidFill>
                <a:schemeClr val="tx1">
                  <a:lumMod val="75000"/>
                  <a:lumOff val="25000"/>
                </a:schemeClr>
              </a:solidFill>
            </a:endParaRPr>
          </a:p>
          <a:p>
            <a:pPr marL="279532" lvl="1" indent="-279532">
              <a:spcBef>
                <a:spcPts val="611"/>
              </a:spcBef>
              <a:spcAft>
                <a:spcPts val="611"/>
              </a:spcAft>
              <a:buBlip>
                <a:blip r:embed="rId3"/>
              </a:buBlip>
            </a:pPr>
            <a:r>
              <a:rPr lang="es-ES_tradnl" b="0" noProof="0" dirty="0" smtClean="0">
                <a:solidFill>
                  <a:schemeClr val="tx1">
                    <a:lumMod val="75000"/>
                    <a:lumOff val="25000"/>
                  </a:schemeClr>
                </a:solidFill>
              </a:rPr>
              <a:t>Programe un plan de inversión automático</a:t>
            </a:r>
            <a:r>
              <a:rPr lang="es-ES_tradnl" b="0" baseline="0" noProof="0" dirty="0" smtClean="0">
                <a:solidFill>
                  <a:schemeClr val="tx1">
                    <a:lumMod val="75000"/>
                    <a:lumOff val="25000"/>
                  </a:schemeClr>
                </a:solidFill>
              </a:rPr>
              <a:t> con </a:t>
            </a:r>
            <a:r>
              <a:rPr lang="es-ES_tradnl" b="1" baseline="0" noProof="0" dirty="0" smtClean="0">
                <a:solidFill>
                  <a:schemeClr val="tx1">
                    <a:lumMod val="75000"/>
                    <a:lumOff val="25000"/>
                  </a:schemeClr>
                </a:solidFill>
              </a:rPr>
              <a:t>transferencias regulares y automáticas </a:t>
            </a:r>
            <a:r>
              <a:rPr lang="es-ES_tradnl" b="0" baseline="0" noProof="0" dirty="0" smtClean="0">
                <a:solidFill>
                  <a:schemeClr val="tx1">
                    <a:lumMod val="75000"/>
                    <a:lumOff val="25000"/>
                  </a:schemeClr>
                </a:solidFill>
              </a:rPr>
              <a:t>a su cuenta de inversión y así ayudarse a mantener su plan de ahorros. </a:t>
            </a:r>
            <a:endParaRPr lang="es-ES_tradnl" noProof="0" dirty="0" smtClean="0">
              <a:solidFill>
                <a:schemeClr val="tx1">
                  <a:lumMod val="75000"/>
                  <a:lumOff val="25000"/>
                </a:schemeClr>
              </a:solidFill>
            </a:endParaRPr>
          </a:p>
          <a:p>
            <a:pPr marL="279532" lvl="1" indent="-279532">
              <a:spcBef>
                <a:spcPts val="611"/>
              </a:spcBef>
              <a:spcAft>
                <a:spcPts val="611"/>
              </a:spcAft>
              <a:buBlip>
                <a:blip r:embed="rId3"/>
              </a:buBlip>
            </a:pPr>
            <a:r>
              <a:rPr lang="es-ES_tradnl" b="1" noProof="0" dirty="0" smtClean="0">
                <a:solidFill>
                  <a:schemeClr val="tx1">
                    <a:lumMod val="75000"/>
                    <a:lumOff val="25000"/>
                  </a:schemeClr>
                </a:solidFill>
              </a:rPr>
              <a:t>Revise sus inversiones y</a:t>
            </a:r>
            <a:r>
              <a:rPr lang="es-ES_tradnl" b="1" baseline="0" noProof="0" dirty="0" smtClean="0">
                <a:solidFill>
                  <a:schemeClr val="tx1">
                    <a:lumMod val="75000"/>
                    <a:lumOff val="25000"/>
                  </a:schemeClr>
                </a:solidFill>
              </a:rPr>
              <a:t> modifique su plan </a:t>
            </a:r>
            <a:r>
              <a:rPr lang="es-ES_tradnl" b="0" baseline="0" noProof="0" dirty="0" smtClean="0">
                <a:solidFill>
                  <a:schemeClr val="tx1">
                    <a:lumMod val="75000"/>
                    <a:lumOff val="25000"/>
                  </a:schemeClr>
                </a:solidFill>
              </a:rPr>
              <a:t>por lo menos una vez al año.</a:t>
            </a:r>
            <a:r>
              <a:rPr lang="es-ES_tradnl" b="1" noProof="0" dirty="0" smtClean="0">
                <a:solidFill>
                  <a:schemeClr val="tx1">
                    <a:lumMod val="75000"/>
                    <a:lumOff val="25000"/>
                  </a:schemeClr>
                </a:solidFill>
              </a:rPr>
              <a:t> </a:t>
            </a:r>
          </a:p>
          <a:p>
            <a:pPr marL="279532" lvl="1" indent="-279532">
              <a:spcBef>
                <a:spcPts val="611"/>
              </a:spcBef>
              <a:spcAft>
                <a:spcPts val="611"/>
              </a:spcAft>
              <a:buBlip>
                <a:blip r:embed="rId3"/>
              </a:buBlip>
            </a:pPr>
            <a:endParaRPr lang="es-ES_tradnl" b="1" noProof="0" dirty="0" smtClean="0">
              <a:solidFill>
                <a:schemeClr val="tx1">
                  <a:lumMod val="75000"/>
                  <a:lumOff val="25000"/>
                </a:schemeClr>
              </a:solidFill>
            </a:endParaRPr>
          </a:p>
          <a:p>
            <a:pPr marL="0" lvl="1" indent="0">
              <a:spcBef>
                <a:spcPts val="611"/>
              </a:spcBef>
              <a:spcAft>
                <a:spcPts val="611"/>
              </a:spcAft>
              <a:buNone/>
            </a:pPr>
            <a:r>
              <a:rPr lang="es-ES_tradnl" b="0" noProof="0" dirty="0" smtClean="0">
                <a:solidFill>
                  <a:schemeClr val="tx1">
                    <a:lumMod val="75000"/>
                    <a:lumOff val="25000"/>
                  </a:schemeClr>
                </a:solidFill>
              </a:rPr>
              <a:t>Cualquiera</a:t>
            </a:r>
            <a:r>
              <a:rPr lang="es-ES_tradnl" b="0" baseline="0" noProof="0" dirty="0" smtClean="0">
                <a:solidFill>
                  <a:schemeClr val="tx1">
                    <a:lumMod val="75000"/>
                    <a:lumOff val="25000"/>
                  </a:schemeClr>
                </a:solidFill>
              </a:rPr>
              <a:t> que sea su tolerancia de riesgo (querer ahorrar, o invertir, o una combinación), Regions le puede ayudar a desarrollar un plan de inversión y ahorros para sus necesidades. </a:t>
            </a:r>
          </a:p>
          <a:p>
            <a:pPr marL="0" lvl="1" indent="0">
              <a:spcBef>
                <a:spcPts val="611"/>
              </a:spcBef>
              <a:spcAft>
                <a:spcPts val="611"/>
              </a:spcAft>
              <a:buNone/>
            </a:pPr>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marL="186328" lvl="2">
              <a:spcBef>
                <a:spcPts val="611"/>
              </a:spcBef>
              <a:spcAft>
                <a:spcPts val="408"/>
              </a:spcAft>
              <a:defRPr/>
            </a:pPr>
            <a:endParaRPr lang="es-ES_tradnl" noProof="0" dirty="0">
              <a:solidFill>
                <a:schemeClr val="tx1">
                  <a:lumMod val="75000"/>
                  <a:lumOff val="25000"/>
                </a:schemeClr>
              </a:solidFill>
            </a:endParaRPr>
          </a:p>
        </p:txBody>
      </p:sp>
      <p:sp>
        <p:nvSpPr>
          <p:cNvPr id="4"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10</a:t>
            </a:fld>
            <a:endParaRPr lang="en-US" sz="1200" dirty="0">
              <a:latin typeface="News Gothic Std"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33121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70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2600" y="914400"/>
            <a:ext cx="2268538" cy="1703388"/>
          </a:xfrm>
          <a:prstGeom prst="rect">
            <a:avLst/>
          </a:prstGeom>
        </p:spPr>
      </p:sp>
      <p:sp>
        <p:nvSpPr>
          <p:cNvPr id="3" name="Notes Placeholder 2"/>
          <p:cNvSpPr>
            <a:spLocks noGrp="1"/>
          </p:cNvSpPr>
          <p:nvPr>
            <p:ph type="body" idx="1"/>
          </p:nvPr>
        </p:nvSpPr>
        <p:spPr>
          <a:xfrm>
            <a:off x="1479973" y="2667001"/>
            <a:ext cx="5301827" cy="5622292"/>
          </a:xfrm>
          <a:prstGeom prst="rect">
            <a:avLst/>
          </a:prstGeom>
        </p:spPr>
        <p:txBody>
          <a:bodyPr/>
          <a:lstStyle/>
          <a:p>
            <a:pPr>
              <a:spcBef>
                <a:spcPts val="611"/>
              </a:spcBef>
            </a:pPr>
            <a:r>
              <a:rPr lang="es-ES_tradnl" b="1" noProof="0" dirty="0" smtClean="0">
                <a:solidFill>
                  <a:schemeClr val="tx1">
                    <a:lumMod val="75000"/>
                    <a:lumOff val="25000"/>
                  </a:schemeClr>
                </a:solidFill>
              </a:rPr>
              <a:t>Consideraciones Antes</a:t>
            </a:r>
            <a:r>
              <a:rPr lang="es-ES_tradnl" b="1" baseline="0" noProof="0" dirty="0" smtClean="0">
                <a:solidFill>
                  <a:schemeClr val="tx1">
                    <a:lumMod val="75000"/>
                    <a:lumOff val="25000"/>
                  </a:schemeClr>
                </a:solidFill>
              </a:rPr>
              <a:t> de Invertir</a:t>
            </a:r>
            <a:endParaRPr lang="es-ES_tradnl" b="1" noProof="0" dirty="0" smtClean="0">
              <a:solidFill>
                <a:schemeClr val="tx1">
                  <a:lumMod val="75000"/>
                  <a:lumOff val="25000"/>
                </a:schemeClr>
              </a:solidFill>
            </a:endParaRPr>
          </a:p>
          <a:p>
            <a:pPr>
              <a:spcBef>
                <a:spcPts val="634"/>
              </a:spcBef>
              <a:spcAft>
                <a:spcPts val="634"/>
              </a:spcAft>
              <a:defRPr/>
            </a:pPr>
            <a:r>
              <a:rPr lang="es-ES_tradnl" b="1" noProof="0" dirty="0" smtClean="0">
                <a:solidFill>
                  <a:srgbClr val="404040"/>
                </a:solidFill>
              </a:rPr>
              <a:t>Refiera </a:t>
            </a:r>
            <a:r>
              <a:rPr lang="es-ES_tradnl" b="0" noProof="0" dirty="0" smtClean="0">
                <a:solidFill>
                  <a:srgbClr val="404040"/>
                </a:solidFill>
              </a:rPr>
              <a:t>la</a:t>
            </a:r>
            <a:r>
              <a:rPr lang="es-ES_tradnl" b="0" baseline="0" noProof="0" dirty="0" smtClean="0">
                <a:solidFill>
                  <a:srgbClr val="404040"/>
                </a:solidFill>
              </a:rPr>
              <a:t> hoja de información: </a:t>
            </a:r>
            <a:r>
              <a:rPr lang="es-ES_tradnl" i="1" noProof="0" dirty="0" smtClean="0">
                <a:solidFill>
                  <a:srgbClr val="404040"/>
                </a:solidFill>
              </a:rPr>
              <a:t>Alcanzando sus Metas</a:t>
            </a:r>
            <a:r>
              <a:rPr lang="es-ES_tradnl" i="1" baseline="0" noProof="0" dirty="0" smtClean="0">
                <a:solidFill>
                  <a:srgbClr val="404040"/>
                </a:solidFill>
              </a:rPr>
              <a:t> de Riqueza</a:t>
            </a:r>
            <a:r>
              <a:rPr lang="es-ES_tradnl" i="1" noProof="0" dirty="0" smtClean="0">
                <a:solidFill>
                  <a:srgbClr val="404040"/>
                </a:solidFill>
              </a:rPr>
              <a:t>.</a:t>
            </a:r>
            <a:r>
              <a:rPr lang="es-ES_tradnl" i="0" noProof="0" dirty="0" smtClean="0">
                <a:solidFill>
                  <a:srgbClr val="404040"/>
                </a:solidFill>
              </a:rPr>
              <a:t> Dirija</a:t>
            </a:r>
            <a:r>
              <a:rPr lang="es-ES_tradnl" i="0" baseline="0" noProof="0" dirty="0" smtClean="0">
                <a:solidFill>
                  <a:srgbClr val="404040"/>
                </a:solidFill>
              </a:rPr>
              <a:t> los participantes a la sección de </a:t>
            </a:r>
            <a:r>
              <a:rPr lang="es-ES_tradnl" i="1" baseline="0" noProof="0" dirty="0" smtClean="0">
                <a:solidFill>
                  <a:srgbClr val="404040"/>
                </a:solidFill>
              </a:rPr>
              <a:t>Consideraciones antes de Invertir</a:t>
            </a:r>
            <a:r>
              <a:rPr lang="es-ES_tradnl" i="0" baseline="0" noProof="0" dirty="0" smtClean="0">
                <a:solidFill>
                  <a:srgbClr val="404040"/>
                </a:solidFill>
              </a:rPr>
              <a:t>. </a:t>
            </a:r>
            <a:endParaRPr lang="es-ES_tradnl" noProof="0" dirty="0" smtClean="0">
              <a:solidFill>
                <a:srgbClr val="404040"/>
              </a:solidFill>
              <a:ea typeface="ＭＳ Ｐゴシック" pitchFamily="34" charset="-128"/>
            </a:endParaRPr>
          </a:p>
          <a:p>
            <a:pPr>
              <a:spcBef>
                <a:spcPts val="634"/>
              </a:spcBef>
              <a:spcAft>
                <a:spcPts val="634"/>
              </a:spcAft>
              <a:defRPr/>
            </a:pPr>
            <a:r>
              <a:rPr lang="es-ES_tradnl" b="0" noProof="0" dirty="0" smtClean="0">
                <a:solidFill>
                  <a:srgbClr val="404040"/>
                </a:solidFill>
                <a:ea typeface="ＭＳ Ｐゴシック" pitchFamily="34" charset="-128"/>
              </a:rPr>
              <a:t>I</a:t>
            </a:r>
            <a:r>
              <a:rPr lang="es-ES_tradnl" b="1" noProof="0" dirty="0" smtClean="0">
                <a:solidFill>
                  <a:srgbClr val="404040"/>
                </a:solidFill>
                <a:ea typeface="ＭＳ Ｐゴシック" pitchFamily="34" charset="-128"/>
              </a:rPr>
              <a:t>nstruya </a:t>
            </a:r>
            <a:r>
              <a:rPr lang="es-ES_tradnl" b="0" noProof="0" dirty="0" smtClean="0">
                <a:solidFill>
                  <a:srgbClr val="404040"/>
                </a:solidFill>
                <a:ea typeface="ＭＳ Ｐゴシック" pitchFamily="34" charset="-128"/>
              </a:rPr>
              <a:t>a</a:t>
            </a:r>
            <a:r>
              <a:rPr lang="es-ES_tradnl" b="0" baseline="0" noProof="0" dirty="0" smtClean="0">
                <a:solidFill>
                  <a:srgbClr val="404040"/>
                </a:solidFill>
                <a:ea typeface="ＭＳ Ｐゴシック" pitchFamily="34" charset="-128"/>
              </a:rPr>
              <a:t> los participantes a tomar notas cuando deseen y llevárselas para llenarlas después con más detalle. </a:t>
            </a:r>
            <a:endParaRPr lang="es-ES_tradnl" noProof="0" dirty="0" smtClean="0">
              <a:solidFill>
                <a:srgbClr val="404040"/>
              </a:solidFill>
              <a:ea typeface="ＭＳ Ｐゴシック" pitchFamily="34" charset="-128"/>
            </a:endParaRP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Existen</a:t>
            </a:r>
            <a:r>
              <a:rPr lang="es-ES_tradnl" b="0" baseline="0" noProof="0" dirty="0" smtClean="0">
                <a:solidFill>
                  <a:schemeClr val="tx1">
                    <a:lumMod val="75000"/>
                    <a:lumOff val="25000"/>
                  </a:schemeClr>
                </a:solidFill>
              </a:rPr>
              <a:t> muchas cosas que debe considerar cuando se está organizando una estrategia de inversión. </a:t>
            </a:r>
            <a:r>
              <a:rPr lang="es-ES_tradnl" b="1" baseline="0" noProof="0" dirty="0" smtClean="0">
                <a:solidFill>
                  <a:schemeClr val="tx1">
                    <a:lumMod val="75000"/>
                    <a:lumOff val="25000"/>
                  </a:schemeClr>
                </a:solidFill>
              </a:rPr>
              <a:t>La asignación de activos </a:t>
            </a:r>
            <a:r>
              <a:rPr lang="es-ES_tradnl" b="0" baseline="0" noProof="0" dirty="0" smtClean="0">
                <a:solidFill>
                  <a:schemeClr val="tx1">
                    <a:lumMod val="75000"/>
                    <a:lumOff val="25000"/>
                  </a:schemeClr>
                </a:solidFill>
              </a:rPr>
              <a:t>es una parte muy importante al invertir.  Esto es cuando usted decide cuanto dinero invertir y en que activos para poder diversificar su riesgo. Como </a:t>
            </a:r>
            <a:r>
              <a:rPr lang="es-ES_tradnl" b="1" baseline="0" noProof="0" dirty="0" smtClean="0">
                <a:solidFill>
                  <a:schemeClr val="tx1">
                    <a:lumMod val="75000"/>
                    <a:lumOff val="25000"/>
                  </a:schemeClr>
                </a:solidFill>
              </a:rPr>
              <a:t>la asignación de activos </a:t>
            </a:r>
            <a:r>
              <a:rPr lang="es-ES_tradnl" b="0" baseline="0" noProof="0" dirty="0" smtClean="0">
                <a:solidFill>
                  <a:schemeClr val="tx1">
                    <a:lumMod val="75000"/>
                    <a:lumOff val="25000"/>
                  </a:schemeClr>
                </a:solidFill>
              </a:rPr>
              <a:t>es tan importante, estas son algunas preguntas que se debe hacer para ayudarle a definir su estrategia. </a:t>
            </a:r>
            <a:endParaRPr lang="es-ES_tradnl" sz="1100" noProof="0" dirty="0" smtClean="0">
              <a:solidFill>
                <a:schemeClr val="tx1">
                  <a:lumMod val="75000"/>
                  <a:lumOff val="25000"/>
                </a:schemeClr>
              </a:solidFill>
            </a:endParaRPr>
          </a:p>
          <a:p>
            <a:pPr marL="171425" indent="-171425">
              <a:buFont typeface="Arial" panose="020B0604020202020204" pitchFamily="34" charset="0"/>
              <a:buChar char="•"/>
            </a:pPr>
            <a:r>
              <a:rPr lang="es-ES_tradnl" b="1" i="1" noProof="0" dirty="0" smtClean="0">
                <a:solidFill>
                  <a:schemeClr val="tx1">
                    <a:lumMod val="75000"/>
                    <a:lumOff val="25000"/>
                  </a:schemeClr>
                </a:solidFill>
              </a:rPr>
              <a:t>¿En cuánto</a:t>
            </a:r>
            <a:r>
              <a:rPr lang="es-ES_tradnl" b="1" i="1" baseline="0" noProof="0" dirty="0" smtClean="0">
                <a:solidFill>
                  <a:schemeClr val="tx1">
                    <a:lumMod val="75000"/>
                    <a:lumOff val="25000"/>
                  </a:schemeClr>
                </a:solidFill>
              </a:rPr>
              <a:t> tiempo voy a necesitar el dinero</a:t>
            </a:r>
            <a:r>
              <a:rPr lang="es-ES_tradnl" b="1" i="1" noProof="0" dirty="0" smtClean="0">
                <a:solidFill>
                  <a:schemeClr val="tx1">
                    <a:lumMod val="75000"/>
                    <a:lumOff val="25000"/>
                  </a:schemeClr>
                </a:solidFill>
              </a:rPr>
              <a:t>? </a:t>
            </a:r>
          </a:p>
          <a:p>
            <a:pPr lvl="1"/>
            <a:r>
              <a:rPr lang="es-ES_tradnl" noProof="0" dirty="0" smtClean="0">
                <a:solidFill>
                  <a:schemeClr val="tx1">
                    <a:lumMod val="75000"/>
                    <a:lumOff val="25000"/>
                  </a:schemeClr>
                </a:solidFill>
              </a:rPr>
              <a:t>Al contar con más tiempo de inversión, usted puede tener mejor tolerancia</a:t>
            </a:r>
            <a:r>
              <a:rPr lang="es-ES_tradnl" baseline="0" noProof="0" dirty="0" smtClean="0">
                <a:solidFill>
                  <a:schemeClr val="tx1">
                    <a:lumMod val="75000"/>
                    <a:lumOff val="25000"/>
                  </a:schemeClr>
                </a:solidFill>
              </a:rPr>
              <a:t> de riesgo, y querrá invertir en algo con más riesgo pero con mejores ganancias. </a:t>
            </a:r>
            <a:r>
              <a:rPr lang="es-ES_tradnl" noProof="0" dirty="0" smtClean="0">
                <a:solidFill>
                  <a:schemeClr val="tx1">
                    <a:lumMod val="75000"/>
                    <a:lumOff val="25000"/>
                  </a:schemeClr>
                </a:solidFill>
              </a:rPr>
              <a:t>La mayoría de las personas tienden</a:t>
            </a:r>
            <a:r>
              <a:rPr lang="es-ES_tradnl" baseline="0" noProof="0" dirty="0" smtClean="0">
                <a:solidFill>
                  <a:schemeClr val="tx1">
                    <a:lumMod val="75000"/>
                    <a:lumOff val="25000"/>
                  </a:schemeClr>
                </a:solidFill>
              </a:rPr>
              <a:t> a cambiar los activos de su cartera a bonos a medida de que se vaya acortando el tiempo de inversión.</a:t>
            </a:r>
            <a:r>
              <a:rPr lang="es-ES_tradnl" noProof="0" dirty="0" smtClean="0">
                <a:solidFill>
                  <a:schemeClr val="tx1">
                    <a:lumMod val="75000"/>
                    <a:lumOff val="25000"/>
                  </a:schemeClr>
                </a:solidFill>
              </a:rPr>
              <a:t> </a:t>
            </a:r>
          </a:p>
          <a:p>
            <a:pPr marL="171425" indent="-171425">
              <a:buFont typeface="Arial" panose="020B0604020202020204" pitchFamily="34" charset="0"/>
              <a:buChar char="•"/>
            </a:pPr>
            <a:r>
              <a:rPr lang="es-ES_tradnl" b="1" i="1" noProof="0" dirty="0" smtClean="0">
                <a:solidFill>
                  <a:schemeClr val="tx1">
                    <a:lumMod val="75000"/>
                    <a:lumOff val="25000"/>
                  </a:schemeClr>
                </a:solidFill>
              </a:rPr>
              <a:t>¿Cuánto dinero quiero arriesgar? ¿Mi esposa?</a:t>
            </a:r>
            <a:r>
              <a:rPr lang="es-ES_tradnl" b="1" i="1" baseline="0" noProof="0" dirty="0" smtClean="0">
                <a:solidFill>
                  <a:schemeClr val="tx1">
                    <a:lumMod val="75000"/>
                    <a:lumOff val="25000"/>
                  </a:schemeClr>
                </a:solidFill>
              </a:rPr>
              <a:t> </a:t>
            </a:r>
            <a:endParaRPr lang="es-ES_tradnl" b="1" i="1" noProof="0" dirty="0" smtClean="0">
              <a:solidFill>
                <a:schemeClr val="tx1">
                  <a:lumMod val="75000"/>
                  <a:lumOff val="25000"/>
                </a:schemeClr>
              </a:solidFill>
            </a:endParaRPr>
          </a:p>
          <a:p>
            <a:pPr lvl="1"/>
            <a:r>
              <a:rPr lang="es-ES_tradnl" noProof="0" dirty="0" smtClean="0">
                <a:solidFill>
                  <a:schemeClr val="tx1">
                    <a:lumMod val="75000"/>
                    <a:lumOff val="25000"/>
                  </a:schemeClr>
                </a:solidFill>
              </a:rPr>
              <a:t>Sea honesto con su tolerancia de riesgo. Entre más cerca esté de jubilarse,</a:t>
            </a:r>
            <a:r>
              <a:rPr lang="es-ES_tradnl" baseline="0" noProof="0" dirty="0" smtClean="0">
                <a:solidFill>
                  <a:schemeClr val="tx1">
                    <a:lumMod val="75000"/>
                    <a:lumOff val="25000"/>
                  </a:schemeClr>
                </a:solidFill>
              </a:rPr>
              <a:t> menos querrá arriesgar. Una vez que haya determinado su nivel de riesgo, considere las acciones y activos apropiados. </a:t>
            </a:r>
            <a:endParaRPr lang="es-ES_tradnl" noProof="0" dirty="0" smtClean="0">
              <a:solidFill>
                <a:schemeClr val="tx1">
                  <a:lumMod val="75000"/>
                  <a:lumOff val="25000"/>
                </a:schemeClr>
              </a:solidFill>
            </a:endParaRPr>
          </a:p>
          <a:p>
            <a:pPr marL="171425" indent="-171425">
              <a:buFont typeface="Arial" panose="020B0604020202020204" pitchFamily="34" charset="0"/>
              <a:buChar char="•"/>
            </a:pPr>
            <a:r>
              <a:rPr lang="es-ES_tradnl" b="1" i="1" noProof="0" dirty="0" smtClean="0">
                <a:solidFill>
                  <a:schemeClr val="tx1">
                    <a:lumMod val="75000"/>
                    <a:lumOff val="25000"/>
                  </a:schemeClr>
                </a:solidFill>
              </a:rPr>
              <a:t>¿En qué tipo</a:t>
            </a:r>
            <a:r>
              <a:rPr lang="es-ES_tradnl" b="1" i="1" baseline="0" noProof="0" dirty="0" smtClean="0">
                <a:solidFill>
                  <a:schemeClr val="tx1">
                    <a:lumMod val="75000"/>
                    <a:lumOff val="25000"/>
                  </a:schemeClr>
                </a:solidFill>
              </a:rPr>
              <a:t> de inversiones estoy interesado? </a:t>
            </a:r>
            <a:endParaRPr lang="es-ES_tradnl" b="1" i="1" noProof="0" dirty="0" smtClean="0">
              <a:solidFill>
                <a:schemeClr val="tx1">
                  <a:lumMod val="75000"/>
                  <a:lumOff val="25000"/>
                </a:schemeClr>
              </a:solidFill>
            </a:endParaRPr>
          </a:p>
          <a:p>
            <a:pPr lvl="1"/>
            <a:r>
              <a:rPr lang="es-ES_tradnl" noProof="0" dirty="0" smtClean="0">
                <a:solidFill>
                  <a:schemeClr val="tx1">
                    <a:lumMod val="75000"/>
                    <a:lumOff val="25000"/>
                  </a:schemeClr>
                </a:solidFill>
              </a:rPr>
              <a:t>Diversifique su cartera escogiendo</a:t>
            </a:r>
            <a:r>
              <a:rPr lang="es-ES_tradnl" baseline="0" noProof="0" dirty="0" smtClean="0">
                <a:solidFill>
                  <a:schemeClr val="tx1">
                    <a:lumMod val="75000"/>
                    <a:lumOff val="25000"/>
                  </a:schemeClr>
                </a:solidFill>
              </a:rPr>
              <a:t> diferentes tipos de inversión. Muchas personas encuentran cuatro, cinco o hasta diez opciones de inversión para diversificar su cartera. </a:t>
            </a:r>
            <a:r>
              <a:rPr lang="es-ES_tradnl" noProof="0" dirty="0" smtClean="0">
                <a:solidFill>
                  <a:schemeClr val="tx1">
                    <a:lumMod val="75000"/>
                    <a:lumOff val="25000"/>
                  </a:schemeClr>
                </a:solidFill>
              </a:rPr>
              <a:t>Esto lo puede proteger de no tener todo</a:t>
            </a:r>
            <a:r>
              <a:rPr lang="es-ES_tradnl" baseline="0" noProof="0" dirty="0" smtClean="0">
                <a:solidFill>
                  <a:schemeClr val="tx1">
                    <a:lumMod val="75000"/>
                    <a:lumOff val="25000"/>
                  </a:schemeClr>
                </a:solidFill>
              </a:rPr>
              <a:t> su dinero en un mismo sitio.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r>
              <a:rPr lang="es-ES_tradnl" noProof="0" dirty="0" smtClean="0">
                <a:solidFill>
                  <a:schemeClr val="tx1">
                    <a:lumMod val="75000"/>
                    <a:lumOff val="25000"/>
                  </a:schemeClr>
                </a:solidFill>
              </a:rPr>
              <a:t>Si</a:t>
            </a:r>
            <a:r>
              <a:rPr lang="es-ES_tradnl" baseline="0" noProof="0" dirty="0" smtClean="0">
                <a:solidFill>
                  <a:schemeClr val="tx1">
                    <a:lumMod val="75000"/>
                    <a:lumOff val="25000"/>
                  </a:schemeClr>
                </a:solidFill>
              </a:rPr>
              <a:t> se siente angustiado haciéndolo solo, trabaje con profesionales de la industria hasta sentirse más cómodo.  Aproveche ese conocimiento y experiencia para crear un plan para sus metas financieras.</a:t>
            </a:r>
            <a:endParaRPr lang="es-ES_tradnl" noProof="0" dirty="0" smtClean="0">
              <a:solidFill>
                <a:schemeClr val="tx1">
                  <a:lumMod val="75000"/>
                  <a:lumOff val="25000"/>
                </a:schemeClr>
              </a:solidFill>
            </a:endParaRPr>
          </a:p>
          <a:p>
            <a:pPr marL="0" lvl="1"/>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noProof="0" dirty="0" smtClean="0">
              <a:solidFill>
                <a:schemeClr val="tx1">
                  <a:lumMod val="75000"/>
                  <a:lumOff val="25000"/>
                </a:schemeClr>
              </a:solidFill>
              <a:latin typeface="Arial" pitchFamily="34" charset="0"/>
              <a:ea typeface="ＭＳ Ｐゴシック" pitchFamily="34" charset="-128"/>
            </a:endParaRPr>
          </a:p>
          <a:p>
            <a:pPr eaLnBrk="1" hangingPunct="1"/>
            <a:endParaRPr lang="es-ES_tradnl" b="1" noProof="0" dirty="0" smtClean="0">
              <a:solidFill>
                <a:schemeClr val="tx1">
                  <a:lumMod val="75000"/>
                  <a:lumOff val="25000"/>
                </a:schemeClr>
              </a:solidFill>
            </a:endParaRPr>
          </a:p>
        </p:txBody>
      </p:sp>
      <p:sp>
        <p:nvSpPr>
          <p:cNvPr id="6"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latin typeface="News Gothic Std" pitchFamily="34" charset="0"/>
              </a:rPr>
              <a:pPr marL="279469"/>
              <a:t>11</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 y="419100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62" y="2971800"/>
            <a:ext cx="731520" cy="720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6"/>
          <p:cNvSpPr>
            <a:spLocks noGrp="1" noRot="1" noChangeAspect="1" noChangeArrowheads="1" noTextEdit="1"/>
          </p:cNvSpPr>
          <p:nvPr>
            <p:ph type="sldImg"/>
          </p:nvPr>
        </p:nvSpPr>
        <p:spPr>
          <a:xfrm>
            <a:off x="4394200" y="1041400"/>
            <a:ext cx="2451100" cy="1838325"/>
          </a:xfrm>
          <a:ln/>
        </p:spPr>
      </p:sp>
      <p:sp>
        <p:nvSpPr>
          <p:cNvPr id="57348" name="Rectangle 1027"/>
          <p:cNvSpPr>
            <a:spLocks noGrp="1" noChangeArrowheads="1"/>
          </p:cNvSpPr>
          <p:nvPr>
            <p:ph type="body" idx="1"/>
          </p:nvPr>
        </p:nvSpPr>
        <p:spPr>
          <a:xfrm>
            <a:off x="1463040" y="3023711"/>
            <a:ext cx="5382259" cy="58573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34"/>
              </a:spcBef>
              <a:defRPr/>
            </a:pPr>
            <a:r>
              <a:rPr lang="es-ES_tradnl" b="1" noProof="0" dirty="0" smtClean="0">
                <a:solidFill>
                  <a:schemeClr val="tx1">
                    <a:lumMod val="75000"/>
                    <a:lumOff val="25000"/>
                  </a:schemeClr>
                </a:solidFill>
              </a:rPr>
              <a:t>Priorice Otras Metas Financieras</a:t>
            </a:r>
          </a:p>
          <a:p>
            <a:pPr>
              <a:spcBef>
                <a:spcPts val="1902"/>
              </a:spcBef>
              <a:spcAft>
                <a:spcPts val="634"/>
              </a:spcAft>
              <a:defRPr/>
            </a:pPr>
            <a:r>
              <a:rPr lang="es-ES_tradnl" b="1" noProof="0" dirty="0" smtClean="0">
                <a:solidFill>
                  <a:schemeClr val="tx1">
                    <a:lumMod val="75000"/>
                    <a:lumOff val="25000"/>
                  </a:schemeClr>
                </a:solidFill>
                <a:ea typeface="ＭＳ Ｐゴシック" pitchFamily="34" charset="-128"/>
              </a:rPr>
              <a:t>Diga:</a:t>
            </a:r>
            <a:r>
              <a:rPr lang="es-ES_tradnl" b="0" noProof="0" dirty="0" smtClean="0">
                <a:solidFill>
                  <a:schemeClr val="tx1">
                    <a:lumMod val="75000"/>
                    <a:lumOff val="25000"/>
                  </a:schemeClr>
                </a:solidFill>
                <a:ea typeface="ＭＳ Ｐゴシック" pitchFamily="34" charset="-128"/>
              </a:rPr>
              <a:t> Después de organizar su plan de inversión, es bueno priorizar sus otras</a:t>
            </a:r>
            <a:r>
              <a:rPr lang="es-ES_tradnl" b="0" baseline="0" noProof="0" dirty="0" smtClean="0">
                <a:solidFill>
                  <a:schemeClr val="tx1">
                    <a:lumMod val="75000"/>
                    <a:lumOff val="25000"/>
                  </a:schemeClr>
                </a:solidFill>
                <a:ea typeface="ＭＳ Ｐゴシック" pitchFamily="34" charset="-128"/>
              </a:rPr>
              <a:t> metas financieras. Y el mejor lugar para comenzar a pensar en sus metas es en el final. Hay un refrán que dice “empiece con el final en mente”. Entonces, ¿Como quiere vivir este año? ¿En cinco?¿Cuando se retire? </a:t>
            </a: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noProof="0" dirty="0" smtClean="0">
                <a:solidFill>
                  <a:schemeClr val="tx1">
                    <a:lumMod val="75000"/>
                    <a:lumOff val="25000"/>
                  </a:schemeClr>
                </a:solidFill>
                <a:ea typeface="ＭＳ Ｐゴシック" pitchFamily="34" charset="-128"/>
              </a:rPr>
              <a:t>Entre más quiera ahorrar,</a:t>
            </a:r>
            <a:r>
              <a:rPr lang="es-ES_tradnl" baseline="0" noProof="0" dirty="0" smtClean="0">
                <a:solidFill>
                  <a:schemeClr val="tx1">
                    <a:lumMod val="75000"/>
                    <a:lumOff val="25000"/>
                  </a:schemeClr>
                </a:solidFill>
                <a:ea typeface="ＭＳ Ｐゴシック" pitchFamily="34" charset="-128"/>
              </a:rPr>
              <a:t> más podrá aprovechar y divertirse con su dinero –  tanto hoy como mañana.</a:t>
            </a: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b="1" noProof="0" dirty="0" smtClean="0">
                <a:solidFill>
                  <a:schemeClr val="tx1">
                    <a:lumMod val="75000"/>
                    <a:lumOff val="25000"/>
                  </a:schemeClr>
                </a:solidFill>
              </a:rPr>
              <a:t>Refiera </a:t>
            </a:r>
            <a:r>
              <a:rPr lang="es-ES_tradnl" b="0" noProof="0" dirty="0" smtClean="0">
                <a:solidFill>
                  <a:schemeClr val="tx1">
                    <a:lumMod val="75000"/>
                    <a:lumOff val="25000"/>
                  </a:schemeClr>
                </a:solidFill>
              </a:rPr>
              <a:t>la hoja de información: </a:t>
            </a:r>
            <a:r>
              <a:rPr lang="es-ES_tradnl" i="1" noProof="0" dirty="0" smtClean="0">
                <a:solidFill>
                  <a:schemeClr val="tx1">
                    <a:lumMod val="75000"/>
                    <a:lumOff val="25000"/>
                  </a:schemeClr>
                </a:solidFill>
              </a:rPr>
              <a:t>Alcanzando</a:t>
            </a:r>
            <a:r>
              <a:rPr lang="es-ES_tradnl" i="1" baseline="0" noProof="0" dirty="0" smtClean="0">
                <a:solidFill>
                  <a:schemeClr val="tx1">
                    <a:lumMod val="75000"/>
                    <a:lumOff val="25000"/>
                  </a:schemeClr>
                </a:solidFill>
              </a:rPr>
              <a:t> sus Metas Financieras</a:t>
            </a:r>
            <a:r>
              <a:rPr lang="es-ES_tradnl" i="1" noProof="0" dirty="0" smtClean="0">
                <a:solidFill>
                  <a:schemeClr val="tx1">
                    <a:lumMod val="75000"/>
                    <a:lumOff val="25000"/>
                  </a:schemeClr>
                </a:solidFill>
              </a:rPr>
              <a:t>.  </a:t>
            </a:r>
            <a:r>
              <a:rPr lang="es-ES_tradnl" i="0" noProof="0" dirty="0" smtClean="0">
                <a:solidFill>
                  <a:schemeClr val="tx1">
                    <a:lumMod val="75000"/>
                    <a:lumOff val="25000"/>
                  </a:schemeClr>
                </a:solidFill>
              </a:rPr>
              <a:t>Dirija</a:t>
            </a:r>
            <a:r>
              <a:rPr lang="es-ES_tradnl" i="0" baseline="0" noProof="0" dirty="0" smtClean="0">
                <a:solidFill>
                  <a:schemeClr val="tx1">
                    <a:lumMod val="75000"/>
                    <a:lumOff val="25000"/>
                  </a:schemeClr>
                </a:solidFill>
              </a:rPr>
              <a:t> los participantes a la sección de priorizar las metas financieras. </a:t>
            </a:r>
            <a:endParaRPr lang="es-ES_tradnl" noProof="0" dirty="0" smtClean="0">
              <a:solidFill>
                <a:schemeClr val="tx1">
                  <a:lumMod val="75000"/>
                  <a:lumOff val="25000"/>
                </a:schemeClr>
              </a:solidFill>
              <a:ea typeface="ＭＳ Ｐゴシック" pitchFamily="34" charset="-128"/>
            </a:endParaRPr>
          </a:p>
          <a:p>
            <a:pPr marL="0" marR="0" indent="0" algn="l" defTabSz="914400" rtl="0" eaLnBrk="1" fontAlgn="auto" latinLnBrk="0" hangingPunct="1">
              <a:lnSpc>
                <a:spcPct val="100000"/>
              </a:lnSpc>
              <a:spcBef>
                <a:spcPts val="634"/>
              </a:spcBef>
              <a:spcAft>
                <a:spcPts val="634"/>
              </a:spcAft>
              <a:buClrTx/>
              <a:buSzTx/>
              <a:buFontTx/>
              <a:buNone/>
              <a:tabLst/>
              <a:defRPr/>
            </a:pPr>
            <a:r>
              <a:rPr lang="es-ES_tradnl" b="0" noProof="0" dirty="0" smtClean="0">
                <a:solidFill>
                  <a:srgbClr val="404040"/>
                </a:solidFill>
                <a:ea typeface="ＭＳ Ｐゴシック" pitchFamily="34" charset="-128"/>
              </a:rPr>
              <a:t>I</a:t>
            </a:r>
            <a:r>
              <a:rPr lang="es-ES_tradnl" b="1" noProof="0" dirty="0" smtClean="0">
                <a:solidFill>
                  <a:srgbClr val="404040"/>
                </a:solidFill>
                <a:ea typeface="ＭＳ Ｐゴシック" pitchFamily="34" charset="-128"/>
              </a:rPr>
              <a:t>nstruya </a:t>
            </a:r>
            <a:r>
              <a:rPr lang="es-ES_tradnl" b="0" noProof="0" dirty="0" smtClean="0">
                <a:solidFill>
                  <a:srgbClr val="404040"/>
                </a:solidFill>
                <a:ea typeface="ＭＳ Ｐゴシック" pitchFamily="34" charset="-128"/>
              </a:rPr>
              <a:t>a</a:t>
            </a:r>
            <a:r>
              <a:rPr lang="es-ES_tradnl" b="0" baseline="0" noProof="0" dirty="0" smtClean="0">
                <a:solidFill>
                  <a:srgbClr val="404040"/>
                </a:solidFill>
                <a:ea typeface="ＭＳ Ｐゴシック" pitchFamily="34" charset="-128"/>
              </a:rPr>
              <a:t> los participantes a tomar notas cuando deseen y llevárselas para llenarlas después con más detalle. </a:t>
            </a:r>
            <a:endParaRPr lang="es-ES_tradnl" noProof="0" dirty="0" smtClean="0">
              <a:solidFill>
                <a:srgbClr val="404040"/>
              </a:solidFill>
              <a:ea typeface="ＭＳ Ｐゴシック" pitchFamily="34" charset="-128"/>
            </a:endParaRPr>
          </a:p>
          <a:p>
            <a:pPr>
              <a:spcBef>
                <a:spcPts val="634"/>
              </a:spcBef>
              <a:spcAft>
                <a:spcPts val="634"/>
              </a:spcAft>
              <a:defRPr/>
            </a:pPr>
            <a:r>
              <a:rPr lang="es-ES_tradnl" b="0" baseline="0" noProof="0" dirty="0" smtClean="0">
                <a:solidFill>
                  <a:schemeClr val="tx1">
                    <a:lumMod val="75000"/>
                    <a:lumOff val="25000"/>
                  </a:schemeClr>
                </a:solidFill>
                <a:ea typeface="ＭＳ Ｐゴシック" pitchFamily="34" charset="-128"/>
              </a:rPr>
              <a:t>  </a:t>
            </a:r>
            <a:endParaRPr lang="es-ES_tradnl" noProof="0" dirty="0" smtClean="0">
              <a:solidFill>
                <a:schemeClr val="tx1">
                  <a:lumMod val="75000"/>
                  <a:lumOff val="25000"/>
                </a:schemeClr>
              </a:solidFill>
              <a:ea typeface="ＭＳ Ｐゴシック" pitchFamily="34" charset="-128"/>
            </a:endParaRPr>
          </a:p>
          <a:p>
            <a:pPr>
              <a:spcBef>
                <a:spcPts val="634"/>
              </a:spcBef>
              <a:spcAft>
                <a:spcPts val="634"/>
              </a:spcAft>
              <a:defRPr/>
            </a:pPr>
            <a:r>
              <a:rPr lang="es-ES_tradnl" b="1" noProof="0" dirty="0" smtClean="0">
                <a:solidFill>
                  <a:schemeClr val="tx1">
                    <a:lumMod val="75000"/>
                    <a:lumOff val="25000"/>
                  </a:schemeClr>
                </a:solidFill>
                <a:ea typeface="ＭＳ Ｐゴシック" pitchFamily="34" charset="-128"/>
              </a:rPr>
              <a:t>Diga: </a:t>
            </a:r>
            <a:r>
              <a:rPr lang="es-ES_tradnl" b="0" noProof="0" dirty="0" smtClean="0">
                <a:solidFill>
                  <a:schemeClr val="tx1">
                    <a:lumMod val="75000"/>
                    <a:lumOff val="25000"/>
                  </a:schemeClr>
                </a:solidFill>
                <a:ea typeface="ＭＳ Ｐゴシック" pitchFamily="34" charset="-128"/>
              </a:rPr>
              <a:t>Comencemos</a:t>
            </a:r>
            <a:r>
              <a:rPr lang="es-ES_tradnl" b="0" baseline="0" noProof="0" dirty="0" smtClean="0">
                <a:solidFill>
                  <a:schemeClr val="tx1">
                    <a:lumMod val="75000"/>
                    <a:lumOff val="25000"/>
                  </a:schemeClr>
                </a:solidFill>
                <a:ea typeface="ＭＳ Ｐゴシック" pitchFamily="34" charset="-128"/>
              </a:rPr>
              <a:t> hablando sobre otras metas financieras. ¿Cuáles son algunos ejemplos? Escriba las metas que se les vaya ocurriendo en la sección de Priorice Su Otras Metas Financieras en la hoja de información. Algunos ejemplos incluyen:</a:t>
            </a:r>
            <a:endParaRPr lang="es-ES_tradnl" noProof="0" dirty="0" smtClean="0">
              <a:solidFill>
                <a:schemeClr val="tx1">
                  <a:lumMod val="75000"/>
                  <a:lumOff val="25000"/>
                </a:schemeClr>
              </a:solidFill>
              <a:ea typeface="ＭＳ Ｐゴシック" pitchFamily="34" charset="-128"/>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Guardar dinero en efectivo para casos de emergencia</a:t>
            </a: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Terminar</a:t>
            </a:r>
            <a:r>
              <a:rPr lang="es-ES_tradnl" baseline="0" noProof="0" dirty="0" smtClean="0">
                <a:solidFill>
                  <a:schemeClr val="tx1">
                    <a:lumMod val="75000"/>
                    <a:lumOff val="25000"/>
                  </a:schemeClr>
                </a:solidFill>
              </a:rPr>
              <a:t> de pagar préstamos como su hipoteca, el préstamo de un auto o deuda que tenga en tarjetas de crédito. </a:t>
            </a:r>
            <a:endParaRPr lang="es-ES_tradnl" noProof="0" dirty="0" smtClean="0">
              <a:solidFill>
                <a:schemeClr val="tx1">
                  <a:lumMod val="75000"/>
                  <a:lumOff val="25000"/>
                </a:schemeClr>
              </a:solidFill>
            </a:endParaRP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Empezar</a:t>
            </a:r>
            <a:r>
              <a:rPr lang="es-ES_tradnl" baseline="0" noProof="0" dirty="0" smtClean="0">
                <a:solidFill>
                  <a:schemeClr val="tx1">
                    <a:lumMod val="75000"/>
                    <a:lumOff val="25000"/>
                  </a:schemeClr>
                </a:solidFill>
              </a:rPr>
              <a:t> un plan de ahorros para la universidad de sus hijos. </a:t>
            </a:r>
          </a:p>
          <a:p>
            <a:pPr marL="289978" lvl="1" indent="-289978">
              <a:spcBef>
                <a:spcPts val="634"/>
              </a:spcBef>
              <a:spcAft>
                <a:spcPts val="634"/>
              </a:spcAft>
              <a:buBlip>
                <a:blip r:embed="rId3"/>
              </a:buBlip>
            </a:pPr>
            <a:r>
              <a:rPr lang="es-ES_tradnl" noProof="0" dirty="0" smtClean="0">
                <a:solidFill>
                  <a:schemeClr val="tx1">
                    <a:lumMod val="75000"/>
                    <a:lumOff val="25000"/>
                  </a:schemeClr>
                </a:solidFill>
              </a:rPr>
              <a:t>Conseguir seguros de vida y discapacidad  </a:t>
            </a:r>
          </a:p>
          <a:p>
            <a:pPr marL="289978" lvl="1" indent="-289978">
              <a:spcBef>
                <a:spcPts val="634"/>
              </a:spcBef>
              <a:spcAft>
                <a:spcPts val="634"/>
              </a:spcAft>
              <a:buBlip>
                <a:blip r:embed="rId3"/>
              </a:buBlip>
            </a:pPr>
            <a:endParaRPr lang="en-US" dirty="0" smtClean="0">
              <a:solidFill>
                <a:schemeClr val="tx1">
                  <a:lumMod val="75000"/>
                  <a:lumOff val="25000"/>
                </a:schemeClr>
              </a:solidFill>
            </a:endParaRPr>
          </a:p>
          <a:p>
            <a:pPr marL="0" lvl="1" indent="0">
              <a:spcBef>
                <a:spcPts val="634"/>
              </a:spcBef>
              <a:spcAft>
                <a:spcPts val="634"/>
              </a:spcAft>
              <a:buNone/>
            </a:pPr>
            <a:endParaRPr lang="en-US"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marL="0" lvl="1">
              <a:spcBef>
                <a:spcPts val="317"/>
              </a:spcBef>
              <a:spcAft>
                <a:spcPts val="317"/>
              </a:spcAft>
            </a:pPr>
            <a:endParaRPr lang="en-US" dirty="0" smtClean="0">
              <a:solidFill>
                <a:srgbClr val="404040"/>
              </a:solidFill>
              <a:ea typeface="ＭＳ Ｐゴシック" pitchFamily="34" charset="-128"/>
            </a:endParaRPr>
          </a:p>
          <a:p>
            <a:endParaRPr lang="en-US" dirty="0" smtClean="0">
              <a:solidFill>
                <a:srgbClr val="404040"/>
              </a:solidFill>
              <a:latin typeface="Arial" pitchFamily="34" charset="0"/>
              <a:ea typeface="ＭＳ Ｐゴシック" pitchFamily="34" charset="-128"/>
            </a:endParaRPr>
          </a:p>
          <a:p>
            <a:pPr eaLnBrk="1" hangingPunct="1"/>
            <a:endParaRPr lang="en-US" b="1" dirty="0" smtClean="0">
              <a:solidFill>
                <a:srgbClr val="404040"/>
              </a:solidFill>
            </a:endParaRPr>
          </a:p>
        </p:txBody>
      </p:sp>
      <p:sp>
        <p:nvSpPr>
          <p:cNvPr id="5" name="Slide Number Placeholder 3"/>
          <p:cNvSpPr txBox="1">
            <a:spLocks/>
          </p:cNvSpPr>
          <p:nvPr/>
        </p:nvSpPr>
        <p:spPr>
          <a:xfrm>
            <a:off x="0" y="9201150"/>
            <a:ext cx="1463040" cy="400050"/>
          </a:xfrm>
          <a:prstGeom prst="rect">
            <a:avLst/>
          </a:prstGeom>
        </p:spPr>
        <p:txBody>
          <a:bodyPr lIns="96659" tIns="48330" rIns="96659" bIns="4833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9978"/>
            <a:fld id="{D1B90812-0B77-449E-AACC-F8C52DA348E8}" type="slidenum">
              <a:rPr lang="en-US" sz="1200">
                <a:latin typeface="News Gothic Std" pitchFamily="34" charset="0"/>
              </a:rPr>
              <a:pPr marL="289978"/>
              <a:t>12</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3440430"/>
            <a:ext cx="731520" cy="720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2" y="5200650"/>
            <a:ext cx="731520" cy="720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2" y="6480809"/>
            <a:ext cx="731520" cy="720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55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200525" y="1008063"/>
            <a:ext cx="2370138" cy="1779587"/>
          </a:xfrm>
          <a:ln/>
        </p:spPr>
      </p:sp>
      <p:sp>
        <p:nvSpPr>
          <p:cNvPr id="55300" name="Rectangle 1027"/>
          <p:cNvSpPr>
            <a:spLocks noGrp="1" noChangeArrowheads="1"/>
          </p:cNvSpPr>
          <p:nvPr>
            <p:ph type="body" idx="1"/>
          </p:nvPr>
        </p:nvSpPr>
        <p:spPr>
          <a:xfrm>
            <a:off x="1455632" y="2927721"/>
            <a:ext cx="5165302" cy="61750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11"/>
              </a:spcBef>
              <a:defRPr/>
            </a:pPr>
            <a:r>
              <a:rPr lang="es-ES_tradnl" b="1" noProof="0" dirty="0" smtClean="0">
                <a:solidFill>
                  <a:schemeClr val="tx1">
                    <a:lumMod val="75000"/>
                    <a:lumOff val="25000"/>
                  </a:schemeClr>
                </a:solidFill>
              </a:rPr>
              <a:t>Etapas</a:t>
            </a:r>
            <a:r>
              <a:rPr lang="es-ES_tradnl" b="1" baseline="0" noProof="0" dirty="0" smtClean="0">
                <a:solidFill>
                  <a:schemeClr val="tx1">
                    <a:lumMod val="75000"/>
                    <a:lumOff val="25000"/>
                  </a:schemeClr>
                </a:solidFill>
              </a:rPr>
              <a:t> de Vida Financiera</a:t>
            </a:r>
            <a:r>
              <a:rPr lang="es-ES_tradnl" b="1" noProof="0" dirty="0" smtClean="0">
                <a:solidFill>
                  <a:schemeClr val="tx1">
                    <a:lumMod val="75000"/>
                    <a:lumOff val="25000"/>
                  </a:schemeClr>
                </a:solidFill>
              </a:rPr>
              <a:t> Etapa: 1. Crecer y Hacer</a:t>
            </a:r>
          </a:p>
          <a:p>
            <a:pPr>
              <a:spcBef>
                <a:spcPts val="611"/>
              </a:spcBef>
              <a:defRPr/>
            </a:pPr>
            <a:endParaRPr lang="es-ES_tradnl" b="1" noProof="0" dirty="0" smtClean="0">
              <a:solidFill>
                <a:schemeClr val="tx1">
                  <a:lumMod val="75000"/>
                  <a:lumOff val="25000"/>
                </a:schemeClr>
              </a:solidFill>
            </a:endParaRPr>
          </a:p>
          <a:p>
            <a:pPr>
              <a:spcBef>
                <a:spcPts val="611"/>
              </a:spcBef>
              <a:defRPr/>
            </a:pPr>
            <a:r>
              <a:rPr lang="es-ES_tradnl" b="1" noProof="0" dirty="0" smtClean="0">
                <a:solidFill>
                  <a:schemeClr val="tx1">
                    <a:lumMod val="75000"/>
                    <a:lumOff val="25000"/>
                  </a:schemeClr>
                </a:solidFill>
              </a:rPr>
              <a:t>Refiera </a:t>
            </a:r>
            <a:r>
              <a:rPr lang="es-ES_tradnl" b="0" noProof="0" dirty="0" smtClean="0">
                <a:solidFill>
                  <a:schemeClr val="tx1">
                    <a:lumMod val="75000"/>
                    <a:lumOff val="25000"/>
                  </a:schemeClr>
                </a:solidFill>
              </a:rPr>
              <a:t>la hoja de información 2</a:t>
            </a:r>
            <a:r>
              <a:rPr lang="es-ES_tradnl" b="0" baseline="0" noProof="0" dirty="0" smtClean="0">
                <a:solidFill>
                  <a:schemeClr val="tx1">
                    <a:lumMod val="75000"/>
                    <a:lumOff val="25000"/>
                  </a:schemeClr>
                </a:solidFill>
              </a:rPr>
              <a:t> y muestre el diagrama en la diapositiva. </a:t>
            </a:r>
            <a:r>
              <a:rPr lang="es-ES_tradnl" b="1" baseline="0" noProof="0" dirty="0" smtClean="0">
                <a:solidFill>
                  <a:schemeClr val="tx1">
                    <a:lumMod val="75000"/>
                    <a:lumOff val="25000"/>
                  </a:schemeClr>
                </a:solidFill>
              </a:rPr>
              <a:t>Dirija</a:t>
            </a:r>
            <a:r>
              <a:rPr lang="es-ES_tradnl" b="0" baseline="0" noProof="0" dirty="0" smtClean="0">
                <a:solidFill>
                  <a:schemeClr val="tx1">
                    <a:lumMod val="75000"/>
                    <a:lumOff val="25000"/>
                  </a:schemeClr>
                </a:solidFill>
              </a:rPr>
              <a:t> a los participantes a tomar notas sobre la información que les sea relevante durante la presentación de cada etapa. </a:t>
            </a:r>
            <a:endParaRPr lang="es-ES_tradnl" noProof="0" dirty="0" smtClean="0">
              <a:solidFill>
                <a:schemeClr val="tx1">
                  <a:lumMod val="75000"/>
                  <a:lumOff val="25000"/>
                </a:schemeClr>
              </a:solidFill>
            </a:endParaRPr>
          </a:p>
          <a:p>
            <a:pPr>
              <a:spcBef>
                <a:spcPts val="611"/>
              </a:spcBef>
              <a:defRPr/>
            </a:pPr>
            <a:endParaRPr lang="es-ES_tradnl" b="1" noProof="0" dirty="0" smtClean="0">
              <a:solidFill>
                <a:schemeClr val="tx1">
                  <a:lumMod val="75000"/>
                  <a:lumOff val="25000"/>
                </a:schemeClr>
              </a:solidFill>
            </a:endParaRPr>
          </a:p>
          <a:p>
            <a:pPr>
              <a:spcBef>
                <a:spcPts val="611"/>
              </a:spcBef>
              <a:defRPr/>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Ya</a:t>
            </a:r>
            <a:r>
              <a:rPr lang="es-ES_tradnl" b="0" baseline="0" noProof="0" dirty="0" smtClean="0">
                <a:solidFill>
                  <a:schemeClr val="tx1">
                    <a:lumMod val="75000"/>
                    <a:lumOff val="25000"/>
                  </a:schemeClr>
                </a:solidFill>
              </a:rPr>
              <a:t> estableció una plataforma de riqueza, ¿Ahora qué? Veamos algunos eventos de vida que pueden ocurrir y presentar un reto.  Preste atención a los detalles de cada etapa y piense en cual se encuentra. </a:t>
            </a:r>
            <a:endParaRPr lang="es-ES_tradnl" noProof="0" dirty="0" smtClean="0">
              <a:solidFill>
                <a:schemeClr val="tx1">
                  <a:lumMod val="75000"/>
                  <a:lumOff val="25000"/>
                </a:schemeClr>
              </a:solidFill>
            </a:endParaRPr>
          </a:p>
          <a:p>
            <a:pPr>
              <a:spcBef>
                <a:spcPts val="611"/>
              </a:spcBef>
              <a:defRPr/>
            </a:pPr>
            <a:r>
              <a:rPr lang="es-ES_tradnl" noProof="0" dirty="0" smtClean="0">
                <a:solidFill>
                  <a:schemeClr val="tx1">
                    <a:lumMod val="75000"/>
                    <a:lumOff val="25000"/>
                  </a:schemeClr>
                </a:solidFill>
              </a:rPr>
              <a:t>Cuando</a:t>
            </a:r>
            <a:r>
              <a:rPr lang="es-ES_tradnl" baseline="0" noProof="0" dirty="0" smtClean="0">
                <a:solidFill>
                  <a:schemeClr val="tx1">
                    <a:lumMod val="75000"/>
                    <a:lumOff val="25000"/>
                  </a:schemeClr>
                </a:solidFill>
              </a:rPr>
              <a:t> est</a:t>
            </a:r>
            <a:r>
              <a:rPr lang="en-US" baseline="0" noProof="0" dirty="0" smtClean="0">
                <a:solidFill>
                  <a:schemeClr val="tx1">
                    <a:lumMod val="75000"/>
                    <a:lumOff val="25000"/>
                  </a:schemeClr>
                </a:solidFill>
              </a:rPr>
              <a:t>á</a:t>
            </a:r>
            <a:r>
              <a:rPr lang="es-ES_tradnl" baseline="0" noProof="0" dirty="0" smtClean="0">
                <a:solidFill>
                  <a:schemeClr val="tx1">
                    <a:lumMod val="75000"/>
                    <a:lumOff val="25000"/>
                  </a:schemeClr>
                </a:solidFill>
              </a:rPr>
              <a:t> haciendo y creciendo su riqueza en la primera etapa, usted está ganando dinero y asumiendo que lo seguir</a:t>
            </a:r>
            <a:r>
              <a:rPr lang="en-US" baseline="0" noProof="0" dirty="0" smtClean="0">
                <a:solidFill>
                  <a:schemeClr val="tx1">
                    <a:lumMod val="75000"/>
                    <a:lumOff val="25000"/>
                  </a:schemeClr>
                </a:solidFill>
              </a:rPr>
              <a:t>á ganando </a:t>
            </a:r>
            <a:r>
              <a:rPr lang="es-ES_tradnl" baseline="0" noProof="0" dirty="0" smtClean="0">
                <a:solidFill>
                  <a:schemeClr val="tx1">
                    <a:lumMod val="75000"/>
                    <a:lumOff val="25000"/>
                  </a:schemeClr>
                </a:solidFill>
              </a:rPr>
              <a:t>por unos cuantos años más. ¿Estas son algunas preguntas financieras que se puede hacer durante esta etapa.</a:t>
            </a:r>
            <a:endParaRPr lang="es-ES_tradnl" noProof="0" dirty="0" smtClean="0">
              <a:solidFill>
                <a:schemeClr val="tx1">
                  <a:lumMod val="75000"/>
                  <a:lumOff val="25000"/>
                </a:schemeClr>
              </a:solidFill>
            </a:endParaRPr>
          </a:p>
          <a:p>
            <a:pPr marL="171425" indent="-171425">
              <a:spcBef>
                <a:spcPts val="611"/>
              </a:spcBef>
              <a:buFont typeface="Arial"/>
              <a:buChar char="•"/>
              <a:defRPr/>
            </a:pPr>
            <a:r>
              <a:rPr lang="es-ES_tradnl" noProof="0" dirty="0" smtClean="0">
                <a:solidFill>
                  <a:schemeClr val="tx1">
                    <a:lumMod val="75000"/>
                    <a:lumOff val="25000"/>
                  </a:schemeClr>
                </a:solidFill>
              </a:rPr>
              <a:t>¿Qué les estoy enseñando a mis hijos sobre el manejo de dinero? </a:t>
            </a:r>
          </a:p>
          <a:p>
            <a:pPr marL="171425" indent="-171425">
              <a:spcBef>
                <a:spcPts val="611"/>
              </a:spcBef>
              <a:buFont typeface="Arial"/>
              <a:buChar char="•"/>
              <a:defRPr/>
            </a:pPr>
            <a:r>
              <a:rPr lang="es-ES_tradnl" noProof="0" dirty="0" smtClean="0">
                <a:solidFill>
                  <a:schemeClr val="tx1">
                    <a:lumMod val="75000"/>
                    <a:lumOff val="25000"/>
                  </a:schemeClr>
                </a:solidFill>
              </a:rPr>
              <a:t>¿Estoy preparado financieramente para cualquier emergencia? </a:t>
            </a:r>
          </a:p>
          <a:p>
            <a:pPr marL="171425" indent="-171425">
              <a:spcBef>
                <a:spcPts val="611"/>
              </a:spcBef>
              <a:buFont typeface="Arial"/>
              <a:buChar char="•"/>
              <a:defRPr/>
            </a:pPr>
            <a:r>
              <a:rPr lang="es-ES_tradnl" noProof="0" dirty="0" smtClean="0">
                <a:solidFill>
                  <a:schemeClr val="tx1">
                    <a:lumMod val="75000"/>
                    <a:lumOff val="25000"/>
                  </a:schemeClr>
                </a:solidFill>
              </a:rPr>
              <a:t>¿</a:t>
            </a:r>
            <a:r>
              <a:rPr lang="es-ES_tradnl" noProof="0" dirty="0" smtClean="0">
                <a:solidFill>
                  <a:schemeClr val="tx1">
                    <a:lumMod val="75000"/>
                    <a:lumOff val="25000"/>
                  </a:schemeClr>
                </a:solidFill>
              </a:rPr>
              <a:t>Cu</a:t>
            </a:r>
            <a:r>
              <a:rPr lang="en-US" noProof="0" dirty="0" err="1" smtClean="0">
                <a:solidFill>
                  <a:schemeClr val="tx1">
                    <a:lumMod val="75000"/>
                    <a:lumOff val="25000"/>
                  </a:schemeClr>
                </a:solidFill>
              </a:rPr>
              <a:t>á</a:t>
            </a:r>
            <a:r>
              <a:rPr lang="es-ES_tradnl" noProof="0" dirty="0" err="1" smtClean="0">
                <a:solidFill>
                  <a:schemeClr val="tx1">
                    <a:lumMod val="75000"/>
                    <a:lumOff val="25000"/>
                  </a:schemeClr>
                </a:solidFill>
              </a:rPr>
              <a:t>nto</a:t>
            </a:r>
            <a:r>
              <a:rPr lang="es-ES_tradnl" noProof="0" dirty="0" smtClean="0">
                <a:solidFill>
                  <a:schemeClr val="tx1">
                    <a:lumMod val="75000"/>
                    <a:lumOff val="25000"/>
                  </a:schemeClr>
                </a:solidFill>
              </a:rPr>
              <a:t> </a:t>
            </a:r>
            <a:r>
              <a:rPr lang="es-ES_tradnl" noProof="0" dirty="0" smtClean="0">
                <a:solidFill>
                  <a:schemeClr val="tx1">
                    <a:lumMod val="75000"/>
                    <a:lumOff val="25000"/>
                  </a:schemeClr>
                </a:solidFill>
              </a:rPr>
              <a:t>tiempo y dinero puedo regresarle a mi comunidad y ayudar a otros? </a:t>
            </a:r>
          </a:p>
          <a:p>
            <a:pPr marL="171425" indent="-171425">
              <a:spcBef>
                <a:spcPts val="611"/>
              </a:spcBef>
              <a:buFont typeface="Arial"/>
              <a:buChar char="•"/>
              <a:defRPr/>
            </a:pPr>
            <a:r>
              <a:rPr lang="es-ES_tradnl" noProof="0" dirty="0" smtClean="0">
                <a:solidFill>
                  <a:schemeClr val="tx1">
                    <a:lumMod val="75000"/>
                    <a:lumOff val="25000"/>
                  </a:schemeClr>
                </a:solidFill>
              </a:rPr>
              <a:t>¿</a:t>
            </a:r>
            <a:r>
              <a:rPr lang="es-ES_tradnl" noProof="0" dirty="0" smtClean="0">
                <a:solidFill>
                  <a:schemeClr val="tx1">
                    <a:lumMod val="75000"/>
                    <a:lumOff val="25000"/>
                  </a:schemeClr>
                </a:solidFill>
              </a:rPr>
              <a:t>Cu</a:t>
            </a:r>
            <a:r>
              <a:rPr lang="en-US" noProof="0" dirty="0" err="1" smtClean="0">
                <a:solidFill>
                  <a:schemeClr val="tx1">
                    <a:lumMod val="75000"/>
                    <a:lumOff val="25000"/>
                  </a:schemeClr>
                </a:solidFill>
              </a:rPr>
              <a:t>á</a:t>
            </a:r>
            <a:r>
              <a:rPr lang="es-ES_tradnl" noProof="0" dirty="0" err="1" smtClean="0">
                <a:solidFill>
                  <a:schemeClr val="tx1">
                    <a:lumMod val="75000"/>
                    <a:lumOff val="25000"/>
                  </a:schemeClr>
                </a:solidFill>
              </a:rPr>
              <a:t>nto</a:t>
            </a:r>
            <a:r>
              <a:rPr lang="es-ES_tradnl" noProof="0" dirty="0" smtClean="0">
                <a:solidFill>
                  <a:schemeClr val="tx1">
                    <a:lumMod val="75000"/>
                    <a:lumOff val="25000"/>
                  </a:schemeClr>
                </a:solidFill>
              </a:rPr>
              <a:t> </a:t>
            </a:r>
            <a:r>
              <a:rPr lang="es-ES_tradnl" noProof="0" dirty="0" smtClean="0">
                <a:solidFill>
                  <a:schemeClr val="tx1">
                    <a:lumMod val="75000"/>
                    <a:lumOff val="25000"/>
                  </a:schemeClr>
                </a:solidFill>
              </a:rPr>
              <a:t>puedo</a:t>
            </a:r>
            <a:r>
              <a:rPr lang="es-ES_tradnl" baseline="0" noProof="0" dirty="0" smtClean="0">
                <a:solidFill>
                  <a:schemeClr val="tx1">
                    <a:lumMod val="75000"/>
                    <a:lumOff val="25000"/>
                  </a:schemeClr>
                </a:solidFill>
              </a:rPr>
              <a:t> ahorrar para vacaciones y viajes con mi familia y amigos? </a:t>
            </a:r>
            <a:endParaRPr lang="es-ES_tradnl" noProof="0" dirty="0" smtClean="0">
              <a:solidFill>
                <a:schemeClr val="tx1">
                  <a:lumMod val="75000"/>
                  <a:lumOff val="25000"/>
                </a:schemeClr>
              </a:solidFill>
            </a:endParaRPr>
          </a:p>
          <a:p>
            <a:pPr marL="171425" indent="-171425">
              <a:spcBef>
                <a:spcPts val="611"/>
              </a:spcBef>
              <a:buFont typeface="Arial"/>
              <a:buChar char="•"/>
              <a:defRPr/>
            </a:pPr>
            <a:endParaRPr lang="es-ES_tradnl" noProof="0" dirty="0" smtClean="0">
              <a:solidFill>
                <a:schemeClr val="tx1">
                  <a:lumMod val="75000"/>
                  <a:lumOff val="25000"/>
                </a:schemeClr>
              </a:solidFill>
            </a:endParaRPr>
          </a:p>
          <a:p>
            <a:pPr marL="0" indent="0">
              <a:spcBef>
                <a:spcPts val="611"/>
              </a:spcBef>
              <a:buFont typeface="Arial"/>
              <a:buNone/>
              <a:defRPr/>
            </a:pPr>
            <a:r>
              <a:rPr lang="es-ES_tradnl" noProof="0" dirty="0" smtClean="0">
                <a:solidFill>
                  <a:schemeClr val="tx1">
                    <a:lumMod val="75000"/>
                    <a:lumOff val="25000"/>
                  </a:schemeClr>
                </a:solidFill>
              </a:rPr>
              <a:t>Regions</a:t>
            </a:r>
            <a:r>
              <a:rPr lang="es-ES_tradnl" baseline="0" noProof="0" dirty="0" smtClean="0">
                <a:solidFill>
                  <a:schemeClr val="tx1">
                    <a:lumMod val="75000"/>
                    <a:lumOff val="25000"/>
                  </a:schemeClr>
                </a:solidFill>
              </a:rPr>
              <a:t> tiene diferentes opciones para a</a:t>
            </a:r>
            <a:r>
              <a:rPr lang="es-ES_tradnl" noProof="0" dirty="0" smtClean="0">
                <a:solidFill>
                  <a:schemeClr val="tx1">
                    <a:lumMod val="75000"/>
                    <a:lumOff val="25000"/>
                  </a:schemeClr>
                </a:solidFill>
              </a:rPr>
              <a:t>yudarle a planificarse</a:t>
            </a:r>
            <a:r>
              <a:rPr lang="es-ES_tradnl" baseline="0" noProof="0" dirty="0" smtClean="0">
                <a:solidFill>
                  <a:schemeClr val="tx1">
                    <a:lumMod val="75000"/>
                    <a:lumOff val="25000"/>
                  </a:schemeClr>
                </a:solidFill>
              </a:rPr>
              <a:t> para esta etapa, incluyendo ayudarle a determinar los seguros que necesita y así ayudarle a planificar para eventos inesperados.</a:t>
            </a:r>
            <a:endParaRPr lang="es-ES_tradnl" noProof="0" dirty="0" smtClean="0">
              <a:solidFill>
                <a:schemeClr val="tx1">
                  <a:lumMod val="75000"/>
                  <a:lumOff val="25000"/>
                </a:schemeClr>
              </a:solidFill>
            </a:endParaRPr>
          </a:p>
          <a:p>
            <a:pPr>
              <a:spcBef>
                <a:spcPts val="611"/>
              </a:spcBef>
              <a:defRPr/>
            </a:pPr>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a:spcBef>
                <a:spcPts val="611"/>
              </a:spcBef>
              <a:spcAft>
                <a:spcPts val="611"/>
              </a:spcAft>
            </a:pPr>
            <a:endParaRPr lang="es-ES_tradnl" noProof="0" dirty="0" smtClean="0">
              <a:solidFill>
                <a:schemeClr val="tx1">
                  <a:lumMod val="75000"/>
                  <a:lumOff val="25000"/>
                </a:schemeClr>
              </a:solidFill>
              <a:latin typeface="Arial" pitchFamily="34" charset="0"/>
              <a:ea typeface="ＭＳ Ｐゴシック" pitchFamily="34" charset="-128"/>
            </a:endParaRPr>
          </a:p>
          <a:p>
            <a:pPr>
              <a:spcBef>
                <a:spcPts val="611"/>
              </a:spcBef>
              <a:spcAft>
                <a:spcPts val="611"/>
              </a:spcAft>
            </a:pPr>
            <a:endParaRPr lang="es-ES_tradnl" b="1" noProof="0" dirty="0" smtClean="0">
              <a:solidFill>
                <a:schemeClr val="tx1">
                  <a:lumMod val="75000"/>
                  <a:lumOff val="25000"/>
                </a:schemeClr>
              </a:solidFill>
            </a:endParaRPr>
          </a:p>
        </p:txBody>
      </p:sp>
      <p:sp>
        <p:nvSpPr>
          <p:cNvPr id="5"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solidFill>
                  <a:prstClr val="black"/>
                </a:solidFill>
                <a:latin typeface="News Gothic Std" pitchFamily="34" charset="0"/>
              </a:rPr>
              <a:pPr marL="279469"/>
              <a:t>13</a:t>
            </a:fld>
            <a:endParaRPr lang="en-US" sz="1200" dirty="0">
              <a:solidFill>
                <a:prstClr val="black"/>
              </a:solidFill>
              <a:latin typeface="News Gothic Std"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73" y="456057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10" y="3581401"/>
            <a:ext cx="729367" cy="725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9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200525" y="1008063"/>
            <a:ext cx="2370138" cy="1779587"/>
          </a:xfrm>
          <a:ln/>
        </p:spPr>
      </p:sp>
      <p:sp>
        <p:nvSpPr>
          <p:cNvPr id="55300" name="Rectangle 1027"/>
          <p:cNvSpPr>
            <a:spLocks noGrp="1" noChangeArrowheads="1"/>
          </p:cNvSpPr>
          <p:nvPr>
            <p:ph type="body" idx="1"/>
          </p:nvPr>
        </p:nvSpPr>
        <p:spPr>
          <a:xfrm>
            <a:off x="1455632" y="2927721"/>
            <a:ext cx="5165302" cy="61750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11"/>
              </a:spcBef>
              <a:defRPr/>
            </a:pPr>
            <a:r>
              <a:rPr lang="es-ES_tradnl" b="1" noProof="0" dirty="0" smtClean="0">
                <a:solidFill>
                  <a:schemeClr val="tx1">
                    <a:lumMod val="75000"/>
                    <a:lumOff val="25000"/>
                  </a:schemeClr>
                </a:solidFill>
              </a:rPr>
              <a:t>Etapas</a:t>
            </a:r>
            <a:r>
              <a:rPr lang="es-ES_tradnl" b="1" baseline="0" noProof="0" dirty="0" smtClean="0">
                <a:solidFill>
                  <a:schemeClr val="tx1">
                    <a:lumMod val="75000"/>
                    <a:lumOff val="25000"/>
                  </a:schemeClr>
                </a:solidFill>
              </a:rPr>
              <a:t> de Vida Financiera</a:t>
            </a:r>
            <a:r>
              <a:rPr lang="es-ES_tradnl" b="1" noProof="0" dirty="0" smtClean="0">
                <a:solidFill>
                  <a:schemeClr val="tx1">
                    <a:lumMod val="75000"/>
                    <a:lumOff val="25000"/>
                  </a:schemeClr>
                </a:solidFill>
              </a:rPr>
              <a:t> Etapa: 2. Viendo al futuro.</a:t>
            </a: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En</a:t>
            </a:r>
            <a:r>
              <a:rPr lang="es-ES_tradnl" b="0" baseline="0" noProof="0" dirty="0" smtClean="0">
                <a:solidFill>
                  <a:schemeClr val="tx1">
                    <a:lumMod val="75000"/>
                    <a:lumOff val="25000"/>
                  </a:schemeClr>
                </a:solidFill>
              </a:rPr>
              <a:t> la segunda etapa, usted lleva tiempo creciendo su riqueza y tiene como demostrarlo. Y ahora puede pensar en el futuro. Quizás este pensando en como quiere vivir hoy, y prepararse para su futuro y el de su familia. En esta etapa, los hábitos que separan los ricos de los menos ricos incluyen:</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r>
              <a:rPr lang="es-ES_tradnl" b="1" noProof="0" dirty="0" smtClean="0">
                <a:solidFill>
                  <a:schemeClr val="tx1">
                    <a:lumMod val="75000"/>
                    <a:lumOff val="25000"/>
                  </a:schemeClr>
                </a:solidFill>
              </a:rPr>
              <a:t>1. Bus</a:t>
            </a:r>
            <a:r>
              <a:rPr lang="es-ES_tradnl" b="1" baseline="0" noProof="0" dirty="0" smtClean="0">
                <a:solidFill>
                  <a:schemeClr val="tx1">
                    <a:lumMod val="75000"/>
                    <a:lumOff val="25000"/>
                  </a:schemeClr>
                </a:solidFill>
              </a:rPr>
              <a:t>que un balance</a:t>
            </a:r>
            <a:r>
              <a:rPr lang="es-ES_tradnl" b="1" noProof="0" dirty="0" smtClean="0">
                <a:solidFill>
                  <a:schemeClr val="tx1">
                    <a:lumMod val="75000"/>
                    <a:lumOff val="25000"/>
                  </a:schemeClr>
                </a:solidFill>
              </a:rPr>
              <a:t>.</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Piense</a:t>
            </a:r>
            <a:r>
              <a:rPr lang="es-ES_tradnl" baseline="0" noProof="0" dirty="0" smtClean="0">
                <a:solidFill>
                  <a:schemeClr val="tx1">
                    <a:lumMod val="75000"/>
                    <a:lumOff val="25000"/>
                  </a:schemeClr>
                </a:solidFill>
              </a:rPr>
              <a:t> en sus actividades diarias de trabajo, familia, ejercicio, el tiempo que pasa en el internet y de compras.  ¿Gasta más tiempo y dinero en algunas de ellas de lo que quisiera?</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r>
              <a:rPr lang="es-ES_tradnl" b="1" noProof="0" dirty="0" smtClean="0">
                <a:solidFill>
                  <a:schemeClr val="tx1">
                    <a:lumMod val="75000"/>
                    <a:lumOff val="25000"/>
                  </a:schemeClr>
                </a:solidFill>
              </a:rPr>
              <a:t>2. Viva para el día de hoy.</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No es bueno procrastinar.</a:t>
            </a:r>
            <a:r>
              <a:rPr lang="es-ES_tradnl" baseline="0" noProof="0" dirty="0" smtClean="0">
                <a:solidFill>
                  <a:schemeClr val="tx1">
                    <a:lumMod val="75000"/>
                    <a:lumOff val="25000"/>
                  </a:schemeClr>
                </a:solidFill>
              </a:rPr>
              <a:t> Aproveche y piense en una lista de todo lo que quiere lograr financieramente hoy y mañana, y comience enfocándose en la primera.</a:t>
            </a:r>
          </a:p>
          <a:p>
            <a:r>
              <a:rPr lang="es-ES_tradnl" noProof="0" dirty="0" smtClean="0">
                <a:solidFill>
                  <a:schemeClr val="tx1">
                    <a:lumMod val="75000"/>
                    <a:lumOff val="25000"/>
                  </a:schemeClr>
                </a:solidFill>
              </a:rPr>
              <a:t> </a:t>
            </a:r>
          </a:p>
          <a:p>
            <a:r>
              <a:rPr lang="es-ES_tradnl" b="1" noProof="0" dirty="0" smtClean="0">
                <a:solidFill>
                  <a:schemeClr val="tx1">
                    <a:lumMod val="75000"/>
                    <a:lumOff val="25000"/>
                  </a:schemeClr>
                </a:solidFill>
              </a:rPr>
              <a:t>3. Sea ahorrativo.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Gastando</a:t>
            </a:r>
            <a:r>
              <a:rPr lang="es-ES_tradnl" baseline="0" noProof="0" dirty="0" smtClean="0">
                <a:solidFill>
                  <a:schemeClr val="tx1">
                    <a:lumMod val="75000"/>
                    <a:lumOff val="25000"/>
                  </a:schemeClr>
                </a:solidFill>
              </a:rPr>
              <a:t> mucho no le ayuda a acumular riqueza. Trate de ahorrar en los gastos regulares, y monitorear sus gastos especiales.</a:t>
            </a: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4. Sea caritativo.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Cuando piensa en hacer</a:t>
            </a:r>
            <a:r>
              <a:rPr lang="es-ES_tradnl" baseline="0" noProof="0" dirty="0" smtClean="0">
                <a:solidFill>
                  <a:schemeClr val="tx1">
                    <a:lumMod val="75000"/>
                    <a:lumOff val="25000"/>
                  </a:schemeClr>
                </a:solidFill>
              </a:rPr>
              <a:t> una donación, ¿Piensa únicamente en una donación financiera? Su tiempo y talento también tienen valor.  Ahora es un buen momento para pensar en ser generoso con su tiempo, talento y dinero.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5. Conozca</a:t>
            </a:r>
            <a:r>
              <a:rPr lang="es-ES_tradnl" b="1" baseline="0" noProof="0" dirty="0" smtClean="0">
                <a:solidFill>
                  <a:schemeClr val="tx1">
                    <a:lumMod val="75000"/>
                    <a:lumOff val="25000"/>
                  </a:schemeClr>
                </a:solidFill>
              </a:rPr>
              <a:t> su destino</a:t>
            </a:r>
            <a:endParaRPr lang="es-ES_tradnl" noProof="0" dirty="0" smtClean="0">
              <a:solidFill>
                <a:schemeClr val="tx1">
                  <a:lumMod val="75000"/>
                  <a:lumOff val="25000"/>
                </a:schemeClr>
              </a:solidFill>
            </a:endParaRPr>
          </a:p>
          <a:p>
            <a:r>
              <a:rPr lang="es-ES_tradnl" baseline="0" noProof="0" dirty="0" smtClean="0">
                <a:solidFill>
                  <a:schemeClr val="tx1">
                    <a:lumMod val="75000"/>
                    <a:lumOff val="25000"/>
                  </a:schemeClr>
                </a:solidFill>
              </a:rPr>
              <a:t>Piense en que lo motiva a triunfar.  Asegúrese de que </a:t>
            </a:r>
            <a:r>
              <a:rPr lang="es-ES_tradnl" noProof="0" dirty="0" smtClean="0">
                <a:solidFill>
                  <a:schemeClr val="tx1">
                    <a:lumMod val="75000"/>
                    <a:lumOff val="25000"/>
                  </a:schemeClr>
                </a:solidFill>
              </a:rPr>
              <a:t>la respuesta</a:t>
            </a:r>
            <a:r>
              <a:rPr lang="es-ES_tradnl" baseline="0" noProof="0" dirty="0" smtClean="0">
                <a:solidFill>
                  <a:schemeClr val="tx1">
                    <a:lumMod val="75000"/>
                    <a:lumOff val="25000"/>
                  </a:schemeClr>
                </a:solidFill>
              </a:rPr>
              <a:t> le agrade y lo impulse hacia sus metas financieras y personales.</a:t>
            </a:r>
          </a:p>
          <a:p>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a:spcBef>
                <a:spcPts val="611"/>
              </a:spcBef>
              <a:spcAft>
                <a:spcPts val="611"/>
              </a:spcAft>
            </a:pPr>
            <a:endParaRPr lang="es-ES_tradnl" noProof="0" dirty="0" smtClean="0">
              <a:solidFill>
                <a:schemeClr val="tx1">
                  <a:lumMod val="75000"/>
                  <a:lumOff val="25000"/>
                </a:schemeClr>
              </a:solidFill>
              <a:latin typeface="Arial" pitchFamily="34" charset="0"/>
              <a:ea typeface="ＭＳ Ｐゴシック" pitchFamily="34" charset="-128"/>
            </a:endParaRPr>
          </a:p>
          <a:p>
            <a:pPr>
              <a:spcBef>
                <a:spcPts val="611"/>
              </a:spcBef>
              <a:spcAft>
                <a:spcPts val="611"/>
              </a:spcAft>
            </a:pPr>
            <a:endParaRPr lang="es-ES_tradnl" b="1" noProof="0" dirty="0" smtClean="0">
              <a:solidFill>
                <a:schemeClr val="tx1">
                  <a:lumMod val="75000"/>
                  <a:lumOff val="25000"/>
                </a:schemeClr>
              </a:solidFill>
            </a:endParaRPr>
          </a:p>
        </p:txBody>
      </p:sp>
      <p:sp>
        <p:nvSpPr>
          <p:cNvPr id="5"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solidFill>
                  <a:prstClr val="black"/>
                </a:solidFill>
                <a:latin typeface="News Gothic Std" pitchFamily="34" charset="0"/>
              </a:rPr>
              <a:pPr marL="279469"/>
              <a:t>14</a:t>
            </a:fld>
            <a:endParaRPr lang="en-US" sz="1200" dirty="0">
              <a:solidFill>
                <a:prstClr val="black"/>
              </a:solidFill>
              <a:latin typeface="News Gothic Std"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73" y="349377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9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026"/>
          <p:cNvSpPr>
            <a:spLocks noGrp="1" noRot="1" noChangeAspect="1" noChangeArrowheads="1" noTextEdit="1"/>
          </p:cNvSpPr>
          <p:nvPr>
            <p:ph type="sldImg"/>
          </p:nvPr>
        </p:nvSpPr>
        <p:spPr>
          <a:xfrm>
            <a:off x="4200525" y="1008063"/>
            <a:ext cx="2370138" cy="1779587"/>
          </a:xfrm>
          <a:ln/>
        </p:spPr>
      </p:sp>
      <p:sp>
        <p:nvSpPr>
          <p:cNvPr id="55300" name="Rectangle 1027"/>
          <p:cNvSpPr>
            <a:spLocks noGrp="1" noChangeArrowheads="1"/>
          </p:cNvSpPr>
          <p:nvPr>
            <p:ph type="body" idx="1"/>
          </p:nvPr>
        </p:nvSpPr>
        <p:spPr>
          <a:xfrm>
            <a:off x="1447801" y="2819401"/>
            <a:ext cx="5334000" cy="61750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611"/>
              </a:spcBef>
              <a:defRPr/>
            </a:pPr>
            <a:r>
              <a:rPr lang="es-ES_tradnl" b="1" noProof="0" dirty="0" smtClean="0">
                <a:solidFill>
                  <a:schemeClr val="tx1">
                    <a:lumMod val="75000"/>
                    <a:lumOff val="25000"/>
                  </a:schemeClr>
                </a:solidFill>
              </a:rPr>
              <a:t>Etapas</a:t>
            </a:r>
            <a:r>
              <a:rPr lang="es-ES_tradnl" b="1" baseline="0" noProof="0" dirty="0" smtClean="0">
                <a:solidFill>
                  <a:schemeClr val="tx1">
                    <a:lumMod val="75000"/>
                    <a:lumOff val="25000"/>
                  </a:schemeClr>
                </a:solidFill>
              </a:rPr>
              <a:t> de Vida Financiera</a:t>
            </a:r>
            <a:r>
              <a:rPr lang="es-ES_tradnl" b="1" noProof="0" dirty="0" smtClean="0">
                <a:solidFill>
                  <a:schemeClr val="tx1">
                    <a:lumMod val="75000"/>
                    <a:lumOff val="25000"/>
                  </a:schemeClr>
                </a:solidFill>
              </a:rPr>
              <a:t> Etapa: 3. Redefina su Vida</a:t>
            </a: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En</a:t>
            </a:r>
            <a:r>
              <a:rPr lang="es-ES_tradnl" b="0" baseline="0" noProof="0" dirty="0" smtClean="0">
                <a:solidFill>
                  <a:schemeClr val="tx1">
                    <a:lumMod val="75000"/>
                    <a:lumOff val="25000"/>
                  </a:schemeClr>
                </a:solidFill>
              </a:rPr>
              <a:t> la tercera etapa, usted quiere redefinirse.  Quizás est</a:t>
            </a:r>
            <a:r>
              <a:rPr lang="en-US" b="0" baseline="0" noProof="0" dirty="0" smtClean="0">
                <a:solidFill>
                  <a:schemeClr val="tx1">
                    <a:lumMod val="75000"/>
                    <a:lumOff val="25000"/>
                  </a:schemeClr>
                </a:solidFill>
              </a:rPr>
              <a:t>é</a:t>
            </a:r>
            <a:r>
              <a:rPr lang="es-ES_tradnl" b="0" baseline="0" noProof="0" dirty="0" smtClean="0">
                <a:solidFill>
                  <a:schemeClr val="tx1">
                    <a:lumMod val="75000"/>
                    <a:lumOff val="25000"/>
                  </a:schemeClr>
                </a:solidFill>
              </a:rPr>
              <a:t> pensando en un nuevo panorama de vida.  Trabajar menos, disfrutar más.  Tener la oportunidad de viajar y conocer mientras puede disfrutarlo.  Estas son algunas ideas de lo que puede considerar cuando quiera redefinir su vida. </a:t>
            </a:r>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1. Tenga un puntaje de crédito perfecto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El puntaje promedio</a:t>
            </a:r>
            <a:r>
              <a:rPr lang="es-ES_tradnl" baseline="0" noProof="0" dirty="0" smtClean="0">
                <a:solidFill>
                  <a:schemeClr val="tx1">
                    <a:lumMod val="75000"/>
                    <a:lumOff val="25000"/>
                  </a:schemeClr>
                </a:solidFill>
              </a:rPr>
              <a:t> de FICO en los Estados Unidos es de 711, y este puede no ser suficiente.  Conseguir el puntaje perfecto de 850, motiva a muchos perfeccionistas a pagar todas sus cuentas a tiempo y analizar como una mezcla de créditos afecta su puntaje. </a:t>
            </a:r>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2. Termine de pagar su</a:t>
            </a:r>
            <a:r>
              <a:rPr lang="es-ES_tradnl" b="1" baseline="0" noProof="0" dirty="0" smtClean="0">
                <a:solidFill>
                  <a:schemeClr val="tx1">
                    <a:lumMod val="75000"/>
                    <a:lumOff val="25000"/>
                  </a:schemeClr>
                </a:solidFill>
              </a:rPr>
              <a:t> hipoteca</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Según el Censo </a:t>
            </a:r>
            <a:r>
              <a:rPr lang="es-ES_tradnl" baseline="0" noProof="0" dirty="0" smtClean="0">
                <a:solidFill>
                  <a:schemeClr val="tx1">
                    <a:lumMod val="75000"/>
                    <a:lumOff val="25000"/>
                  </a:schemeClr>
                </a:solidFill>
              </a:rPr>
              <a:t>de American Housing Survey del 2011, s</a:t>
            </a:r>
            <a:r>
              <a:rPr lang="en-US" baseline="0" noProof="0" dirty="0" smtClean="0">
                <a:solidFill>
                  <a:schemeClr val="tx1">
                    <a:lumMod val="75000"/>
                    <a:lumOff val="25000"/>
                  </a:schemeClr>
                </a:solidFill>
              </a:rPr>
              <a:t>ó</a:t>
            </a:r>
            <a:r>
              <a:rPr lang="es-ES_tradnl" baseline="0" noProof="0" dirty="0" smtClean="0">
                <a:solidFill>
                  <a:schemeClr val="tx1">
                    <a:lumMod val="75000"/>
                    <a:lumOff val="25000"/>
                  </a:schemeClr>
                </a:solidFill>
              </a:rPr>
              <a:t>lo el 34% de los hogares ocupados por sus propietarios de hoy día no est</a:t>
            </a:r>
            <a:r>
              <a:rPr lang="en-US" baseline="0" noProof="0" dirty="0" smtClean="0">
                <a:solidFill>
                  <a:schemeClr val="tx1">
                    <a:lumMod val="75000"/>
                    <a:lumOff val="25000"/>
                  </a:schemeClr>
                </a:solidFill>
              </a:rPr>
              <a:t>án </a:t>
            </a:r>
            <a:r>
              <a:rPr lang="es-ES_tradnl" baseline="0" noProof="0" dirty="0" smtClean="0">
                <a:solidFill>
                  <a:schemeClr val="tx1">
                    <a:lumMod val="75000"/>
                    <a:lumOff val="25000"/>
                  </a:schemeClr>
                </a:solidFill>
              </a:rPr>
              <a:t>hipotecados, pero muchos sueñan con vivir en un hogar libre de deudas. </a:t>
            </a:r>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3. No tenga ninguna deuda</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Si pagar una deuda tan grande como </a:t>
            </a:r>
            <a:r>
              <a:rPr lang="es-ES_tradnl" baseline="0" noProof="0" dirty="0" smtClean="0">
                <a:solidFill>
                  <a:schemeClr val="tx1">
                    <a:lumMod val="75000"/>
                    <a:lumOff val="25000"/>
                  </a:schemeClr>
                </a:solidFill>
              </a:rPr>
              <a:t>una hipoteca es ambicioso, hay quienes quieren aún más: pagar todas sus deudas. La idea de no deberle nada a nadie puede parecer inalcanzable para el 69 por ciento de las familias endeudadas, según los últimos resultados del Censo de Estados Unidos, pero es una meta para muchos.</a:t>
            </a:r>
          </a:p>
          <a:p>
            <a:r>
              <a:rPr lang="es-ES_tradnl" b="1" noProof="0" dirty="0" smtClean="0">
                <a:solidFill>
                  <a:schemeClr val="tx1">
                    <a:lumMod val="75000"/>
                    <a:lumOff val="25000"/>
                  </a:schemeClr>
                </a:solidFill>
              </a:rPr>
              <a:t>4. Retírese</a:t>
            </a:r>
            <a:r>
              <a:rPr lang="es-ES_tradnl" b="1" baseline="0" noProof="0" dirty="0" smtClean="0">
                <a:solidFill>
                  <a:schemeClr val="tx1">
                    <a:lumMod val="75000"/>
                    <a:lumOff val="25000"/>
                  </a:schemeClr>
                </a:solidFill>
              </a:rPr>
              <a:t> temprano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¿Ha soñado con renunciar su trabajo</a:t>
            </a:r>
            <a:r>
              <a:rPr lang="es-ES_tradnl" baseline="0" noProof="0" dirty="0" smtClean="0">
                <a:solidFill>
                  <a:schemeClr val="tx1">
                    <a:lumMod val="75000"/>
                    <a:lumOff val="25000"/>
                  </a:schemeClr>
                </a:solidFill>
              </a:rPr>
              <a:t> y no volver a trabajar? El promedio de edad actual de las personas en los Estados Unidos que se retiran es de 61 años. Según las encuestas del Gallup del 2013, poderse retirar temprano con las activos necesarios para generar el ingreso necesario para cubrir los gastos diarios es difícil. </a:t>
            </a:r>
            <a:endParaRPr lang="es-ES_tradnl" noProof="0" dirty="0" smtClean="0">
              <a:solidFill>
                <a:schemeClr val="tx1">
                  <a:lumMod val="75000"/>
                  <a:lumOff val="25000"/>
                </a:schemeClr>
              </a:solidFill>
              <a:effectLst/>
            </a:endParaRPr>
          </a:p>
          <a:p>
            <a:r>
              <a:rPr lang="es-ES_tradnl" b="1" noProof="0" dirty="0" smtClean="0">
                <a:solidFill>
                  <a:schemeClr val="tx1">
                    <a:lumMod val="75000"/>
                    <a:lumOff val="25000"/>
                  </a:schemeClr>
                </a:solidFill>
              </a:rPr>
              <a:t>5. Conviértase</a:t>
            </a:r>
            <a:r>
              <a:rPr lang="es-ES_tradnl" b="1" baseline="0" noProof="0" dirty="0" smtClean="0">
                <a:solidFill>
                  <a:schemeClr val="tx1">
                    <a:lumMod val="75000"/>
                    <a:lumOff val="25000"/>
                  </a:schemeClr>
                </a:solidFill>
              </a:rPr>
              <a:t> en un millonario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Antiguamente, ser millonario</a:t>
            </a:r>
            <a:r>
              <a:rPr lang="es-ES_tradnl" baseline="0" noProof="0" dirty="0" smtClean="0">
                <a:solidFill>
                  <a:schemeClr val="tx1">
                    <a:lumMod val="75000"/>
                    <a:lumOff val="25000"/>
                  </a:schemeClr>
                </a:solidFill>
              </a:rPr>
              <a:t> significaba formar parte de una pequeña lista compuesta de los más ricos del país. Hoy, ser millonario es más común. Aunque trabajoso, no es imposible para aquellos que ahorran con diligencia.</a:t>
            </a:r>
          </a:p>
          <a:p>
            <a:endParaRPr lang="es-ES_tradnl" baseline="0"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a:spcBef>
                <a:spcPts val="611"/>
              </a:spcBef>
              <a:spcAft>
                <a:spcPts val="611"/>
              </a:spcAft>
            </a:pPr>
            <a:endParaRPr lang="es-ES_tradnl" noProof="0" dirty="0" smtClean="0">
              <a:solidFill>
                <a:schemeClr val="tx1">
                  <a:lumMod val="75000"/>
                  <a:lumOff val="25000"/>
                </a:schemeClr>
              </a:solidFill>
              <a:latin typeface="Arial" pitchFamily="34" charset="0"/>
              <a:ea typeface="ＭＳ Ｐゴシック" pitchFamily="34" charset="-128"/>
            </a:endParaRPr>
          </a:p>
          <a:p>
            <a:pPr>
              <a:spcBef>
                <a:spcPts val="611"/>
              </a:spcBef>
              <a:spcAft>
                <a:spcPts val="611"/>
              </a:spcAft>
            </a:pPr>
            <a:endParaRPr lang="es-ES_tradnl" b="1" noProof="0" dirty="0" smtClean="0">
              <a:solidFill>
                <a:schemeClr val="tx1">
                  <a:lumMod val="75000"/>
                  <a:lumOff val="25000"/>
                </a:schemeClr>
              </a:solidFill>
            </a:endParaRPr>
          </a:p>
        </p:txBody>
      </p:sp>
      <p:sp>
        <p:nvSpPr>
          <p:cNvPr id="5"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solidFill>
                  <a:prstClr val="black"/>
                </a:solidFill>
                <a:latin typeface="News Gothic Std" pitchFamily="34" charset="0"/>
              </a:rPr>
              <a:pPr marL="279469"/>
              <a:t>15</a:t>
            </a:fld>
            <a:endParaRPr lang="en-US" sz="1200" dirty="0">
              <a:solidFill>
                <a:prstClr val="black"/>
              </a:solidFill>
              <a:latin typeface="News Gothic Std"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73" y="3276601"/>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69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2600" y="1084263"/>
            <a:ext cx="2268538" cy="1703387"/>
          </a:xfrm>
          <a:prstGeom prst="rect">
            <a:avLst/>
          </a:prstGeom>
        </p:spPr>
      </p:sp>
      <p:sp>
        <p:nvSpPr>
          <p:cNvPr id="3" name="Notes Placeholder 2"/>
          <p:cNvSpPr>
            <a:spLocks noGrp="1"/>
          </p:cNvSpPr>
          <p:nvPr>
            <p:ph type="body" idx="1"/>
          </p:nvPr>
        </p:nvSpPr>
        <p:spPr>
          <a:xfrm>
            <a:off x="1479974" y="2866390"/>
            <a:ext cx="4985173" cy="5655310"/>
          </a:xfrm>
          <a:prstGeom prst="rect">
            <a:avLst/>
          </a:prstGeom>
        </p:spPr>
        <p:txBody>
          <a:bodyPr/>
          <a:lstStyle/>
          <a:p>
            <a:r>
              <a:rPr lang="es-ES_tradnl" b="1" noProof="0" dirty="0" smtClean="0">
                <a:solidFill>
                  <a:schemeClr val="tx1">
                    <a:lumMod val="75000"/>
                    <a:lumOff val="25000"/>
                  </a:schemeClr>
                </a:solidFill>
              </a:rPr>
              <a:t>¿Quiere ser un Millonario? </a:t>
            </a: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¿Quién de</a:t>
            </a:r>
            <a:r>
              <a:rPr lang="es-ES_tradnl" b="0" baseline="0" noProof="0" dirty="0" smtClean="0">
                <a:solidFill>
                  <a:schemeClr val="tx1">
                    <a:lumMod val="75000"/>
                    <a:lumOff val="25000"/>
                  </a:schemeClr>
                </a:solidFill>
              </a:rPr>
              <a:t> nosotros desea ser un millonario? </a:t>
            </a: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noProof="0" dirty="0" smtClean="0">
                <a:solidFill>
                  <a:schemeClr val="tx1">
                    <a:lumMod val="75000"/>
                    <a:lumOff val="25000"/>
                  </a:schemeClr>
                </a:solidFill>
              </a:rPr>
              <a:t>No </a:t>
            </a:r>
            <a:r>
              <a:rPr lang="es-ES_tradnl" noProof="0" dirty="0" smtClean="0">
                <a:solidFill>
                  <a:schemeClr val="tx1">
                    <a:lumMod val="75000"/>
                    <a:lumOff val="25000"/>
                  </a:schemeClr>
                </a:solidFill>
              </a:rPr>
              <a:t>tienen </a:t>
            </a:r>
            <a:r>
              <a:rPr lang="es-ES_tradnl" baseline="0" noProof="0" dirty="0" smtClean="0">
                <a:solidFill>
                  <a:schemeClr val="tx1">
                    <a:lumMod val="75000"/>
                    <a:lumOff val="25000"/>
                  </a:schemeClr>
                </a:solidFill>
              </a:rPr>
              <a:t>que </a:t>
            </a:r>
            <a:r>
              <a:rPr lang="es-ES_tradnl" baseline="0" noProof="0" dirty="0" smtClean="0">
                <a:solidFill>
                  <a:schemeClr val="tx1">
                    <a:lumMod val="75000"/>
                    <a:lumOff val="25000"/>
                  </a:schemeClr>
                </a:solidFill>
              </a:rPr>
              <a:t>responder</a:t>
            </a:r>
            <a:r>
              <a:rPr lang="es-ES_tradnl" noProof="0" dirty="0" smtClean="0">
                <a:solidFill>
                  <a:schemeClr val="tx1">
                    <a:lumMod val="75000"/>
                    <a:lumOff val="25000"/>
                  </a:schemeClr>
                </a:solidFill>
              </a:rPr>
              <a:t>. Todos nos queremos sentir seguros de nuestras finanzas</a:t>
            </a:r>
            <a:r>
              <a:rPr lang="es-ES_tradnl" baseline="0" noProof="0" dirty="0" smtClean="0">
                <a:solidFill>
                  <a:schemeClr val="tx1">
                    <a:lumMod val="75000"/>
                    <a:lumOff val="25000"/>
                  </a:schemeClr>
                </a:solidFill>
              </a:rPr>
              <a:t> y vivir con una abundancia de recursos. </a:t>
            </a:r>
            <a:r>
              <a:rPr lang="es-ES_tradnl" baseline="0" noProof="0" dirty="0" smtClean="0">
                <a:solidFill>
                  <a:schemeClr val="tx1">
                    <a:lumMod val="75000"/>
                    <a:lumOff val="25000"/>
                  </a:schemeClr>
                </a:solidFill>
              </a:rPr>
              <a:t>Cuando se </a:t>
            </a:r>
            <a:r>
              <a:rPr lang="es-ES_tradnl" baseline="0" noProof="0" dirty="0" smtClean="0">
                <a:solidFill>
                  <a:schemeClr val="tx1">
                    <a:lumMod val="75000"/>
                    <a:lumOff val="25000"/>
                  </a:schemeClr>
                </a:solidFill>
              </a:rPr>
              <a:t>ha sido exitoso, y todos lo han sido, es fácil darse gustos. Autos nuevos, </a:t>
            </a:r>
            <a:r>
              <a:rPr lang="es-ES_tradnl" baseline="0" noProof="0" dirty="0" smtClean="0">
                <a:solidFill>
                  <a:schemeClr val="tx1">
                    <a:lumMod val="75000"/>
                    <a:lumOff val="25000"/>
                  </a:schemeClr>
                </a:solidFill>
              </a:rPr>
              <a:t>un bote para </a:t>
            </a:r>
            <a:r>
              <a:rPr lang="es-ES_tradnl" baseline="0" noProof="0" dirty="0" smtClean="0">
                <a:solidFill>
                  <a:schemeClr val="tx1">
                    <a:lumMod val="75000"/>
                    <a:lumOff val="25000"/>
                  </a:schemeClr>
                </a:solidFill>
              </a:rPr>
              <a:t>los fines de semana, renovar la cocina (de nuevo) o instalar una piscina. Y no los culpo, son cosas divertidas que se deben hacer. Pero les recomiendo visitar a Regions.com/perspectivas cuando lleguen a casa.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En su hoja de información, vean</a:t>
            </a:r>
            <a:r>
              <a:rPr lang="es-ES_tradnl" baseline="0" noProof="0" dirty="0" smtClean="0">
                <a:solidFill>
                  <a:schemeClr val="tx1">
                    <a:lumMod val="75000"/>
                    <a:lumOff val="25000"/>
                  </a:schemeClr>
                </a:solidFill>
              </a:rPr>
              <a:t> el final de la página 1.  Aquí hay una lista de enlaces que hemos seleccionado específicamente para usted y sus necesidades financieras.  En la diapositiva vemos el último enlace de su hoja de información.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baseline="0" noProof="0" dirty="0" smtClean="0">
                <a:solidFill>
                  <a:schemeClr val="tx1">
                    <a:lumMod val="75000"/>
                    <a:lumOff val="25000"/>
                  </a:schemeClr>
                </a:solidFill>
              </a:rPr>
              <a:t>Antes de decidirse por actualizar su celular (otra vez) o comprarse esa cartera que lleva meses admirando, revise nuestras calculadoras por internet.  Específicamente la calculadora llamada “¿</a:t>
            </a:r>
            <a:r>
              <a:rPr lang="es-ES_tradnl" baseline="0" noProof="0" dirty="0" smtClean="0">
                <a:solidFill>
                  <a:schemeClr val="tx1">
                    <a:lumMod val="75000"/>
                    <a:lumOff val="25000"/>
                  </a:schemeClr>
                </a:solidFill>
              </a:rPr>
              <a:t>C</a:t>
            </a:r>
            <a:r>
              <a:rPr lang="en-US" baseline="0" noProof="0" dirty="0" err="1" smtClean="0">
                <a:solidFill>
                  <a:schemeClr val="tx1">
                    <a:lumMod val="75000"/>
                    <a:lumOff val="25000"/>
                  </a:schemeClr>
                </a:solidFill>
              </a:rPr>
              <a:t>ó</a:t>
            </a:r>
            <a:r>
              <a:rPr lang="es-ES_tradnl" baseline="0" noProof="0" dirty="0" err="1" smtClean="0">
                <a:solidFill>
                  <a:schemeClr val="tx1">
                    <a:lumMod val="75000"/>
                    <a:lumOff val="25000"/>
                  </a:schemeClr>
                </a:solidFill>
              </a:rPr>
              <a:t>mo</a:t>
            </a:r>
            <a:r>
              <a:rPr lang="es-ES_tradnl" baseline="0" noProof="0" dirty="0" smtClean="0">
                <a:solidFill>
                  <a:schemeClr val="tx1">
                    <a:lumMod val="75000"/>
                    <a:lumOff val="25000"/>
                  </a:schemeClr>
                </a:solidFill>
              </a:rPr>
              <a:t> </a:t>
            </a:r>
            <a:r>
              <a:rPr lang="es-ES_tradnl" baseline="0" noProof="0" dirty="0" smtClean="0">
                <a:solidFill>
                  <a:schemeClr val="tx1">
                    <a:lumMod val="75000"/>
                    <a:lumOff val="25000"/>
                  </a:schemeClr>
                </a:solidFill>
              </a:rPr>
              <a:t>puedo ahorrar para convertirme en Millonario?” Así luce la calculadora (recuerde que el enlace está en su hoja de información). Señálela con una estrella o circúlela para recordarla en un futuro. La calculadora que estamos mostrando ilustra lo que puede significar ahorrar tan sólo dos mil dólares al mes a lo largo del tiempo.  Ajuste las barras de la izquierda según su situación y observe lo que le ocurre a su meta de ser millonario.  ¡Quizás esté más adelantado de lo que pensaba!</a:t>
            </a:r>
            <a:endParaRPr lang="es-ES_tradnl" noProof="0" dirty="0" smtClean="0">
              <a:solidFill>
                <a:schemeClr val="tx1">
                  <a:lumMod val="75000"/>
                  <a:lumOff val="25000"/>
                </a:schemeClr>
              </a:solidFill>
              <a:effectLst/>
            </a:endParaRPr>
          </a:p>
          <a:p>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a:spcBef>
                <a:spcPts val="1832"/>
              </a:spcBef>
              <a:spcAft>
                <a:spcPts val="611"/>
              </a:spcAft>
            </a:pPr>
            <a:endParaRPr lang="es-ES_tradnl" b="1" noProof="0" dirty="0" smtClean="0">
              <a:solidFill>
                <a:schemeClr val="tx1">
                  <a:lumMod val="75000"/>
                  <a:lumOff val="25000"/>
                </a:schemeClr>
              </a:solidFill>
            </a:endParaRPr>
          </a:p>
        </p:txBody>
      </p:sp>
      <p:sp>
        <p:nvSpPr>
          <p:cNvPr id="6"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latin typeface="News Gothic Std" pitchFamily="34" charset="0"/>
              </a:rPr>
              <a:pPr marL="279469"/>
              <a:t>16</a:t>
            </a:fld>
            <a:endParaRPr lang="en-US" sz="1200" dirty="0">
              <a:latin typeface="News Gothic St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51" y="3176271"/>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95097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4" y="2943860"/>
            <a:ext cx="4985173" cy="5655310"/>
          </a:xfrm>
          <a:prstGeom prst="rect">
            <a:avLst/>
          </a:prstGeom>
        </p:spPr>
        <p:txBody>
          <a:bodyPr/>
          <a:lstStyle/>
          <a:p>
            <a:pPr lvl="0">
              <a:defRPr/>
            </a:pPr>
            <a:r>
              <a:rPr lang="es-ES_tradnl" b="1" noProof="0" dirty="0" smtClean="0">
                <a:solidFill>
                  <a:schemeClr val="tx1">
                    <a:lumMod val="75000"/>
                    <a:lumOff val="25000"/>
                  </a:schemeClr>
                </a:solidFill>
              </a:rPr>
              <a:t>Conozca Más </a:t>
            </a:r>
            <a:r>
              <a:rPr lang="es-ES_tradnl" b="1" baseline="0" noProof="0" dirty="0" smtClean="0">
                <a:solidFill>
                  <a:schemeClr val="tx1">
                    <a:lumMod val="75000"/>
                    <a:lumOff val="25000"/>
                  </a:schemeClr>
                </a:solidFill>
              </a:rPr>
              <a:t>Sobre el Fraude de Inversión</a:t>
            </a:r>
            <a:endParaRPr lang="es-ES_tradnl" b="1" noProof="0" dirty="0" smtClean="0">
              <a:solidFill>
                <a:schemeClr val="tx1">
                  <a:lumMod val="75000"/>
                  <a:lumOff val="25000"/>
                </a:schemeClr>
              </a:solidFill>
            </a:endParaRPr>
          </a:p>
          <a:p>
            <a:pPr lvl="0">
              <a:defRPr/>
            </a:pPr>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Es excelente que quiera </a:t>
            </a:r>
            <a:r>
              <a:rPr lang="es-ES_tradnl" b="0" baseline="0" noProof="0" dirty="0" smtClean="0">
                <a:solidFill>
                  <a:schemeClr val="tx1">
                    <a:lumMod val="75000"/>
                    <a:lumOff val="25000"/>
                  </a:schemeClr>
                </a:solidFill>
              </a:rPr>
              <a:t>invertir, pero también tiene que estar pendiente de los fraudes de inversión.  Tener barreras de protección contra varios tipos de fraude de inversión, puede ser clave para crecer y aumentar los beneficios su riqueza.</a:t>
            </a:r>
            <a:r>
              <a:rPr lang="es-ES_tradnl" noProof="0" dirty="0" smtClean="0">
                <a:solidFill>
                  <a:schemeClr val="tx1">
                    <a:lumMod val="75000"/>
                    <a:lumOff val="25000"/>
                  </a:schemeClr>
                </a:solidFill>
              </a:rPr>
              <a:t> </a:t>
            </a:r>
          </a:p>
          <a:p>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n-US" dirty="0">
              <a:solidFill>
                <a:schemeClr val="tx1">
                  <a:lumMod val="75000"/>
                  <a:lumOff val="25000"/>
                </a:schemeClr>
              </a:solidFill>
              <a:latin typeface="Arial" pitchFamily="34" charset="0"/>
              <a:ea typeface="ＭＳ Ｐゴシック" pitchFamily="34" charset="-128"/>
            </a:endParaRPr>
          </a:p>
          <a:p>
            <a:pPr eaLnBrk="1" hangingPunct="1"/>
            <a:endParaRPr lang="en-US" b="1" dirty="0" smtClean="0">
              <a:solidFill>
                <a:schemeClr val="tx1">
                  <a:lumMod val="75000"/>
                  <a:lumOff val="25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367314"/>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17</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55632" y="2927722"/>
            <a:ext cx="4853728" cy="6756030"/>
          </a:xfrm>
        </p:spPr>
        <p:txBody>
          <a:bodyPr/>
          <a:lstStyle/>
          <a:p>
            <a:r>
              <a:rPr lang="es-ES_tradnl" b="1" noProof="0" dirty="0" smtClean="0">
                <a:solidFill>
                  <a:schemeClr val="tx1">
                    <a:lumMod val="75000"/>
                    <a:lumOff val="25000"/>
                  </a:schemeClr>
                </a:solidFill>
              </a:rPr>
              <a:t>Señales de un Posible</a:t>
            </a:r>
            <a:r>
              <a:rPr lang="es-ES_tradnl" b="1" baseline="0" noProof="0" dirty="0" smtClean="0">
                <a:solidFill>
                  <a:schemeClr val="tx1">
                    <a:lumMod val="75000"/>
                    <a:lumOff val="25000"/>
                  </a:schemeClr>
                </a:solidFill>
              </a:rPr>
              <a:t> Fraude de Inversión</a:t>
            </a:r>
            <a:endParaRPr lang="es-ES_tradnl" b="1" noProof="0" dirty="0" smtClean="0">
              <a:solidFill>
                <a:schemeClr val="tx1">
                  <a:lumMod val="75000"/>
                  <a:lumOff val="25000"/>
                </a:schemeClr>
              </a:solidFill>
            </a:endParaRPr>
          </a:p>
          <a:p>
            <a:pPr>
              <a:lnSpc>
                <a:spcPct val="171000"/>
              </a:lnSpc>
              <a:spcAft>
                <a:spcPts val="1000"/>
              </a:spcAft>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Estos</a:t>
            </a:r>
            <a:r>
              <a:rPr lang="es-ES_tradnl" b="0" baseline="0" noProof="0" dirty="0" smtClean="0">
                <a:solidFill>
                  <a:schemeClr val="tx1">
                    <a:lumMod val="75000"/>
                    <a:lumOff val="25000"/>
                  </a:schemeClr>
                </a:solidFill>
              </a:rPr>
              <a:t> son algunos alertas de cuidado</a:t>
            </a:r>
            <a:r>
              <a:rPr lang="es-ES_tradnl" noProof="0" dirty="0" smtClean="0">
                <a:solidFill>
                  <a:schemeClr val="tx1">
                    <a:lumMod val="75000"/>
                    <a:lumOff val="25000"/>
                  </a:schemeClr>
                </a:solidFill>
                <a:latin typeface="Arial"/>
                <a:ea typeface="Calibri"/>
                <a:cs typeface="Times New Roman"/>
              </a:rPr>
              <a:t>:</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Si suena demasiado bueno para ser cierto, es por que lo es. </a:t>
            </a:r>
            <a:r>
              <a:rPr lang="es-ES_tradnl" b="0" noProof="0" dirty="0" smtClean="0">
                <a:solidFill>
                  <a:schemeClr val="tx1">
                    <a:lumMod val="75000"/>
                    <a:lumOff val="25000"/>
                  </a:schemeClr>
                </a:solidFill>
                <a:latin typeface="Arial"/>
                <a:ea typeface="Calibri"/>
                <a:cs typeface="Times New Roman"/>
              </a:rPr>
              <a:t> Cualquier oportunidad</a:t>
            </a:r>
            <a:r>
              <a:rPr lang="es-ES_tradnl" b="0" baseline="0" noProof="0" dirty="0" smtClean="0">
                <a:solidFill>
                  <a:schemeClr val="tx1">
                    <a:lumMod val="75000"/>
                    <a:lumOff val="25000"/>
                  </a:schemeClr>
                </a:solidFill>
                <a:latin typeface="Arial"/>
                <a:ea typeface="Calibri"/>
                <a:cs typeface="Times New Roman"/>
              </a:rPr>
              <a:t> de inversión que dice que ganará mucho puede ser riesgoso – y eso quiere decir que puede perder dinero. </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No existen</a:t>
            </a:r>
            <a:r>
              <a:rPr lang="es-ES_tradnl" b="1" baseline="0" noProof="0" dirty="0" smtClean="0">
                <a:solidFill>
                  <a:schemeClr val="tx1">
                    <a:lumMod val="75000"/>
                    <a:lumOff val="25000"/>
                  </a:schemeClr>
                </a:solidFill>
                <a:latin typeface="Arial"/>
                <a:ea typeface="Calibri"/>
                <a:cs typeface="Times New Roman"/>
              </a:rPr>
              <a:t> “Garantías de ganancia”. </a:t>
            </a:r>
            <a:r>
              <a:rPr lang="es-ES_tradnl" b="0" baseline="0" noProof="0" dirty="0" smtClean="0">
                <a:solidFill>
                  <a:schemeClr val="tx1">
                    <a:lumMod val="75000"/>
                    <a:lumOff val="25000"/>
                  </a:schemeClr>
                </a:solidFill>
                <a:latin typeface="Arial"/>
                <a:ea typeface="Calibri"/>
                <a:cs typeface="Times New Roman"/>
              </a:rPr>
              <a:t>Todas las inversiones tienen un nivel de riesgo, y este se refleja en las ganancias que puede obtener. </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“Pero me pareció tan buena</a:t>
            </a:r>
            <a:r>
              <a:rPr lang="es-ES_tradnl" b="1" baseline="0" noProof="0" dirty="0" smtClean="0">
                <a:solidFill>
                  <a:schemeClr val="tx1">
                    <a:lumMod val="75000"/>
                    <a:lumOff val="25000"/>
                  </a:schemeClr>
                </a:solidFill>
                <a:latin typeface="Arial"/>
                <a:ea typeface="Calibri"/>
                <a:cs typeface="Times New Roman"/>
              </a:rPr>
              <a:t> gente”. </a:t>
            </a:r>
            <a:r>
              <a:rPr lang="es-ES_tradnl" b="0" baseline="0" noProof="0" dirty="0" smtClean="0">
                <a:solidFill>
                  <a:schemeClr val="tx1">
                    <a:lumMod val="75000"/>
                    <a:lumOff val="25000"/>
                  </a:schemeClr>
                </a:solidFill>
                <a:latin typeface="Arial"/>
                <a:ea typeface="Calibri"/>
                <a:cs typeface="Times New Roman"/>
              </a:rPr>
              <a:t> Es fácil ser engañado por estafadores que parecen fiables o </a:t>
            </a:r>
            <a:r>
              <a:rPr lang="es-ES_tradnl" b="0" baseline="0" noProof="0" dirty="0" smtClean="0">
                <a:solidFill>
                  <a:schemeClr val="tx1">
                    <a:lumMod val="75000"/>
                    <a:lumOff val="25000"/>
                  </a:schemeClr>
                </a:solidFill>
                <a:latin typeface="Arial"/>
                <a:ea typeface="Calibri"/>
                <a:cs typeface="Times New Roman"/>
              </a:rPr>
              <a:t>buenas personas.  </a:t>
            </a:r>
            <a:r>
              <a:rPr lang="es-ES_tradnl" b="0" baseline="0" noProof="0" dirty="0" smtClean="0">
                <a:solidFill>
                  <a:schemeClr val="tx1">
                    <a:lumMod val="75000"/>
                    <a:lumOff val="25000"/>
                  </a:schemeClr>
                </a:solidFill>
                <a:latin typeface="Arial"/>
                <a:ea typeface="Calibri"/>
                <a:cs typeface="Times New Roman"/>
              </a:rPr>
              <a:t>La credibilidad puede </a:t>
            </a:r>
            <a:r>
              <a:rPr lang="es-ES_tradnl" b="0" baseline="0" noProof="0" dirty="0" smtClean="0">
                <a:solidFill>
                  <a:schemeClr val="tx1">
                    <a:lumMod val="75000"/>
                    <a:lumOff val="25000"/>
                  </a:schemeClr>
                </a:solidFill>
                <a:latin typeface="Arial"/>
                <a:ea typeface="Calibri"/>
                <a:cs typeface="Times New Roman"/>
              </a:rPr>
              <a:t>ser fabricada</a:t>
            </a:r>
            <a:r>
              <a:rPr lang="es-ES_tradnl" b="0" baseline="0" noProof="0" dirty="0" smtClean="0">
                <a:solidFill>
                  <a:schemeClr val="tx1">
                    <a:lumMod val="75000"/>
                    <a:lumOff val="25000"/>
                  </a:schemeClr>
                </a:solidFill>
                <a:latin typeface="Arial"/>
                <a:ea typeface="Calibri"/>
                <a:cs typeface="Times New Roman"/>
              </a:rPr>
              <a:t>. Revise las calificaciones de verdad. </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“Todo</a:t>
            </a:r>
            <a:r>
              <a:rPr lang="es-ES_tradnl" b="1" baseline="0" noProof="0" dirty="0" smtClean="0">
                <a:solidFill>
                  <a:schemeClr val="tx1">
                    <a:lumMod val="75000"/>
                    <a:lumOff val="25000"/>
                  </a:schemeClr>
                </a:solidFill>
                <a:latin typeface="Arial"/>
                <a:ea typeface="Calibri"/>
                <a:cs typeface="Times New Roman"/>
              </a:rPr>
              <a:t> el mundo lo está comprando”</a:t>
            </a:r>
            <a:r>
              <a:rPr lang="es-ES_tradnl" b="0" baseline="0" noProof="0" dirty="0" smtClean="0">
                <a:solidFill>
                  <a:schemeClr val="tx1">
                    <a:lumMod val="75000"/>
                    <a:lumOff val="25000"/>
                  </a:schemeClr>
                </a:solidFill>
                <a:latin typeface="Arial"/>
                <a:ea typeface="Calibri"/>
                <a:cs typeface="Times New Roman"/>
              </a:rPr>
              <a:t> Tenga cuidado con propuestas que enfaticen que todos lo están comprando, </a:t>
            </a:r>
            <a:r>
              <a:rPr lang="es-ES_tradnl" b="0" baseline="0" noProof="0" dirty="0" smtClean="0">
                <a:solidFill>
                  <a:schemeClr val="tx1">
                    <a:lumMod val="75000"/>
                    <a:lumOff val="25000"/>
                  </a:schemeClr>
                </a:solidFill>
                <a:latin typeface="Arial"/>
                <a:ea typeface="Calibri"/>
                <a:cs typeface="Times New Roman"/>
              </a:rPr>
              <a:t>y que usted </a:t>
            </a:r>
            <a:r>
              <a:rPr lang="es-ES_tradnl" b="0" baseline="0" noProof="0" dirty="0" smtClean="0">
                <a:solidFill>
                  <a:schemeClr val="tx1">
                    <a:lumMod val="75000"/>
                    <a:lumOff val="25000"/>
                  </a:schemeClr>
                </a:solidFill>
                <a:latin typeface="Arial"/>
                <a:ea typeface="Calibri"/>
                <a:cs typeface="Times New Roman"/>
              </a:rPr>
              <a:t>debe hacerlo también. </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Presión para enviar dinero YA. </a:t>
            </a:r>
            <a:r>
              <a:rPr lang="es-ES_tradnl" b="0" noProof="0" dirty="0" smtClean="0">
                <a:solidFill>
                  <a:schemeClr val="tx1">
                    <a:lumMod val="75000"/>
                    <a:lumOff val="25000"/>
                  </a:schemeClr>
                </a:solidFill>
                <a:latin typeface="Arial"/>
                <a:ea typeface="Calibri"/>
                <a:cs typeface="Times New Roman"/>
              </a:rPr>
              <a:t> Estafadores</a:t>
            </a:r>
            <a:r>
              <a:rPr lang="es-ES_tradnl" b="0" baseline="0" noProof="0" dirty="0" smtClean="0">
                <a:solidFill>
                  <a:schemeClr val="tx1">
                    <a:lumMod val="75000"/>
                    <a:lumOff val="25000"/>
                  </a:schemeClr>
                </a:solidFill>
                <a:latin typeface="Arial"/>
                <a:ea typeface="Calibri"/>
                <a:cs typeface="Times New Roman"/>
              </a:rPr>
              <a:t> suelen decirles a sus victimas que están ofreciendo una oportunidad “única en la vida” y que pronto no estará disponible. Resista la presión de invertir rápidamente y tómese el tiempo necesario para investigar antes de enviar dinero. </a:t>
            </a:r>
            <a:endParaRPr lang="es-ES_tradnl" sz="1100" noProof="0" dirty="0" smtClean="0">
              <a:solidFill>
                <a:schemeClr val="tx1">
                  <a:lumMod val="75000"/>
                  <a:lumOff val="25000"/>
                </a:schemeClr>
              </a:solidFill>
              <a:latin typeface="Calibri"/>
              <a:ea typeface="Calibri"/>
              <a:cs typeface="Times New Roman"/>
            </a:endParaRPr>
          </a:p>
          <a:p>
            <a:pPr marL="0" lvl="1">
              <a:spcBef>
                <a:spcPts val="611"/>
              </a:spcBef>
              <a:spcAft>
                <a:spcPts val="611"/>
              </a:spcAft>
              <a:defRPr/>
            </a:pPr>
            <a:r>
              <a:rPr lang="es-ES_tradnl" noProof="0" dirty="0" smtClean="0">
                <a:solidFill>
                  <a:schemeClr val="tx1">
                    <a:lumMod val="75000"/>
                    <a:lumOff val="25000"/>
                  </a:schemeClr>
                </a:solidFill>
              </a:rPr>
              <a:t>&lt;continued on next page&gt;</a:t>
            </a:r>
          </a:p>
          <a:p>
            <a:pPr marL="0" lvl="1">
              <a:spcBef>
                <a:spcPts val="611"/>
              </a:spcBef>
              <a:spcAft>
                <a:spcPts val="611"/>
              </a:spcAft>
              <a:defRPr/>
            </a:pP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66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18</a:t>
            </a:fld>
            <a:endParaRPr lang="en-US" sz="1200" dirty="0">
              <a:latin typeface="News Gothic Std" pitchFamily="34" charset="0"/>
            </a:endParaRPr>
          </a:p>
        </p:txBody>
      </p:sp>
    </p:spTree>
    <p:extLst>
      <p:ext uri="{BB962C8B-B14F-4D97-AF65-F5344CB8AC3E}">
        <p14:creationId xmlns:p14="http://schemas.microsoft.com/office/powerpoint/2010/main" val="4149935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smtClean="0">
                <a:solidFill>
                  <a:schemeClr val="tx1">
                    <a:lumMod val="75000"/>
                    <a:lumOff val="25000"/>
                  </a:schemeClr>
                </a:solidFill>
              </a:rPr>
              <a:t>Señales de un Posible</a:t>
            </a:r>
            <a:r>
              <a:rPr lang="es-ES_tradnl" b="1" baseline="0" noProof="0" dirty="0" smtClean="0">
                <a:solidFill>
                  <a:schemeClr val="tx1">
                    <a:lumMod val="75000"/>
                    <a:lumOff val="25000"/>
                  </a:schemeClr>
                </a:solidFill>
              </a:rPr>
              <a:t> Fraude de Inversión, cont. </a:t>
            </a:r>
            <a:endParaRPr lang="es-ES_tradnl" b="1" noProof="0" dirty="0" smtClean="0">
              <a:solidFill>
                <a:schemeClr val="tx1">
                  <a:lumMod val="75000"/>
                  <a:lumOff val="25000"/>
                </a:schemeClr>
              </a:solidFill>
            </a:endParaRPr>
          </a:p>
          <a:p>
            <a:pPr>
              <a:lnSpc>
                <a:spcPct val="115000"/>
              </a:lnSpc>
              <a:spcAft>
                <a:spcPts val="1000"/>
              </a:spcAft>
            </a:pPr>
            <a:r>
              <a:rPr lang="es-ES_tradnl" b="1" noProof="0" dirty="0" smtClean="0">
                <a:solidFill>
                  <a:schemeClr val="tx1">
                    <a:lumMod val="75000"/>
                    <a:lumOff val="25000"/>
                  </a:schemeClr>
                </a:solidFill>
                <a:latin typeface="Arial"/>
                <a:ea typeface="Calibri"/>
                <a:cs typeface="Times New Roman"/>
              </a:rPr>
              <a:t>Reciprocidad.</a:t>
            </a:r>
            <a:r>
              <a:rPr lang="es-ES_tradnl" noProof="0" dirty="0" smtClean="0">
                <a:solidFill>
                  <a:schemeClr val="tx1">
                    <a:lumMod val="75000"/>
                    <a:lumOff val="25000"/>
                  </a:schemeClr>
                </a:solidFill>
                <a:latin typeface="Arial"/>
                <a:ea typeface="Calibri"/>
                <a:cs typeface="Times New Roman"/>
              </a:rPr>
              <a:t> Muchos estafadores</a:t>
            </a:r>
            <a:r>
              <a:rPr lang="es-ES_tradnl" baseline="0" noProof="0" dirty="0" smtClean="0">
                <a:solidFill>
                  <a:schemeClr val="tx1">
                    <a:lumMod val="75000"/>
                    <a:lumOff val="25000"/>
                  </a:schemeClr>
                </a:solidFill>
                <a:latin typeface="Arial"/>
                <a:ea typeface="Calibri"/>
                <a:cs typeface="Times New Roman"/>
              </a:rPr>
              <a:t> atraen inversionistas con seminarios gratis.  Piensan que si ofrecen un pequeño gesto, como un almuerzo gratis, el inversionista devolverá el favor invirtiendo en su producto.  No existe ninguna razón para apresurarse a una decisión de inversión. Si asiste a un almuerzo gratis, llévese el material a casa e investigue tanto el producto como el vendedor de la inversión antes de invertir. </a:t>
            </a:r>
            <a:endParaRPr lang="es-ES_tradnl" sz="1100" noProof="0" dirty="0" smtClean="0">
              <a:solidFill>
                <a:schemeClr val="tx1">
                  <a:lumMod val="75000"/>
                  <a:lumOff val="25000"/>
                </a:schemeClr>
              </a:solidFill>
              <a:latin typeface="Calibri"/>
              <a:ea typeface="Calibri"/>
              <a:cs typeface="Times New Roman"/>
            </a:endParaRPr>
          </a:p>
          <a:p>
            <a:pPr>
              <a:lnSpc>
                <a:spcPct val="115000"/>
              </a:lnSpc>
              <a:spcAft>
                <a:spcPts val="1000"/>
              </a:spcAft>
            </a:pPr>
            <a:r>
              <a:rPr lang="es-ES_tradnl" b="1" noProof="0" dirty="0" smtClean="0">
                <a:solidFill>
                  <a:schemeClr val="tx1">
                    <a:lumMod val="75000"/>
                    <a:lumOff val="25000"/>
                  </a:schemeClr>
                </a:solidFill>
                <a:latin typeface="Arial"/>
                <a:ea typeface="Calibri"/>
                <a:cs typeface="Times New Roman"/>
              </a:rPr>
              <a:t>Consejeros</a:t>
            </a:r>
            <a:r>
              <a:rPr lang="es-ES_tradnl" b="1" baseline="0" noProof="0" dirty="0" smtClean="0">
                <a:solidFill>
                  <a:schemeClr val="tx1">
                    <a:lumMod val="75000"/>
                    <a:lumOff val="25000"/>
                  </a:schemeClr>
                </a:solidFill>
                <a:latin typeface="Arial"/>
                <a:ea typeface="Calibri"/>
                <a:cs typeface="Times New Roman"/>
              </a:rPr>
              <a:t> Financieros sin Escrúpulos: </a:t>
            </a:r>
            <a:r>
              <a:rPr lang="es-ES_tradnl" b="0" baseline="0" noProof="0" dirty="0" smtClean="0">
                <a:solidFill>
                  <a:schemeClr val="tx1">
                    <a:lumMod val="75000"/>
                    <a:lumOff val="25000"/>
                  </a:schemeClr>
                </a:solidFill>
                <a:latin typeface="Arial"/>
                <a:ea typeface="Calibri"/>
                <a:cs typeface="Times New Roman"/>
              </a:rPr>
              <a:t>Algunos consejeros toman atajos, o cometen fraude, o facturan cargos sin explicaciones, transacciones no autorizadas u otras irregularidades. </a:t>
            </a:r>
            <a:endParaRPr lang="es-ES_tradnl" sz="1100" noProof="0" dirty="0" smtClean="0">
              <a:solidFill>
                <a:schemeClr val="tx1">
                  <a:lumMod val="75000"/>
                  <a:lumOff val="25000"/>
                </a:schemeClr>
              </a:solidFill>
              <a:latin typeface="Calibri"/>
              <a:ea typeface="Calibri"/>
              <a:cs typeface="Times New Roman"/>
            </a:endParaRPr>
          </a:p>
          <a:p>
            <a:pPr>
              <a:lnSpc>
                <a:spcPct val="115000"/>
              </a:lnSpc>
              <a:spcAft>
                <a:spcPts val="1000"/>
              </a:spcAft>
            </a:pPr>
            <a:r>
              <a:rPr lang="es-ES_tradnl" b="1" noProof="0" dirty="0" smtClean="0">
                <a:solidFill>
                  <a:schemeClr val="tx1">
                    <a:lumMod val="75000"/>
                    <a:lumOff val="25000"/>
                  </a:schemeClr>
                </a:solidFill>
                <a:latin typeface="Arial"/>
                <a:ea typeface="Calibri"/>
                <a:cs typeface="Times New Roman"/>
              </a:rPr>
              <a:t>Abuso de Personas</a:t>
            </a:r>
            <a:r>
              <a:rPr lang="es-ES_tradnl" b="1" baseline="0" noProof="0" dirty="0" smtClean="0">
                <a:solidFill>
                  <a:schemeClr val="tx1">
                    <a:lumMod val="75000"/>
                    <a:lumOff val="25000"/>
                  </a:schemeClr>
                </a:solidFill>
                <a:latin typeface="Arial"/>
                <a:ea typeface="Calibri"/>
                <a:cs typeface="Times New Roman"/>
              </a:rPr>
              <a:t> Mayores</a:t>
            </a:r>
            <a:r>
              <a:rPr lang="es-ES_tradnl" b="1" noProof="0" dirty="0" smtClean="0">
                <a:solidFill>
                  <a:schemeClr val="tx1">
                    <a:lumMod val="75000"/>
                    <a:lumOff val="25000"/>
                  </a:schemeClr>
                </a:solidFill>
                <a:latin typeface="Arial"/>
                <a:ea typeface="Calibri"/>
                <a:cs typeface="Times New Roman"/>
              </a:rPr>
              <a:t>:</a:t>
            </a:r>
            <a:r>
              <a:rPr lang="es-ES_tradnl" noProof="0" dirty="0" smtClean="0">
                <a:solidFill>
                  <a:schemeClr val="tx1">
                    <a:lumMod val="75000"/>
                    <a:lumOff val="25000"/>
                  </a:schemeClr>
                </a:solidFill>
                <a:latin typeface="Arial"/>
                <a:ea typeface="Calibri"/>
                <a:cs typeface="Times New Roman"/>
              </a:rPr>
              <a:t> Muchos de nosotros</a:t>
            </a:r>
            <a:r>
              <a:rPr lang="es-ES_tradnl" baseline="0" noProof="0" dirty="0" smtClean="0">
                <a:solidFill>
                  <a:schemeClr val="tx1">
                    <a:lumMod val="75000"/>
                    <a:lumOff val="25000"/>
                  </a:schemeClr>
                </a:solidFill>
                <a:latin typeface="Arial"/>
                <a:ea typeface="Calibri"/>
                <a:cs typeface="Times New Roman"/>
              </a:rPr>
              <a:t> tenemos padres y personas de cariño.  Existen un aproximado de 6 millones de victimas de abuso a personas mayores cada año en los Estados Unidos. Es importante cuidar no sólo a nosotros mismos, sino también aquellos menos pudientes en la familia… porque ellos son a los que primeros buscan. </a:t>
            </a:r>
            <a:endParaRPr lang="es-ES_tradnl" sz="1100" noProof="0" dirty="0" smtClean="0">
              <a:solidFill>
                <a:schemeClr val="tx1">
                  <a:lumMod val="75000"/>
                  <a:lumOff val="25000"/>
                </a:schemeClr>
              </a:solidFill>
              <a:latin typeface="Calibri"/>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208667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7010400" cy="929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164" tIns="46582" rIns="93164" bIns="46582" anchor="ctr"/>
          <a:lstStyle/>
          <a:p>
            <a:pPr algn="ctr">
              <a:defRPr/>
            </a:pPr>
            <a:endParaRPr lang="en-US" dirty="0"/>
          </a:p>
        </p:txBody>
      </p:sp>
      <p:sp>
        <p:nvSpPr>
          <p:cNvPr id="123920" name="Rectangle 3"/>
          <p:cNvSpPr>
            <a:spLocks noGrp="1" noChangeArrowheads="1"/>
          </p:cNvSpPr>
          <p:nvPr>
            <p:ph type="body" idx="3"/>
          </p:nvPr>
        </p:nvSpPr>
        <p:spPr>
          <a:xfrm>
            <a:off x="322676" y="2667000"/>
            <a:ext cx="4350925" cy="635254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eaLnBrk="1" hangingPunct="1">
              <a:lnSpc>
                <a:spcPct val="90000"/>
              </a:lnSpc>
              <a:spcBef>
                <a:spcPct val="0"/>
              </a:spcBef>
              <a:defRPr/>
            </a:pPr>
            <a:r>
              <a:rPr lang="es-ES_tradnl" sz="1200" b="1" noProof="0" dirty="0" smtClean="0">
                <a:solidFill>
                  <a:schemeClr val="tx2"/>
                </a:solidFill>
                <a:latin typeface="News Gothic Std" pitchFamily="34" charset="0"/>
                <a:cs typeface="Arial" charset="0"/>
              </a:rPr>
              <a:t>Instrucciones de Preparación para el Coordinador</a:t>
            </a:r>
          </a:p>
          <a:p>
            <a:pPr>
              <a:spcBef>
                <a:spcPts val="1800"/>
              </a:spcBef>
              <a:spcAft>
                <a:spcPts val="600"/>
              </a:spcAft>
            </a:pPr>
            <a:r>
              <a:rPr lang="es-ES_tradnl" b="1" noProof="0" dirty="0" smtClean="0">
                <a:solidFill>
                  <a:schemeClr val="tx1">
                    <a:lumMod val="75000"/>
                    <a:lumOff val="25000"/>
                  </a:schemeClr>
                </a:solidFill>
              </a:rPr>
              <a:t>Familiarícese </a:t>
            </a:r>
            <a:r>
              <a:rPr lang="es-ES_tradnl" b="0" noProof="0" dirty="0" smtClean="0">
                <a:solidFill>
                  <a:schemeClr val="tx1">
                    <a:lumMod val="75000"/>
                    <a:lumOff val="25000"/>
                  </a:schemeClr>
                </a:solidFill>
              </a:rPr>
              <a:t>con la guía entera leyéndola detenidamente y tomando notas antes del entrenamiento.</a:t>
            </a:r>
            <a:r>
              <a:rPr lang="es-ES_tradnl" noProof="0" dirty="0" smtClean="0">
                <a:solidFill>
                  <a:schemeClr val="tx1">
                    <a:lumMod val="75000"/>
                    <a:lumOff val="25000"/>
                  </a:schemeClr>
                </a:solidFill>
              </a:rPr>
              <a:t> Donde hayan [corchetes] complételos </a:t>
            </a:r>
            <a:r>
              <a:rPr lang="es-ES_tradnl" baseline="0" noProof="0" dirty="0" smtClean="0">
                <a:solidFill>
                  <a:schemeClr val="tx1">
                    <a:lumMod val="75000"/>
                    <a:lumOff val="25000"/>
                  </a:schemeClr>
                </a:solidFill>
              </a:rPr>
              <a:t>con </a:t>
            </a:r>
            <a:r>
              <a:rPr lang="es-ES_tradnl" noProof="0" dirty="0" smtClean="0">
                <a:solidFill>
                  <a:schemeClr val="tx1">
                    <a:lumMod val="75000"/>
                    <a:lumOff val="25000"/>
                  </a:schemeClr>
                </a:solidFill>
              </a:rPr>
              <a:t>su propia información para que la charla fluya durante la presentación. También, edite dos diapositivas del comienzo y cada</a:t>
            </a:r>
            <a:r>
              <a:rPr lang="es-ES_tradnl" baseline="0" noProof="0" dirty="0" smtClean="0">
                <a:solidFill>
                  <a:schemeClr val="tx1">
                    <a:lumMod val="75000"/>
                    <a:lumOff val="25000"/>
                  </a:schemeClr>
                </a:solidFill>
              </a:rPr>
              <a:t> uno de las hojas de información </a:t>
            </a:r>
            <a:r>
              <a:rPr lang="es-ES_tradnl" noProof="0" dirty="0" smtClean="0">
                <a:solidFill>
                  <a:schemeClr val="tx1">
                    <a:lumMod val="75000"/>
                    <a:lumOff val="25000"/>
                  </a:schemeClr>
                </a:solidFill>
              </a:rPr>
              <a:t>con su información específica por adelantado.</a:t>
            </a:r>
          </a:p>
          <a:p>
            <a:pPr>
              <a:spcBef>
                <a:spcPts val="611"/>
              </a:spcBef>
              <a:spcAft>
                <a:spcPts val="611"/>
              </a:spcAft>
            </a:pPr>
            <a:r>
              <a:rPr lang="es-ES_tradnl" b="1" noProof="0" dirty="0" smtClean="0">
                <a:solidFill>
                  <a:schemeClr val="tx1">
                    <a:lumMod val="75000"/>
                    <a:lumOff val="25000"/>
                  </a:schemeClr>
                </a:solidFill>
              </a:rPr>
              <a:t>Los íconos </a:t>
            </a:r>
            <a:r>
              <a:rPr lang="es-ES_tradnl" noProof="0" dirty="0" smtClean="0">
                <a:solidFill>
                  <a:schemeClr val="tx1">
                    <a:lumMod val="75000"/>
                    <a:lumOff val="25000"/>
                  </a:schemeClr>
                </a:solidFill>
              </a:rPr>
              <a:t>usados en estos materiales están mostrados a la derecha.</a:t>
            </a:r>
            <a:r>
              <a:rPr lang="es-ES_tradnl" baseline="0" noProof="0" dirty="0" smtClean="0">
                <a:solidFill>
                  <a:schemeClr val="tx1">
                    <a:lumMod val="75000"/>
                    <a:lumOff val="25000"/>
                  </a:schemeClr>
                </a:solidFill>
              </a:rPr>
              <a:t> </a:t>
            </a:r>
          </a:p>
          <a:p>
            <a:pPr>
              <a:spcBef>
                <a:spcPts val="611"/>
              </a:spcBef>
              <a:spcAft>
                <a:spcPts val="611"/>
              </a:spcAft>
            </a:pPr>
            <a:r>
              <a:rPr lang="es-ES_tradnl" noProof="0" dirty="0" smtClean="0">
                <a:solidFill>
                  <a:schemeClr val="tx1">
                    <a:lumMod val="75000"/>
                    <a:lumOff val="25000"/>
                  </a:schemeClr>
                </a:solidFill>
              </a:rPr>
              <a:t>Donde vea el ícono de </a:t>
            </a:r>
            <a:r>
              <a:rPr lang="es-ES_tradnl" b="1" noProof="0" dirty="0" smtClean="0">
                <a:solidFill>
                  <a:schemeClr val="tx1">
                    <a:lumMod val="75000"/>
                    <a:lumOff val="25000"/>
                  </a:schemeClr>
                </a:solidFill>
              </a:rPr>
              <a:t>DIGA</a:t>
            </a:r>
            <a:r>
              <a:rPr lang="es-ES_tradnl" noProof="0" dirty="0" smtClean="0">
                <a:solidFill>
                  <a:schemeClr val="tx1">
                    <a:lumMod val="75000"/>
                    <a:lumOff val="25000"/>
                  </a:schemeClr>
                </a:solidFill>
              </a:rPr>
              <a:t>, siéntase con la libertad</a:t>
            </a:r>
            <a:r>
              <a:rPr lang="es-ES_tradnl" baseline="0" noProof="0" dirty="0" smtClean="0">
                <a:solidFill>
                  <a:schemeClr val="tx1">
                    <a:lumMod val="75000"/>
                    <a:lumOff val="25000"/>
                  </a:schemeClr>
                </a:solidFill>
              </a:rPr>
              <a:t> de </a:t>
            </a:r>
            <a:r>
              <a:rPr lang="es-ES_tradnl" noProof="0" dirty="0" smtClean="0">
                <a:solidFill>
                  <a:schemeClr val="tx1">
                    <a:lumMod val="75000"/>
                    <a:lumOff val="25000"/>
                  </a:schemeClr>
                </a:solidFill>
              </a:rPr>
              <a:t>leer por adelantado y tomar notas para</a:t>
            </a:r>
            <a:r>
              <a:rPr lang="es-ES_tradnl" baseline="0" noProof="0" dirty="0" smtClean="0">
                <a:solidFill>
                  <a:schemeClr val="tx1">
                    <a:lumMod val="75000"/>
                    <a:lumOff val="25000"/>
                  </a:schemeClr>
                </a:solidFill>
              </a:rPr>
              <a:t> sentirse cómodo al comunicar la información. No es necesario ni recomendado leerlo palabra por palabra.</a:t>
            </a:r>
            <a:endParaRPr lang="es-ES_tradnl" noProof="0" dirty="0" smtClean="0">
              <a:solidFill>
                <a:schemeClr val="tx1">
                  <a:lumMod val="75000"/>
                  <a:lumOff val="25000"/>
                </a:schemeClr>
              </a:solidFill>
            </a:endParaRPr>
          </a:p>
          <a:p>
            <a:pPr>
              <a:spcBef>
                <a:spcPts val="600"/>
              </a:spcBef>
              <a:spcAft>
                <a:spcPts val="600"/>
              </a:spcAft>
            </a:pPr>
            <a:r>
              <a:rPr lang="es-ES_tradnl" b="1" noProof="0" dirty="0" smtClean="0">
                <a:solidFill>
                  <a:schemeClr val="tx1">
                    <a:lumMod val="75000"/>
                    <a:lumOff val="25000"/>
                  </a:schemeClr>
                </a:solidFill>
              </a:rPr>
              <a:t>Si los</a:t>
            </a:r>
            <a:r>
              <a:rPr lang="es-ES_tradnl" b="1" baseline="0" noProof="0" dirty="0" smtClean="0">
                <a:solidFill>
                  <a:schemeClr val="tx1">
                    <a:lumMod val="75000"/>
                    <a:lumOff val="25000"/>
                  </a:schemeClr>
                </a:solidFill>
              </a:rPr>
              <a:t> videos del seminario no se logran ver</a:t>
            </a:r>
            <a:r>
              <a:rPr lang="es-ES_tradnl" baseline="0" noProof="0" dirty="0" smtClean="0">
                <a:solidFill>
                  <a:schemeClr val="tx1">
                    <a:lumMod val="75000"/>
                    <a:lumOff val="25000"/>
                  </a:schemeClr>
                </a:solidFill>
              </a:rPr>
              <a:t>, usted puede compartir con el grupo la información resumida en esta guía. </a:t>
            </a:r>
          </a:p>
          <a:p>
            <a:pPr marL="0" marR="0" indent="0" algn="l" defTabSz="914400" rtl="0" eaLnBrk="1" fontAlgn="auto" latinLnBrk="0" hangingPunct="1">
              <a:lnSpc>
                <a:spcPct val="100000"/>
              </a:lnSpc>
              <a:spcBef>
                <a:spcPts val="600"/>
              </a:spcBef>
              <a:spcAft>
                <a:spcPts val="600"/>
              </a:spcAft>
              <a:buClrTx/>
              <a:buSzTx/>
              <a:buFontTx/>
              <a:buNone/>
              <a:tabLst/>
              <a:defRPr/>
            </a:pPr>
            <a:r>
              <a:rPr lang="es-ES_tradnl" b="1" noProof="0" dirty="0" smtClean="0">
                <a:solidFill>
                  <a:srgbClr val="5C972E"/>
                </a:solidFill>
              </a:rPr>
              <a:t>Las sugerencias</a:t>
            </a:r>
            <a:r>
              <a:rPr lang="es-ES_tradnl" b="1" noProof="0" dirty="0" smtClean="0">
                <a:solidFill>
                  <a:schemeClr val="tx1">
                    <a:lumMod val="75000"/>
                    <a:lumOff val="25000"/>
                  </a:schemeClr>
                </a:solidFill>
              </a:rPr>
              <a:t> de tiempo </a:t>
            </a:r>
            <a:r>
              <a:rPr lang="es-ES_tradnl" b="0" noProof="0" dirty="0" smtClean="0">
                <a:solidFill>
                  <a:schemeClr val="tx1">
                    <a:lumMod val="75000"/>
                    <a:lumOff val="25000"/>
                  </a:schemeClr>
                </a:solidFill>
              </a:rPr>
              <a:t>son</a:t>
            </a:r>
            <a:r>
              <a:rPr lang="es-ES_tradnl" b="0" baseline="0" noProof="0" dirty="0" smtClean="0">
                <a:solidFill>
                  <a:schemeClr val="tx1">
                    <a:lumMod val="75000"/>
                    <a:lumOff val="25000"/>
                  </a:schemeClr>
                </a:solidFill>
              </a:rPr>
              <a:t> provistas por cada elemento de la agenda. Mantener la noción del tiempo durante el entrenamiento es responsabilidad clave del coordinador.</a:t>
            </a:r>
            <a:r>
              <a:rPr lang="es-ES_tradnl" noProof="0" dirty="0" smtClean="0">
                <a:solidFill>
                  <a:schemeClr val="tx1">
                    <a:lumMod val="75000"/>
                    <a:lumOff val="25000"/>
                  </a:schemeClr>
                </a:solidFill>
              </a:rPr>
              <a:t> Si ve que algunas áreas toman más o</a:t>
            </a:r>
            <a:r>
              <a:rPr lang="es-ES_tradnl" baseline="0" noProof="0" dirty="0" smtClean="0">
                <a:solidFill>
                  <a:schemeClr val="tx1">
                    <a:lumMod val="75000"/>
                    <a:lumOff val="25000"/>
                  </a:schemeClr>
                </a:solidFill>
              </a:rPr>
              <a:t> menos tiempo de lo esperado, es normal. Sólo asegúrese de ajustar los tiempos en otra sección.</a:t>
            </a:r>
            <a:endParaRPr lang="en-US" dirty="0" smtClean="0">
              <a:solidFill>
                <a:schemeClr val="tx1">
                  <a:lumMod val="75000"/>
                  <a:lumOff val="25000"/>
                </a:schemeClr>
              </a:solidFill>
            </a:endParaRPr>
          </a:p>
          <a:p>
            <a:pPr marL="0" marR="0" indent="0" algn="l" defTabSz="914400" rtl="0" eaLnBrk="1" fontAlgn="auto" latinLnBrk="0" hangingPunct="1">
              <a:lnSpc>
                <a:spcPct val="100000"/>
              </a:lnSpc>
              <a:spcBef>
                <a:spcPts val="611"/>
              </a:spcBef>
              <a:spcAft>
                <a:spcPts val="611"/>
              </a:spcAft>
              <a:buClrTx/>
              <a:buSzTx/>
              <a:buFontTx/>
              <a:buNone/>
              <a:tabLst/>
              <a:defRPr/>
            </a:pPr>
            <a:r>
              <a:rPr lang="es-ES_tradnl" noProof="0" dirty="0" smtClean="0">
                <a:solidFill>
                  <a:schemeClr val="tx1">
                    <a:lumMod val="75000"/>
                    <a:lumOff val="25000"/>
                  </a:schemeClr>
                </a:solidFill>
              </a:rPr>
              <a:t>Si </a:t>
            </a:r>
            <a:r>
              <a:rPr lang="es-ES_tradnl" b="1" noProof="0" dirty="0" smtClean="0">
                <a:solidFill>
                  <a:schemeClr val="tx1">
                    <a:lumMod val="75000"/>
                    <a:lumOff val="25000"/>
                  </a:schemeClr>
                </a:solidFill>
              </a:rPr>
              <a:t>surgen preguntas que no puede contestar</a:t>
            </a:r>
            <a:r>
              <a:rPr lang="es-ES_tradnl" noProof="0" dirty="0" smtClean="0">
                <a:solidFill>
                  <a:schemeClr val="tx1">
                    <a:lumMod val="75000"/>
                    <a:lumOff val="25000"/>
                  </a:schemeClr>
                </a:solidFill>
              </a:rPr>
              <a:t>, anótelas para contestarlas más tarde. Cuando pueda, pregúntele a</a:t>
            </a:r>
            <a:r>
              <a:rPr lang="es-ES_tradnl" baseline="0" noProof="0" dirty="0" smtClean="0">
                <a:solidFill>
                  <a:schemeClr val="tx1">
                    <a:lumMod val="75000"/>
                    <a:lumOff val="25000"/>
                  </a:schemeClr>
                </a:solidFill>
              </a:rPr>
              <a:t> </a:t>
            </a:r>
            <a:r>
              <a:rPr lang="es-ES_tradnl" noProof="0" dirty="0" smtClean="0">
                <a:solidFill>
                  <a:schemeClr val="tx1">
                    <a:lumMod val="75000"/>
                    <a:lumOff val="25000"/>
                  </a:schemeClr>
                </a:solidFill>
              </a:rPr>
              <a:t>los asistentes por su</a:t>
            </a:r>
            <a:r>
              <a:rPr lang="es-ES_tradnl" baseline="0" noProof="0" dirty="0" smtClean="0">
                <a:solidFill>
                  <a:schemeClr val="tx1">
                    <a:lumMod val="75000"/>
                    <a:lumOff val="25000"/>
                  </a:schemeClr>
                </a:solidFill>
              </a:rPr>
              <a:t> información de contacto, busque las respuestas y comuníquese con ellos después del seminario. Pídales que llenen la solicitud de Seguimiento a Fundamentos Financieros de Regions, y asegúrese de contactarlos después del seminario. </a:t>
            </a:r>
            <a:endParaRPr lang="es-ES_tradnl" noProof="0" dirty="0" smtClean="0">
              <a:solidFill>
                <a:schemeClr val="tx1">
                  <a:lumMod val="75000"/>
                  <a:lumOff val="25000"/>
                </a:schemeClr>
              </a:solidFill>
            </a:endParaRPr>
          </a:p>
          <a:p>
            <a:pPr marL="0" lvl="1">
              <a:spcBef>
                <a:spcPts val="1223"/>
              </a:spcBef>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para la siguiente diapositiva</a:t>
            </a:r>
            <a:r>
              <a:rPr lang="es-ES_tradnl" noProof="0" dirty="0" smtClean="0">
                <a:solidFill>
                  <a:schemeClr val="tx1">
                    <a:lumMod val="75000"/>
                    <a:lumOff val="25000"/>
                  </a:schemeClr>
                </a:solidFill>
                <a:ea typeface="ＭＳ Ｐゴシック" pitchFamily="34" charset="-128"/>
              </a:rPr>
              <a:t>&gt;</a:t>
            </a:r>
          </a:p>
          <a:p>
            <a:pPr>
              <a:spcBef>
                <a:spcPts val="611"/>
              </a:spcBef>
              <a:spcAft>
                <a:spcPts val="611"/>
              </a:spcAft>
            </a:pPr>
            <a:endParaRPr lang="en-US" dirty="0" smtClean="0"/>
          </a:p>
        </p:txBody>
      </p:sp>
      <p:sp>
        <p:nvSpPr>
          <p:cNvPr id="123907" name="Rectangle 2"/>
          <p:cNvSpPr>
            <a:spLocks noGrp="1" noRot="1" noChangeAspect="1" noChangeArrowheads="1" noTextEdit="1"/>
          </p:cNvSpPr>
          <p:nvPr>
            <p:ph type="sldImg"/>
          </p:nvPr>
        </p:nvSpPr>
        <p:spPr>
          <a:xfrm>
            <a:off x="4303713" y="1084263"/>
            <a:ext cx="2263775" cy="1698625"/>
          </a:xfrm>
          <a:ln/>
        </p:spPr>
      </p:sp>
      <p:cxnSp>
        <p:nvCxnSpPr>
          <p:cNvPr id="30" name="Straight Connector 29"/>
          <p:cNvCxnSpPr/>
          <p:nvPr/>
        </p:nvCxnSpPr>
        <p:spPr>
          <a:xfrm>
            <a:off x="5655821" y="2978564"/>
            <a:ext cx="0" cy="579948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3914" name="Rectangle 3"/>
          <p:cNvSpPr txBox="1">
            <a:spLocks noChangeArrowheads="1"/>
          </p:cNvSpPr>
          <p:nvPr/>
        </p:nvSpPr>
        <p:spPr bwMode="auto">
          <a:xfrm>
            <a:off x="5765563" y="7113674"/>
            <a:ext cx="1011158"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Important point for Facilitator to note</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sp>
        <p:nvSpPr>
          <p:cNvPr id="123915" name="Rectangle 3"/>
          <p:cNvSpPr txBox="1">
            <a:spLocks noChangeArrowheads="1"/>
          </p:cNvSpPr>
          <p:nvPr/>
        </p:nvSpPr>
        <p:spPr bwMode="auto">
          <a:xfrm>
            <a:off x="5765565" y="3033128"/>
            <a:ext cx="920524"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Facilitator script (Verbatim)</a:t>
            </a:r>
          </a:p>
          <a:p>
            <a:pPr>
              <a:spcBef>
                <a:spcPct val="30000"/>
              </a:spcBef>
            </a:pPr>
            <a:endParaRPr lang="en-US" sz="1200" b="1" dirty="0">
              <a:latin typeface="News Gothic Std" pitchFamily="34" charset="0"/>
            </a:endParaRPr>
          </a:p>
          <a:p>
            <a:pPr>
              <a:spcBef>
                <a:spcPct val="30000"/>
              </a:spcBef>
            </a:pPr>
            <a:endParaRPr lang="en-US" sz="1200" dirty="0"/>
          </a:p>
          <a:p>
            <a:pPr>
              <a:spcBef>
                <a:spcPct val="30000"/>
              </a:spcBef>
            </a:pPr>
            <a:endParaRPr lang="en-US" sz="1200" dirty="0"/>
          </a:p>
        </p:txBody>
      </p:sp>
      <p:sp>
        <p:nvSpPr>
          <p:cNvPr id="123917" name="Rectangle 3"/>
          <p:cNvSpPr txBox="1">
            <a:spLocks noChangeArrowheads="1"/>
          </p:cNvSpPr>
          <p:nvPr/>
        </p:nvSpPr>
        <p:spPr bwMode="auto">
          <a:xfrm>
            <a:off x="5755970" y="4648201"/>
            <a:ext cx="1120899" cy="794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Restate the key points of an activity or discussion</a:t>
            </a:r>
          </a:p>
          <a:p>
            <a:pPr>
              <a:spcBef>
                <a:spcPct val="30000"/>
              </a:spcBef>
            </a:pPr>
            <a:endParaRPr lang="en-US" sz="1200" b="1" dirty="0"/>
          </a:p>
          <a:p>
            <a:pPr>
              <a:spcBef>
                <a:spcPct val="30000"/>
              </a:spcBef>
            </a:pPr>
            <a:endParaRPr lang="en-US" sz="1200" dirty="0"/>
          </a:p>
          <a:p>
            <a:pPr>
              <a:spcBef>
                <a:spcPct val="30000"/>
              </a:spcBef>
            </a:pPr>
            <a:endParaRPr lang="en-US" sz="1200" dirty="0"/>
          </a:p>
        </p:txBody>
      </p:sp>
      <p:sp>
        <p:nvSpPr>
          <p:cNvPr id="123918" name="Rectangle 3"/>
          <p:cNvSpPr txBox="1">
            <a:spLocks noChangeArrowheads="1"/>
          </p:cNvSpPr>
          <p:nvPr/>
        </p:nvSpPr>
        <p:spPr bwMode="auto">
          <a:xfrm>
            <a:off x="5767204" y="6333173"/>
            <a:ext cx="920524"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Information for reference purposes</a:t>
            </a:r>
          </a:p>
          <a:p>
            <a:pPr>
              <a:spcBef>
                <a:spcPct val="30000"/>
              </a:spcBef>
            </a:pPr>
            <a:endParaRPr lang="en-US" sz="1200" b="1" dirty="0"/>
          </a:p>
          <a:p>
            <a:pPr>
              <a:spcBef>
                <a:spcPct val="30000"/>
              </a:spcBef>
            </a:pPr>
            <a:endParaRPr lang="en-US" sz="1200" dirty="0"/>
          </a:p>
          <a:p>
            <a:pPr>
              <a:spcBef>
                <a:spcPct val="30000"/>
              </a:spcBef>
            </a:pPr>
            <a:endParaRPr lang="en-US" sz="1200" dirty="0"/>
          </a:p>
        </p:txBody>
      </p:sp>
      <p:sp>
        <p:nvSpPr>
          <p:cNvPr id="123922" name="Rectangle 3"/>
          <p:cNvSpPr txBox="1">
            <a:spLocks noChangeArrowheads="1"/>
          </p:cNvSpPr>
          <p:nvPr/>
        </p:nvSpPr>
        <p:spPr bwMode="auto">
          <a:xfrm>
            <a:off x="5765565" y="3836831"/>
            <a:ext cx="920524"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Ask a discussion question </a:t>
            </a: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389" y="7947724"/>
            <a:ext cx="747265" cy="743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315" y="6302149"/>
            <a:ext cx="729367" cy="725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091" y="5469092"/>
            <a:ext cx="714339" cy="7104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3314" y="3050609"/>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3314" y="4648200"/>
            <a:ext cx="720513" cy="71659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3315" y="3850187"/>
            <a:ext cx="714682" cy="710797"/>
          </a:xfrm>
          <a:prstGeom prst="rect">
            <a:avLst/>
          </a:prstGeom>
        </p:spPr>
      </p:pic>
      <p:sp>
        <p:nvSpPr>
          <p:cNvPr id="24" name="Rectangle 3"/>
          <p:cNvSpPr txBox="1">
            <a:spLocks noChangeArrowheads="1"/>
          </p:cNvSpPr>
          <p:nvPr/>
        </p:nvSpPr>
        <p:spPr bwMode="auto">
          <a:xfrm>
            <a:off x="5765563" y="5486804"/>
            <a:ext cx="1011158"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Show </a:t>
            </a:r>
            <a:br>
              <a:rPr lang="en-US" sz="1000" dirty="0">
                <a:solidFill>
                  <a:schemeClr val="tx1">
                    <a:lumMod val="75000"/>
                    <a:lumOff val="25000"/>
                  </a:schemeClr>
                </a:solidFill>
                <a:latin typeface="News Gothic Std" pitchFamily="34" charset="0"/>
              </a:rPr>
            </a:br>
            <a:r>
              <a:rPr lang="en-US" sz="1000" dirty="0">
                <a:solidFill>
                  <a:schemeClr val="tx1">
                    <a:lumMod val="75000"/>
                    <a:lumOff val="25000"/>
                  </a:schemeClr>
                </a:solidFill>
                <a:latin typeface="News Gothic Std" pitchFamily="34" charset="0"/>
              </a:rPr>
              <a:t>video clip (when possible)</a:t>
            </a: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2390" y="7127242"/>
            <a:ext cx="727911" cy="723955"/>
          </a:xfrm>
          <a:prstGeom prst="rect">
            <a:avLst/>
          </a:prstGeom>
        </p:spPr>
      </p:pic>
      <p:sp>
        <p:nvSpPr>
          <p:cNvPr id="27" name="Rectangle 3"/>
          <p:cNvSpPr txBox="1">
            <a:spLocks noChangeArrowheads="1"/>
          </p:cNvSpPr>
          <p:nvPr/>
        </p:nvSpPr>
        <p:spPr bwMode="auto">
          <a:xfrm>
            <a:off x="5776278" y="7888374"/>
            <a:ext cx="922163" cy="71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477" tIns="49238" rIns="98477" bIns="49238"/>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Suggestions for great seminar delivery</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sp>
        <p:nvSpPr>
          <p:cNvPr id="2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2</a:t>
            </a:fld>
            <a:endParaRPr lang="en-US" sz="1200" dirty="0">
              <a:latin typeface="News Gothic Std" pitchFamily="34" charset="0"/>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4641" y="8909051"/>
            <a:ext cx="1439260" cy="236223"/>
          </a:xfrm>
          <a:prstGeom prst="rect">
            <a:avLst/>
          </a:prstGeom>
        </p:spPr>
      </p:pic>
    </p:spTree>
    <p:extLst>
      <p:ext uri="{BB962C8B-B14F-4D97-AF65-F5344CB8AC3E}">
        <p14:creationId xmlns:p14="http://schemas.microsoft.com/office/powerpoint/2010/main" val="420727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4" y="2943860"/>
            <a:ext cx="4985173" cy="5655310"/>
          </a:xfrm>
          <a:prstGeom prst="rect">
            <a:avLst/>
          </a:prstGeom>
        </p:spPr>
        <p:txBody>
          <a:bodyPr/>
          <a:lstStyle/>
          <a:p>
            <a:pPr lvl="0">
              <a:defRPr/>
            </a:pPr>
            <a:r>
              <a:rPr lang="es-ES_tradnl" b="1" noProof="0" dirty="0" smtClean="0">
                <a:solidFill>
                  <a:schemeClr val="tx1">
                    <a:lumMod val="75000"/>
                    <a:lumOff val="25000"/>
                  </a:schemeClr>
                </a:solidFill>
              </a:rPr>
              <a:t>Medidas</a:t>
            </a:r>
            <a:r>
              <a:rPr lang="es-ES_tradnl" b="1" baseline="0" noProof="0" dirty="0" smtClean="0">
                <a:solidFill>
                  <a:schemeClr val="tx1">
                    <a:lumMod val="75000"/>
                    <a:lumOff val="25000"/>
                  </a:schemeClr>
                </a:solidFill>
              </a:rPr>
              <a:t> Preventivas que Debe Tomar</a:t>
            </a:r>
            <a:endParaRPr lang="es-ES_tradnl" b="1" noProof="0" dirty="0" smtClean="0">
              <a:solidFill>
                <a:schemeClr val="tx1">
                  <a:lumMod val="75000"/>
                  <a:lumOff val="25000"/>
                </a:schemeClr>
              </a:solidFill>
            </a:endParaRPr>
          </a:p>
          <a:p>
            <a:pPr lvl="0">
              <a:defRPr/>
            </a:pPr>
            <a:endParaRPr lang="es-ES_tradnl" b="1" noProof="0" dirty="0" smtClean="0">
              <a:solidFill>
                <a:schemeClr val="tx1">
                  <a:lumMod val="75000"/>
                  <a:lumOff val="25000"/>
                </a:schemeClr>
              </a:solidFill>
            </a:endParaRPr>
          </a:p>
          <a:p>
            <a:pPr>
              <a:lnSpc>
                <a:spcPct val="115000"/>
              </a:lnSpc>
              <a:spcAft>
                <a:spcPts val="1000"/>
              </a:spcAft>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Refiera</a:t>
            </a:r>
            <a:r>
              <a:rPr lang="es-ES_tradnl" b="0" baseline="0" noProof="0" dirty="0" smtClean="0">
                <a:solidFill>
                  <a:schemeClr val="tx1">
                    <a:lumMod val="75000"/>
                    <a:lumOff val="25000"/>
                  </a:schemeClr>
                </a:solidFill>
              </a:rPr>
              <a:t> su hoja de información a donde vea este gráfico.  No leeré toda la lista, pero estos son algunos puntos destacados para evitar fraude de inversión y mantener su seguridad y la de su dinero. </a:t>
            </a:r>
            <a:endParaRPr lang="es-ES_tradnl" noProof="0" dirty="0" smtClean="0">
              <a:solidFill>
                <a:schemeClr val="tx1">
                  <a:lumMod val="75000"/>
                  <a:lumOff val="25000"/>
                </a:schemeClr>
              </a:solidFill>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Haga preguntas. </a:t>
            </a:r>
            <a:r>
              <a:rPr lang="es-ES_tradnl" b="0" noProof="0" dirty="0" smtClean="0">
                <a:solidFill>
                  <a:schemeClr val="tx1">
                    <a:lumMod val="75000"/>
                    <a:lumOff val="25000"/>
                  </a:schemeClr>
                </a:solidFill>
                <a:latin typeface="Arial"/>
                <a:ea typeface="Calibri"/>
                <a:cs typeface="Times New Roman"/>
              </a:rPr>
              <a:t>Los</a:t>
            </a:r>
            <a:r>
              <a:rPr lang="es-ES_tradnl" b="0" baseline="0" noProof="0" dirty="0" smtClean="0">
                <a:solidFill>
                  <a:schemeClr val="tx1">
                    <a:lumMod val="75000"/>
                    <a:lumOff val="25000"/>
                  </a:schemeClr>
                </a:solidFill>
                <a:latin typeface="Arial"/>
                <a:ea typeface="Calibri"/>
                <a:cs typeface="Times New Roman"/>
              </a:rPr>
              <a:t> estafadores están contando con que usted invierta antes de investigar. Protéjase, haciendo su propia investigación.</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Investigue antes de</a:t>
            </a:r>
            <a:r>
              <a:rPr lang="es-ES_tradnl" b="1" baseline="0" noProof="0" dirty="0" smtClean="0">
                <a:solidFill>
                  <a:schemeClr val="tx1">
                    <a:lumMod val="75000"/>
                    <a:lumOff val="25000"/>
                  </a:schemeClr>
                </a:solidFill>
                <a:latin typeface="Arial"/>
                <a:ea typeface="Calibri"/>
                <a:cs typeface="Times New Roman"/>
              </a:rPr>
              <a:t> invertir. </a:t>
            </a:r>
            <a:r>
              <a:rPr lang="es-ES_tradnl" b="0" baseline="0" noProof="0" dirty="0" smtClean="0">
                <a:solidFill>
                  <a:schemeClr val="tx1">
                    <a:lumMod val="75000"/>
                    <a:lumOff val="25000"/>
                  </a:schemeClr>
                </a:solidFill>
                <a:latin typeface="Arial"/>
                <a:ea typeface="Calibri"/>
                <a:cs typeface="Times New Roman"/>
              </a:rPr>
              <a:t>Entienda el negocio de la compañía y sus productos y servicios antes de invertir.  Busque los estados financieros de la compañía en los archivos de SEC’s EDGAR. </a:t>
            </a:r>
            <a:endParaRPr lang="es-ES_tradnl" sz="1100" noProof="0" dirty="0" smtClean="0">
              <a:solidFill>
                <a:schemeClr val="tx1">
                  <a:lumMod val="75000"/>
                  <a:lumOff val="25000"/>
                </a:schemeClr>
              </a:solidFill>
              <a:latin typeface="Calibri"/>
              <a:ea typeface="Calibri"/>
              <a:cs typeface="Times New Roman"/>
            </a:endParaRPr>
          </a:p>
          <a:p>
            <a:pPr marL="171425" indent="-171425">
              <a:lnSpc>
                <a:spcPct val="115000"/>
              </a:lnSpc>
              <a:spcAft>
                <a:spcPts val="1000"/>
              </a:spcAft>
              <a:buFont typeface="Arial" panose="020B0604020202020204" pitchFamily="34" charset="0"/>
              <a:buChar char="•"/>
            </a:pPr>
            <a:r>
              <a:rPr lang="es-ES_tradnl" b="1" noProof="0" dirty="0" smtClean="0">
                <a:solidFill>
                  <a:schemeClr val="tx1">
                    <a:lumMod val="75000"/>
                    <a:lumOff val="25000"/>
                  </a:schemeClr>
                </a:solidFill>
                <a:latin typeface="Arial"/>
                <a:ea typeface="Calibri"/>
                <a:cs typeface="Times New Roman"/>
              </a:rPr>
              <a:t>Conozca el vendedor. </a:t>
            </a:r>
            <a:r>
              <a:rPr lang="es-ES_tradnl" b="0" noProof="0" dirty="0" smtClean="0">
                <a:solidFill>
                  <a:schemeClr val="tx1">
                    <a:lumMod val="75000"/>
                    <a:lumOff val="25000"/>
                  </a:schemeClr>
                </a:solidFill>
                <a:latin typeface="Arial"/>
                <a:ea typeface="Calibri"/>
                <a:cs typeface="Times New Roman"/>
              </a:rPr>
              <a:t>Tómese</a:t>
            </a:r>
            <a:r>
              <a:rPr lang="es-ES_tradnl" b="0" baseline="0" noProof="0" dirty="0" smtClean="0">
                <a:solidFill>
                  <a:schemeClr val="tx1">
                    <a:lumMod val="75000"/>
                    <a:lumOff val="25000"/>
                  </a:schemeClr>
                </a:solidFill>
                <a:latin typeface="Arial"/>
                <a:ea typeface="Calibri"/>
                <a:cs typeface="Times New Roman"/>
              </a:rPr>
              <a:t> un poco de tiempo para conocer un poco más de la persona que lo está invitando a invertir – aún así ya lo conozca socialmente. Siempre averigüe si la persona que lo contacto está autorizada para vender valores en su estado y averigüe si la compañía o agencia ha tenido inconvenientes con reguladores u otros inversionistas. </a:t>
            </a:r>
            <a:endParaRPr lang="es-ES_tradnl" sz="1100" noProof="0" dirty="0" smtClean="0">
              <a:solidFill>
                <a:schemeClr val="tx1">
                  <a:lumMod val="75000"/>
                  <a:lumOff val="25000"/>
                </a:schemeClr>
              </a:solidFill>
              <a:latin typeface="Calibri"/>
              <a:ea typeface="Calibri"/>
              <a:cs typeface="Times New Roman"/>
            </a:endParaRPr>
          </a:p>
          <a:p>
            <a:pPr marL="171425" indent="-171425">
              <a:buFont typeface="Arial" panose="020B0604020202020204" pitchFamily="34" charset="0"/>
              <a:buChar char="•"/>
            </a:pPr>
            <a:r>
              <a:rPr lang="es-ES_tradnl" b="1" noProof="0" dirty="0" smtClean="0">
                <a:solidFill>
                  <a:schemeClr val="tx1">
                    <a:lumMod val="75000"/>
                    <a:lumOff val="25000"/>
                  </a:schemeClr>
                </a:solidFill>
                <a:latin typeface="Arial"/>
                <a:ea typeface="Calibri"/>
              </a:rPr>
              <a:t>Tenga cuidado con ofertas no solicitadas. </a:t>
            </a:r>
            <a:r>
              <a:rPr lang="es-ES_tradnl" b="0" noProof="0" dirty="0" smtClean="0">
                <a:solidFill>
                  <a:schemeClr val="tx1">
                    <a:lumMod val="75000"/>
                    <a:lumOff val="25000"/>
                  </a:schemeClr>
                </a:solidFill>
                <a:latin typeface="Arial"/>
                <a:ea typeface="Calibri"/>
              </a:rPr>
              <a:t>Tenga mucho cuidado si recibe una propuesta que no haya solicitado para invertir en una compañía, o la</a:t>
            </a:r>
            <a:r>
              <a:rPr lang="es-ES_tradnl" b="0" baseline="0" noProof="0" dirty="0" smtClean="0">
                <a:solidFill>
                  <a:schemeClr val="tx1">
                    <a:lumMod val="75000"/>
                    <a:lumOff val="25000"/>
                  </a:schemeClr>
                </a:solidFill>
                <a:latin typeface="Arial"/>
                <a:ea typeface="Calibri"/>
              </a:rPr>
              <a:t> vea promocionada por internet, pero sin información financiera actualizada de fuentes independientes. </a:t>
            </a:r>
            <a:endParaRPr lang="es-ES_tradnl" noProof="0" dirty="0" smtClean="0">
              <a:solidFill>
                <a:schemeClr val="tx1">
                  <a:lumMod val="75000"/>
                  <a:lumOff val="25000"/>
                </a:schemeClr>
              </a:solidFill>
              <a:latin typeface="Arial"/>
              <a:ea typeface="Calibri"/>
            </a:endParaRPr>
          </a:p>
          <a:p>
            <a:endParaRPr lang="es-ES_tradnl" noProof="0" dirty="0" smtClean="0">
              <a:solidFill>
                <a:schemeClr val="tx1">
                  <a:lumMod val="75000"/>
                  <a:lumOff val="25000"/>
                </a:schemeClr>
              </a:solidFill>
              <a:latin typeface="Arial"/>
              <a:ea typeface="Calibri"/>
            </a:endParaRPr>
          </a:p>
          <a:p>
            <a:r>
              <a:rPr lang="es-ES_tradnl" noProof="0" dirty="0" smtClean="0">
                <a:solidFill>
                  <a:schemeClr val="tx1">
                    <a:lumMod val="75000"/>
                    <a:lumOff val="25000"/>
                  </a:schemeClr>
                </a:solidFill>
                <a:latin typeface="Arial"/>
                <a:ea typeface="Calibri"/>
              </a:rPr>
              <a:t>Al final de la página 2 de su hoja de información, está la</a:t>
            </a:r>
            <a:r>
              <a:rPr lang="es-ES_tradnl" baseline="0" noProof="0" dirty="0" smtClean="0">
                <a:solidFill>
                  <a:schemeClr val="tx1">
                    <a:lumMod val="75000"/>
                    <a:lumOff val="25000"/>
                  </a:schemeClr>
                </a:solidFill>
                <a:latin typeface="Arial"/>
                <a:ea typeface="Calibri"/>
              </a:rPr>
              <a:t> </a:t>
            </a:r>
            <a:r>
              <a:rPr lang="es-ES_tradnl" noProof="0" dirty="0" smtClean="0">
                <a:solidFill>
                  <a:schemeClr val="tx1">
                    <a:lumMod val="75000"/>
                    <a:lumOff val="25000"/>
                  </a:schemeClr>
                </a:solidFill>
                <a:latin typeface="Arial"/>
                <a:ea typeface="Calibri"/>
              </a:rPr>
              <a:t>lista con la información de contacto que necesita para contestar </a:t>
            </a:r>
            <a:r>
              <a:rPr lang="es-ES_tradnl" baseline="0" noProof="0" dirty="0" smtClean="0">
                <a:solidFill>
                  <a:schemeClr val="tx1">
                    <a:lumMod val="75000"/>
                    <a:lumOff val="25000"/>
                  </a:schemeClr>
                </a:solidFill>
                <a:latin typeface="Arial"/>
                <a:ea typeface="Calibri"/>
              </a:rPr>
              <a:t>cualquier pregunta o preocupación sobre una inversión o si le preocupa el fraude. Sería bueno mantener esta lista a mano. </a:t>
            </a:r>
            <a:endParaRPr lang="es-ES_tradnl" noProof="0" dirty="0" smtClean="0">
              <a:solidFill>
                <a:schemeClr val="tx1">
                  <a:lumMod val="75000"/>
                  <a:lumOff val="25000"/>
                </a:schemeClr>
              </a:solidFill>
              <a:latin typeface="Arial"/>
              <a:ea typeface="Calibri"/>
            </a:endParaRPr>
          </a:p>
          <a:p>
            <a:endParaRPr lang="es-ES_tradnl" noProof="0" dirty="0" smtClean="0">
              <a:solidFill>
                <a:schemeClr val="tx1">
                  <a:lumMod val="75000"/>
                  <a:lumOff val="25000"/>
                </a:schemeClr>
              </a:solidFill>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noProof="0" dirty="0" smtClean="0">
              <a:solidFill>
                <a:schemeClr val="tx1">
                  <a:lumMod val="75000"/>
                  <a:lumOff val="25000"/>
                </a:schemeClr>
              </a:solidFill>
              <a:latin typeface="Arial" pitchFamily="34" charset="0"/>
              <a:ea typeface="ＭＳ Ｐゴシック" pitchFamily="34" charset="-128"/>
            </a:endParaRPr>
          </a:p>
          <a:p>
            <a:pPr eaLnBrk="1" hangingPunct="1"/>
            <a:endParaRPr lang="es-ES_tradnl" b="1" noProof="0" dirty="0" smtClean="0">
              <a:solidFill>
                <a:schemeClr val="tx1">
                  <a:lumMod val="75000"/>
                  <a:lumOff val="25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367314"/>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20</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2600" y="1084263"/>
            <a:ext cx="2268538" cy="1703387"/>
          </a:xfrm>
          <a:prstGeom prst="rect">
            <a:avLst/>
          </a:prstGeom>
        </p:spPr>
      </p:sp>
      <p:sp>
        <p:nvSpPr>
          <p:cNvPr id="3" name="Notes Placeholder 2"/>
          <p:cNvSpPr>
            <a:spLocks noGrp="1"/>
          </p:cNvSpPr>
          <p:nvPr>
            <p:ph type="body" idx="1"/>
          </p:nvPr>
        </p:nvSpPr>
        <p:spPr>
          <a:xfrm>
            <a:off x="1479974" y="2866390"/>
            <a:ext cx="4985173" cy="5655310"/>
          </a:xfrm>
          <a:prstGeom prst="rect">
            <a:avLst/>
          </a:prstGeom>
        </p:spPr>
        <p:txBody>
          <a:bodyPr/>
          <a:lstStyle/>
          <a:p>
            <a:r>
              <a:rPr lang="es-ES_tradnl" b="1" noProof="0" dirty="0" smtClean="0">
                <a:solidFill>
                  <a:schemeClr val="tx1">
                    <a:lumMod val="75000"/>
                    <a:lumOff val="25000"/>
                  </a:schemeClr>
                </a:solidFill>
              </a:rPr>
              <a:t>¿Por</a:t>
            </a:r>
            <a:r>
              <a:rPr lang="es-ES_tradnl" b="1" baseline="0" noProof="0" dirty="0" smtClean="0">
                <a:solidFill>
                  <a:schemeClr val="tx1">
                    <a:lumMod val="75000"/>
                    <a:lumOff val="25000"/>
                  </a:schemeClr>
                </a:solidFill>
              </a:rPr>
              <a:t> qué una Transferencia de Riqueza es tan Importante? </a:t>
            </a: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La</a:t>
            </a:r>
            <a:r>
              <a:rPr lang="es-ES_tradnl" b="0" baseline="0" noProof="0" dirty="0" smtClean="0">
                <a:solidFill>
                  <a:schemeClr val="tx1">
                    <a:lumMod val="75000"/>
                    <a:lumOff val="25000"/>
                  </a:schemeClr>
                </a:solidFill>
              </a:rPr>
              <a:t> meta principal de este seminario es que usted aprenda a manejar su riqueza para que se la pueda transferir con eficiencia y seguridad a sus seres queridos y así ayudarles a alcanzar sus sueños.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El resultado</a:t>
            </a:r>
            <a:r>
              <a:rPr lang="es-ES_tradnl" baseline="0" noProof="0" dirty="0" smtClean="0">
                <a:solidFill>
                  <a:schemeClr val="tx1">
                    <a:lumMod val="75000"/>
                    <a:lumOff val="25000"/>
                  </a:schemeClr>
                </a:solidFill>
              </a:rPr>
              <a:t> de una transferencia eficiente de su riqueza es la </a:t>
            </a:r>
            <a:r>
              <a:rPr lang="es-ES_tradnl" baseline="0" noProof="0" dirty="0" err="1" smtClean="0">
                <a:solidFill>
                  <a:schemeClr val="tx1">
                    <a:lumMod val="75000"/>
                    <a:lumOff val="25000"/>
                  </a:schemeClr>
                </a:solidFill>
              </a:rPr>
              <a:t>creaci</a:t>
            </a:r>
            <a:r>
              <a:rPr lang="en-US" baseline="0" noProof="0" dirty="0" err="1" smtClean="0">
                <a:solidFill>
                  <a:schemeClr val="tx1">
                    <a:lumMod val="75000"/>
                    <a:lumOff val="25000"/>
                  </a:schemeClr>
                </a:solidFill>
              </a:rPr>
              <a:t>ón</a:t>
            </a:r>
            <a:r>
              <a:rPr lang="en-US" baseline="0" noProof="0" dirty="0" smtClean="0">
                <a:solidFill>
                  <a:schemeClr val="tx1">
                    <a:lumMod val="75000"/>
                    <a:lumOff val="25000"/>
                  </a:schemeClr>
                </a:solidFill>
              </a:rPr>
              <a:t> de</a:t>
            </a:r>
            <a:r>
              <a:rPr lang="es-ES_tradnl" baseline="0" noProof="0" dirty="0" smtClean="0">
                <a:solidFill>
                  <a:schemeClr val="tx1">
                    <a:lumMod val="75000"/>
                    <a:lumOff val="25000"/>
                  </a:schemeClr>
                </a:solidFill>
              </a:rPr>
              <a:t> un legado.  Según </a:t>
            </a:r>
            <a:r>
              <a:rPr lang="es-ES_tradnl" noProof="0" dirty="0" smtClean="0">
                <a:solidFill>
                  <a:schemeClr val="tx1">
                    <a:lumMod val="75000"/>
                    <a:lumOff val="25000"/>
                  </a:schemeClr>
                </a:solidFill>
              </a:rPr>
              <a:t>Phillip Furlong, Vice Presidente</a:t>
            </a:r>
            <a:r>
              <a:rPr lang="es-ES_tradnl" baseline="0" noProof="0" dirty="0" smtClean="0">
                <a:solidFill>
                  <a:schemeClr val="tx1">
                    <a:lumMod val="75000"/>
                    <a:lumOff val="25000"/>
                  </a:schemeClr>
                </a:solidFill>
              </a:rPr>
              <a:t> y Asesor Financiero de Regions Private Wealth Management, “</a:t>
            </a:r>
            <a:r>
              <a:rPr lang="es-ES_tradnl" i="1" baseline="0" noProof="0" dirty="0" smtClean="0">
                <a:solidFill>
                  <a:schemeClr val="tx1">
                    <a:lumMod val="75000"/>
                    <a:lumOff val="25000"/>
                  </a:schemeClr>
                </a:solidFill>
              </a:rPr>
              <a:t>la planificación del legado familiar no es un evento de un sólo día.  Necesita ser un plan viviente que cambie cuando su familia cambia y mientras las leyes cambian. Las sorpresas pueden causar mucho estrés si uno no está bien preparado”. </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pPr>
              <a:spcBef>
                <a:spcPts val="1832"/>
              </a:spcBef>
              <a:spcAft>
                <a:spcPts val="611"/>
              </a:spcAft>
            </a:pPr>
            <a:endParaRPr lang="en-US" b="1" dirty="0" smtClean="0">
              <a:solidFill>
                <a:schemeClr val="tx1">
                  <a:lumMod val="75000"/>
                  <a:lumOff val="25000"/>
                </a:schemeClr>
              </a:solidFill>
            </a:endParaRPr>
          </a:p>
        </p:txBody>
      </p:sp>
      <p:sp>
        <p:nvSpPr>
          <p:cNvPr id="6"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latin typeface="News Gothic Std" pitchFamily="34" charset="0"/>
              </a:rPr>
              <a:pPr marL="279469"/>
              <a:t>21</a:t>
            </a:fld>
            <a:endParaRPr lang="en-US" sz="1200" dirty="0">
              <a:latin typeface="News Gothic Std"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51" y="410337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354069"/>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2" y="2438400"/>
            <a:ext cx="5301827" cy="6548121"/>
          </a:xfrm>
          <a:prstGeom prst="rect">
            <a:avLst/>
          </a:prstGeom>
        </p:spPr>
        <p:txBody>
          <a:bodyPr/>
          <a:lstStyle/>
          <a:p>
            <a:pPr lvl="0">
              <a:defRPr/>
            </a:pPr>
            <a:r>
              <a:rPr lang="es-ES_tradnl" b="1" noProof="0" dirty="0" smtClean="0">
                <a:solidFill>
                  <a:schemeClr val="tx1">
                    <a:lumMod val="75000"/>
                    <a:lumOff val="25000"/>
                  </a:schemeClr>
                </a:solidFill>
              </a:rPr>
              <a:t>¿Cuales Son</a:t>
            </a:r>
            <a:r>
              <a:rPr lang="es-ES_tradnl" b="1" baseline="0" noProof="0" dirty="0" smtClean="0">
                <a:solidFill>
                  <a:schemeClr val="tx1">
                    <a:lumMod val="75000"/>
                    <a:lumOff val="25000"/>
                  </a:schemeClr>
                </a:solidFill>
              </a:rPr>
              <a:t> Mis Opciones? </a:t>
            </a:r>
            <a:endParaRPr lang="es-ES_tradnl" b="1" noProof="0" dirty="0" smtClean="0">
              <a:solidFill>
                <a:schemeClr val="tx1">
                  <a:lumMod val="75000"/>
                  <a:lumOff val="25000"/>
                </a:schemeClr>
              </a:solidFill>
            </a:endParaRPr>
          </a:p>
          <a:p>
            <a:endParaRPr lang="es-ES_tradnl" b="1" noProof="0" dirty="0" smtClean="0">
              <a:solidFill>
                <a:schemeClr val="tx1">
                  <a:lumMod val="75000"/>
                  <a:lumOff val="25000"/>
                </a:schemeClr>
              </a:solidFill>
              <a:ea typeface="ＭＳ Ｐゴシック" pitchFamily="34" charset="-128"/>
            </a:endParaRPr>
          </a:p>
          <a:p>
            <a:r>
              <a:rPr lang="es-ES_tradnl" b="1" noProof="0" dirty="0" smtClean="0">
                <a:solidFill>
                  <a:schemeClr val="tx1">
                    <a:lumMod val="75000"/>
                    <a:lumOff val="25000"/>
                  </a:schemeClr>
                </a:solidFill>
                <a:ea typeface="ＭＳ Ｐゴシック" pitchFamily="34" charset="-128"/>
              </a:rPr>
              <a:t>Diga:</a:t>
            </a:r>
            <a:r>
              <a:rPr lang="es-ES_tradnl" baseline="0" noProof="0" dirty="0" smtClean="0">
                <a:solidFill>
                  <a:schemeClr val="tx1">
                    <a:lumMod val="75000"/>
                    <a:lumOff val="25000"/>
                  </a:schemeClr>
                </a:solidFill>
                <a:ea typeface="ＭＳ Ｐゴシック" pitchFamily="34" charset="-128"/>
              </a:rPr>
              <a:t> Estas son algunas opciones que puede considerar cuando esté pensando en su legado </a:t>
            </a:r>
            <a:r>
              <a:rPr lang="es-ES_tradnl" baseline="0" noProof="0" dirty="0" smtClean="0">
                <a:solidFill>
                  <a:schemeClr val="tx1">
                    <a:lumMod val="75000"/>
                    <a:lumOff val="25000"/>
                  </a:schemeClr>
                </a:solidFill>
                <a:ea typeface="ＭＳ Ｐゴシック" pitchFamily="34" charset="-128"/>
              </a:rPr>
              <a:t>o </a:t>
            </a:r>
            <a:r>
              <a:rPr lang="es-ES_tradnl" baseline="0" noProof="0" dirty="0" smtClean="0">
                <a:solidFill>
                  <a:schemeClr val="tx1">
                    <a:lumMod val="75000"/>
                    <a:lumOff val="25000"/>
                  </a:schemeClr>
                </a:solidFill>
                <a:ea typeface="ＭＳ Ｐゴシック" pitchFamily="34" charset="-128"/>
              </a:rPr>
              <a:t>la transferencia de su riqueza a través de regalos de herencia. Nota, estás no aplican a regalos mientras esté vivo.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1. REGALOS SIMPLES</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El umbral</a:t>
            </a:r>
            <a:r>
              <a:rPr lang="es-ES_tradnl" baseline="0" noProof="0" dirty="0" smtClean="0">
                <a:solidFill>
                  <a:schemeClr val="tx1">
                    <a:lumMod val="75000"/>
                    <a:lumOff val="25000"/>
                  </a:schemeClr>
                </a:solidFill>
              </a:rPr>
              <a:t> de impuestos de $5 millones en regalos durante una vida para cada persona estimula el dar regalos.  Aproveche estos generosos l</a:t>
            </a:r>
            <a:r>
              <a:rPr lang="en-US" baseline="0" noProof="0" dirty="0" err="1" smtClean="0">
                <a:solidFill>
                  <a:schemeClr val="tx1">
                    <a:lumMod val="75000"/>
                    <a:lumOff val="25000"/>
                  </a:schemeClr>
                </a:solidFill>
              </a:rPr>
              <a:t>í</a:t>
            </a:r>
            <a:r>
              <a:rPr lang="es-ES_tradnl" baseline="0" noProof="0" dirty="0" smtClean="0">
                <a:solidFill>
                  <a:schemeClr val="tx1">
                    <a:lumMod val="75000"/>
                    <a:lumOff val="25000"/>
                  </a:schemeClr>
                </a:solidFill>
              </a:rPr>
              <a:t>mites para proveer a hijos y nietos responsables con sus propias carteras de inversión. </a:t>
            </a:r>
            <a:endParaRPr lang="es-ES_tradnl"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2. FIDEICOMISOS DE SEGUROS</a:t>
            </a:r>
            <a:r>
              <a:rPr lang="es-ES_tradnl" b="1" baseline="0" noProof="0" dirty="0" smtClean="0">
                <a:solidFill>
                  <a:schemeClr val="tx1">
                    <a:lumMod val="75000"/>
                    <a:lumOff val="25000"/>
                  </a:schemeClr>
                </a:solidFill>
              </a:rPr>
              <a:t> DE VIDA IRREVOCABLES</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Considere</a:t>
            </a:r>
            <a:r>
              <a:rPr lang="es-ES_tradnl" baseline="0" noProof="0" dirty="0" smtClean="0">
                <a:solidFill>
                  <a:schemeClr val="tx1">
                    <a:lumMod val="75000"/>
                    <a:lumOff val="25000"/>
                  </a:schemeClr>
                </a:solidFill>
              </a:rPr>
              <a:t> usar un fideicomiso de seguros de vida irrevocable para evitar impuestos de herencia. </a:t>
            </a:r>
            <a:endParaRPr lang="es-ES_tradnl"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3. </a:t>
            </a:r>
            <a:r>
              <a:rPr lang="es-ES_tradnl" b="1" noProof="0" dirty="0" smtClean="0">
                <a:solidFill>
                  <a:srgbClr val="FF0000"/>
                </a:solidFill>
              </a:rPr>
              <a:t>FIDEICOMISOS</a:t>
            </a:r>
            <a:r>
              <a:rPr lang="es-ES_tradnl" b="1" baseline="0" noProof="0" dirty="0" smtClean="0">
                <a:solidFill>
                  <a:srgbClr val="FF0000"/>
                </a:solidFill>
              </a:rPr>
              <a:t> CON ANUALIDADES RETENIDAS PARA EL DONANTE (GRAT) </a:t>
            </a:r>
            <a:r>
              <a:rPr lang="es-ES_tradnl" b="0" u="none" noProof="0" dirty="0" smtClean="0">
                <a:solidFill>
                  <a:srgbClr val="FF0000"/>
                </a:solidFill>
              </a:rPr>
              <a:t>GRANTOR RETAINED ANNUITY TRUSTS</a:t>
            </a:r>
          </a:p>
          <a:p>
            <a:r>
              <a:rPr lang="es-ES_tradnl" noProof="0" dirty="0" smtClean="0">
                <a:solidFill>
                  <a:schemeClr val="tx1">
                    <a:lumMod val="75000"/>
                    <a:lumOff val="25000"/>
                  </a:schemeClr>
                </a:solidFill>
              </a:rPr>
              <a:t>El</a:t>
            </a:r>
            <a:r>
              <a:rPr lang="es-ES_tradnl" baseline="0" noProof="0" dirty="0" smtClean="0">
                <a:solidFill>
                  <a:schemeClr val="tx1">
                    <a:lumMod val="75000"/>
                    <a:lumOff val="25000"/>
                  </a:schemeClr>
                </a:solidFill>
              </a:rPr>
              <a:t> GRAT ayuda con la futura apreciación de los activos contribuyentes para </a:t>
            </a:r>
            <a:r>
              <a:rPr lang="es-ES_tradnl" baseline="0" noProof="0" dirty="0" smtClean="0">
                <a:solidFill>
                  <a:schemeClr val="tx1">
                    <a:lumMod val="75000"/>
                    <a:lumOff val="25000"/>
                  </a:schemeClr>
                </a:solidFill>
              </a:rPr>
              <a:t>que se transfieran a </a:t>
            </a:r>
            <a:r>
              <a:rPr lang="es-ES_tradnl" baseline="0" noProof="0" dirty="0" smtClean="0">
                <a:solidFill>
                  <a:schemeClr val="tx1">
                    <a:lumMod val="75000"/>
                    <a:lumOff val="25000"/>
                  </a:schemeClr>
                </a:solidFill>
              </a:rPr>
              <a:t>sus hijos con un mínimo valor de impuestos. Para que funcione, los activos transferidos al fideicomiso deberán tener una tasa de apreciación más alta que la tasa de objeción acordada por el IRS. </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r>
              <a:rPr lang="es-ES_tradnl" b="1" noProof="0" dirty="0" smtClean="0">
                <a:solidFill>
                  <a:schemeClr val="tx1">
                    <a:lumMod val="75000"/>
                    <a:lumOff val="25000"/>
                  </a:schemeClr>
                </a:solidFill>
              </a:rPr>
              <a:t>4. PAGOS DE IMPUESTOS DE INGRESO</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No subestime</a:t>
            </a:r>
            <a:r>
              <a:rPr lang="es-ES_tradnl" baseline="0" noProof="0" dirty="0" smtClean="0">
                <a:solidFill>
                  <a:schemeClr val="tx1">
                    <a:lumMod val="75000"/>
                    <a:lumOff val="25000"/>
                  </a:schemeClr>
                </a:solidFill>
              </a:rPr>
              <a:t> el valor de pagar el impuesto anual de los ingresos sobre las ganancias e ingresos de activos en fideicomisos del donante. Aunque no sea una estrategia complicada, puede ser de gran valor con el tiempo. </a:t>
            </a:r>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 </a:t>
            </a:r>
          </a:p>
          <a:p>
            <a:r>
              <a:rPr lang="es-ES_tradnl" noProof="0" dirty="0" smtClean="0">
                <a:solidFill>
                  <a:schemeClr val="tx1">
                    <a:lumMod val="75000"/>
                    <a:lumOff val="25000"/>
                  </a:schemeClr>
                </a:solidFill>
              </a:rPr>
              <a:t>Al</a:t>
            </a:r>
            <a:r>
              <a:rPr lang="es-ES_tradnl" baseline="0" noProof="0" dirty="0" smtClean="0">
                <a:solidFill>
                  <a:schemeClr val="tx1">
                    <a:lumMod val="75000"/>
                    <a:lumOff val="25000"/>
                  </a:schemeClr>
                </a:solidFill>
              </a:rPr>
              <a:t> tratarse de proteger su riqueza, quizás le guste esta</a:t>
            </a:r>
            <a:r>
              <a:rPr lang="es-ES_tradnl" noProof="0" dirty="0" smtClean="0">
                <a:solidFill>
                  <a:schemeClr val="tx1">
                    <a:lumMod val="75000"/>
                    <a:lumOff val="25000"/>
                  </a:schemeClr>
                </a:solidFill>
              </a:rPr>
              <a:t> cita de David Wilson,</a:t>
            </a:r>
            <a:r>
              <a:rPr lang="es-ES_tradnl" baseline="0" noProof="0" dirty="0" smtClean="0">
                <a:solidFill>
                  <a:schemeClr val="tx1">
                    <a:lumMod val="75000"/>
                    <a:lumOff val="25000"/>
                  </a:schemeClr>
                </a:solidFill>
              </a:rPr>
              <a:t> Personal Lines Practice Leader de Region Insurance Group, </a:t>
            </a:r>
            <a:r>
              <a:rPr lang="es-ES_tradnl" i="1" baseline="0" noProof="0" dirty="0" smtClean="0">
                <a:solidFill>
                  <a:schemeClr val="tx1">
                    <a:lumMod val="75000"/>
                    <a:lumOff val="25000"/>
                  </a:schemeClr>
                </a:solidFill>
              </a:rPr>
              <a:t>“A medida que crecen sus activos, también crece su riesgo. Un seguro paraguas es un componente esencial de un programa de seguros o plan financiero y le ayuda a proteger sus ahorros, hogar, y futuros ingresos”.</a:t>
            </a:r>
            <a:endParaRPr lang="es-ES_tradnl" i="1"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Si</a:t>
            </a:r>
            <a:r>
              <a:rPr lang="es-ES_tradnl" baseline="0" noProof="0" dirty="0" smtClean="0">
                <a:solidFill>
                  <a:schemeClr val="tx1">
                    <a:lumMod val="75000"/>
                    <a:lumOff val="25000"/>
                  </a:schemeClr>
                </a:solidFill>
              </a:rPr>
              <a:t> quiere más detalles sobre cualquiera de estos puntos, con gusto le ayudare después del seminario. </a:t>
            </a:r>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noProof="0" dirty="0" smtClean="0">
              <a:solidFill>
                <a:schemeClr val="tx1">
                  <a:lumMod val="75000"/>
                  <a:lumOff val="25000"/>
                </a:schemeClr>
              </a:solidFill>
              <a:latin typeface="Arial" pitchFamily="34" charset="0"/>
              <a:ea typeface="ＭＳ Ｐゴシック" pitchFamily="34" charset="-128"/>
            </a:endParaRPr>
          </a:p>
          <a:p>
            <a:pPr defTabSz="931637">
              <a:defRPr/>
            </a:pPr>
            <a:endParaRPr lang="es-ES_tradnl" noProof="0" dirty="0" smtClean="0">
              <a:solidFill>
                <a:schemeClr val="tx1">
                  <a:lumMod val="75000"/>
                  <a:lumOff val="25000"/>
                </a:schemeClr>
              </a:solidFill>
            </a:endParaRPr>
          </a:p>
          <a:p>
            <a:endParaRPr lang="es-ES_tradnl" noProof="0" dirty="0">
              <a:solidFill>
                <a:schemeClr val="tx1">
                  <a:lumMod val="75000"/>
                  <a:lumOff val="2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80" y="32004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22</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2600" y="1084263"/>
            <a:ext cx="2268538" cy="1703387"/>
          </a:xfrm>
          <a:prstGeom prst="rect">
            <a:avLst/>
          </a:prstGeom>
        </p:spPr>
      </p:sp>
      <p:sp>
        <p:nvSpPr>
          <p:cNvPr id="3" name="Notes Placeholder 2"/>
          <p:cNvSpPr>
            <a:spLocks noGrp="1"/>
          </p:cNvSpPr>
          <p:nvPr>
            <p:ph type="body" idx="1"/>
          </p:nvPr>
        </p:nvSpPr>
        <p:spPr>
          <a:xfrm>
            <a:off x="1524000" y="2877457"/>
            <a:ext cx="5194301" cy="5721713"/>
          </a:xfrm>
          <a:prstGeom prst="rect">
            <a:avLst/>
          </a:prstGeom>
        </p:spPr>
        <p:txBody>
          <a:bodyPr/>
          <a:lstStyle/>
          <a:p>
            <a:pPr defTabSz="914266">
              <a:defRPr/>
            </a:pPr>
            <a:r>
              <a:rPr lang="es-ES_tradnl" b="1" noProof="0" dirty="0" smtClean="0">
                <a:solidFill>
                  <a:schemeClr val="tx1">
                    <a:lumMod val="75000"/>
                    <a:lumOff val="25000"/>
                  </a:schemeClr>
                </a:solidFill>
              </a:rPr>
              <a:t>¿Que Pasos</a:t>
            </a:r>
            <a:r>
              <a:rPr lang="es-ES_tradnl" b="1" baseline="0" noProof="0" dirty="0" smtClean="0">
                <a:solidFill>
                  <a:schemeClr val="tx1">
                    <a:lumMod val="75000"/>
                    <a:lumOff val="25000"/>
                  </a:schemeClr>
                </a:solidFill>
              </a:rPr>
              <a:t> Debo Tomar? </a:t>
            </a:r>
            <a:r>
              <a:rPr lang="es-ES_tradnl" b="1" noProof="0" dirty="0" smtClean="0">
                <a:solidFill>
                  <a:schemeClr val="tx1">
                    <a:lumMod val="75000"/>
                    <a:lumOff val="25000"/>
                  </a:schemeClr>
                </a:solidFill>
              </a:rPr>
              <a:t> </a:t>
            </a:r>
          </a:p>
          <a:p>
            <a:endParaRPr lang="es-ES_tradnl" b="1" noProof="0" dirty="0" smtClean="0">
              <a:solidFill>
                <a:schemeClr val="tx1">
                  <a:lumMod val="75000"/>
                  <a:lumOff val="25000"/>
                </a:schemeClr>
              </a:solidFill>
            </a:endParaRPr>
          </a:p>
          <a:p>
            <a:pPr fontAlgn="t"/>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Asegurar</a:t>
            </a:r>
            <a:r>
              <a:rPr lang="es-ES_tradnl" b="0" baseline="0" noProof="0" dirty="0" smtClean="0">
                <a:solidFill>
                  <a:schemeClr val="tx1">
                    <a:lumMod val="75000"/>
                    <a:lumOff val="25000"/>
                  </a:schemeClr>
                </a:solidFill>
              </a:rPr>
              <a:t> un legado para sus seres queridos es un gran desafío.  Con regalos de por vida, los ingresos y la apreciación pueden crecer sin impuestos de regalo o de herencia para sus herederos. </a:t>
            </a:r>
            <a:endParaRPr lang="es-ES_tradnl" noProof="0" dirty="0" smtClean="0">
              <a:solidFill>
                <a:schemeClr val="tx1">
                  <a:lumMod val="75000"/>
                  <a:lumOff val="25000"/>
                </a:schemeClr>
              </a:solidFill>
            </a:endParaRPr>
          </a:p>
          <a:p>
            <a:pPr fontAlgn="t"/>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Usted puede</a:t>
            </a:r>
            <a:r>
              <a:rPr lang="es-ES_tradnl" baseline="0" noProof="0" dirty="0" smtClean="0">
                <a:solidFill>
                  <a:schemeClr val="tx1">
                    <a:lumMod val="75000"/>
                    <a:lumOff val="25000"/>
                  </a:schemeClr>
                </a:solidFill>
              </a:rPr>
              <a:t> regalar activos y propiedades que no sean dinero en efectivo todos los años hasta un cierto l</a:t>
            </a:r>
            <a:r>
              <a:rPr lang="en-US" baseline="0" noProof="0" dirty="0" smtClean="0">
                <a:solidFill>
                  <a:schemeClr val="tx1">
                    <a:lumMod val="75000"/>
                    <a:lumOff val="25000"/>
                  </a:schemeClr>
                </a:solidFill>
              </a:rPr>
              <a:t>í</a:t>
            </a:r>
            <a:r>
              <a:rPr lang="es-ES_tradnl" baseline="0" noProof="0" dirty="0" smtClean="0">
                <a:solidFill>
                  <a:schemeClr val="tx1">
                    <a:lumMod val="75000"/>
                    <a:lumOff val="25000"/>
                  </a:schemeClr>
                </a:solidFill>
              </a:rPr>
              <a:t>mite sin que cuenten hacia el total de la exención de impuestos sobre regalos de $5.43 millones. En el 2015, el límite era de $14,000 por persona y $28,000 para los esposos que dividen los regalos. </a:t>
            </a:r>
          </a:p>
          <a:p>
            <a:endParaRPr lang="es-ES_tradnl" baseline="0" noProof="0" dirty="0" smtClean="0">
              <a:solidFill>
                <a:schemeClr val="tx1">
                  <a:lumMod val="75000"/>
                  <a:lumOff val="25000"/>
                </a:schemeClr>
              </a:solidFill>
            </a:endParaRPr>
          </a:p>
          <a:p>
            <a:r>
              <a:rPr lang="es-ES_tradnl" baseline="0" noProof="0" dirty="0" smtClean="0">
                <a:solidFill>
                  <a:schemeClr val="tx1">
                    <a:lumMod val="75000"/>
                    <a:lumOff val="25000"/>
                  </a:schemeClr>
                </a:solidFill>
              </a:rPr>
              <a:t>Recuerde considerar que puede hacer pagos ilimitados a proveedores de educación y medicina calificados por parte de sus beneficiarios como otra manera de crecer la riqueza.</a:t>
            </a:r>
          </a:p>
          <a:p>
            <a:endParaRPr lang="es-ES_tradnl" baseline="0" noProof="0" dirty="0" smtClean="0">
              <a:solidFill>
                <a:schemeClr val="tx1">
                  <a:lumMod val="75000"/>
                  <a:lumOff val="25000"/>
                </a:schemeClr>
              </a:solidFill>
            </a:endParaRPr>
          </a:p>
          <a:p>
            <a:r>
              <a:rPr lang="es-ES_tradnl" baseline="0" noProof="0" dirty="0" smtClean="0">
                <a:solidFill>
                  <a:schemeClr val="tx1">
                    <a:lumMod val="75000"/>
                    <a:lumOff val="25000"/>
                  </a:schemeClr>
                </a:solidFill>
              </a:rPr>
              <a:t>Refiérase siempre a www.irs.gov y hable con consejeros financieros de confianza sobre las implicaciones de sus decisiones financieras.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b="1" noProof="0" dirty="0" smtClean="0">
              <a:solidFill>
                <a:schemeClr val="tx1">
                  <a:lumMod val="75000"/>
                  <a:lumOff val="25000"/>
                </a:schemeClr>
              </a:solidFill>
            </a:endParaRPr>
          </a:p>
          <a:p>
            <a:pPr eaLnBrk="1" hangingPunct="1"/>
            <a:endParaRPr lang="es-ES_tradnl" b="1" noProof="0" dirty="0" smtClean="0">
              <a:solidFill>
                <a:schemeClr val="tx1">
                  <a:lumMod val="75000"/>
                  <a:lumOff val="25000"/>
                </a:schemeClr>
              </a:solidFill>
            </a:endParaRPr>
          </a:p>
        </p:txBody>
      </p:sp>
      <p:sp>
        <p:nvSpPr>
          <p:cNvPr id="6"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latin typeface="News Gothic Std" pitchFamily="34" charset="0"/>
              </a:rPr>
              <a:pPr marL="279469"/>
              <a:t>23</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276601"/>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195763" y="1006475"/>
            <a:ext cx="2376487" cy="1782763"/>
          </a:xfrm>
          <a:ln/>
        </p:spPr>
      </p:sp>
      <p:sp>
        <p:nvSpPr>
          <p:cNvPr id="70660" name="Rectangle 3"/>
          <p:cNvSpPr>
            <a:spLocks noGrp="1" noChangeArrowheads="1"/>
          </p:cNvSpPr>
          <p:nvPr>
            <p:ph type="body" idx="1"/>
          </p:nvPr>
        </p:nvSpPr>
        <p:spPr>
          <a:xfrm>
            <a:off x="1455632" y="2927722"/>
            <a:ext cx="4620048" cy="582639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b="1" dirty="0" smtClean="0">
                <a:solidFill>
                  <a:schemeClr val="tx1">
                    <a:lumMod val="75000"/>
                    <a:lumOff val="25000"/>
                  </a:schemeClr>
                </a:solidFill>
              </a:rPr>
              <a:t>Felicitaciones</a:t>
            </a:r>
          </a:p>
          <a:p>
            <a:endParaRPr lang="es-ES_tradnl" b="1" dirty="0" smtClean="0">
              <a:solidFill>
                <a:schemeClr val="tx1">
                  <a:lumMod val="75000"/>
                  <a:lumOff val="25000"/>
                </a:schemeClr>
              </a:solidFill>
            </a:endParaRPr>
          </a:p>
          <a:p>
            <a:pPr>
              <a:lnSpc>
                <a:spcPct val="115000"/>
              </a:lnSpc>
              <a:spcAft>
                <a:spcPts val="1000"/>
              </a:spcAft>
            </a:pPr>
            <a:r>
              <a:rPr lang="es-ES_tradnl" b="1" dirty="0" smtClean="0">
                <a:solidFill>
                  <a:schemeClr val="tx1">
                    <a:lumMod val="75000"/>
                    <a:lumOff val="25000"/>
                  </a:schemeClr>
                </a:solidFill>
              </a:rPr>
              <a:t>Diga: </a:t>
            </a:r>
            <a:r>
              <a:rPr lang="es-ES_tradnl" dirty="0" smtClean="0">
                <a:solidFill>
                  <a:schemeClr val="tx1">
                    <a:lumMod val="75000"/>
                    <a:lumOff val="25000"/>
                  </a:schemeClr>
                </a:solidFill>
              </a:rPr>
              <a:t> </a:t>
            </a:r>
            <a:r>
              <a:rPr lang="es-ES_tradnl" dirty="0" smtClean="0">
                <a:solidFill>
                  <a:schemeClr val="tx1">
                    <a:lumMod val="75000"/>
                    <a:lumOff val="25000"/>
                  </a:schemeClr>
                </a:solidFill>
                <a:latin typeface="Arial"/>
                <a:ea typeface="Calibri"/>
                <a:cs typeface="Times New Roman"/>
              </a:rPr>
              <a:t>usted</a:t>
            </a:r>
            <a:r>
              <a:rPr lang="es-ES_tradnl" baseline="0" dirty="0" smtClean="0">
                <a:solidFill>
                  <a:schemeClr val="tx1">
                    <a:lumMod val="75000"/>
                    <a:lumOff val="25000"/>
                  </a:schemeClr>
                </a:solidFill>
                <a:latin typeface="Arial"/>
                <a:ea typeface="Calibri"/>
                <a:cs typeface="Times New Roman"/>
              </a:rPr>
              <a:t> aprendió…</a:t>
            </a:r>
            <a:endParaRPr lang="es-ES_tradnl" sz="1100" dirty="0" smtClean="0">
              <a:solidFill>
                <a:schemeClr val="tx1">
                  <a:lumMod val="75000"/>
                  <a:lumOff val="25000"/>
                </a:schemeClr>
              </a:solidFill>
              <a:latin typeface="Calibri"/>
              <a:ea typeface="Calibri"/>
              <a:cs typeface="Times New Roman"/>
            </a:endParaRPr>
          </a:p>
          <a:p>
            <a:pPr marL="342850" indent="-342850">
              <a:lnSpc>
                <a:spcPct val="115000"/>
              </a:lnSpc>
              <a:spcAft>
                <a:spcPts val="1000"/>
              </a:spcAft>
              <a:buFont typeface="Symbol"/>
              <a:buChar char=""/>
              <a:tabLst>
                <a:tab pos="457133" algn="l"/>
              </a:tabLst>
            </a:pPr>
            <a:r>
              <a:rPr lang="es-ES_tradnl" dirty="0" smtClean="0">
                <a:solidFill>
                  <a:schemeClr val="tx1">
                    <a:lumMod val="75000"/>
                    <a:lumOff val="25000"/>
                  </a:schemeClr>
                </a:solidFill>
                <a:latin typeface="Arial"/>
                <a:ea typeface="Calibri"/>
                <a:cs typeface="Times New Roman"/>
              </a:rPr>
              <a:t>¿</a:t>
            </a:r>
            <a:r>
              <a:rPr lang="es-ES_tradnl" dirty="0" smtClean="0">
                <a:solidFill>
                  <a:schemeClr val="tx1">
                    <a:lumMod val="75000"/>
                    <a:lumOff val="25000"/>
                  </a:schemeClr>
                </a:solidFill>
                <a:latin typeface="Arial"/>
                <a:ea typeface="Calibri"/>
                <a:cs typeface="Times New Roman"/>
              </a:rPr>
              <a:t>Cu</a:t>
            </a:r>
            <a:r>
              <a:rPr lang="en-US" dirty="0" err="1" smtClean="0">
                <a:solidFill>
                  <a:schemeClr val="tx1">
                    <a:lumMod val="75000"/>
                    <a:lumOff val="25000"/>
                  </a:schemeClr>
                </a:solidFill>
                <a:latin typeface="Arial"/>
                <a:ea typeface="Calibri"/>
                <a:cs typeface="Times New Roman"/>
              </a:rPr>
              <a:t>á</a:t>
            </a:r>
            <a:r>
              <a:rPr lang="es-ES_tradnl" dirty="0" smtClean="0">
                <a:solidFill>
                  <a:schemeClr val="tx1">
                    <a:lumMod val="75000"/>
                    <a:lumOff val="25000"/>
                  </a:schemeClr>
                </a:solidFill>
                <a:latin typeface="Arial"/>
                <a:ea typeface="Calibri"/>
                <a:cs typeface="Times New Roman"/>
              </a:rPr>
              <a:t>l </a:t>
            </a:r>
            <a:r>
              <a:rPr lang="es-ES_tradnl" dirty="0" smtClean="0">
                <a:solidFill>
                  <a:schemeClr val="tx1">
                    <a:lumMod val="75000"/>
                    <a:lumOff val="25000"/>
                  </a:schemeClr>
                </a:solidFill>
                <a:latin typeface="Arial"/>
                <a:ea typeface="Calibri"/>
                <a:cs typeface="Times New Roman"/>
              </a:rPr>
              <a:t>es la manera más efectiva de acumular</a:t>
            </a:r>
            <a:r>
              <a:rPr lang="es-ES_tradnl" baseline="0" dirty="0" smtClean="0">
                <a:solidFill>
                  <a:schemeClr val="tx1">
                    <a:lumMod val="75000"/>
                    <a:lumOff val="25000"/>
                  </a:schemeClr>
                </a:solidFill>
                <a:latin typeface="Arial"/>
                <a:ea typeface="Calibri"/>
                <a:cs typeface="Times New Roman"/>
              </a:rPr>
              <a:t> riqueza? </a:t>
            </a:r>
          </a:p>
          <a:p>
            <a:pPr marL="342850" indent="-342850">
              <a:lnSpc>
                <a:spcPct val="115000"/>
              </a:lnSpc>
              <a:spcAft>
                <a:spcPts val="1000"/>
              </a:spcAft>
              <a:buFont typeface="Symbol"/>
              <a:buChar char=""/>
              <a:tabLst>
                <a:tab pos="457133" algn="l"/>
              </a:tabLst>
            </a:pPr>
            <a:r>
              <a:rPr lang="es-ES_tradnl" dirty="0" smtClean="0">
                <a:solidFill>
                  <a:schemeClr val="tx1">
                    <a:lumMod val="75000"/>
                    <a:lumOff val="25000"/>
                  </a:schemeClr>
                </a:solidFill>
                <a:latin typeface="Arial"/>
                <a:ea typeface="Calibri"/>
                <a:cs typeface="Times New Roman"/>
              </a:rPr>
              <a:t>¿</a:t>
            </a:r>
            <a:r>
              <a:rPr lang="es-ES_tradnl" dirty="0" smtClean="0">
                <a:solidFill>
                  <a:schemeClr val="tx1">
                    <a:lumMod val="75000"/>
                    <a:lumOff val="25000"/>
                  </a:schemeClr>
                </a:solidFill>
                <a:latin typeface="Arial"/>
                <a:ea typeface="Calibri"/>
                <a:cs typeface="Times New Roman"/>
              </a:rPr>
              <a:t>C</a:t>
            </a:r>
            <a:r>
              <a:rPr lang="en-US" dirty="0" err="1" smtClean="0">
                <a:solidFill>
                  <a:schemeClr val="tx1">
                    <a:lumMod val="75000"/>
                    <a:lumOff val="25000"/>
                  </a:schemeClr>
                </a:solidFill>
                <a:latin typeface="Arial"/>
                <a:ea typeface="Calibri"/>
                <a:cs typeface="Times New Roman"/>
              </a:rPr>
              <a:t>ó</a:t>
            </a:r>
            <a:r>
              <a:rPr lang="es-ES_tradnl" dirty="0" err="1" smtClean="0">
                <a:solidFill>
                  <a:schemeClr val="tx1">
                    <a:lumMod val="75000"/>
                    <a:lumOff val="25000"/>
                  </a:schemeClr>
                </a:solidFill>
                <a:latin typeface="Arial"/>
                <a:ea typeface="Calibri"/>
                <a:cs typeface="Times New Roman"/>
              </a:rPr>
              <a:t>mo</a:t>
            </a:r>
            <a:r>
              <a:rPr lang="es-ES_tradnl" dirty="0" smtClean="0">
                <a:solidFill>
                  <a:schemeClr val="tx1">
                    <a:lumMod val="75000"/>
                    <a:lumOff val="25000"/>
                  </a:schemeClr>
                </a:solidFill>
                <a:latin typeface="Arial"/>
                <a:ea typeface="Calibri"/>
                <a:cs typeface="Times New Roman"/>
              </a:rPr>
              <a:t> </a:t>
            </a:r>
            <a:r>
              <a:rPr lang="es-ES_tradnl" dirty="0" smtClean="0">
                <a:solidFill>
                  <a:schemeClr val="tx1">
                    <a:lumMod val="75000"/>
                    <a:lumOff val="25000"/>
                  </a:schemeClr>
                </a:solidFill>
                <a:latin typeface="Arial"/>
                <a:ea typeface="Calibri"/>
                <a:cs typeface="Times New Roman"/>
              </a:rPr>
              <a:t>puedo desarrollar una cartera de inversión efectiva?</a:t>
            </a:r>
            <a:endParaRPr lang="es-ES_tradnl" sz="1100" dirty="0" smtClean="0">
              <a:solidFill>
                <a:schemeClr val="tx1">
                  <a:lumMod val="75000"/>
                  <a:lumOff val="25000"/>
                </a:schemeClr>
              </a:solidFill>
              <a:latin typeface="Calibri"/>
              <a:ea typeface="Calibri"/>
              <a:cs typeface="Times New Roman"/>
            </a:endParaRPr>
          </a:p>
          <a:p>
            <a:pPr marL="342850" indent="-342850">
              <a:lnSpc>
                <a:spcPct val="115000"/>
              </a:lnSpc>
              <a:spcAft>
                <a:spcPts val="1000"/>
              </a:spcAft>
              <a:buFont typeface="Symbol"/>
              <a:buChar char=""/>
              <a:tabLst>
                <a:tab pos="457133" algn="l"/>
              </a:tabLst>
            </a:pPr>
            <a:r>
              <a:rPr lang="es-ES_tradnl" dirty="0" smtClean="0">
                <a:solidFill>
                  <a:schemeClr val="tx1">
                    <a:lumMod val="75000"/>
                    <a:lumOff val="25000"/>
                  </a:schemeClr>
                </a:solidFill>
                <a:latin typeface="Arial"/>
                <a:ea typeface="Calibri"/>
                <a:cs typeface="Times New Roman"/>
              </a:rPr>
              <a:t>¿Cómo puedo pasar </a:t>
            </a:r>
            <a:r>
              <a:rPr lang="es-ES_tradnl" baseline="0" dirty="0" smtClean="0">
                <a:solidFill>
                  <a:schemeClr val="tx1">
                    <a:lumMod val="75000"/>
                    <a:lumOff val="25000"/>
                  </a:schemeClr>
                </a:solidFill>
                <a:latin typeface="Arial"/>
                <a:ea typeface="Calibri"/>
                <a:cs typeface="Times New Roman"/>
              </a:rPr>
              <a:t>por las diferentes etapas de vida de inversión financiera</a:t>
            </a:r>
            <a:r>
              <a:rPr lang="es-ES_tradnl" dirty="0" smtClean="0">
                <a:solidFill>
                  <a:schemeClr val="tx1">
                    <a:lumMod val="75000"/>
                    <a:lumOff val="25000"/>
                  </a:schemeClr>
                </a:solidFill>
                <a:latin typeface="Arial"/>
                <a:ea typeface="Calibri"/>
                <a:cs typeface="Times New Roman"/>
              </a:rPr>
              <a:t>?</a:t>
            </a:r>
            <a:endParaRPr lang="es-ES_tradnl" sz="1100" dirty="0" smtClean="0">
              <a:solidFill>
                <a:schemeClr val="tx1">
                  <a:lumMod val="75000"/>
                  <a:lumOff val="25000"/>
                </a:schemeClr>
              </a:solidFill>
              <a:latin typeface="Calibri"/>
              <a:ea typeface="Calibri"/>
              <a:cs typeface="Times New Roman"/>
            </a:endParaRPr>
          </a:p>
          <a:p>
            <a:pPr marL="342850" indent="-342850">
              <a:lnSpc>
                <a:spcPct val="115000"/>
              </a:lnSpc>
              <a:spcAft>
                <a:spcPts val="1000"/>
              </a:spcAft>
              <a:buFont typeface="Symbol"/>
              <a:buChar char=""/>
              <a:tabLst>
                <a:tab pos="457133" algn="l"/>
              </a:tabLst>
            </a:pPr>
            <a:r>
              <a:rPr lang="es-ES_tradnl" dirty="0" smtClean="0">
                <a:solidFill>
                  <a:schemeClr val="tx1">
                    <a:lumMod val="75000"/>
                    <a:lumOff val="25000"/>
                  </a:schemeClr>
                </a:solidFill>
                <a:latin typeface="Arial"/>
                <a:ea typeface="Calibri"/>
                <a:cs typeface="Times New Roman"/>
              </a:rPr>
              <a:t>¿Cómo me puedo proteger</a:t>
            </a:r>
            <a:r>
              <a:rPr lang="es-ES_tradnl" baseline="0" dirty="0" smtClean="0">
                <a:solidFill>
                  <a:schemeClr val="tx1">
                    <a:lumMod val="75000"/>
                    <a:lumOff val="25000"/>
                  </a:schemeClr>
                </a:solidFill>
                <a:latin typeface="Arial"/>
                <a:ea typeface="Calibri"/>
                <a:cs typeface="Times New Roman"/>
              </a:rPr>
              <a:t> contra el fraude de inversión? </a:t>
            </a:r>
            <a:endParaRPr lang="es-ES_tradnl" sz="1100" dirty="0" smtClean="0">
              <a:solidFill>
                <a:schemeClr val="tx1">
                  <a:lumMod val="75000"/>
                  <a:lumOff val="25000"/>
                </a:schemeClr>
              </a:solidFill>
              <a:latin typeface="Calibri"/>
              <a:ea typeface="Calibri"/>
              <a:cs typeface="Times New Roman"/>
            </a:endParaRPr>
          </a:p>
          <a:p>
            <a:pPr marL="342850" indent="-342850">
              <a:lnSpc>
                <a:spcPct val="115000"/>
              </a:lnSpc>
              <a:spcAft>
                <a:spcPts val="1000"/>
              </a:spcAft>
              <a:buFont typeface="Symbol"/>
              <a:buChar char=""/>
              <a:tabLst>
                <a:tab pos="457133" algn="l"/>
              </a:tabLst>
            </a:pPr>
            <a:r>
              <a:rPr lang="es-ES_tradnl" dirty="0" smtClean="0">
                <a:solidFill>
                  <a:schemeClr val="tx1">
                    <a:lumMod val="75000"/>
                    <a:lumOff val="25000"/>
                  </a:schemeClr>
                </a:solidFill>
                <a:latin typeface="Arial"/>
                <a:ea typeface="Calibri"/>
              </a:rPr>
              <a:t>¿Cuál es la mejor manera de manejar</a:t>
            </a:r>
            <a:r>
              <a:rPr lang="es-ES_tradnl" baseline="0" dirty="0" smtClean="0">
                <a:solidFill>
                  <a:schemeClr val="tx1">
                    <a:lumMod val="75000"/>
                    <a:lumOff val="25000"/>
                  </a:schemeClr>
                </a:solidFill>
                <a:latin typeface="Arial"/>
                <a:ea typeface="Calibri"/>
              </a:rPr>
              <a:t> una transferencia de riqueza? </a:t>
            </a:r>
            <a:endParaRPr lang="es-ES_tradnl" dirty="0" smtClean="0">
              <a:solidFill>
                <a:schemeClr val="tx1">
                  <a:lumMod val="75000"/>
                  <a:lumOff val="25000"/>
                </a:schemeClr>
              </a:solidFill>
            </a:endParaRPr>
          </a:p>
          <a:p>
            <a:r>
              <a:rPr lang="es-ES_tradnl" dirty="0" smtClean="0">
                <a:solidFill>
                  <a:schemeClr val="tx1">
                    <a:lumMod val="75000"/>
                    <a:lumOff val="25000"/>
                  </a:schemeClr>
                </a:solidFill>
              </a:rPr>
              <a:t> </a:t>
            </a:r>
          </a:p>
          <a:p>
            <a:r>
              <a:rPr lang="es-ES_tradnl" sz="1200" kern="1200" noProof="0" dirty="0" smtClean="0">
                <a:solidFill>
                  <a:schemeClr val="tx1">
                    <a:lumMod val="75000"/>
                    <a:lumOff val="25000"/>
                  </a:schemeClr>
                </a:solidFill>
                <a:effectLst/>
                <a:latin typeface="News Gothic Std" pitchFamily="34" charset="0"/>
                <a:ea typeface="+mn-ea"/>
                <a:cs typeface="+mn-cs"/>
              </a:rPr>
              <a:t>Gracias por participar en este seminario de Fundamentos</a:t>
            </a:r>
            <a:r>
              <a:rPr lang="es-ES_tradnl" sz="1200" kern="1200" baseline="0" noProof="0" dirty="0" smtClean="0">
                <a:solidFill>
                  <a:schemeClr val="tx1">
                    <a:lumMod val="75000"/>
                    <a:lumOff val="25000"/>
                  </a:schemeClr>
                </a:solidFill>
                <a:effectLst/>
                <a:latin typeface="News Gothic Std" pitchFamily="34" charset="0"/>
                <a:ea typeface="+mn-ea"/>
                <a:cs typeface="+mn-cs"/>
              </a:rPr>
              <a:t> Financieros de Regions para inspirarlo a Maximizar su Riqueza Personal</a:t>
            </a:r>
            <a:r>
              <a:rPr lang="es-ES_tradnl" dirty="0" smtClean="0">
                <a:solidFill>
                  <a:schemeClr val="tx1">
                    <a:lumMod val="75000"/>
                    <a:lumOff val="25000"/>
                  </a:schemeClr>
                </a:solidFill>
              </a:rPr>
              <a:t>. </a:t>
            </a:r>
          </a:p>
          <a:p>
            <a:r>
              <a:rPr lang="es-ES_tradnl" i="1" dirty="0" smtClean="0">
                <a:solidFill>
                  <a:schemeClr val="tx1">
                    <a:lumMod val="75000"/>
                    <a:lumOff val="25000"/>
                  </a:schemeClr>
                </a:solidFill>
              </a:rPr>
              <a:t/>
            </a:r>
            <a:br>
              <a:rPr lang="es-ES_tradnl" i="1" dirty="0" smtClean="0">
                <a:solidFill>
                  <a:schemeClr val="tx1">
                    <a:lumMod val="75000"/>
                    <a:lumOff val="25000"/>
                  </a:schemeClr>
                </a:solidFill>
              </a:rPr>
            </a:br>
            <a:endParaRPr lang="es-ES_tradnl" i="1"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i="1" noProof="0" dirty="0" smtClean="0">
                <a:solidFill>
                  <a:schemeClr val="tx1">
                    <a:lumMod val="75000"/>
                    <a:lumOff val="25000"/>
                  </a:schemeClr>
                </a:solidFill>
              </a:rPr>
              <a:t>[Inserte información y una invitación que sea específica a Regions en el momento. Recuerde que el tono y modo debería ser de consulta y amistoso. Asegúrese de mencionar</a:t>
            </a:r>
            <a:r>
              <a:rPr lang="es-ES_tradnl" i="1" baseline="0" noProof="0" dirty="0" smtClean="0">
                <a:solidFill>
                  <a:schemeClr val="tx1">
                    <a:lumMod val="75000"/>
                    <a:lumOff val="25000"/>
                  </a:schemeClr>
                </a:solidFill>
              </a:rPr>
              <a:t> su información de contacto en las hojas de información que se llevarán, e invítelos a contactarlo en el futuro.</a:t>
            </a:r>
            <a:r>
              <a:rPr lang="es-ES_tradnl" i="1" noProof="0" dirty="0" smtClean="0">
                <a:solidFill>
                  <a:schemeClr val="tx1">
                    <a:lumMod val="75000"/>
                    <a:lumOff val="25000"/>
                  </a:schemeClr>
                </a:solidFill>
              </a:rPr>
              <a:t>]</a:t>
            </a:r>
          </a:p>
          <a:p>
            <a:endParaRPr lang="es-ES_tradnl" b="1"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Aquí formalmente termina nuestra presentación</a:t>
            </a:r>
            <a:r>
              <a:rPr lang="es-ES_tradnl" noProof="0" dirty="0" smtClean="0">
                <a:solidFill>
                  <a:schemeClr val="tx1">
                    <a:lumMod val="75000"/>
                    <a:lumOff val="25000"/>
                  </a:schemeClr>
                </a:solidFill>
              </a:rPr>
              <a:t>. Si tienen algo específico o confidencial,</a:t>
            </a:r>
            <a:r>
              <a:rPr lang="es-ES_tradnl" baseline="0" noProof="0" dirty="0" smtClean="0">
                <a:solidFill>
                  <a:schemeClr val="tx1">
                    <a:lumMod val="75000"/>
                    <a:lumOff val="25000"/>
                  </a:schemeClr>
                </a:solidFill>
              </a:rPr>
              <a:t> por favor quédense después de la reunión o pónganse en contacto conmigo llamando al número</a:t>
            </a:r>
            <a:r>
              <a:rPr lang="es-ES_tradnl" noProof="0" dirty="0" smtClean="0">
                <a:solidFill>
                  <a:schemeClr val="tx1">
                    <a:lumMod val="75000"/>
                    <a:lumOff val="25000"/>
                  </a:schemeClr>
                </a:solidFill>
              </a:rPr>
              <a:t> </a:t>
            </a:r>
            <a:r>
              <a:rPr lang="es-ES_tradnl" i="1" noProof="0" dirty="0" smtClean="0">
                <a:solidFill>
                  <a:schemeClr val="tx1">
                    <a:lumMod val="75000"/>
                    <a:lumOff val="25000"/>
                  </a:schemeClr>
                </a:solidFill>
              </a:rPr>
              <a:t>en</a:t>
            </a:r>
            <a:r>
              <a:rPr lang="es-ES_tradnl" i="1" baseline="0" noProof="0" dirty="0" smtClean="0">
                <a:solidFill>
                  <a:schemeClr val="tx1">
                    <a:lumMod val="75000"/>
                    <a:lumOff val="25000"/>
                  </a:schemeClr>
                </a:solidFill>
              </a:rPr>
              <a:t> su hoja de información</a:t>
            </a:r>
            <a:r>
              <a:rPr lang="es-ES_tradnl" noProof="0" dirty="0" smtClean="0">
                <a:solidFill>
                  <a:schemeClr val="tx1">
                    <a:lumMod val="75000"/>
                    <a:lumOff val="25000"/>
                  </a:schemeClr>
                </a:solidFill>
              </a:rPr>
              <a:t>.</a:t>
            </a:r>
          </a:p>
          <a:p>
            <a:endParaRPr lang="es-ES_tradnl" dirty="0" smtClean="0">
              <a:solidFill>
                <a:schemeClr val="tx1">
                  <a:lumMod val="75000"/>
                  <a:lumOff val="25000"/>
                </a:schemeClr>
              </a:solidFill>
            </a:endParaRPr>
          </a:p>
          <a:p>
            <a:endParaRPr lang="es-ES_tradnl" dirty="0" smtClean="0">
              <a:solidFill>
                <a:schemeClr val="tx1">
                  <a:lumMod val="75000"/>
                  <a:lumOff val="25000"/>
                </a:schemeClr>
              </a:solidFill>
            </a:endParaRPr>
          </a:p>
          <a:p>
            <a:endParaRPr lang="es-ES_tradnl" dirty="0" smtClean="0">
              <a:solidFill>
                <a:schemeClr val="tx1">
                  <a:lumMod val="75000"/>
                  <a:lumOff val="25000"/>
                </a:schemeClr>
              </a:solidFill>
            </a:endParaRPr>
          </a:p>
          <a:p>
            <a:endParaRPr lang="es-ES_tradnl" dirty="0" smtClean="0">
              <a:solidFill>
                <a:schemeClr val="tx1">
                  <a:lumMod val="75000"/>
                  <a:lumOff val="25000"/>
                </a:schemeClr>
              </a:solidFill>
              <a:latin typeface="Arial" pitchFamily="34" charset="0"/>
            </a:endParaRPr>
          </a:p>
          <a:p>
            <a:r>
              <a:rPr lang="es-ES_tradnl" i="1" dirty="0" smtClean="0">
                <a:solidFill>
                  <a:schemeClr val="tx1">
                    <a:lumMod val="75000"/>
                    <a:lumOff val="25000"/>
                  </a:schemeClr>
                </a:solidFill>
                <a:latin typeface="Arial" pitchFamily="34" charset="0"/>
              </a:rPr>
              <a:t>	</a:t>
            </a:r>
          </a:p>
          <a:p>
            <a:pPr eaLnBrk="1" hangingPunct="1"/>
            <a:endParaRPr lang="es-ES_tradnl" dirty="0" smtClean="0">
              <a:solidFill>
                <a:schemeClr val="tx1">
                  <a:lumMod val="75000"/>
                  <a:lumOff val="25000"/>
                </a:schemeClr>
              </a:solidFill>
              <a:latin typeface="Arial" pitchFamily="34" charset="0"/>
            </a:endParaRPr>
          </a:p>
        </p:txBody>
      </p:sp>
      <p:sp>
        <p:nvSpPr>
          <p:cNvPr id="5"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24</a:t>
            </a:fld>
            <a:endParaRPr lang="en-US" sz="1200" dirty="0">
              <a:latin typeface="News Gothic St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33121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0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0525" y="1008063"/>
            <a:ext cx="2370138" cy="1779587"/>
          </a:xfrm>
        </p:spPr>
      </p:sp>
      <p:sp>
        <p:nvSpPr>
          <p:cNvPr id="3" name="Notes Placeholder 2"/>
          <p:cNvSpPr>
            <a:spLocks noGrp="1"/>
          </p:cNvSpPr>
          <p:nvPr>
            <p:ph type="body" idx="1"/>
          </p:nvPr>
        </p:nvSpPr>
        <p:spPr/>
        <p:txBody>
          <a:bodyPr/>
          <a:lstStyle/>
          <a:p>
            <a:r>
              <a:rPr lang="es-ES_tradnl" b="1" dirty="0" smtClean="0">
                <a:solidFill>
                  <a:schemeClr val="tx1"/>
                </a:solidFill>
              </a:rPr>
              <a:t>Más sobre Regions</a:t>
            </a:r>
          </a:p>
          <a:p>
            <a:endParaRPr lang="es-ES_tradnl" b="1" dirty="0" smtClean="0">
              <a:solidFill>
                <a:schemeClr val="tx1"/>
              </a:solidFill>
            </a:endParaRPr>
          </a:p>
          <a:p>
            <a:r>
              <a:rPr lang="es-ES_tradnl" b="1" dirty="0" smtClean="0">
                <a:solidFill>
                  <a:schemeClr val="tx1"/>
                </a:solidFill>
              </a:rPr>
              <a:t>Diga: </a:t>
            </a:r>
            <a:r>
              <a:rPr lang="es-ES_tradnl" b="0" dirty="0" smtClean="0">
                <a:solidFill>
                  <a:schemeClr val="tx1"/>
                </a:solidFill>
              </a:rPr>
              <a:t>¿Como</a:t>
            </a:r>
            <a:r>
              <a:rPr lang="es-ES_tradnl" b="0" baseline="0" dirty="0" smtClean="0">
                <a:solidFill>
                  <a:schemeClr val="tx1"/>
                </a:solidFill>
              </a:rPr>
              <a:t> le puede ayudar Regions a alcanzar sus metas financieras?</a:t>
            </a:r>
            <a:endParaRPr lang="es-ES_tradnl" dirty="0" smtClean="0">
              <a:solidFill>
                <a:schemeClr val="tx1"/>
              </a:solidFill>
            </a:endParaRPr>
          </a:p>
          <a:p>
            <a:endParaRPr lang="es-ES_tradnl" dirty="0" smtClean="0"/>
          </a:p>
          <a:p>
            <a:r>
              <a:rPr lang="es-ES_tradnl" b="1" dirty="0" smtClean="0">
                <a:solidFill>
                  <a:srgbClr val="FF0000"/>
                </a:solidFill>
              </a:rPr>
              <a:t>Como</a:t>
            </a:r>
            <a:r>
              <a:rPr lang="es-ES_tradnl" b="1" baseline="0" dirty="0" smtClean="0">
                <a:solidFill>
                  <a:srgbClr val="FF0000"/>
                </a:solidFill>
              </a:rPr>
              <a:t> mencioné al principio de la presentación, yo no soy un banquero.* </a:t>
            </a:r>
            <a:r>
              <a:rPr lang="es-ES_tradnl" b="0" baseline="0" dirty="0" smtClean="0">
                <a:solidFill>
                  <a:srgbClr val="FF0000"/>
                </a:solidFill>
              </a:rPr>
              <a:t>Si tiene preguntas sobre los productos y servicios de Regions puede concertar una cita en la sucursal más cercana de estas maneras:</a:t>
            </a:r>
            <a:endParaRPr lang="es-ES_tradnl" dirty="0" smtClean="0">
              <a:solidFill>
                <a:schemeClr val="tx1"/>
              </a:solidFill>
            </a:endParaRPr>
          </a:p>
          <a:p>
            <a:pPr lvl="1"/>
            <a:endParaRPr lang="es-ES_tradnl" dirty="0" smtClean="0">
              <a:solidFill>
                <a:schemeClr val="tx1"/>
              </a:solidFill>
            </a:endParaRPr>
          </a:p>
          <a:p>
            <a:pPr marL="174433" indent="-174433">
              <a:buFont typeface="Arial" panose="020B0604020202020204" pitchFamily="34" charset="0"/>
              <a:buChar char="•"/>
            </a:pPr>
            <a:r>
              <a:rPr lang="es-ES_tradnl" dirty="0" smtClean="0">
                <a:solidFill>
                  <a:schemeClr val="tx1"/>
                </a:solidFill>
              </a:rPr>
              <a:t>Llame</a:t>
            </a:r>
            <a:r>
              <a:rPr lang="es-ES_tradnl" baseline="0" dirty="0" smtClean="0">
                <a:solidFill>
                  <a:schemeClr val="tx1"/>
                </a:solidFill>
              </a:rPr>
              <a:t> </a:t>
            </a:r>
            <a:r>
              <a:rPr lang="es-ES_tradnl" dirty="0" smtClean="0">
                <a:solidFill>
                  <a:schemeClr val="tx1"/>
                </a:solidFill>
              </a:rPr>
              <a:t>a</a:t>
            </a:r>
            <a:r>
              <a:rPr lang="es-ES_tradnl" baseline="0" dirty="0" smtClean="0">
                <a:solidFill>
                  <a:schemeClr val="tx1"/>
                </a:solidFill>
              </a:rPr>
              <a:t> Regions</a:t>
            </a:r>
            <a:r>
              <a:rPr lang="es-ES_tradnl" dirty="0" smtClean="0">
                <a:solidFill>
                  <a:schemeClr val="tx1"/>
                </a:solidFill>
              </a:rPr>
              <a:t> 1-800-REGIONS</a:t>
            </a:r>
          </a:p>
          <a:p>
            <a:pPr marL="174433" indent="-174433">
              <a:buFont typeface="Arial" panose="020B0604020202020204" pitchFamily="34" charset="0"/>
              <a:buChar char="•"/>
            </a:pPr>
            <a:r>
              <a:rPr lang="es-ES_tradnl" dirty="0" smtClean="0">
                <a:solidFill>
                  <a:schemeClr val="tx1"/>
                </a:solidFill>
              </a:rPr>
              <a:t>Visite regions.com/espanol y haga clic en “Concertar una Cita”</a:t>
            </a:r>
          </a:p>
          <a:p>
            <a:pPr marL="174433" indent="-174433">
              <a:buFont typeface="Arial" panose="020B0604020202020204" pitchFamily="34" charset="0"/>
              <a:buChar char="•"/>
            </a:pPr>
            <a:r>
              <a:rPr lang="es-ES_tradnl" dirty="0" smtClean="0">
                <a:solidFill>
                  <a:schemeClr val="tx1"/>
                </a:solidFill>
              </a:rPr>
              <a:t>Visite</a:t>
            </a:r>
            <a:r>
              <a:rPr lang="es-ES_tradnl" baseline="0" dirty="0" smtClean="0">
                <a:solidFill>
                  <a:schemeClr val="tx1"/>
                </a:solidFill>
              </a:rPr>
              <a:t> la sucursal más cercana</a:t>
            </a:r>
          </a:p>
          <a:p>
            <a:pPr marL="0" indent="0">
              <a:buFont typeface="Arial" panose="020B0604020202020204" pitchFamily="34" charset="0"/>
              <a:buNone/>
            </a:pPr>
            <a:endParaRPr lang="es-ES_tradnl" dirty="0" smtClean="0">
              <a:solidFill>
                <a:schemeClr val="tx1"/>
              </a:solidFill>
            </a:endParaRPr>
          </a:p>
          <a:p>
            <a:r>
              <a:rPr lang="es-ES_tradnl" dirty="0" smtClean="0">
                <a:solidFill>
                  <a:schemeClr val="tx1"/>
                </a:solidFill>
              </a:rPr>
              <a:t>Gracias por participar</a:t>
            </a:r>
            <a:r>
              <a:rPr lang="es-ES_tradnl" baseline="0" dirty="0" smtClean="0">
                <a:solidFill>
                  <a:schemeClr val="tx1"/>
                </a:solidFill>
              </a:rPr>
              <a:t> en el seminario de Fundamentos Financieros de </a:t>
            </a:r>
            <a:r>
              <a:rPr lang="es-ES_tradnl" dirty="0" smtClean="0">
                <a:solidFill>
                  <a:schemeClr val="tx1"/>
                </a:solidFill>
              </a:rPr>
              <a:t>Regions. </a:t>
            </a:r>
          </a:p>
          <a:p>
            <a:endParaRPr lang="es-ES_tradnl" i="1" dirty="0" smtClean="0"/>
          </a:p>
          <a:p>
            <a:r>
              <a:rPr lang="es-ES_tradnl" b="1" i="1" dirty="0" smtClean="0">
                <a:solidFill>
                  <a:srgbClr val="FF0000"/>
                </a:solidFill>
              </a:rPr>
              <a:t>*(Omita esta oración si usted</a:t>
            </a:r>
            <a:r>
              <a:rPr lang="es-ES_tradnl" b="1" i="1" baseline="0" dirty="0" smtClean="0">
                <a:solidFill>
                  <a:srgbClr val="FF0000"/>
                </a:solidFill>
              </a:rPr>
              <a:t> es un banquero</a:t>
            </a:r>
            <a:r>
              <a:rPr lang="es-ES_tradnl" b="1" i="1" dirty="0" smtClean="0">
                <a:solidFill>
                  <a:srgbClr val="FF0000"/>
                </a:solidFill>
              </a:rPr>
              <a:t>).</a:t>
            </a:r>
          </a:p>
          <a:p>
            <a:endParaRPr lang="es-ES_tradnl" i="1" dirty="0" smtClean="0">
              <a:solidFill>
                <a:schemeClr val="tx1"/>
              </a:solidFill>
            </a:endParaRPr>
          </a:p>
          <a:p>
            <a:r>
              <a:rPr lang="es-ES_tradnl" i="1" dirty="0" smtClean="0">
                <a:solidFill>
                  <a:schemeClr val="tx1"/>
                </a:solidFill>
              </a:rPr>
              <a:t>[</a:t>
            </a:r>
            <a:r>
              <a:rPr lang="es-ES_tradnl" i="1" noProof="0" dirty="0" smtClean="0">
                <a:solidFill>
                  <a:schemeClr val="tx1">
                    <a:lumMod val="75000"/>
                    <a:lumOff val="25000"/>
                  </a:schemeClr>
                </a:solidFill>
              </a:rPr>
              <a:t>Recuerde que el tono y modo debería ser de consulta y amistoso. Asegúrese de mencionar</a:t>
            </a:r>
            <a:r>
              <a:rPr lang="es-ES_tradnl" i="1" baseline="0" noProof="0" dirty="0" smtClean="0">
                <a:solidFill>
                  <a:schemeClr val="tx1">
                    <a:lumMod val="75000"/>
                    <a:lumOff val="25000"/>
                  </a:schemeClr>
                </a:solidFill>
              </a:rPr>
              <a:t> su información de contacto en los folletos que se llevarán, e invítelos a contactarlo en el futuro</a:t>
            </a:r>
            <a:r>
              <a:rPr lang="es-ES_tradnl" i="1" dirty="0" smtClean="0">
                <a:solidFill>
                  <a:schemeClr val="tx1"/>
                </a:solidFill>
              </a:rPr>
              <a:t>.]</a:t>
            </a:r>
          </a:p>
          <a:p>
            <a:endParaRPr lang="es-ES_tradnl" i="1" dirty="0" smtClean="0">
              <a:solidFill>
                <a:schemeClr val="tx1"/>
              </a:solidFill>
            </a:endParaRPr>
          </a:p>
          <a:p>
            <a:r>
              <a:rPr lang="es-ES_tradnl" b="1" i="1" dirty="0" smtClean="0">
                <a:solidFill>
                  <a:schemeClr val="tx1"/>
                </a:solidFill>
              </a:rPr>
              <a:t>Esta diapositiva debe mantenerse</a:t>
            </a:r>
            <a:r>
              <a:rPr lang="es-ES_tradnl" b="1" i="1" baseline="0" dirty="0" smtClean="0">
                <a:solidFill>
                  <a:schemeClr val="tx1"/>
                </a:solidFill>
              </a:rPr>
              <a:t> en pantalla hasta que la última persona salga del seminario</a:t>
            </a:r>
            <a:r>
              <a:rPr lang="es-ES_tradnl" b="1" i="1" dirty="0" smtClean="0">
                <a:solidFill>
                  <a:schemeClr val="tx1"/>
                </a:solidFill>
              </a:rPr>
              <a:t>.</a:t>
            </a:r>
            <a:endParaRPr lang="es-ES_tradnl" b="1" dirty="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198420"/>
            <a:ext cx="701040" cy="697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8" y="6326894"/>
            <a:ext cx="747265" cy="743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57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xfrm>
            <a:off x="4303713" y="1084263"/>
            <a:ext cx="2263775" cy="1698625"/>
          </a:xfrm>
          <a:ln/>
        </p:spPr>
      </p:sp>
      <p:sp>
        <p:nvSpPr>
          <p:cNvPr id="2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3</a:t>
            </a:fld>
            <a:endParaRPr lang="en-US" sz="1200" dirty="0">
              <a:latin typeface="News Gothic Std" pitchFamily="34" charset="0"/>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641" y="8909051"/>
            <a:ext cx="1439260" cy="236223"/>
          </a:xfrm>
          <a:prstGeom prst="rect">
            <a:avLst/>
          </a:prstGeom>
        </p:spPr>
      </p:pic>
      <p:sp>
        <p:nvSpPr>
          <p:cNvPr id="31" name="Notes Placeholder 2"/>
          <p:cNvSpPr txBox="1">
            <a:spLocks/>
          </p:cNvSpPr>
          <p:nvPr/>
        </p:nvSpPr>
        <p:spPr bwMode="auto">
          <a:xfrm>
            <a:off x="1479973" y="2943860"/>
            <a:ext cx="4595707" cy="5810250"/>
          </a:xfrm>
          <a:prstGeom prst="rect">
            <a:avLst/>
          </a:prstGeom>
          <a:noFill/>
          <a:ln w="9525">
            <a:noFill/>
            <a:miter lim="800000"/>
            <a:headEnd/>
            <a:tailEnd/>
          </a:ln>
          <a:effectLst/>
        </p:spPr>
        <p:txBody>
          <a:bodyPr vert="horz" wrap="square" lIns="98477" tIns="49238" rIns="98477" bIns="49238" numCol="1" anchor="t" anchorCtr="0" compatLnSpc="1">
            <a:prstTxWarp prst="textNoShape">
              <a:avLst/>
            </a:prstTxWarp>
          </a:bodyPr>
          <a:lstStyle>
            <a:lvl1pPr marL="0" algn="l" defTabSz="914400" rtl="0" eaLnBrk="1" latinLnBrk="0" hangingPunct="1">
              <a:defRPr sz="1200" kern="1200">
                <a:solidFill>
                  <a:schemeClr val="tx1"/>
                </a:solidFill>
                <a:latin typeface="News Gothic Std" pitchFamily="34" charset="0"/>
                <a:ea typeface="+mn-ea"/>
                <a:cs typeface="+mn-cs"/>
              </a:defRPr>
            </a:lvl1pPr>
            <a:lvl2pPr marL="457200" algn="l" defTabSz="914400" rtl="0" eaLnBrk="1" latinLnBrk="0" hangingPunct="1">
              <a:defRPr sz="1200" kern="1200">
                <a:solidFill>
                  <a:schemeClr val="tx1"/>
                </a:solidFill>
                <a:latin typeface="News Gothic Std" pitchFamily="34" charset="0"/>
                <a:ea typeface="+mn-ea"/>
                <a:cs typeface="+mn-cs"/>
              </a:defRPr>
            </a:lvl2pPr>
            <a:lvl3pPr marL="914400" algn="l" defTabSz="914400" rtl="0" eaLnBrk="1" latinLnBrk="0" hangingPunct="1">
              <a:defRPr sz="1200" kern="1200">
                <a:solidFill>
                  <a:schemeClr val="tx1"/>
                </a:solidFill>
                <a:latin typeface="News Gothic Std" pitchFamily="34" charset="0"/>
                <a:ea typeface="+mn-ea"/>
                <a:cs typeface="+mn-cs"/>
              </a:defRPr>
            </a:lvl3pPr>
            <a:lvl4pPr marL="1371600" algn="l" defTabSz="914400" rtl="0" eaLnBrk="1" latinLnBrk="0" hangingPunct="1">
              <a:defRPr sz="1200" kern="1200">
                <a:solidFill>
                  <a:schemeClr val="tx1"/>
                </a:solidFill>
                <a:latin typeface="News Gothic Std" pitchFamily="34" charset="0"/>
                <a:ea typeface="+mn-ea"/>
                <a:cs typeface="+mn-cs"/>
              </a:defRPr>
            </a:lvl4pPr>
            <a:lvl5pPr marL="1828800" algn="l" defTabSz="914400" rtl="0" eaLnBrk="1" latinLnBrk="0" hangingPunct="1">
              <a:defRPr sz="1200" kern="1200">
                <a:solidFill>
                  <a:schemeClr val="tx1"/>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1833"/>
              </a:spcBef>
            </a:pPr>
            <a:endParaRPr lang="en-US" dirty="0"/>
          </a:p>
        </p:txBody>
      </p:sp>
      <p:sp>
        <p:nvSpPr>
          <p:cNvPr id="2" name="Notes Placeholder 1"/>
          <p:cNvSpPr>
            <a:spLocks noGrp="1"/>
          </p:cNvSpPr>
          <p:nvPr>
            <p:ph type="body" idx="1"/>
          </p:nvPr>
        </p:nvSpPr>
        <p:spPr/>
        <p:txBody>
          <a:bodyPr/>
          <a:lstStyle/>
          <a:p>
            <a:pPr>
              <a:spcBef>
                <a:spcPts val="1834"/>
              </a:spcBef>
            </a:pPr>
            <a:r>
              <a:rPr lang="es-ES_tradnl" b="1" noProof="0" dirty="0" smtClean="0">
                <a:solidFill>
                  <a:schemeClr val="tx1">
                    <a:lumMod val="75000"/>
                    <a:lumOff val="25000"/>
                  </a:schemeClr>
                </a:solidFill>
              </a:rPr>
              <a:t>Renuncia de Responsabilidad de los</a:t>
            </a:r>
            <a:r>
              <a:rPr lang="es-ES_tradnl" b="1" baseline="0" noProof="0" dirty="0" smtClean="0">
                <a:solidFill>
                  <a:schemeClr val="tx1">
                    <a:lumMod val="75000"/>
                    <a:lumOff val="25000"/>
                  </a:schemeClr>
                </a:solidFill>
              </a:rPr>
              <a:t> Fundamentos Financieros </a:t>
            </a:r>
          </a:p>
          <a:p>
            <a:pPr>
              <a:spcBef>
                <a:spcPts val="1834"/>
              </a:spcBef>
            </a:pPr>
            <a:r>
              <a:rPr lang="es-ES_tradnl" b="1" noProof="0" dirty="0" smtClean="0">
                <a:solidFill>
                  <a:schemeClr val="tx1">
                    <a:lumMod val="75000"/>
                    <a:lumOff val="25000"/>
                  </a:schemeClr>
                </a:solidFill>
                <a:ea typeface="ＭＳ Ｐゴシック" pitchFamily="34" charset="-128"/>
              </a:rPr>
              <a:t>Haga</a:t>
            </a:r>
            <a:r>
              <a:rPr lang="es-ES_tradnl" b="1" baseline="0" noProof="0" dirty="0" smtClean="0">
                <a:solidFill>
                  <a:schemeClr val="tx1">
                    <a:lumMod val="75000"/>
                    <a:lumOff val="25000"/>
                  </a:schemeClr>
                </a:solidFill>
                <a:ea typeface="ＭＳ Ｐゴシック" pitchFamily="34" charset="-128"/>
              </a:rPr>
              <a:t> una </a:t>
            </a:r>
            <a:r>
              <a:rPr lang="es-ES_tradnl" b="1" noProof="0" dirty="0" smtClean="0">
                <a:solidFill>
                  <a:schemeClr val="tx1">
                    <a:lumMod val="75000"/>
                    <a:lumOff val="25000"/>
                  </a:schemeClr>
                </a:solidFill>
                <a:ea typeface="ＭＳ Ｐゴシック" pitchFamily="34" charset="-128"/>
              </a:rPr>
              <a:t>Pausa</a:t>
            </a:r>
            <a:r>
              <a:rPr lang="es-ES_tradnl" b="1" baseline="0" noProof="0" dirty="0" smtClean="0">
                <a:solidFill>
                  <a:schemeClr val="tx1">
                    <a:lumMod val="75000"/>
                    <a:lumOff val="25000"/>
                  </a:schemeClr>
                </a:solidFill>
                <a:ea typeface="ＭＳ Ｐゴシック" pitchFamily="34" charset="-128"/>
              </a:rPr>
              <a:t> de</a:t>
            </a:r>
            <a:r>
              <a:rPr lang="es-ES_tradnl" b="0" baseline="0" noProof="0" dirty="0" smtClean="0">
                <a:solidFill>
                  <a:schemeClr val="tx1">
                    <a:lumMod val="75000"/>
                    <a:lumOff val="25000"/>
                  </a:schemeClr>
                </a:solidFill>
                <a:ea typeface="ＭＳ Ｐゴシック" pitchFamily="34" charset="-128"/>
              </a:rPr>
              <a:t> cinco segundos para que los participantes lean el aviso.</a:t>
            </a:r>
            <a:endParaRPr lang="es-ES_tradnl" noProof="0" dirty="0" smtClean="0">
              <a:solidFill>
                <a:schemeClr val="tx1">
                  <a:lumMod val="75000"/>
                  <a:lumOff val="25000"/>
                </a:schemeClr>
              </a:solidFill>
              <a:ea typeface="ＭＳ Ｐゴシック" pitchFamily="34" charset="-128"/>
            </a:endParaRPr>
          </a:p>
          <a:p>
            <a:pPr marL="0" lvl="1">
              <a:spcBef>
                <a:spcPts val="1223"/>
              </a:spcBef>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para la siguiente diapositiva&gt;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2" y="2943862"/>
            <a:ext cx="727911" cy="723955"/>
          </a:xfrm>
          <a:prstGeom prst="rect">
            <a:avLst/>
          </a:prstGeom>
        </p:spPr>
      </p:pic>
    </p:spTree>
    <p:extLst>
      <p:ext uri="{BB962C8B-B14F-4D97-AF65-F5344CB8AC3E}">
        <p14:creationId xmlns:p14="http://schemas.microsoft.com/office/powerpoint/2010/main" val="165113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3" y="2943860"/>
            <a:ext cx="4595707" cy="5810250"/>
          </a:xfrm>
          <a:prstGeom prst="rect">
            <a:avLst/>
          </a:prstGeom>
        </p:spPr>
        <p:txBody>
          <a:bodyPr/>
          <a:lstStyle/>
          <a:p>
            <a:r>
              <a:rPr lang="es-ES_tradnl" b="1" dirty="0" smtClean="0">
                <a:solidFill>
                  <a:schemeClr val="tx1">
                    <a:lumMod val="75000"/>
                    <a:lumOff val="25000"/>
                  </a:schemeClr>
                </a:solidFill>
              </a:rPr>
              <a:t>¡Bienvenidos!</a:t>
            </a:r>
          </a:p>
          <a:p>
            <a:pPr marL="0" marR="0" indent="0" algn="l" defTabSz="914400" rtl="0" eaLnBrk="1" fontAlgn="auto" latinLnBrk="0" hangingPunct="1">
              <a:lnSpc>
                <a:spcPct val="100000"/>
              </a:lnSpc>
              <a:spcBef>
                <a:spcPts val="1831"/>
              </a:spcBef>
              <a:spcAft>
                <a:spcPts val="0"/>
              </a:spcAft>
              <a:buClrTx/>
              <a:buSzTx/>
              <a:buFontTx/>
              <a:buNone/>
              <a:tabLst/>
              <a:defRPr/>
            </a:pPr>
            <a:r>
              <a:rPr lang="es-ES_tradnl" b="1" dirty="0" smtClean="0">
                <a:solidFill>
                  <a:schemeClr val="tx1">
                    <a:lumMod val="75000"/>
                    <a:lumOff val="25000"/>
                  </a:schemeClr>
                </a:solidFill>
                <a:ea typeface="ＭＳ Ｐゴシック" pitchFamily="34" charset="-128"/>
              </a:rPr>
              <a:t>Diga: </a:t>
            </a:r>
            <a:r>
              <a:rPr lang="es-ES_tradnl" dirty="0" smtClean="0">
                <a:solidFill>
                  <a:schemeClr val="tx1">
                    <a:lumMod val="75000"/>
                    <a:lumOff val="25000"/>
                  </a:schemeClr>
                </a:solidFill>
                <a:ea typeface="ＭＳ Ｐゴシック" pitchFamily="34" charset="-128"/>
              </a:rPr>
              <a:t>Bienvenidos</a:t>
            </a:r>
            <a:r>
              <a:rPr lang="es-ES_tradnl" baseline="0" dirty="0" smtClean="0">
                <a:solidFill>
                  <a:schemeClr val="tx1">
                    <a:lumMod val="75000"/>
                    <a:lumOff val="25000"/>
                  </a:schemeClr>
                </a:solidFill>
                <a:ea typeface="ＭＳ Ｐゴシック" pitchFamily="34" charset="-128"/>
              </a:rPr>
              <a:t> y gracias por invertir su valioso tiempo </a:t>
            </a:r>
            <a:r>
              <a:rPr lang="es-ES_tradnl" baseline="0" noProof="0" dirty="0" smtClean="0">
                <a:solidFill>
                  <a:schemeClr val="tx1">
                    <a:lumMod val="75000"/>
                    <a:lumOff val="25000"/>
                  </a:schemeClr>
                </a:solidFill>
                <a:ea typeface="ＭＳ Ｐゴシック" pitchFamily="34" charset="-128"/>
              </a:rPr>
              <a:t>aprendiendo </a:t>
            </a:r>
            <a:r>
              <a:rPr lang="es-ES_tradnl" noProof="0" dirty="0" smtClean="0">
                <a:solidFill>
                  <a:schemeClr val="tx1">
                    <a:lumMod val="75000"/>
                    <a:lumOff val="25000"/>
                  </a:schemeClr>
                </a:solidFill>
                <a:ea typeface="ＭＳ Ｐゴシック" pitchFamily="34" charset="-128"/>
              </a:rPr>
              <a:t>como</a:t>
            </a:r>
            <a:r>
              <a:rPr lang="es-ES_tradnl" baseline="0" noProof="0" dirty="0" smtClean="0">
                <a:solidFill>
                  <a:schemeClr val="tx1">
                    <a:lumMod val="75000"/>
                    <a:lumOff val="25000"/>
                  </a:schemeClr>
                </a:solidFill>
                <a:ea typeface="ＭＳ Ｐゴシック" pitchFamily="34" charset="-128"/>
              </a:rPr>
              <a:t> </a:t>
            </a:r>
            <a:r>
              <a:rPr lang="es-ES_tradnl" noProof="0" dirty="0" smtClean="0">
                <a:solidFill>
                  <a:schemeClr val="tx1">
                    <a:lumMod val="75000"/>
                    <a:lumOff val="25000"/>
                  </a:schemeClr>
                </a:solidFill>
                <a:ea typeface="ＭＳ Ｐゴシック" pitchFamily="34" charset="-128"/>
              </a:rPr>
              <a:t>maximizar</a:t>
            </a:r>
            <a:r>
              <a:rPr lang="es-ES_tradnl" baseline="0" noProof="0" dirty="0" smtClean="0">
                <a:solidFill>
                  <a:schemeClr val="tx1">
                    <a:lumMod val="75000"/>
                    <a:lumOff val="25000"/>
                  </a:schemeClr>
                </a:solidFill>
                <a:ea typeface="ＭＳ Ｐゴシック" pitchFamily="34" charset="-128"/>
              </a:rPr>
              <a:t> su riqueza personal</a:t>
            </a:r>
            <a:r>
              <a:rPr lang="es-ES_tradnl" noProof="0" dirty="0" smtClean="0">
                <a:solidFill>
                  <a:schemeClr val="tx1">
                    <a:lumMod val="75000"/>
                    <a:lumOff val="25000"/>
                  </a:schemeClr>
                </a:solidFill>
                <a:ea typeface="ＭＳ Ｐゴシック" pitchFamily="34" charset="-128"/>
              </a:rPr>
              <a:t>. </a:t>
            </a:r>
            <a:r>
              <a:rPr lang="es-ES_tradnl" baseline="0" noProof="0" dirty="0" smtClean="0">
                <a:solidFill>
                  <a:schemeClr val="tx1">
                    <a:lumMod val="75000"/>
                    <a:lumOff val="25000"/>
                  </a:schemeClr>
                </a:solidFill>
                <a:ea typeface="ＭＳ Ｐゴシック" pitchFamily="34" charset="-128"/>
              </a:rPr>
              <a:t>Mi </a:t>
            </a:r>
            <a:r>
              <a:rPr lang="es-ES_tradnl" baseline="0" dirty="0" smtClean="0">
                <a:solidFill>
                  <a:schemeClr val="tx1">
                    <a:lumMod val="75000"/>
                    <a:lumOff val="25000"/>
                  </a:schemeClr>
                </a:solidFill>
                <a:ea typeface="ＭＳ Ｐゴシック" pitchFamily="34" charset="-128"/>
              </a:rPr>
              <a:t>nombre es </a:t>
            </a:r>
            <a:r>
              <a:rPr lang="es-ES_tradnl" noProof="0" dirty="0" smtClean="0">
                <a:solidFill>
                  <a:schemeClr val="tx1">
                    <a:lumMod val="75000"/>
                    <a:lumOff val="25000"/>
                  </a:schemeClr>
                </a:solidFill>
                <a:ea typeface="ＭＳ Ｐゴシック" pitchFamily="34" charset="-128"/>
              </a:rPr>
              <a:t>[su nombre</a:t>
            </a:r>
            <a:r>
              <a:rPr lang="es-ES_tradnl" baseline="0" noProof="0" dirty="0" smtClean="0">
                <a:solidFill>
                  <a:schemeClr val="tx1">
                    <a:lumMod val="75000"/>
                    <a:lumOff val="25000"/>
                  </a:schemeClr>
                </a:solidFill>
                <a:ea typeface="ＭＳ Ｐゴシック" pitchFamily="34" charset="-128"/>
              </a:rPr>
              <a:t> y apellido</a:t>
            </a:r>
            <a:r>
              <a:rPr lang="es-ES_tradnl" noProof="0" dirty="0" smtClean="0">
                <a:solidFill>
                  <a:schemeClr val="tx1">
                    <a:lumMod val="75000"/>
                    <a:lumOff val="25000"/>
                  </a:schemeClr>
                </a:solidFill>
                <a:ea typeface="ＭＳ Ｐゴシック" pitchFamily="34" charset="-128"/>
              </a:rPr>
              <a:t>]. Soy un/a [</a:t>
            </a:r>
            <a:r>
              <a:rPr lang="es-ES_tradnl" i="1" noProof="0" dirty="0" smtClean="0">
                <a:solidFill>
                  <a:schemeClr val="tx1">
                    <a:lumMod val="75000"/>
                    <a:lumOff val="25000"/>
                  </a:schemeClr>
                </a:solidFill>
                <a:ea typeface="ＭＳ Ｐゴシック" pitchFamily="34" charset="-128"/>
              </a:rPr>
              <a:t>su puesto en Regions</a:t>
            </a:r>
            <a:r>
              <a:rPr lang="es-ES_tradnl" noProof="0" dirty="0" smtClean="0">
                <a:solidFill>
                  <a:schemeClr val="tx1">
                    <a:lumMod val="75000"/>
                    <a:lumOff val="25000"/>
                  </a:schemeClr>
                </a:solidFill>
                <a:ea typeface="ＭＳ Ｐゴシック" pitchFamily="34" charset="-128"/>
              </a:rPr>
              <a:t>] de Regions Bank.</a:t>
            </a:r>
          </a:p>
          <a:p>
            <a:pPr marL="0" marR="0" indent="0" algn="l" defTabSz="914400" rtl="0" eaLnBrk="1" fontAlgn="auto" latinLnBrk="0" hangingPunct="1">
              <a:lnSpc>
                <a:spcPct val="100000"/>
              </a:lnSpc>
              <a:spcBef>
                <a:spcPts val="1831"/>
              </a:spcBef>
              <a:spcAft>
                <a:spcPts val="0"/>
              </a:spcAft>
              <a:buClrTx/>
              <a:buSzTx/>
              <a:buFontTx/>
              <a:buNone/>
              <a:tabLst/>
              <a:defRPr/>
            </a:pPr>
            <a:endParaRPr lang="es-ES_tradnl" noProof="0" dirty="0" smtClean="0">
              <a:solidFill>
                <a:schemeClr val="tx1">
                  <a:lumMod val="75000"/>
                  <a:lumOff val="25000"/>
                </a:schemeClr>
              </a:solidFill>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lumMod val="75000"/>
                    <a:lumOff val="25000"/>
                  </a:schemeClr>
                </a:solidFill>
                <a:ea typeface="ＭＳ Ｐゴシック" pitchFamily="34" charset="-128"/>
              </a:rPr>
              <a:t>[</a:t>
            </a:r>
            <a:r>
              <a:rPr lang="es-ES_tradnl" i="1" noProof="0" dirty="0" smtClean="0">
                <a:solidFill>
                  <a:schemeClr val="tx1">
                    <a:lumMod val="75000"/>
                    <a:lumOff val="25000"/>
                  </a:schemeClr>
                </a:solidFill>
                <a:ea typeface="ＭＳ Ｐゴシック" pitchFamily="34" charset="-128"/>
              </a:rPr>
              <a:t>Comparta</a:t>
            </a:r>
            <a:r>
              <a:rPr lang="es-ES_tradnl" i="1" baseline="0" noProof="0" dirty="0" smtClean="0">
                <a:solidFill>
                  <a:schemeClr val="tx1">
                    <a:lumMod val="75000"/>
                    <a:lumOff val="25000"/>
                  </a:schemeClr>
                </a:solidFill>
                <a:ea typeface="ＭＳ Ｐゴシック" pitchFamily="34" charset="-128"/>
              </a:rPr>
              <a:t> una breve anécdota sobre usted mismo que indique su entusiasmo sobre la sesión y que lo establezca como un asesor experto en temas financieros.]</a:t>
            </a:r>
            <a:endParaRPr lang="es-ES_tradnl" sz="1100" dirty="0" smtClean="0">
              <a:ea typeface="ＭＳ Ｐゴシック" pitchFamily="34" charset="-128"/>
            </a:endParaRPr>
          </a:p>
          <a:p>
            <a:r>
              <a:rPr lang="es-ES_tradnl" noProof="0" dirty="0" smtClean="0">
                <a:solidFill>
                  <a:schemeClr val="tx1">
                    <a:lumMod val="75000"/>
                    <a:lumOff val="25000"/>
                  </a:schemeClr>
                </a:solidFill>
                <a:ea typeface="ＭＳ Ｐゴシック" pitchFamily="34" charset="-128"/>
              </a:rPr>
              <a:t>Espero que participen en nuestra charla la cual durará 30 minutos. Estaré pidiendo sus opiniones</a:t>
            </a:r>
            <a:r>
              <a:rPr lang="es-ES_tradnl" baseline="0" noProof="0" dirty="0" smtClean="0">
                <a:solidFill>
                  <a:schemeClr val="tx1">
                    <a:lumMod val="75000"/>
                    <a:lumOff val="25000"/>
                  </a:schemeClr>
                </a:solidFill>
                <a:ea typeface="ＭＳ Ｐゴシック" pitchFamily="34" charset="-128"/>
              </a:rPr>
              <a:t> </a:t>
            </a:r>
            <a:r>
              <a:rPr lang="es-ES_tradnl" noProof="0" dirty="0" smtClean="0">
                <a:solidFill>
                  <a:schemeClr val="tx1">
                    <a:lumMod val="75000"/>
                    <a:lumOff val="25000"/>
                  </a:schemeClr>
                </a:solidFill>
                <a:ea typeface="ＭＳ Ｐゴシック" pitchFamily="34" charset="-128"/>
              </a:rPr>
              <a:t>y</a:t>
            </a:r>
            <a:r>
              <a:rPr lang="es-ES_tradnl" baseline="0" noProof="0" dirty="0" smtClean="0">
                <a:solidFill>
                  <a:schemeClr val="tx1">
                    <a:lumMod val="75000"/>
                    <a:lumOff val="25000"/>
                  </a:schemeClr>
                </a:solidFill>
                <a:ea typeface="ＭＳ Ｐゴシック" pitchFamily="34" charset="-128"/>
              </a:rPr>
              <a:t> tendremos tiempo para responder a todas sus preguntas antes de que terminemos.</a:t>
            </a:r>
            <a:endParaRPr lang="es-ES_tradnl" noProof="0" dirty="0" smtClean="0">
              <a:solidFill>
                <a:schemeClr val="tx1">
                  <a:lumMod val="75000"/>
                  <a:lumOff val="25000"/>
                </a:schemeClr>
              </a:solidFill>
              <a:ea typeface="ＭＳ Ｐゴシック" pitchFamily="34" charset="-128"/>
            </a:endParaRPr>
          </a:p>
          <a:p>
            <a:endParaRPr lang="es-ES_tradnl" sz="1100" noProof="0" dirty="0" smtClean="0">
              <a:solidFill>
                <a:schemeClr val="tx1">
                  <a:lumMod val="75000"/>
                  <a:lumOff val="25000"/>
                </a:schemeClr>
              </a:solidFill>
              <a:ea typeface="ＭＳ Ｐゴシック" pitchFamily="34" charset="-128"/>
            </a:endParaRPr>
          </a:p>
          <a:p>
            <a:r>
              <a:rPr lang="es-ES_tradnl" sz="1100" noProof="0" dirty="0" smtClean="0">
                <a:solidFill>
                  <a:schemeClr val="tx1">
                    <a:lumMod val="75000"/>
                    <a:lumOff val="25000"/>
                  </a:schemeClr>
                </a:solidFill>
                <a:ea typeface="ＭＳ Ｐゴシック" pitchFamily="34" charset="-128"/>
              </a:rPr>
              <a:t>Comencemos</a:t>
            </a:r>
            <a:endParaRPr lang="en-US" dirty="0" smtClean="0">
              <a:solidFill>
                <a:schemeClr val="tx1">
                  <a:lumMod val="75000"/>
                  <a:lumOff val="25000"/>
                </a:schemeClr>
              </a:solidFill>
              <a:ea typeface="ＭＳ Ｐゴシック" pitchFamily="34" charset="-128"/>
            </a:endParaRPr>
          </a:p>
          <a:p>
            <a:pPr marL="0" lvl="1">
              <a:spcBef>
                <a:spcPts val="611"/>
              </a:spcBef>
              <a:spcAft>
                <a:spcPts val="306"/>
              </a:spcAft>
              <a:defRPr/>
            </a:pPr>
            <a:r>
              <a:rPr lang="es-ES_tradnl" noProof="0" dirty="0" smtClean="0">
                <a:solidFill>
                  <a:schemeClr val="tx1">
                    <a:lumMod val="75000"/>
                    <a:lumOff val="25000"/>
                  </a:schemeClr>
                </a:solidFill>
                <a:ea typeface="ＭＳ Ｐゴシック" pitchFamily="34" charset="-128"/>
              </a:rPr>
              <a:t>&lt;haga clic</a:t>
            </a:r>
            <a:r>
              <a:rPr lang="es-ES_tradnl" baseline="0" noProof="0" dirty="0" smtClean="0">
                <a:solidFill>
                  <a:schemeClr val="tx1">
                    <a:lumMod val="75000"/>
                    <a:lumOff val="25000"/>
                  </a:schemeClr>
                </a:solidFill>
                <a:ea typeface="ＭＳ Ｐゴシック" pitchFamily="34" charset="-128"/>
              </a:rPr>
              <a:t> para la siguiente diapositiva</a:t>
            </a:r>
            <a:r>
              <a:rPr lang="es-ES_tradnl" noProof="0" dirty="0" smtClean="0">
                <a:solidFill>
                  <a:schemeClr val="tx1">
                    <a:lumMod val="75000"/>
                    <a:lumOff val="25000"/>
                  </a:schemeClr>
                </a:solidFill>
                <a:ea typeface="ＭＳ Ｐゴシック" pitchFamily="34" charset="-128"/>
              </a:rPr>
              <a:t>&gt;</a:t>
            </a:r>
          </a:p>
          <a:p>
            <a:endParaRPr lang="es-ES_tradnl" dirty="0" smtClean="0">
              <a:solidFill>
                <a:schemeClr val="tx1"/>
              </a:solidFill>
            </a:endParaRPr>
          </a:p>
          <a:p>
            <a:pPr marL="0" lvl="1">
              <a:spcBef>
                <a:spcPts val="1223"/>
              </a:spcBef>
              <a:spcAft>
                <a:spcPts val="306"/>
              </a:spcAft>
              <a:defRPr/>
            </a:pPr>
            <a:r>
              <a:rPr lang="es-ES_tradnl" b="1" noProof="0" dirty="0" smtClean="0">
                <a:solidFill>
                  <a:schemeClr val="tx1">
                    <a:lumMod val="75000"/>
                    <a:lumOff val="25000"/>
                  </a:schemeClr>
                </a:solidFill>
                <a:ea typeface="ＭＳ Ｐゴシック" pitchFamily="34" charset="-128"/>
              </a:rPr>
              <a:t>CONSEJO: </a:t>
            </a:r>
            <a:r>
              <a:rPr lang="es-ES_tradnl" noProof="0" dirty="0" smtClean="0">
                <a:solidFill>
                  <a:schemeClr val="tx1">
                    <a:lumMod val="75000"/>
                    <a:lumOff val="25000"/>
                  </a:schemeClr>
                </a:solidFill>
                <a:ea typeface="ＭＳ Ｐゴシック" pitchFamily="34" charset="-128"/>
              </a:rPr>
              <a:t>Recuerde,</a:t>
            </a:r>
            <a:r>
              <a:rPr lang="es-ES_tradnl" baseline="0" noProof="0" dirty="0" smtClean="0">
                <a:solidFill>
                  <a:schemeClr val="tx1">
                    <a:lumMod val="75000"/>
                    <a:lumOff val="25000"/>
                  </a:schemeClr>
                </a:solidFill>
                <a:ea typeface="ＭＳ Ｐゴシック" pitchFamily="34" charset="-128"/>
              </a:rPr>
              <a:t> ¡aprenda este material por adelantado para que pueda comunicarlo directamente sin leerlo palabra por palabra!</a:t>
            </a:r>
            <a:endParaRPr lang="es-ES_tradnl" dirty="0" smtClean="0">
              <a:solidFill>
                <a:schemeClr val="tx1">
                  <a:lumMod val="75000"/>
                  <a:lumOff val="25000"/>
                </a:schemeClr>
              </a:solidFill>
              <a:ea typeface="ＭＳ Ｐゴシック" pitchFamily="34" charset="-128"/>
            </a:endParaRPr>
          </a:p>
          <a:p>
            <a:pPr marL="0" lvl="1">
              <a:spcBef>
                <a:spcPts val="1223"/>
              </a:spcBef>
              <a:spcAft>
                <a:spcPts val="306"/>
              </a:spcAft>
              <a:defRPr/>
            </a:pPr>
            <a:endParaRPr lang="en-US" dirty="0">
              <a:solidFill>
                <a:schemeClr val="tx1">
                  <a:lumMod val="75000"/>
                  <a:lumOff val="25000"/>
                </a:schemeClr>
              </a:solidFill>
              <a:ea typeface="ＭＳ Ｐゴシック" pitchFamily="34" charset="-128"/>
            </a:endParaRPr>
          </a:p>
          <a:p>
            <a:endParaRPr lang="en-US" sz="1100" dirty="0">
              <a:ea typeface="ＭＳ Ｐゴシック" pitchFamily="34" charset="-128"/>
            </a:endParaRP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40868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4</a:t>
            </a:fld>
            <a:endParaRPr lang="en-US" sz="1200" dirty="0">
              <a:latin typeface="News Gothic Std"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654177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4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3" y="2943860"/>
            <a:ext cx="4595707" cy="5810250"/>
          </a:xfrm>
          <a:prstGeom prst="rect">
            <a:avLst/>
          </a:prstGeom>
        </p:spPr>
        <p:txBody>
          <a:bodyPr/>
          <a:lstStyle/>
          <a:p>
            <a:pPr>
              <a:defRPr/>
            </a:pPr>
            <a:r>
              <a:rPr lang="es-ES_tradnl" b="1" dirty="0" smtClean="0">
                <a:solidFill>
                  <a:schemeClr val="tx1">
                    <a:lumMod val="75000"/>
                    <a:lumOff val="25000"/>
                  </a:schemeClr>
                </a:solidFill>
              </a:rPr>
              <a:t>Agenda </a:t>
            </a:r>
          </a:p>
          <a:p>
            <a:pPr marL="0" marR="0" indent="0" algn="l" defTabSz="914400" rtl="0" eaLnBrk="1" fontAlgn="auto" latinLnBrk="0" hangingPunct="1">
              <a:lnSpc>
                <a:spcPct val="100000"/>
              </a:lnSpc>
              <a:spcBef>
                <a:spcPts val="1833"/>
              </a:spcBef>
              <a:spcAft>
                <a:spcPts val="0"/>
              </a:spcAft>
              <a:buClrTx/>
              <a:buSzTx/>
              <a:buFontTx/>
              <a:buNone/>
              <a:tabLst/>
              <a:defRPr/>
            </a:pPr>
            <a:r>
              <a:rPr lang="es-ES_tradnl" b="1" dirty="0" smtClean="0">
                <a:solidFill>
                  <a:schemeClr val="tx1">
                    <a:lumMod val="75000"/>
                    <a:lumOff val="25000"/>
                  </a:schemeClr>
                </a:solidFill>
              </a:rPr>
              <a:t>Diga: </a:t>
            </a:r>
            <a:r>
              <a:rPr lang="es-ES_tradnl" dirty="0" smtClean="0">
                <a:solidFill>
                  <a:schemeClr val="tx1">
                    <a:lumMod val="75000"/>
                    <a:lumOff val="25000"/>
                  </a:schemeClr>
                </a:solidFill>
              </a:rPr>
              <a:t>Hoy contestaremos</a:t>
            </a:r>
            <a:r>
              <a:rPr lang="es-ES_tradnl" baseline="0" dirty="0" smtClean="0">
                <a:solidFill>
                  <a:schemeClr val="tx1">
                    <a:lumMod val="75000"/>
                    <a:lumOff val="25000"/>
                  </a:schemeClr>
                </a:solidFill>
              </a:rPr>
              <a:t> </a:t>
            </a:r>
            <a:r>
              <a:rPr lang="es-ES_tradnl" dirty="0" smtClean="0">
                <a:solidFill>
                  <a:schemeClr val="tx1">
                    <a:lumMod val="75000"/>
                    <a:lumOff val="25000"/>
                  </a:schemeClr>
                </a:solidFill>
              </a:rPr>
              <a:t>estas grandes preguntas:</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¿Cuál es la manera más efectiva de acumular riqueza?</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puedo crear una cartera de inversión efectiva?</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paso por las diferentes etapas financieras de mi vida?</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me protejo contra el fraude de inversión? </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¿Cuál es la manera más eficiente de manejar una transferencia de riquezas?</a:t>
            </a:r>
          </a:p>
          <a:p>
            <a:pPr marL="640080" indent="-640080">
              <a:spcBef>
                <a:spcPts val="1200"/>
              </a:spcBef>
              <a:spcAft>
                <a:spcPts val="1200"/>
              </a:spcAft>
              <a:buClr>
                <a:schemeClr val="tx2"/>
              </a:buClr>
              <a:buSzPct val="200000"/>
              <a:buFont typeface="+mj-lt"/>
              <a:buAutoNum type="arabicPeriod"/>
            </a:pPr>
            <a:endParaRPr lang="es-ES_tradnl" sz="2000" dirty="0" smtClean="0">
              <a:solidFill>
                <a:schemeClr val="tx1">
                  <a:lumMod val="75000"/>
                  <a:lumOff val="25000"/>
                </a:schemeClr>
              </a:solidFill>
              <a:latin typeface="News Gothic Std" pitchFamily="34" charset="0"/>
            </a:endParaRPr>
          </a:p>
          <a:p>
            <a:r>
              <a:rPr lang="es-ES_tradnl" b="0" noProof="1" smtClean="0">
                <a:solidFill>
                  <a:schemeClr val="tx1"/>
                </a:solidFill>
              </a:rPr>
              <a:t>Gracias por asistir al seminario de hoy. Nuestra</a:t>
            </a:r>
            <a:r>
              <a:rPr lang="es-ES_tradnl" b="0" baseline="0" noProof="1" smtClean="0">
                <a:solidFill>
                  <a:schemeClr val="tx1"/>
                </a:solidFill>
              </a:rPr>
              <a:t> meta en los próximos </a:t>
            </a:r>
            <a:r>
              <a:rPr lang="es-ES_tradnl" noProof="1" smtClean="0">
                <a:solidFill>
                  <a:schemeClr val="tx1"/>
                </a:solidFill>
              </a:rPr>
              <a:t>30 minutes es brindarle información para que </a:t>
            </a:r>
            <a:r>
              <a:rPr lang="es-ES_tradnl" baseline="0" dirty="0" smtClean="0">
                <a:solidFill>
                  <a:schemeClr val="tx1">
                    <a:lumMod val="75000"/>
                    <a:lumOff val="25000"/>
                  </a:schemeClr>
                </a:solidFill>
              </a:rPr>
              <a:t>entiendan cuales son los próximos pasos que deben tomar para maximizar su riqueza personal. Pueden tomar notas en las hojas de información si lo desean. </a:t>
            </a:r>
            <a:r>
              <a:rPr lang="es-ES_tradnl" noProof="1" smtClean="0">
                <a:solidFill>
                  <a:schemeClr val="tx1"/>
                </a:solidFill>
              </a:rPr>
              <a:t>Con mucho gusto contestaré preguntas específicas después de nuestro</a:t>
            </a:r>
            <a:r>
              <a:rPr lang="es-ES_tradnl" baseline="0" noProof="1" smtClean="0">
                <a:solidFill>
                  <a:schemeClr val="tx1"/>
                </a:solidFill>
              </a:rPr>
              <a:t> seminario y también les brindaré mi información de contacto para aquellos que quieran más información en otro momento. </a:t>
            </a:r>
            <a:endParaRPr lang="es-ES_tradnl" noProof="1" smtClean="0">
              <a:solidFill>
                <a:schemeClr val="tx1"/>
              </a:solidFill>
            </a:endParaRPr>
          </a:p>
          <a:p>
            <a:endParaRPr lang="es-ES_tradnl" baseline="0" noProof="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noProof="0" dirty="0" smtClean="0">
              <a:solidFill>
                <a:schemeClr val="tx1"/>
              </a:solidFill>
            </a:endParaRPr>
          </a:p>
          <a:p>
            <a:pPr marL="0" lvl="1">
              <a:spcBef>
                <a:spcPts val="306"/>
              </a:spcBef>
              <a:spcAft>
                <a:spcPts val="306"/>
              </a:spcAft>
              <a:defRPr/>
            </a:pPr>
            <a:endParaRPr lang="en-US" dirty="0" smtClean="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 y="340868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5</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55632" y="2866390"/>
            <a:ext cx="4386368" cy="5593980"/>
          </a:xfrm>
        </p:spPr>
        <p:txBody>
          <a:bodyPr/>
          <a:lstStyle/>
          <a:p>
            <a:pPr lvl="0">
              <a:defRPr/>
            </a:pPr>
            <a:r>
              <a:rPr lang="es-ES_tradnl" b="1" dirty="0" smtClean="0">
                <a:solidFill>
                  <a:schemeClr val="tx1">
                    <a:lumMod val="75000"/>
                    <a:lumOff val="25000"/>
                  </a:schemeClr>
                </a:solidFill>
              </a:rPr>
              <a:t>Para aumentar</a:t>
            </a:r>
            <a:r>
              <a:rPr lang="es-ES_tradnl" b="1" baseline="0" dirty="0" smtClean="0">
                <a:solidFill>
                  <a:schemeClr val="tx1">
                    <a:lumMod val="75000"/>
                    <a:lumOff val="25000"/>
                  </a:schemeClr>
                </a:solidFill>
              </a:rPr>
              <a:t> la riqueza...</a:t>
            </a:r>
            <a:endParaRPr lang="es-ES_tradnl" b="1" dirty="0" smtClean="0">
              <a:solidFill>
                <a:schemeClr val="tx1">
                  <a:lumMod val="75000"/>
                  <a:lumOff val="25000"/>
                </a:schemeClr>
              </a:solidFill>
            </a:endParaRPr>
          </a:p>
          <a:p>
            <a:pPr>
              <a:spcBef>
                <a:spcPts val="1833"/>
              </a:spcBef>
            </a:pPr>
            <a:r>
              <a:rPr lang="es-ES_tradnl" b="1" dirty="0" smtClean="0">
                <a:solidFill>
                  <a:schemeClr val="tx1">
                    <a:lumMod val="75000"/>
                    <a:lumOff val="25000"/>
                  </a:schemeClr>
                </a:solidFill>
                <a:ea typeface="ＭＳ Ｐゴシック" pitchFamily="34" charset="-128"/>
              </a:rPr>
              <a:t>Diga: </a:t>
            </a:r>
            <a:r>
              <a:rPr lang="es-ES_tradnl" b="0" dirty="0" smtClean="0">
                <a:solidFill>
                  <a:schemeClr val="tx1">
                    <a:lumMod val="75000"/>
                    <a:lumOff val="25000"/>
                  </a:schemeClr>
                </a:solidFill>
                <a:ea typeface="ＭＳ Ｐゴシック" pitchFamily="34" charset="-128"/>
              </a:rPr>
              <a:t>Al compartir </a:t>
            </a:r>
            <a:r>
              <a:rPr lang="es-ES_tradnl" b="0" baseline="0" dirty="0" smtClean="0">
                <a:solidFill>
                  <a:schemeClr val="tx1">
                    <a:lumMod val="75000"/>
                    <a:lumOff val="25000"/>
                  </a:schemeClr>
                </a:solidFill>
                <a:ea typeface="ＭＳ Ｐゴシック" pitchFamily="34" charset="-128"/>
              </a:rPr>
              <a:t>esta media hora de su día con nosotros, está demostrando lo importante que es para usted aprender más sobre el crecimiento de su riqueza. En este corto video, hablarán sobre cosas que serían buenas tener. Piense sobre las cosas que a USTED le gustaría tener. </a:t>
            </a:r>
            <a:endParaRPr lang="es-ES_tradnl" dirty="0" smtClean="0">
              <a:solidFill>
                <a:schemeClr val="tx1">
                  <a:lumMod val="75000"/>
                  <a:lumOff val="25000"/>
                </a:schemeClr>
              </a:solidFill>
              <a:ea typeface="ＭＳ Ｐゴシック" pitchFamily="34" charset="-128"/>
            </a:endParaRPr>
          </a:p>
          <a:p>
            <a:pPr>
              <a:spcBef>
                <a:spcPts val="1833"/>
              </a:spcBef>
            </a:pPr>
            <a:r>
              <a:rPr lang="es-ES_tradnl" b="1" dirty="0" smtClean="0">
                <a:solidFill>
                  <a:schemeClr val="tx1">
                    <a:lumMod val="75000"/>
                    <a:lumOff val="25000"/>
                  </a:schemeClr>
                </a:solidFill>
                <a:ea typeface="ＭＳ Ｐゴシック" pitchFamily="34" charset="-128"/>
              </a:rPr>
              <a:t>Muestre</a:t>
            </a:r>
            <a:r>
              <a:rPr lang="es-ES_tradnl" b="1" baseline="0" dirty="0" smtClean="0">
                <a:solidFill>
                  <a:schemeClr val="tx1">
                    <a:lumMod val="75000"/>
                    <a:lumOff val="25000"/>
                  </a:schemeClr>
                </a:solidFill>
                <a:ea typeface="ＭＳ Ｐゴシック" pitchFamily="34" charset="-128"/>
              </a:rPr>
              <a:t> el </a:t>
            </a:r>
            <a:r>
              <a:rPr lang="es-ES_tradnl" b="1" dirty="0" smtClean="0">
                <a:solidFill>
                  <a:schemeClr val="tx1">
                    <a:lumMod val="75000"/>
                    <a:lumOff val="25000"/>
                  </a:schemeClr>
                </a:solidFill>
                <a:ea typeface="ＭＳ Ｐゴシック" pitchFamily="34" charset="-128"/>
              </a:rPr>
              <a:t>video</a:t>
            </a:r>
            <a:r>
              <a:rPr lang="es-ES_tradnl" b="0" dirty="0" smtClean="0">
                <a:solidFill>
                  <a:schemeClr val="tx1">
                    <a:lumMod val="75000"/>
                    <a:lumOff val="25000"/>
                  </a:schemeClr>
                </a:solidFill>
                <a:ea typeface="ＭＳ Ｐゴシック" pitchFamily="34" charset="-128"/>
              </a:rPr>
              <a:t>: </a:t>
            </a:r>
            <a:r>
              <a:rPr lang="es-ES_tradnl" b="0" i="1" dirty="0" smtClean="0">
                <a:solidFill>
                  <a:schemeClr val="tx1">
                    <a:lumMod val="75000"/>
                    <a:lumOff val="25000"/>
                  </a:schemeClr>
                </a:solidFill>
                <a:ea typeface="ＭＳ Ｐゴシック" pitchFamily="34" charset="-128"/>
              </a:rPr>
              <a:t>Para Aumentar la Riqueza...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NOTA</a:t>
            </a:r>
            <a:r>
              <a:rPr lang="es-ES_tradnl" baseline="0" noProof="0" dirty="0" smtClean="0">
                <a:solidFill>
                  <a:schemeClr val="tx1"/>
                </a:solidFill>
              </a:rPr>
              <a:t> DE VIDEO</a:t>
            </a:r>
            <a:r>
              <a:rPr lang="es-ES_tradnl" noProof="0" dirty="0" smtClean="0">
                <a:solidFill>
                  <a:schemeClr val="tx1"/>
                </a:solidFill>
              </a:rPr>
              <a:t>: Haga</a:t>
            </a:r>
            <a:r>
              <a:rPr lang="es-ES_tradnl" baseline="0" noProof="0" dirty="0" smtClean="0">
                <a:solidFill>
                  <a:schemeClr val="tx1"/>
                </a:solidFill>
              </a:rPr>
              <a:t> clic en el ícono verde o presione ENTER para empezar el video</a:t>
            </a:r>
            <a:r>
              <a:rPr lang="es-ES_tradnl" noProof="0" dirty="0" smtClean="0">
                <a:solidFill>
                  <a:schemeClr val="tx1"/>
                </a:solidFill>
              </a:rPr>
              <a:t>.</a:t>
            </a:r>
            <a:r>
              <a:rPr lang="es-ES_tradnl" baseline="0" noProof="0" dirty="0" smtClean="0">
                <a:solidFill>
                  <a:schemeClr val="tx1"/>
                </a:solidFill>
              </a:rPr>
              <a:t> Haciendo clic dentro del video o presionando ENTER volverá a comenzar el video. </a:t>
            </a:r>
            <a:r>
              <a:rPr lang="es-ES_tradnl" noProof="0" dirty="0" smtClean="0">
                <a:solidFill>
                  <a:schemeClr val="tx1"/>
                </a:solidFill>
              </a:rPr>
              <a:t>Al finalizar</a:t>
            </a:r>
            <a:r>
              <a:rPr lang="es-ES_tradnl" baseline="0" noProof="0" dirty="0" smtClean="0">
                <a:solidFill>
                  <a:schemeClr val="tx1"/>
                </a:solidFill>
              </a:rPr>
              <a:t> el video, haga clic en el área blanca o presione ENTER para seguir a siguiente página</a:t>
            </a:r>
            <a:r>
              <a:rPr lang="es-ES_tradnl" noProof="0" dirty="0" smtClean="0">
                <a:solidFill>
                  <a:schemeClr val="tx1"/>
                </a:solidFill>
              </a:rPr>
              <a:t>.</a:t>
            </a:r>
          </a:p>
          <a:p>
            <a:pPr marL="0" lvl="1">
              <a:spcBef>
                <a:spcPts val="1223"/>
              </a:spcBef>
            </a:pPr>
            <a:r>
              <a:rPr lang="es-ES_tradnl" b="1" dirty="0" smtClean="0">
                <a:solidFill>
                  <a:srgbClr val="FF0000"/>
                </a:solidFill>
              </a:rPr>
              <a:t>Diga: </a:t>
            </a:r>
            <a:r>
              <a:rPr lang="es-ES_tradnl" b="0" dirty="0" smtClean="0">
                <a:solidFill>
                  <a:srgbClr val="FF0000"/>
                </a:solidFill>
              </a:rPr>
              <a:t>Entonces,</a:t>
            </a:r>
            <a:r>
              <a:rPr lang="es-ES_tradnl" b="0" baseline="0" dirty="0" smtClean="0">
                <a:solidFill>
                  <a:srgbClr val="FF0000"/>
                </a:solidFill>
              </a:rPr>
              <a:t> ¿Pensó en una o dos cosas que compró que fueron “cosas que quería”? No les voy a pedir detalles, pero durante este seminario piense en que pudiese haber utilizado ese dinero. </a:t>
            </a:r>
          </a:p>
          <a:p>
            <a:pPr marL="0" lvl="1">
              <a:spcBef>
                <a:spcPts val="1223"/>
              </a:spcBef>
            </a:pPr>
            <a:endParaRPr lang="es-ES_tradnl" dirty="0">
              <a:solidFill>
                <a:schemeClr val="tx1">
                  <a:lumMod val="75000"/>
                  <a:lumOff val="25000"/>
                </a:schemeClr>
              </a:solidFill>
            </a:endParaRPr>
          </a:p>
        </p:txBody>
      </p:sp>
      <p:sp>
        <p:nvSpPr>
          <p:cNvPr id="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6</a:t>
            </a:fld>
            <a:endParaRPr lang="en-US" sz="1200" dirty="0">
              <a:latin typeface="News Gothic Std"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35" y="42672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40868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 y="562737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65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1013" y="1084263"/>
            <a:ext cx="2271712" cy="1704975"/>
          </a:xfrm>
          <a:prstGeom prst="rect">
            <a:avLst/>
          </a:prstGeom>
        </p:spPr>
      </p:sp>
      <p:sp>
        <p:nvSpPr>
          <p:cNvPr id="3" name="Notes Placeholder 2"/>
          <p:cNvSpPr>
            <a:spLocks noGrp="1"/>
          </p:cNvSpPr>
          <p:nvPr>
            <p:ph type="body" idx="1"/>
          </p:nvPr>
        </p:nvSpPr>
        <p:spPr>
          <a:xfrm>
            <a:off x="1479973" y="2827656"/>
            <a:ext cx="5140960" cy="6468745"/>
          </a:xfrm>
          <a:prstGeom prst="rect">
            <a:avLst/>
          </a:prstGeom>
        </p:spPr>
        <p:txBody>
          <a:bodyPr/>
          <a:lstStyle/>
          <a:p>
            <a:pPr lvl="0">
              <a:defRPr/>
            </a:pPr>
            <a:r>
              <a:rPr lang="es-ES_tradnl" b="1" noProof="0" dirty="0" smtClean="0">
                <a:solidFill>
                  <a:schemeClr val="tx1">
                    <a:lumMod val="75000"/>
                    <a:lumOff val="25000"/>
                  </a:schemeClr>
                </a:solidFill>
              </a:rPr>
              <a:t>Cómo</a:t>
            </a:r>
            <a:r>
              <a:rPr lang="es-ES_tradnl" b="1" baseline="0" noProof="0" dirty="0" smtClean="0">
                <a:solidFill>
                  <a:schemeClr val="tx1">
                    <a:lumMod val="75000"/>
                    <a:lumOff val="25000"/>
                  </a:schemeClr>
                </a:solidFill>
              </a:rPr>
              <a:t> aumentar su riqueza</a:t>
            </a:r>
            <a:endParaRPr lang="es-ES_tradnl" b="1" noProof="0" dirty="0" smtClean="0">
              <a:solidFill>
                <a:schemeClr val="tx1">
                  <a:lumMod val="75000"/>
                  <a:lumOff val="25000"/>
                </a:schemeClr>
              </a:solidFill>
            </a:endParaRPr>
          </a:p>
          <a:p>
            <a:pPr>
              <a:spcBef>
                <a:spcPts val="1833"/>
              </a:spcBef>
            </a:pPr>
            <a:r>
              <a:rPr lang="es-ES_tradnl" b="1" noProof="0" dirty="0" smtClean="0">
                <a:solidFill>
                  <a:schemeClr val="tx1">
                    <a:lumMod val="75000"/>
                    <a:lumOff val="25000"/>
                  </a:schemeClr>
                </a:solidFill>
                <a:ea typeface="ＭＳ Ｐゴシック" pitchFamily="34" charset="-128"/>
              </a:rPr>
              <a:t>Diga: </a:t>
            </a:r>
            <a:r>
              <a:rPr lang="es-ES_tradnl" b="0" noProof="0" dirty="0" smtClean="0">
                <a:solidFill>
                  <a:schemeClr val="tx1">
                    <a:lumMod val="75000"/>
                    <a:lumOff val="25000"/>
                  </a:schemeClr>
                </a:solidFill>
                <a:ea typeface="ＭＳ Ｐゴシック" pitchFamily="34" charset="-128"/>
              </a:rPr>
              <a:t>Aumentar</a:t>
            </a:r>
            <a:r>
              <a:rPr lang="es-ES_tradnl" b="0" baseline="0" noProof="0" dirty="0" smtClean="0">
                <a:solidFill>
                  <a:schemeClr val="tx1">
                    <a:lumMod val="75000"/>
                    <a:lumOff val="25000"/>
                  </a:schemeClr>
                </a:solidFill>
                <a:ea typeface="ＭＳ Ｐゴシック" pitchFamily="34" charset="-128"/>
              </a:rPr>
              <a:t> su riqueza puede parecer complicado o misterioso. Después de todo, no son muchas las personas que se vuelven ricos…y por lo tanto debe ser difícil. Pero no lo es, estas son tres simples cosas que puede hacer para aumentar su riqueza:</a:t>
            </a:r>
            <a:endParaRPr lang="es-ES_tradnl" b="0" noProof="0" dirty="0" smtClean="0">
              <a:solidFill>
                <a:schemeClr val="tx1">
                  <a:lumMod val="75000"/>
                  <a:lumOff val="25000"/>
                </a:schemeClr>
              </a:solidFill>
              <a:ea typeface="ＭＳ Ｐゴシック" pitchFamily="34" charset="-128"/>
            </a:endParaRPr>
          </a:p>
          <a:p>
            <a:pPr marL="228567" indent="-228567">
              <a:spcBef>
                <a:spcPts val="1833"/>
              </a:spcBef>
              <a:buFont typeface="+mj-lt"/>
              <a:buAutoNum type="arabicPeriod"/>
            </a:pPr>
            <a:r>
              <a:rPr lang="es-ES_tradnl" b="0" noProof="0" dirty="0" smtClean="0">
                <a:solidFill>
                  <a:schemeClr val="tx1">
                    <a:lumMod val="75000"/>
                    <a:lumOff val="25000"/>
                  </a:schemeClr>
                </a:solidFill>
                <a:ea typeface="ＭＳ Ｐゴシック" pitchFamily="34" charset="-128"/>
              </a:rPr>
              <a:t>Ganar suficiente para</a:t>
            </a:r>
            <a:r>
              <a:rPr lang="es-ES_tradnl" b="0" baseline="0" noProof="0" dirty="0" smtClean="0">
                <a:solidFill>
                  <a:schemeClr val="tx1">
                    <a:lumMod val="75000"/>
                    <a:lumOff val="25000"/>
                  </a:schemeClr>
                </a:solidFill>
                <a:ea typeface="ＭＳ Ｐゴシック" pitchFamily="34" charset="-128"/>
              </a:rPr>
              <a:t> cubrir los gastos básicos</a:t>
            </a:r>
            <a:endParaRPr lang="es-ES_tradnl" b="0" noProof="0" dirty="0" smtClean="0">
              <a:solidFill>
                <a:schemeClr val="tx1">
                  <a:lumMod val="75000"/>
                  <a:lumOff val="25000"/>
                </a:schemeClr>
              </a:solidFill>
              <a:ea typeface="ＭＳ Ｐゴシック" pitchFamily="34" charset="-128"/>
            </a:endParaRPr>
          </a:p>
          <a:p>
            <a:pPr marL="228567" indent="-228567">
              <a:spcBef>
                <a:spcPts val="1833"/>
              </a:spcBef>
              <a:buFont typeface="+mj-lt"/>
              <a:buAutoNum type="arabicPeriod"/>
            </a:pPr>
            <a:r>
              <a:rPr lang="es-ES_tradnl" b="0" noProof="0" dirty="0" smtClean="0">
                <a:solidFill>
                  <a:schemeClr val="tx1">
                    <a:lumMod val="75000"/>
                    <a:lumOff val="25000"/>
                  </a:schemeClr>
                </a:solidFill>
                <a:ea typeface="ＭＳ Ｐゴシック" pitchFamily="34" charset="-128"/>
              </a:rPr>
              <a:t>Ahorrar</a:t>
            </a:r>
            <a:r>
              <a:rPr lang="es-ES_tradnl" b="0" baseline="0" noProof="0" dirty="0" smtClean="0">
                <a:solidFill>
                  <a:schemeClr val="tx1">
                    <a:lumMod val="75000"/>
                    <a:lumOff val="25000"/>
                  </a:schemeClr>
                </a:solidFill>
                <a:ea typeface="ＭＳ Ｐゴシック" pitchFamily="34" charset="-128"/>
              </a:rPr>
              <a:t> con regularidad</a:t>
            </a:r>
            <a:endParaRPr lang="es-ES_tradnl" b="0" noProof="0" dirty="0" smtClean="0">
              <a:solidFill>
                <a:schemeClr val="tx1">
                  <a:lumMod val="75000"/>
                  <a:lumOff val="25000"/>
                </a:schemeClr>
              </a:solidFill>
              <a:ea typeface="ＭＳ Ｐゴシック" pitchFamily="34" charset="-128"/>
            </a:endParaRPr>
          </a:p>
          <a:p>
            <a:pPr marL="228567" indent="-228567">
              <a:spcBef>
                <a:spcPts val="1833"/>
              </a:spcBef>
              <a:buFont typeface="+mj-lt"/>
              <a:buAutoNum type="arabicPeriod"/>
            </a:pPr>
            <a:r>
              <a:rPr lang="es-ES_tradnl" b="0" noProof="0" dirty="0" smtClean="0">
                <a:solidFill>
                  <a:schemeClr val="tx1">
                    <a:lumMod val="75000"/>
                    <a:lumOff val="25000"/>
                  </a:schemeClr>
                </a:solidFill>
                <a:ea typeface="ＭＳ Ｐゴシック" pitchFamily="34" charset="-128"/>
              </a:rPr>
              <a:t>Invertir con</a:t>
            </a:r>
            <a:r>
              <a:rPr lang="es-ES_tradnl" b="0" baseline="0" noProof="0" dirty="0" smtClean="0">
                <a:solidFill>
                  <a:schemeClr val="tx1">
                    <a:lumMod val="75000"/>
                    <a:lumOff val="25000"/>
                  </a:schemeClr>
                </a:solidFill>
                <a:ea typeface="ＭＳ Ｐゴシック" pitchFamily="34" charset="-128"/>
              </a:rPr>
              <a:t> inteligencia</a:t>
            </a:r>
          </a:p>
          <a:p>
            <a:pPr marL="228567" indent="-228567">
              <a:spcBef>
                <a:spcPts val="1833"/>
              </a:spcBef>
              <a:buFont typeface="+mj-lt"/>
              <a:buAutoNum type="arabicPeriod"/>
            </a:pPr>
            <a:endParaRPr lang="es-ES_tradnl" b="0" noProof="0" dirty="0" smtClean="0">
              <a:solidFill>
                <a:schemeClr val="tx1">
                  <a:lumMod val="75000"/>
                  <a:lumOff val="25000"/>
                </a:schemeClr>
              </a:solidFill>
              <a:ea typeface="ＭＳ Ｐゴシック" pitchFamily="34" charset="-128"/>
            </a:endParaRPr>
          </a:p>
          <a:p>
            <a:pPr>
              <a:spcBef>
                <a:spcPts val="1833"/>
              </a:spcBef>
            </a:pPr>
            <a:r>
              <a:rPr lang="es-ES_tradnl" b="0" noProof="0" dirty="0" smtClean="0">
                <a:solidFill>
                  <a:schemeClr val="tx1">
                    <a:lumMod val="75000"/>
                    <a:lumOff val="25000"/>
                  </a:schemeClr>
                </a:solidFill>
                <a:ea typeface="ＭＳ Ｐゴシック" pitchFamily="34" charset="-128"/>
              </a:rPr>
              <a:t>Aquellos que consiguen</a:t>
            </a:r>
            <a:r>
              <a:rPr lang="es-ES_tradnl" b="0" baseline="0" noProof="0" dirty="0" smtClean="0">
                <a:solidFill>
                  <a:schemeClr val="tx1">
                    <a:lumMod val="75000"/>
                    <a:lumOff val="25000"/>
                  </a:schemeClr>
                </a:solidFill>
                <a:ea typeface="ＭＳ Ｐゴシック" pitchFamily="34" charset="-128"/>
              </a:rPr>
              <a:t> riqueza lo hacen con buenos hábitos que conllevan a la riqueza. Para llegar a los primeros dos puntos de la lista – hacer dinero y ahorrarlo – o, gastar menos de lo que ganas, puede hacer una de dos cosas. Puede ganar más dinero o puede gastar menos. La mayoría de la gente prefiere una combinación de las dos. </a:t>
            </a:r>
          </a:p>
          <a:p>
            <a:pPr>
              <a:spcBef>
                <a:spcPts val="1833"/>
              </a:spcBef>
            </a:pPr>
            <a:endParaRPr lang="es-ES_tradnl" b="0" baseline="0" noProof="0" dirty="0" smtClean="0">
              <a:solidFill>
                <a:schemeClr val="tx1">
                  <a:lumMod val="75000"/>
                  <a:lumOff val="25000"/>
                </a:schemeClr>
              </a:solidFill>
              <a:ea typeface="ＭＳ Ｐゴシック" pitchFamily="34" charset="-128"/>
            </a:endParaRPr>
          </a:p>
          <a:p>
            <a:pPr>
              <a:spcBef>
                <a:spcPts val="1833"/>
              </a:spcBef>
            </a:pPr>
            <a:r>
              <a:rPr lang="es-ES_tradnl" b="0" baseline="0" noProof="0" dirty="0" smtClean="0">
                <a:solidFill>
                  <a:schemeClr val="tx1">
                    <a:lumMod val="75000"/>
                    <a:lumOff val="25000"/>
                  </a:schemeClr>
                </a:solidFill>
                <a:ea typeface="ＭＳ Ｐゴシック" pitchFamily="34" charset="-128"/>
              </a:rPr>
              <a:t>Después, puede usar el dinero ahorrado como un multiplicador, del cual hablaremos más durante este seminario.</a:t>
            </a:r>
            <a:endParaRPr lang="es-ES_tradnl" b="0" noProof="0" dirty="0" smtClean="0">
              <a:solidFill>
                <a:schemeClr val="tx1">
                  <a:lumMod val="75000"/>
                  <a:lumOff val="25000"/>
                </a:schemeClr>
              </a:solidFill>
              <a:ea typeface="ＭＳ Ｐゴシック" pitchFamily="34" charset="-128"/>
            </a:endParaRPr>
          </a:p>
          <a:p>
            <a:pPr>
              <a:spcBef>
                <a:spcPts val="1833"/>
              </a:spcBef>
            </a:pPr>
            <a:endParaRPr lang="es-ES_tradnl" b="0" noProof="0" dirty="0" smtClean="0">
              <a:solidFill>
                <a:schemeClr val="tx1">
                  <a:lumMod val="75000"/>
                  <a:lumOff val="25000"/>
                </a:schemeClr>
              </a:solidFill>
              <a:ea typeface="ＭＳ Ｐゴシック" pitchFamily="34" charset="-128"/>
            </a:endParaRPr>
          </a:p>
          <a:p>
            <a:pPr>
              <a:spcBef>
                <a:spcPts val="1833"/>
              </a:spcBef>
            </a:pPr>
            <a:r>
              <a:rPr lang="es-ES_tradnl" b="0" noProof="0" dirty="0" smtClean="0">
                <a:solidFill>
                  <a:schemeClr val="tx1">
                    <a:lumMod val="75000"/>
                    <a:lumOff val="25000"/>
                  </a:schemeClr>
                </a:solidFill>
                <a:ea typeface="ＭＳ Ｐゴシック" pitchFamily="34" charset="-128"/>
              </a:rPr>
              <a:t>Al practicar </a:t>
            </a:r>
            <a:r>
              <a:rPr lang="es-ES_tradnl" b="0" baseline="0" noProof="0" dirty="0" smtClean="0">
                <a:solidFill>
                  <a:schemeClr val="tx1">
                    <a:lumMod val="75000"/>
                    <a:lumOff val="25000"/>
                  </a:schemeClr>
                </a:solidFill>
                <a:ea typeface="ＭＳ Ｐゴシック" pitchFamily="34" charset="-128"/>
              </a:rPr>
              <a:t>algunos hábitos financieros fundamentales, con tiempo podrá notar una acumulación de riqueza</a:t>
            </a:r>
            <a:r>
              <a:rPr lang="es-ES_tradnl" b="0" noProof="0" dirty="0" smtClean="0">
                <a:solidFill>
                  <a:schemeClr val="tx1">
                    <a:lumMod val="75000"/>
                    <a:lumOff val="25000"/>
                  </a:schemeClr>
                </a:solidFill>
                <a:ea typeface="ＭＳ Ｐゴシック" pitchFamily="34" charset="-128"/>
              </a:rPr>
              <a:t>. Piénselo. ¡Las</a:t>
            </a:r>
            <a:r>
              <a:rPr lang="es-ES_tradnl" b="0" baseline="0" noProof="0" dirty="0" smtClean="0">
                <a:solidFill>
                  <a:schemeClr val="tx1">
                    <a:lumMod val="75000"/>
                    <a:lumOff val="25000"/>
                  </a:schemeClr>
                </a:solidFill>
                <a:ea typeface="ＭＳ Ｐゴシック" pitchFamily="34" charset="-128"/>
              </a:rPr>
              <a:t> decisiones financieras que toma hoy, afectarán su valor financiero en el futuro!</a:t>
            </a:r>
            <a:endParaRPr lang="es-ES_tradnl" noProof="0" dirty="0" smtClean="0">
              <a:solidFill>
                <a:schemeClr val="tx1">
                  <a:lumMod val="75000"/>
                  <a:lumOff val="25000"/>
                </a:schemeClr>
              </a:solidFill>
            </a:endParaRPr>
          </a:p>
          <a:p>
            <a:endParaRPr lang="es-ES_tradnl"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a:p>
            <a:endParaRPr lang="es-ES_tradnl" noProof="0" dirty="0"/>
          </a:p>
        </p:txBody>
      </p:sp>
      <p:sp>
        <p:nvSpPr>
          <p:cNvPr id="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7</a:t>
            </a:fld>
            <a:endParaRPr lang="en-US" sz="1200" dirty="0">
              <a:latin typeface="News Gothic Std"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 y="32766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92600" y="1084263"/>
            <a:ext cx="2268538" cy="1703387"/>
          </a:xfrm>
          <a:prstGeom prst="rect">
            <a:avLst/>
          </a:prstGeom>
        </p:spPr>
      </p:sp>
      <p:sp>
        <p:nvSpPr>
          <p:cNvPr id="3" name="Notes Placeholder 2"/>
          <p:cNvSpPr>
            <a:spLocks noGrp="1"/>
          </p:cNvSpPr>
          <p:nvPr>
            <p:ph type="body" idx="1"/>
          </p:nvPr>
        </p:nvSpPr>
        <p:spPr>
          <a:xfrm>
            <a:off x="1479973" y="2827656"/>
            <a:ext cx="5140960" cy="6275071"/>
          </a:xfrm>
          <a:prstGeom prst="rect">
            <a:avLst/>
          </a:prstGeom>
        </p:spPr>
        <p:txBody>
          <a:bodyPr/>
          <a:lstStyle/>
          <a:p>
            <a:pPr lvl="0">
              <a:defRPr/>
            </a:pPr>
            <a:r>
              <a:rPr lang="es-ES_tradnl" b="1" noProof="0" dirty="0" smtClean="0">
                <a:solidFill>
                  <a:schemeClr val="tx1">
                    <a:lumMod val="75000"/>
                    <a:lumOff val="25000"/>
                  </a:schemeClr>
                </a:solidFill>
              </a:rPr>
              <a:t>Alcanzando</a:t>
            </a:r>
            <a:r>
              <a:rPr lang="es-ES_tradnl" b="1" baseline="0" noProof="0" dirty="0" smtClean="0">
                <a:solidFill>
                  <a:schemeClr val="tx1">
                    <a:lumMod val="75000"/>
                    <a:lumOff val="25000"/>
                  </a:schemeClr>
                </a:solidFill>
              </a:rPr>
              <a:t> Sus Metas Financieras</a:t>
            </a:r>
          </a:p>
          <a:p>
            <a:pPr lvl="0">
              <a:defRPr/>
            </a:pPr>
            <a:endParaRPr lang="es-ES_tradnl" b="1" noProof="0" dirty="0" smtClean="0">
              <a:solidFill>
                <a:schemeClr val="tx1">
                  <a:lumMod val="75000"/>
                  <a:lumOff val="25000"/>
                </a:schemeClr>
              </a:solidFill>
              <a:ea typeface="ＭＳ Ｐゴシック" pitchFamily="34" charset="-128"/>
            </a:endParaRPr>
          </a:p>
          <a:p>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¿Cuál cree</a:t>
            </a:r>
            <a:r>
              <a:rPr lang="es-ES_tradnl" b="0" baseline="0" noProof="0" dirty="0" smtClean="0">
                <a:solidFill>
                  <a:schemeClr val="tx1">
                    <a:lumMod val="75000"/>
                    <a:lumOff val="25000"/>
                  </a:schemeClr>
                </a:solidFill>
              </a:rPr>
              <a:t> que es el obstáculo más grande para aumentar la riqueza?</a:t>
            </a:r>
            <a:r>
              <a:rPr lang="es-ES_tradnl" b="1" noProof="0" dirty="0" smtClean="0">
                <a:solidFill>
                  <a:schemeClr val="tx1">
                    <a:lumMod val="75000"/>
                    <a:lumOff val="25000"/>
                  </a:schemeClr>
                </a:solidFill>
              </a:rPr>
              <a:t> </a:t>
            </a: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Acepte</a:t>
            </a:r>
            <a:r>
              <a:rPr lang="es-ES_tradnl" b="1" baseline="0" noProof="0" dirty="0" smtClean="0">
                <a:solidFill>
                  <a:schemeClr val="tx1">
                    <a:lumMod val="75000"/>
                    <a:lumOff val="25000"/>
                  </a:schemeClr>
                </a:solidFill>
              </a:rPr>
              <a:t> </a:t>
            </a:r>
            <a:r>
              <a:rPr lang="es-ES_tradnl" b="0" baseline="0" noProof="0" dirty="0" smtClean="0">
                <a:solidFill>
                  <a:schemeClr val="tx1">
                    <a:lumMod val="75000"/>
                    <a:lumOff val="25000"/>
                  </a:schemeClr>
                </a:solidFill>
              </a:rPr>
              <a:t>algunas respuestas, asuma que todas son correctas y siga con este breve comentario. </a:t>
            </a:r>
            <a:endParaRPr lang="es-ES_tradnl"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Diga: </a:t>
            </a:r>
            <a:r>
              <a:rPr lang="es-ES_tradnl" noProof="0" dirty="0" smtClean="0">
                <a:solidFill>
                  <a:schemeClr val="tx1">
                    <a:lumMod val="75000"/>
                    <a:lumOff val="25000"/>
                  </a:schemeClr>
                </a:solidFill>
              </a:rPr>
              <a:t>La verdad es que el obstáculo más grande </a:t>
            </a:r>
            <a:r>
              <a:rPr lang="es-ES_tradnl" baseline="0" noProof="0" dirty="0" smtClean="0">
                <a:solidFill>
                  <a:schemeClr val="tx1">
                    <a:lumMod val="75000"/>
                    <a:lumOff val="25000"/>
                  </a:schemeClr>
                </a:solidFill>
              </a:rPr>
              <a:t>es la postergación – esperar hasta mañana u otro día.</a:t>
            </a:r>
            <a:r>
              <a:rPr lang="es-ES_tradnl" noProof="0" dirty="0" smtClean="0">
                <a:solidFill>
                  <a:schemeClr val="tx1">
                    <a:lumMod val="75000"/>
                    <a:lumOff val="25000"/>
                  </a:schemeClr>
                </a:solidFill>
              </a:rPr>
              <a:t> Ignorar</a:t>
            </a:r>
            <a:r>
              <a:rPr lang="es-ES_tradnl" baseline="0" noProof="0" dirty="0" smtClean="0">
                <a:solidFill>
                  <a:schemeClr val="tx1">
                    <a:lumMod val="75000"/>
                    <a:lumOff val="25000"/>
                  </a:schemeClr>
                </a:solidFill>
              </a:rPr>
              <a:t> las pequeñas oportunidades para ahorrar o esperar mucho tiempo para empezar los hábitos de crear riqueza. Con un cambio de hábito, se puede vencer la postergación.</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noProof="0" dirty="0" smtClean="0">
                <a:solidFill>
                  <a:schemeClr val="tx1">
                    <a:lumMod val="75000"/>
                    <a:lumOff val="25000"/>
                  </a:schemeClr>
                </a:solidFill>
              </a:rPr>
              <a:t>Si usted gana buen dinero y vive bien, pero quisiera ahorrar </a:t>
            </a:r>
            <a:r>
              <a:rPr lang="es-ES_tradnl" baseline="0" noProof="0" dirty="0" smtClean="0">
                <a:solidFill>
                  <a:schemeClr val="tx1">
                    <a:lumMod val="75000"/>
                    <a:lumOff val="25000"/>
                  </a:schemeClr>
                </a:solidFill>
              </a:rPr>
              <a:t>un poco más, considere lo siguiente.</a:t>
            </a:r>
            <a:endParaRPr lang="es-ES_tradnl" noProof="0" dirty="0" smtClean="0">
              <a:solidFill>
                <a:schemeClr val="tx1">
                  <a:lumMod val="75000"/>
                  <a:lumOff val="25000"/>
                </a:schemeClr>
              </a:solidFill>
            </a:endParaRPr>
          </a:p>
          <a:p>
            <a:pPr marL="171425" indent="-171425">
              <a:buFont typeface="Arial"/>
              <a:buChar char="•"/>
            </a:pPr>
            <a:r>
              <a:rPr lang="es-ES_tradnl" noProof="0" dirty="0" smtClean="0">
                <a:solidFill>
                  <a:schemeClr val="tx1">
                    <a:lumMod val="75000"/>
                    <a:lumOff val="25000"/>
                  </a:schemeClr>
                </a:solidFill>
              </a:rPr>
              <a:t>Tener</a:t>
            </a:r>
            <a:r>
              <a:rPr lang="es-ES_tradnl" baseline="0" noProof="0" dirty="0" smtClean="0">
                <a:solidFill>
                  <a:schemeClr val="tx1">
                    <a:lumMod val="75000"/>
                    <a:lumOff val="25000"/>
                  </a:schemeClr>
                </a:solidFill>
              </a:rPr>
              <a:t> un monto ahorrado que cubra seis meses de pagos es muy importante.  Le ayuda con cosas inesperadas como desastres naturales o una baja en la economía. </a:t>
            </a:r>
            <a:endParaRPr lang="es-ES_tradnl" noProof="0" dirty="0" smtClean="0">
              <a:solidFill>
                <a:schemeClr val="tx1">
                  <a:lumMod val="75000"/>
                  <a:lumOff val="25000"/>
                </a:schemeClr>
              </a:solidFill>
            </a:endParaRPr>
          </a:p>
          <a:p>
            <a:pPr marL="171425" indent="-171425">
              <a:buFont typeface="Arial"/>
              <a:buChar char="•"/>
            </a:pPr>
            <a:r>
              <a:rPr lang="es-ES_tradnl" noProof="0" dirty="0" smtClean="0">
                <a:solidFill>
                  <a:schemeClr val="tx1">
                    <a:lumMod val="75000"/>
                    <a:lumOff val="25000"/>
                  </a:schemeClr>
                </a:solidFill>
              </a:rPr>
              <a:t>Una</a:t>
            </a:r>
            <a:r>
              <a:rPr lang="es-ES_tradnl" baseline="0" noProof="0" dirty="0" smtClean="0">
                <a:solidFill>
                  <a:schemeClr val="tx1">
                    <a:lumMod val="75000"/>
                    <a:lumOff val="25000"/>
                  </a:schemeClr>
                </a:solidFill>
              </a:rPr>
              <a:t> gran parte de su cartera debería estar enfocada en inversiones para su jubilación. Recomendamos que la revise y maneje con regularidad.</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Vea</a:t>
            </a:r>
            <a:r>
              <a:rPr lang="es-ES_tradnl" b="0" noProof="0" dirty="0" smtClean="0">
                <a:solidFill>
                  <a:schemeClr val="tx1">
                    <a:lumMod val="75000"/>
                    <a:lumOff val="25000"/>
                  </a:schemeClr>
                </a:solidFill>
              </a:rPr>
              <a:t> la primera página de la hoja de información</a:t>
            </a:r>
            <a:r>
              <a:rPr lang="es-ES_tradnl" noProof="0" dirty="0" smtClean="0">
                <a:solidFill>
                  <a:schemeClr val="tx1">
                    <a:lumMod val="75000"/>
                    <a:lumOff val="25000"/>
                  </a:schemeClr>
                </a:solidFill>
              </a:rPr>
              <a:t>.  Dirija</a:t>
            </a:r>
            <a:r>
              <a:rPr lang="es-ES_tradnl" baseline="0" noProof="0" dirty="0" smtClean="0">
                <a:solidFill>
                  <a:schemeClr val="tx1">
                    <a:lumMod val="75000"/>
                    <a:lumOff val="25000"/>
                  </a:schemeClr>
                </a:solidFill>
              </a:rPr>
              <a:t> los participantes a la primera página con el diagrama que vemos en esta diapositiva. </a:t>
            </a:r>
            <a:endParaRPr lang="es-ES_tradnl" noProof="0" dirty="0" smtClean="0">
              <a:solidFill>
                <a:schemeClr val="tx1">
                  <a:lumMod val="75000"/>
                  <a:lumOff val="25000"/>
                </a:schemeClr>
              </a:solidFill>
            </a:endParaRP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Diga:</a:t>
            </a:r>
            <a:r>
              <a:rPr lang="es-ES_tradnl" b="1" baseline="0" noProof="0" dirty="0" smtClean="0">
                <a:solidFill>
                  <a:schemeClr val="tx1">
                    <a:lumMod val="75000"/>
                    <a:lumOff val="25000"/>
                  </a:schemeClr>
                </a:solidFill>
              </a:rPr>
              <a:t> </a:t>
            </a:r>
            <a:r>
              <a:rPr lang="es-ES_tradnl" b="0" baseline="0" noProof="0" dirty="0" smtClean="0">
                <a:solidFill>
                  <a:schemeClr val="tx1">
                    <a:lumMod val="75000"/>
                    <a:lumOff val="25000"/>
                  </a:schemeClr>
                </a:solidFill>
              </a:rPr>
              <a:t>Simplemente escoja uno de los hábitos y comience hoy.</a:t>
            </a:r>
            <a:r>
              <a:rPr lang="es-ES_tradnl" noProof="0" dirty="0" smtClean="0">
                <a:solidFill>
                  <a:schemeClr val="tx1">
                    <a:lumMod val="75000"/>
                    <a:lumOff val="25000"/>
                  </a:schemeClr>
                </a:solidFill>
              </a:rPr>
              <a:t> Si quiere, señálelo en la lista.</a:t>
            </a:r>
            <a:r>
              <a:rPr lang="es-ES_tradnl" baseline="0" noProof="0" dirty="0" smtClean="0">
                <a:solidFill>
                  <a:schemeClr val="tx1">
                    <a:lumMod val="75000"/>
                    <a:lumOff val="25000"/>
                  </a:schemeClr>
                </a:solidFill>
              </a:rPr>
              <a:t> Practíquelo hasta que se vuelva natural, y luego escoja uno nuevo y repita el proceso.  Después otro, y otro hasta que crezca su riqueza. </a:t>
            </a:r>
            <a:endParaRPr lang="es-ES_tradnl" noProof="0" dirty="0" smtClean="0">
              <a:solidFill>
                <a:schemeClr val="tx1">
                  <a:lumMod val="75000"/>
                  <a:lumOff val="25000"/>
                </a:schemeClr>
              </a:solidFill>
              <a:effectLst/>
            </a:endParaRPr>
          </a:p>
          <a:p>
            <a:endParaRPr lang="es-ES_tradnl" noProof="0" dirty="0" smtClean="0">
              <a:solidFill>
                <a:schemeClr val="tx1">
                  <a:lumMod val="75000"/>
                  <a:lumOff val="25000"/>
                </a:schemeClr>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dirty="0" smtClean="0">
                <a:solidFill>
                  <a:schemeClr val="tx1"/>
                </a:solidFill>
              </a:rPr>
              <a:t>&lt;haga clic para la siguiente diapositiva&gt;</a:t>
            </a:r>
          </a:p>
        </p:txBody>
      </p:sp>
      <p:sp>
        <p:nvSpPr>
          <p:cNvPr id="8" name="Slide Number Placeholder 3"/>
          <p:cNvSpPr txBox="1">
            <a:spLocks/>
          </p:cNvSpPr>
          <p:nvPr/>
        </p:nvSpPr>
        <p:spPr>
          <a:xfrm>
            <a:off x="0" y="8909050"/>
            <a:ext cx="1402080" cy="387350"/>
          </a:xfrm>
          <a:prstGeom prst="rect">
            <a:avLst/>
          </a:prstGeom>
        </p:spPr>
        <p:txBody>
          <a:bodyPr lIns="93156" tIns="46579" rIns="93156" bIns="46579"/>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69"/>
            <a:fld id="{D1B90812-0B77-449E-AACC-F8C52DA348E8}" type="slidenum">
              <a:rPr lang="en-US" sz="1200">
                <a:latin typeface="News Gothic Std" pitchFamily="34" charset="0"/>
              </a:rPr>
              <a:pPr marL="279469"/>
              <a:t>8</a:t>
            </a:fld>
            <a:endParaRPr lang="en-US" sz="1200" dirty="0">
              <a:latin typeface="News Gothic Std"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29" y="3735071"/>
            <a:ext cx="701040" cy="6972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2971801"/>
            <a:ext cx="701040" cy="697231"/>
          </a:xfrm>
          <a:prstGeom prst="rect">
            <a:avLst/>
          </a:prstGeom>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 y="44958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18" y="7113006"/>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9" y="6302149"/>
            <a:ext cx="729367" cy="7254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5763" y="1006475"/>
            <a:ext cx="2376487" cy="1782763"/>
          </a:xfrm>
        </p:spPr>
      </p:sp>
      <p:sp>
        <p:nvSpPr>
          <p:cNvPr id="3" name="Notes Placeholder 2"/>
          <p:cNvSpPr>
            <a:spLocks noGrp="1"/>
          </p:cNvSpPr>
          <p:nvPr>
            <p:ph type="body" idx="1"/>
          </p:nvPr>
        </p:nvSpPr>
        <p:spPr>
          <a:xfrm>
            <a:off x="1455632" y="2866390"/>
            <a:ext cx="4386368" cy="5593980"/>
          </a:xfrm>
        </p:spPr>
        <p:txBody>
          <a:bodyPr/>
          <a:lstStyle/>
          <a:p>
            <a:pPr lvl="0">
              <a:defRPr/>
            </a:pPr>
            <a:r>
              <a:rPr lang="es-ES_tradnl" b="1" dirty="0" smtClean="0">
                <a:solidFill>
                  <a:schemeClr val="tx1">
                    <a:lumMod val="75000"/>
                    <a:lumOff val="25000"/>
                  </a:schemeClr>
                </a:solidFill>
              </a:rPr>
              <a:t>Consejos</a:t>
            </a:r>
            <a:r>
              <a:rPr lang="es-ES_tradnl" b="1" baseline="0" dirty="0" smtClean="0">
                <a:solidFill>
                  <a:schemeClr val="tx1">
                    <a:lumMod val="75000"/>
                    <a:lumOff val="25000"/>
                  </a:schemeClr>
                </a:solidFill>
              </a:rPr>
              <a:t> para Maximizar su Riqueza</a:t>
            </a:r>
            <a:endParaRPr lang="es-ES_tradnl" b="1" dirty="0" smtClean="0">
              <a:solidFill>
                <a:schemeClr val="tx1">
                  <a:lumMod val="75000"/>
                  <a:lumOff val="25000"/>
                </a:schemeClr>
              </a:solidFill>
            </a:endParaRPr>
          </a:p>
          <a:p>
            <a:pPr>
              <a:spcBef>
                <a:spcPts val="1833"/>
              </a:spcBef>
            </a:pPr>
            <a:r>
              <a:rPr lang="es-ES_tradnl" b="1" dirty="0" smtClean="0">
                <a:solidFill>
                  <a:schemeClr val="tx1">
                    <a:lumMod val="75000"/>
                    <a:lumOff val="25000"/>
                  </a:schemeClr>
                </a:solidFill>
                <a:ea typeface="ＭＳ Ｐゴシック" pitchFamily="34" charset="-128"/>
              </a:rPr>
              <a:t>Diga: </a:t>
            </a:r>
            <a:r>
              <a:rPr lang="es-ES_tradnl" b="0" dirty="0" smtClean="0">
                <a:solidFill>
                  <a:schemeClr val="tx1">
                    <a:lumMod val="75000"/>
                    <a:lumOff val="25000"/>
                  </a:schemeClr>
                </a:solidFill>
                <a:ea typeface="ＭＳ Ｐゴシック" pitchFamily="34" charset="-128"/>
              </a:rPr>
              <a:t>Hemos</a:t>
            </a:r>
            <a:r>
              <a:rPr lang="es-ES_tradnl" b="0" baseline="0" dirty="0" smtClean="0">
                <a:solidFill>
                  <a:schemeClr val="tx1">
                    <a:lumMod val="75000"/>
                    <a:lumOff val="25000"/>
                  </a:schemeClr>
                </a:solidFill>
                <a:ea typeface="ＭＳ Ｐゴシック" pitchFamily="34" charset="-128"/>
              </a:rPr>
              <a:t> hablado de ahorros líquidos, pero </a:t>
            </a:r>
            <a:r>
              <a:rPr lang="es-ES_tradnl" b="0" baseline="0" dirty="0" smtClean="0">
                <a:solidFill>
                  <a:schemeClr val="tx1">
                    <a:lumMod val="75000"/>
                    <a:lumOff val="25000"/>
                  </a:schemeClr>
                </a:solidFill>
                <a:ea typeface="ＭＳ Ｐゴシック" pitchFamily="34" charset="-128"/>
              </a:rPr>
              <a:t>¿</a:t>
            </a:r>
            <a:r>
              <a:rPr lang="es-ES_tradnl" b="0" baseline="0" dirty="0" err="1" smtClean="0">
                <a:solidFill>
                  <a:schemeClr val="tx1">
                    <a:lumMod val="75000"/>
                    <a:lumOff val="25000"/>
                  </a:schemeClr>
                </a:solidFill>
                <a:ea typeface="ＭＳ Ｐゴシック" pitchFamily="34" charset="-128"/>
              </a:rPr>
              <a:t>qu</a:t>
            </a:r>
            <a:r>
              <a:rPr lang="en-US" b="0" baseline="0" dirty="0" err="1" smtClean="0">
                <a:solidFill>
                  <a:schemeClr val="tx1">
                    <a:lumMod val="75000"/>
                    <a:lumOff val="25000"/>
                  </a:schemeClr>
                </a:solidFill>
                <a:ea typeface="ＭＳ Ｐゴシック" pitchFamily="34" charset="-128"/>
              </a:rPr>
              <a:t>é</a:t>
            </a:r>
            <a:r>
              <a:rPr lang="es-ES_tradnl" b="0" baseline="0" dirty="0" smtClean="0">
                <a:solidFill>
                  <a:schemeClr val="tx1">
                    <a:lumMod val="75000"/>
                    <a:lumOff val="25000"/>
                  </a:schemeClr>
                </a:solidFill>
                <a:ea typeface="ＭＳ Ｐゴシック" pitchFamily="34" charset="-128"/>
              </a:rPr>
              <a:t> </a:t>
            </a:r>
            <a:r>
              <a:rPr lang="es-ES_tradnl" b="0" baseline="0" dirty="0" smtClean="0">
                <a:solidFill>
                  <a:schemeClr val="tx1">
                    <a:lumMod val="75000"/>
                    <a:lumOff val="25000"/>
                  </a:schemeClr>
                </a:solidFill>
                <a:ea typeface="ＭＳ Ｐゴシック" pitchFamily="34" charset="-128"/>
              </a:rPr>
              <a:t>puede hacer con esos ahorros? Vea este video con consejos para maximizar su riqueza.</a:t>
            </a:r>
            <a:endParaRPr lang="es-ES_tradnl" dirty="0" smtClean="0">
              <a:solidFill>
                <a:schemeClr val="tx1">
                  <a:lumMod val="75000"/>
                  <a:lumOff val="25000"/>
                </a:schemeClr>
              </a:solidFill>
              <a:ea typeface="ＭＳ Ｐゴシック" pitchFamily="34" charset="-128"/>
            </a:endParaRPr>
          </a:p>
          <a:p>
            <a:pPr>
              <a:spcBef>
                <a:spcPts val="1833"/>
              </a:spcBef>
            </a:pPr>
            <a:r>
              <a:rPr lang="es-ES_tradnl" b="1" dirty="0" smtClean="0">
                <a:solidFill>
                  <a:schemeClr val="tx1">
                    <a:lumMod val="75000"/>
                    <a:lumOff val="25000"/>
                  </a:schemeClr>
                </a:solidFill>
                <a:ea typeface="ＭＳ Ｐゴシック" pitchFamily="34" charset="-128"/>
              </a:rPr>
              <a:t>Muestre el video</a:t>
            </a:r>
            <a:r>
              <a:rPr lang="es-ES_tradnl" b="0" dirty="0" smtClean="0">
                <a:solidFill>
                  <a:schemeClr val="tx1">
                    <a:lumMod val="75000"/>
                    <a:lumOff val="25000"/>
                  </a:schemeClr>
                </a:solidFill>
                <a:ea typeface="ＭＳ Ｐゴシック" pitchFamily="34" charset="-128"/>
              </a:rPr>
              <a:t>: </a:t>
            </a:r>
            <a:r>
              <a:rPr lang="es-ES_tradnl" b="0" i="1" dirty="0" smtClean="0">
                <a:solidFill>
                  <a:schemeClr val="tx1">
                    <a:lumMod val="75000"/>
                    <a:lumOff val="25000"/>
                  </a:schemeClr>
                </a:solidFill>
                <a:ea typeface="ＭＳ Ｐゴシック" pitchFamily="34" charset="-128"/>
              </a:rPr>
              <a:t>Consejos</a:t>
            </a:r>
            <a:r>
              <a:rPr lang="es-ES_tradnl" b="0" i="1" baseline="0" dirty="0" smtClean="0">
                <a:solidFill>
                  <a:schemeClr val="tx1">
                    <a:lumMod val="75000"/>
                    <a:lumOff val="25000"/>
                  </a:schemeClr>
                </a:solidFill>
                <a:ea typeface="ＭＳ Ｐゴシック" pitchFamily="34" charset="-128"/>
              </a:rPr>
              <a:t> para Maximizar su Riqueza</a:t>
            </a:r>
            <a:endParaRPr lang="es-ES_tradnl" b="0" i="1" dirty="0" smtClean="0">
              <a:solidFill>
                <a:schemeClr val="tx1">
                  <a:lumMod val="75000"/>
                  <a:lumOff val="25000"/>
                </a:schemeClr>
              </a:solidFill>
              <a:ea typeface="ＭＳ Ｐゴシック" pitchFamily="34" charset="-128"/>
            </a:endParaRPr>
          </a:p>
          <a:p>
            <a:pPr marL="0" marR="0" lvl="1" indent="0" algn="l" defTabSz="914400" rtl="0" eaLnBrk="1" fontAlgn="auto" latinLnBrk="0" hangingPunct="1">
              <a:lnSpc>
                <a:spcPct val="100000"/>
              </a:lnSpc>
              <a:spcBef>
                <a:spcPts val="1223"/>
              </a:spcBef>
              <a:spcAft>
                <a:spcPts val="0"/>
              </a:spcAft>
              <a:buClrTx/>
              <a:buSzTx/>
              <a:buFontTx/>
              <a:buNone/>
              <a:tabLst/>
              <a:defRPr/>
            </a:pPr>
            <a:endParaRPr lang="es-ES_tradnl" noProof="0" dirty="0" smtClean="0">
              <a:solidFill>
                <a:schemeClr val="tx1"/>
              </a:solidFill>
            </a:endParaRPr>
          </a:p>
          <a:p>
            <a:pPr marL="0" marR="0" lvl="1" indent="0" algn="l" defTabSz="914400" rtl="0" eaLnBrk="1" fontAlgn="auto" latinLnBrk="0" hangingPunct="1">
              <a:lnSpc>
                <a:spcPct val="100000"/>
              </a:lnSpc>
              <a:spcBef>
                <a:spcPts val="1223"/>
              </a:spcBef>
              <a:spcAft>
                <a:spcPts val="0"/>
              </a:spcAft>
              <a:buClrTx/>
              <a:buSzTx/>
              <a:buFontTx/>
              <a:buNone/>
              <a:tabLst/>
              <a:defRPr/>
            </a:pPr>
            <a:r>
              <a:rPr lang="es-ES_tradnl" noProof="0" dirty="0" smtClean="0">
                <a:solidFill>
                  <a:schemeClr val="tx1"/>
                </a:solidFill>
              </a:rPr>
              <a:t>NOTA</a:t>
            </a:r>
            <a:r>
              <a:rPr lang="es-ES_tradnl" baseline="0" noProof="0" dirty="0" smtClean="0">
                <a:solidFill>
                  <a:schemeClr val="tx1"/>
                </a:solidFill>
              </a:rPr>
              <a:t> DE VIDEO</a:t>
            </a:r>
            <a:r>
              <a:rPr lang="es-ES_tradnl" noProof="0" dirty="0" smtClean="0">
                <a:solidFill>
                  <a:schemeClr val="tx1"/>
                </a:solidFill>
              </a:rPr>
              <a:t>: Haga</a:t>
            </a:r>
            <a:r>
              <a:rPr lang="es-ES_tradnl" baseline="0" noProof="0" dirty="0" smtClean="0">
                <a:solidFill>
                  <a:schemeClr val="tx1"/>
                </a:solidFill>
              </a:rPr>
              <a:t> clic en el ícono verde o presione ENTER para empezar el video</a:t>
            </a:r>
            <a:r>
              <a:rPr lang="es-ES_tradnl" noProof="0" dirty="0" smtClean="0">
                <a:solidFill>
                  <a:schemeClr val="tx1"/>
                </a:solidFill>
              </a:rPr>
              <a:t>.</a:t>
            </a:r>
            <a:r>
              <a:rPr lang="es-ES_tradnl" baseline="0" noProof="0" dirty="0" smtClean="0">
                <a:solidFill>
                  <a:schemeClr val="tx1"/>
                </a:solidFill>
              </a:rPr>
              <a:t> Haciendo clic dentro del video o presionando ENTER volverá a comenzar el video. </a:t>
            </a:r>
            <a:r>
              <a:rPr lang="es-ES_tradnl" noProof="0" dirty="0" smtClean="0">
                <a:solidFill>
                  <a:schemeClr val="tx1"/>
                </a:solidFill>
              </a:rPr>
              <a:t>Al finalizar</a:t>
            </a:r>
            <a:r>
              <a:rPr lang="es-ES_tradnl" baseline="0" noProof="0" dirty="0" smtClean="0">
                <a:solidFill>
                  <a:schemeClr val="tx1"/>
                </a:solidFill>
              </a:rPr>
              <a:t> el video, haga clic en el área blanca o presione ENTER para seguir a siguiente página</a:t>
            </a:r>
            <a:r>
              <a:rPr lang="es-ES_tradnl" noProof="0" dirty="0" smtClean="0">
                <a:solidFill>
                  <a:schemeClr val="tx1"/>
                </a:solidFill>
              </a:rPr>
              <a:t>.</a:t>
            </a:r>
          </a:p>
          <a:p>
            <a:pPr marL="0" lvl="1">
              <a:spcBef>
                <a:spcPts val="1223"/>
              </a:spcBef>
            </a:pPr>
            <a:endParaRPr lang="en-US" dirty="0" smtClean="0">
              <a:solidFill>
                <a:schemeClr val="tx1">
                  <a:lumMod val="75000"/>
                  <a:lumOff val="25000"/>
                </a:schemeClr>
              </a:solidFill>
            </a:endParaRPr>
          </a:p>
          <a:p>
            <a:pPr marL="0" marR="0" lvl="1" indent="0" algn="l" defTabSz="914400" rtl="0" eaLnBrk="1" fontAlgn="auto" latinLnBrk="0" hangingPunct="1">
              <a:lnSpc>
                <a:spcPct val="100000"/>
              </a:lnSpc>
              <a:spcBef>
                <a:spcPts val="1223"/>
              </a:spcBef>
              <a:spcAft>
                <a:spcPts val="0"/>
              </a:spcAft>
              <a:buClrTx/>
              <a:buSzTx/>
              <a:buFontTx/>
              <a:buNone/>
              <a:tabLst/>
              <a:defRPr/>
            </a:pPr>
            <a:endParaRPr lang="en-US" dirty="0">
              <a:solidFill>
                <a:schemeClr val="tx1">
                  <a:lumMod val="75000"/>
                  <a:lumOff val="25000"/>
                </a:schemeClr>
              </a:solidFill>
            </a:endParaRPr>
          </a:p>
        </p:txBody>
      </p:sp>
      <p:sp>
        <p:nvSpPr>
          <p:cNvPr id="8" name="Slide Number Placeholder 3"/>
          <p:cNvSpPr txBox="1">
            <a:spLocks/>
          </p:cNvSpPr>
          <p:nvPr/>
        </p:nvSpPr>
        <p:spPr>
          <a:xfrm>
            <a:off x="0" y="8909050"/>
            <a:ext cx="1402080" cy="387350"/>
          </a:xfrm>
          <a:prstGeom prst="rect">
            <a:avLst/>
          </a:prstGeom>
        </p:spPr>
        <p:txBody>
          <a:bodyPr lIns="93164" tIns="46582" rIns="93164" bIns="4658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9491"/>
            <a:fld id="{D1B90812-0B77-449E-AACC-F8C52DA348E8}" type="slidenum">
              <a:rPr lang="en-US" sz="1200">
                <a:latin typeface="News Gothic Std" pitchFamily="34" charset="0"/>
              </a:rPr>
              <a:pPr marL="279491"/>
              <a:t>9</a:t>
            </a:fld>
            <a:endParaRPr lang="en-US" sz="1200" dirty="0">
              <a:latin typeface="News Gothic Std" pitchFamily="34"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35" y="419100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 y="3331210"/>
            <a:ext cx="701040" cy="697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6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3695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9" name="Rectangle 8"/>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4345528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Rectangle 8"/>
          <p:cNvSpPr/>
          <p:nvPr userDrawn="1"/>
        </p:nvSpPr>
        <p:spPr>
          <a:xfrm>
            <a:off x="-5080" y="6785599"/>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3520" y="6786245"/>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0720" y="6786245"/>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66520" y="6786245"/>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66920" y="6786245"/>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76720" y="6786245"/>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32"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3"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993000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Rectangle 8"/>
          <p:cNvSpPr/>
          <p:nvPr userDrawn="1"/>
        </p:nvSpPr>
        <p:spPr>
          <a:xfrm>
            <a:off x="0" y="6781800"/>
            <a:ext cx="2286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6782446"/>
            <a:ext cx="457200" cy="76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6782446"/>
            <a:ext cx="685800" cy="76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6782446"/>
            <a:ext cx="3200400" cy="75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6782446"/>
            <a:ext cx="2209800" cy="755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6782446"/>
            <a:ext cx="2362200" cy="755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4705665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9"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0"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1"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7940081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39587381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54391"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1" y="6327794"/>
            <a:ext cx="1805834" cy="298007"/>
          </a:xfrm>
          <a:prstGeom prst="rect">
            <a:avLst/>
          </a:prstGeom>
        </p:spPr>
      </p:pic>
    </p:spTree>
    <p:extLst>
      <p:ext uri="{BB962C8B-B14F-4D97-AF65-F5344CB8AC3E}">
        <p14:creationId xmlns:p14="http://schemas.microsoft.com/office/powerpoint/2010/main" val="905267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2000250" y="4431001"/>
            <a:ext cx="0" cy="494645"/>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0" y="6327794"/>
            <a:ext cx="1805836" cy="298007"/>
          </a:xfrm>
          <a:prstGeom prst="rect">
            <a:avLst/>
          </a:prstGeom>
        </p:spPr>
      </p:pic>
    </p:spTree>
    <p:extLst>
      <p:ext uri="{BB962C8B-B14F-4D97-AF65-F5344CB8AC3E}">
        <p14:creationId xmlns:p14="http://schemas.microsoft.com/office/powerpoint/2010/main" val="12810870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cxnSp>
        <p:nvCxnSpPr>
          <p:cNvPr id="15" name="Straight Connector 14"/>
          <p:cNvCxnSpPr/>
          <p:nvPr userDrawn="1"/>
        </p:nvCxnSpPr>
        <p:spPr>
          <a:xfrm>
            <a:off x="1828800" y="4431001"/>
            <a:ext cx="0" cy="494645"/>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6453792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516636"/>
            <a:ext cx="9144000" cy="3867148"/>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Rectangle 5"/>
          <p:cNvSpPr/>
          <p:nvPr userDrawn="1"/>
        </p:nvSpPr>
        <p:spPr>
          <a:xfrm>
            <a:off x="0" y="711775"/>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 Placeholder 7"/>
          <p:cNvSpPr>
            <a:spLocks noGrp="1"/>
          </p:cNvSpPr>
          <p:nvPr>
            <p:ph type="body" sz="quarter" idx="13" hasCustomPrompt="1"/>
          </p:nvPr>
        </p:nvSpPr>
        <p:spPr>
          <a:xfrm>
            <a:off x="552450" y="4551494"/>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3" name="Text Placeholder 9"/>
          <p:cNvSpPr>
            <a:spLocks noGrp="1"/>
          </p:cNvSpPr>
          <p:nvPr>
            <p:ph type="body" sz="quarter" idx="14" hasCustomPrompt="1"/>
          </p:nvPr>
        </p:nvSpPr>
        <p:spPr>
          <a:xfrm>
            <a:off x="2171700" y="4592639"/>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4" name="Text Placeholder 12"/>
          <p:cNvSpPr>
            <a:spLocks noGrp="1"/>
          </p:cNvSpPr>
          <p:nvPr>
            <p:ph type="body" sz="quarter" idx="15" hasCustomPrompt="1"/>
          </p:nvPr>
        </p:nvSpPr>
        <p:spPr>
          <a:xfrm>
            <a:off x="533400" y="5257800"/>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41915977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5"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120102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1415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051664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5C97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2461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8CC6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726005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12/21/15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blipFill>
            <a:blip r:embed="rId2" cstate="print">
              <a:extLst>
                <a:ext uri="{28A0092B-C50C-407E-A947-70E740481C1C}">
                  <a14:useLocalDpi xmlns:a14="http://schemas.microsoft.com/office/drawing/2010/main" val="0"/>
                </a:ext>
              </a:extLst>
            </a:blip>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8383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12/21/15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2750558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12/21/15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1151087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6981825" y="6496050"/>
            <a:ext cx="2133600" cy="476250"/>
          </a:xfrm>
          <a:prstGeom prst="rect">
            <a:avLst/>
          </a:prstGeom>
          <a:ln/>
        </p:spPr>
        <p:txBody>
          <a:bodyPr/>
          <a:lstStyle>
            <a:lvl1pPr>
              <a:defRPr/>
            </a:lvl1pPr>
          </a:lstStyle>
          <a:p>
            <a:pPr>
              <a:defRPr/>
            </a:pPr>
            <a:fld id="{BA165FA0-844B-40F6-9AEB-685D2F272916}" type="slidenum">
              <a:rPr lang="en-US"/>
              <a:pPr>
                <a:defRPr/>
              </a:pPr>
              <a:t>‹#›</a:t>
            </a:fld>
            <a:endParaRPr lang="en-US" dirty="0"/>
          </a:p>
        </p:txBody>
      </p:sp>
    </p:spTree>
    <p:extLst>
      <p:ext uri="{BB962C8B-B14F-4D97-AF65-F5344CB8AC3E}">
        <p14:creationId xmlns:p14="http://schemas.microsoft.com/office/powerpoint/2010/main" val="4692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757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144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4996"/>
            <a:ext cx="9220201" cy="6910258"/>
          </a:xfrm>
          <a:prstGeom prst="rect">
            <a:avLst/>
          </a:prstGeom>
        </p:spPr>
      </p:pic>
    </p:spTree>
    <p:extLst>
      <p:ext uri="{BB962C8B-B14F-4D97-AF65-F5344CB8AC3E}">
        <p14:creationId xmlns:p14="http://schemas.microsoft.com/office/powerpoint/2010/main" val="2232280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429480"/>
            <a:ext cx="8270786" cy="3846364"/>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3" name="Text Placeholder 2"/>
          <p:cNvSpPr>
            <a:spLocks noGrp="1"/>
          </p:cNvSpPr>
          <p:nvPr>
            <p:ph type="body" sz="quarter" idx="10" hasCustomPrompt="1"/>
          </p:nvPr>
        </p:nvSpPr>
        <p:spPr>
          <a:xfrm>
            <a:off x="457200" y="1038829"/>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524604"/>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115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9" name="Rectangle 8"/>
          <p:cNvSpPr/>
          <p:nvPr userDrawn="1"/>
        </p:nvSpPr>
        <p:spPr>
          <a:xfrm>
            <a:off x="0" y="-646"/>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005203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737453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3680172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597" y="285760"/>
            <a:ext cx="8328603" cy="6431840"/>
          </a:xfrm>
          <a:prstGeom prst="rect">
            <a:avLst/>
          </a:prstGeom>
        </p:spPr>
      </p:pic>
      <p:sp>
        <p:nvSpPr>
          <p:cNvPr id="23" name="Text Placeholder 2"/>
          <p:cNvSpPr>
            <a:spLocks noGrp="1"/>
          </p:cNvSpPr>
          <p:nvPr>
            <p:ph type="body" sz="quarter" idx="10" hasCustomPrompt="1"/>
          </p:nvPr>
        </p:nvSpPr>
        <p:spPr>
          <a:xfrm>
            <a:off x="457200" y="17169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5300490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41688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78" r:id="rId6"/>
    <p:sldLayoutId id="2147483666" r:id="rId7"/>
    <p:sldLayoutId id="2147483667" r:id="rId8"/>
    <p:sldLayoutId id="2147483682" r:id="rId9"/>
    <p:sldLayoutId id="2147483668" r:id="rId10"/>
    <p:sldLayoutId id="2147483669" r:id="rId11"/>
    <p:sldLayoutId id="2147483670" r:id="rId12"/>
    <p:sldLayoutId id="2147483665" r:id="rId13"/>
    <p:sldLayoutId id="2147483674" r:id="rId14"/>
    <p:sldLayoutId id="2147483683" r:id="rId15"/>
    <p:sldLayoutId id="2147483677" r:id="rId16"/>
    <p:sldLayoutId id="2147483679" r:id="rId17"/>
    <p:sldLayoutId id="2147483672" r:id="rId18"/>
    <p:sldLayoutId id="2147483673" r:id="rId19"/>
    <p:sldLayoutId id="2147483660" r:id="rId20"/>
    <p:sldLayoutId id="2147483661" r:id="rId21"/>
    <p:sldLayoutId id="2147483662" r:id="rId22"/>
    <p:sldLayoutId id="2147483664" r:id="rId23"/>
    <p:sldLayoutId id="2147483675" r:id="rId24"/>
    <p:sldLayoutId id="2147483676" r:id="rId25"/>
    <p:sldLayoutId id="2147483680" r:id="rId26"/>
    <p:sldLayoutId id="2147483681" r:id="rId2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5.png"/><Relationship Id="rId5"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5.png"/><Relationship Id="rId5"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png"/><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2.jpe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6.xml"/><Relationship Id="rId5" Type="http://schemas.openxmlformats.org/officeDocument/2006/relationships/image" Target="../media/image23.png"/><Relationship Id="rId1" Type="http://schemas.microsoft.com/office/2007/relationships/media" Target="../media/media1.wmv"/><Relationship Id="rId2" Type="http://schemas.openxmlformats.org/officeDocument/2006/relationships/video" Target="../media/media1.wm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9.xml"/><Relationship Id="rId5" Type="http://schemas.openxmlformats.org/officeDocument/2006/relationships/image" Target="../media/image23.png"/><Relationship Id="rId1" Type="http://schemas.microsoft.com/office/2007/relationships/media" Target="../media/media2.wmv"/><Relationship Id="rId2" Type="http://schemas.openxmlformats.org/officeDocument/2006/relationships/video" Target="../media/media2.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427" y="4724400"/>
            <a:ext cx="2120207" cy="1768437"/>
          </a:xfrm>
          <a:prstGeom prst="rect">
            <a:avLst/>
          </a:prstGeom>
        </p:spPr>
      </p:pic>
      <p:sp>
        <p:nvSpPr>
          <p:cNvPr id="4" name="Rectangle 3"/>
          <p:cNvSpPr/>
          <p:nvPr/>
        </p:nvSpPr>
        <p:spPr>
          <a:xfrm>
            <a:off x="0" y="2527300"/>
            <a:ext cx="9144000" cy="167640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127500"/>
            <a:ext cx="9144000" cy="15240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1"/>
            <a:ext cx="2489906" cy="651922"/>
          </a:xfrm>
          <a:prstGeom prst="rect">
            <a:avLst/>
          </a:prstGeom>
        </p:spPr>
      </p:pic>
      <p:sp>
        <p:nvSpPr>
          <p:cNvPr id="5" name="Text Placeholder 10"/>
          <p:cNvSpPr txBox="1">
            <a:spLocks/>
          </p:cNvSpPr>
          <p:nvPr/>
        </p:nvSpPr>
        <p:spPr>
          <a:xfrm>
            <a:off x="0" y="3073400"/>
            <a:ext cx="9144000" cy="762000"/>
          </a:xfrm>
          <a:prstGeom prst="rect">
            <a:avLst/>
          </a:prstGeom>
          <a:effectLst>
            <a:outerShdw blurRad="63500" sx="102000" sy="102000" algn="ctr" rotWithShape="0">
              <a:prstClr val="black">
                <a:alpha val="40000"/>
              </a:prstClr>
            </a:outerShdw>
          </a:effec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s-ES_tradnl" kern="2400" spc="100" dirty="0" smtClean="0">
                <a:solidFill>
                  <a:schemeClr val="bg1"/>
                </a:solidFill>
                <a:latin typeface="News Gothic Std" pitchFamily="34" charset="0"/>
              </a:rPr>
              <a:t>MAXIMICE SU RIQUEZA PERSONAL</a:t>
            </a:r>
            <a:endParaRPr lang="es-ES_tradnl" kern="2400" spc="100" dirty="0">
              <a:solidFill>
                <a:schemeClr val="bg1"/>
              </a:solidFill>
              <a:latin typeface="News Gothic Std" pitchFamily="34" charset="0"/>
            </a:endParaRPr>
          </a:p>
        </p:txBody>
      </p:sp>
    </p:spTree>
    <p:extLst>
      <p:ext uri="{BB962C8B-B14F-4D97-AF65-F5344CB8AC3E}">
        <p14:creationId xmlns:p14="http://schemas.microsoft.com/office/powerpoint/2010/main" val="1198306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008"/>
          <a:stretch/>
        </p:blipFill>
        <p:spPr>
          <a:xfrm>
            <a:off x="0" y="-35625"/>
            <a:ext cx="9144000" cy="3657600"/>
          </a:xfrm>
        </p:spPr>
      </p:pic>
      <p:sp>
        <p:nvSpPr>
          <p:cNvPr id="10" name="Rectangle 1027"/>
          <p:cNvSpPr>
            <a:spLocks noGrp="1" noChangeArrowheads="1"/>
          </p:cNvSpPr>
          <p:nvPr>
            <p:ph type="body" sz="quarter" idx="13"/>
          </p:nvPr>
        </p:nvSpPr>
        <p:spPr>
          <a:xfrm>
            <a:off x="152400" y="3918773"/>
            <a:ext cx="5789436" cy="852140"/>
          </a:xfrm>
          <a:prstGeom prst="rect">
            <a:avLst/>
          </a:prstGeom>
        </p:spPr>
        <p:txBody>
          <a:bodyPr/>
          <a:lstStyle/>
          <a:p>
            <a:pPr eaLnBrk="1" hangingPunct="1"/>
            <a:r>
              <a:rPr lang="es-ES_tradnl" sz="2600" dirty="0" smtClean="0">
                <a:solidFill>
                  <a:schemeClr val="tx2"/>
                </a:solidFill>
                <a:latin typeface="News Gothic Std" pitchFamily="34" charset="0"/>
              </a:rPr>
              <a:t>Desarrolle su Cartera de Inversión</a:t>
            </a:r>
          </a:p>
          <a:p>
            <a:pPr lvl="1" eaLnBrk="1" hangingPunct="1"/>
            <a:endParaRPr lang="es-ES_tradnl" dirty="0" smtClean="0"/>
          </a:p>
          <a:p>
            <a:pPr eaLnBrk="1" hangingPunct="1">
              <a:buFontTx/>
              <a:buNone/>
            </a:pPr>
            <a:endParaRPr lang="es-ES_tradnl" sz="2800" b="1" dirty="0" smtClean="0">
              <a:solidFill>
                <a:srgbClr val="6DB33F"/>
              </a:solidFill>
            </a:endParaRPr>
          </a:p>
        </p:txBody>
      </p:sp>
      <p:sp>
        <p:nvSpPr>
          <p:cNvPr id="11" name="Text Placeholder 2"/>
          <p:cNvSpPr>
            <a:spLocks noGrp="1"/>
          </p:cNvSpPr>
          <p:nvPr>
            <p:ph type="body" sz="quarter" idx="14"/>
          </p:nvPr>
        </p:nvSpPr>
        <p:spPr>
          <a:xfrm>
            <a:off x="6004547" y="3975685"/>
            <a:ext cx="3403170" cy="779462"/>
          </a:xfrm>
        </p:spPr>
        <p:txBody>
          <a:bodyPr/>
          <a:lstStyle/>
          <a:p>
            <a:r>
              <a:rPr lang="es-ES_tradnl" b="1" dirty="0" smtClean="0">
                <a:solidFill>
                  <a:schemeClr val="tx1">
                    <a:lumMod val="75000"/>
                    <a:lumOff val="25000"/>
                  </a:schemeClr>
                </a:solidFill>
                <a:latin typeface="News Gothic Std" pitchFamily="34" charset="0"/>
              </a:rPr>
              <a:t>Ahorre para su Retiro</a:t>
            </a:r>
            <a:endParaRPr lang="es-ES_tradnl" b="1" dirty="0">
              <a:solidFill>
                <a:schemeClr val="tx1">
                  <a:lumMod val="75000"/>
                  <a:lumOff val="25000"/>
                </a:schemeClr>
              </a:solidFill>
              <a:latin typeface="News Gothic Std" pitchFamily="34" charset="0"/>
            </a:endParaRPr>
          </a:p>
        </p:txBody>
      </p:sp>
      <p:sp>
        <p:nvSpPr>
          <p:cNvPr id="12" name="Text Placeholder 3"/>
          <p:cNvSpPr>
            <a:spLocks noGrp="1"/>
          </p:cNvSpPr>
          <p:nvPr>
            <p:ph type="body" sz="quarter" idx="15"/>
          </p:nvPr>
        </p:nvSpPr>
        <p:spPr>
          <a:xfrm>
            <a:off x="361950" y="4484270"/>
            <a:ext cx="7711034" cy="2526130"/>
          </a:xfrm>
        </p:spPr>
        <p:txBody>
          <a:bodyPr/>
          <a:lstStyle/>
          <a:p>
            <a:pPr marL="457200">
              <a:spcBef>
                <a:spcPts val="300"/>
              </a:spcBef>
              <a:spcAft>
                <a:spcPts val="600"/>
              </a:spcAft>
              <a:buBlip>
                <a:blip r:embed="rId4"/>
              </a:buBlip>
            </a:pPr>
            <a:r>
              <a:rPr lang="es-ES_tradnl" dirty="0" smtClean="0">
                <a:solidFill>
                  <a:schemeClr val="tx1">
                    <a:lumMod val="75000"/>
                    <a:lumOff val="25000"/>
                  </a:schemeClr>
                </a:solidFill>
                <a:latin typeface="News Gothic Std" pitchFamily="34" charset="0"/>
              </a:rPr>
              <a:t>Empiece un proyecto de inversión</a:t>
            </a:r>
          </a:p>
          <a:p>
            <a:pPr marL="457200">
              <a:spcBef>
                <a:spcPts val="300"/>
              </a:spcBef>
              <a:spcAft>
                <a:spcPts val="600"/>
              </a:spcAft>
              <a:buBlip>
                <a:blip r:embed="rId4"/>
              </a:buBlip>
            </a:pPr>
            <a:r>
              <a:rPr lang="es-ES_tradnl" dirty="0" smtClean="0">
                <a:solidFill>
                  <a:schemeClr val="tx1">
                    <a:lumMod val="75000"/>
                    <a:lumOff val="25000"/>
                  </a:schemeClr>
                </a:solidFill>
                <a:latin typeface="News Gothic Std" pitchFamily="34" charset="0"/>
              </a:rPr>
              <a:t>Conozca el plan de retiro de su empleador</a:t>
            </a:r>
          </a:p>
          <a:p>
            <a:pPr marL="457200">
              <a:spcBef>
                <a:spcPts val="300"/>
              </a:spcBef>
              <a:spcAft>
                <a:spcPts val="600"/>
              </a:spcAft>
              <a:buBlip>
                <a:blip r:embed="rId4"/>
              </a:buBlip>
            </a:pPr>
            <a:r>
              <a:rPr lang="es-ES_tradnl" dirty="0" smtClean="0">
                <a:solidFill>
                  <a:schemeClr val="tx1">
                    <a:lumMod val="75000"/>
                    <a:lumOff val="25000"/>
                  </a:schemeClr>
                </a:solidFill>
                <a:latin typeface="News Gothic Std" pitchFamily="34" charset="0"/>
              </a:rPr>
              <a:t>Invierta en una variedad de activos</a:t>
            </a:r>
          </a:p>
          <a:p>
            <a:pPr marL="457200">
              <a:spcBef>
                <a:spcPts val="300"/>
              </a:spcBef>
              <a:spcAft>
                <a:spcPts val="600"/>
              </a:spcAft>
              <a:buBlip>
                <a:blip r:embed="rId4"/>
              </a:buBlip>
            </a:pPr>
            <a:r>
              <a:rPr lang="es-ES_tradnl" dirty="0" smtClean="0">
                <a:solidFill>
                  <a:schemeClr val="tx1">
                    <a:lumMod val="75000"/>
                    <a:lumOff val="25000"/>
                  </a:schemeClr>
                </a:solidFill>
                <a:latin typeface="News Gothic Std" pitchFamily="34" charset="0"/>
              </a:rPr>
              <a:t>Haga inversiones automáticas con regularidad</a:t>
            </a:r>
          </a:p>
          <a:p>
            <a:pPr marL="457200">
              <a:spcBef>
                <a:spcPts val="300"/>
              </a:spcBef>
              <a:spcAft>
                <a:spcPts val="600"/>
              </a:spcAft>
              <a:buBlip>
                <a:blip r:embed="rId4"/>
              </a:buBlip>
            </a:pPr>
            <a:r>
              <a:rPr lang="es-ES_tradnl" dirty="0" smtClean="0">
                <a:solidFill>
                  <a:schemeClr val="tx1">
                    <a:lumMod val="75000"/>
                    <a:lumOff val="25000"/>
                  </a:schemeClr>
                </a:solidFill>
                <a:latin typeface="News Gothic Std" pitchFamily="34" charset="0"/>
              </a:rPr>
              <a:t>Evalúe y ajuste su plan todos los años</a:t>
            </a:r>
          </a:p>
          <a:p>
            <a:pPr>
              <a:spcBef>
                <a:spcPts val="300"/>
              </a:spcBef>
              <a:spcAft>
                <a:spcPts val="300"/>
              </a:spcAft>
              <a:buBlip>
                <a:blip r:embed="rId4"/>
              </a:buBlip>
            </a:pPr>
            <a:endParaRPr lang="es-ES_tradnl" dirty="0" smtClean="0">
              <a:solidFill>
                <a:schemeClr val="tx1">
                  <a:lumMod val="75000"/>
                  <a:lumOff val="25000"/>
                </a:schemeClr>
              </a:solidFill>
              <a:latin typeface="News Gothic Std" pitchFamily="34" charset="0"/>
            </a:endParaRPr>
          </a:p>
          <a:p>
            <a:pPr marL="0" indent="0">
              <a:buNone/>
            </a:pPr>
            <a:endParaRPr lang="es-ES_tradnl" dirty="0"/>
          </a:p>
        </p:txBody>
      </p:sp>
      <p:sp>
        <p:nvSpPr>
          <p:cNvPr id="13" name="Rectangle 12"/>
          <p:cNvSpPr/>
          <p:nvPr/>
        </p:nvSpPr>
        <p:spPr>
          <a:xfrm>
            <a:off x="-7883" y="3620111"/>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4" name="Straight Connector 13"/>
          <p:cNvCxnSpPr/>
          <p:nvPr/>
        </p:nvCxnSpPr>
        <p:spPr>
          <a:xfrm>
            <a:off x="5842882" y="3932713"/>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10</a:t>
            </a:fld>
            <a:endParaRPr lang="en-US" sz="1200" dirty="0">
              <a:latin typeface="News Gothic Std" pitchFamily="34" charset="0"/>
            </a:endParaRPr>
          </a:p>
        </p:txBody>
      </p:sp>
    </p:spTree>
    <p:extLst>
      <p:ext uri="{BB962C8B-B14F-4D97-AF65-F5344CB8AC3E}">
        <p14:creationId xmlns:p14="http://schemas.microsoft.com/office/powerpoint/2010/main" val="491388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 y="0"/>
            <a:ext cx="6773115" cy="6773115"/>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11</a:t>
            </a:fld>
            <a:endParaRPr lang="en-US" sz="1200" dirty="0">
              <a:latin typeface="News Gothic Std" pitchFamily="34" charset="0"/>
            </a:endParaRPr>
          </a:p>
        </p:txBody>
      </p:sp>
      <p:sp>
        <p:nvSpPr>
          <p:cNvPr id="18" name="Text Placeholder 12"/>
          <p:cNvSpPr>
            <a:spLocks noGrp="1"/>
          </p:cNvSpPr>
          <p:nvPr>
            <p:ph type="body" sz="quarter" idx="12"/>
          </p:nvPr>
        </p:nvSpPr>
        <p:spPr>
          <a:xfrm>
            <a:off x="4952999" y="2685396"/>
            <a:ext cx="3894991" cy="3846364"/>
          </a:xfrm>
        </p:spPr>
        <p:txBody>
          <a:bodyPr/>
          <a:lstStyle/>
          <a:p>
            <a:pPr marL="640080" lvl="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¿En cuánto tiempo voy a necesitar el dinero?</a:t>
            </a:r>
          </a:p>
          <a:p>
            <a:pPr marL="640080" lvl="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¿Cuánto dinero quiero arriesgar? ¿Mi esposa?</a:t>
            </a:r>
          </a:p>
          <a:p>
            <a:pPr marL="640080" lvl="0" indent="-640080">
              <a:spcBef>
                <a:spcPts val="1200"/>
              </a:spcBef>
              <a:spcAft>
                <a:spcPts val="1200"/>
              </a:spcAft>
              <a:buClr>
                <a:schemeClr val="tx2"/>
              </a:buClr>
              <a:buSzPct val="200000"/>
              <a:buFont typeface="+mj-lt"/>
              <a:buAutoNum type="arabicPeriod"/>
            </a:pPr>
            <a:r>
              <a:rPr lang="es-ES_tradnl" sz="2000" dirty="0" smtClean="0">
                <a:solidFill>
                  <a:prstClr val="black"/>
                </a:solidFill>
                <a:latin typeface="News Gothic Std" pitchFamily="34" charset="0"/>
              </a:rPr>
              <a:t>¿Qué tipo de inversiones me interesan?</a:t>
            </a:r>
            <a:endParaRPr lang="es-ES_tradnl" sz="2000" dirty="0">
              <a:solidFill>
                <a:prstClr val="black"/>
              </a:solidFill>
              <a:latin typeface="News Gothic Std" pitchFamily="34" charset="0"/>
            </a:endParaRPr>
          </a:p>
        </p:txBody>
      </p:sp>
      <p:sp>
        <p:nvSpPr>
          <p:cNvPr id="19" name="Text Placeholder 1"/>
          <p:cNvSpPr>
            <a:spLocks noGrp="1"/>
          </p:cNvSpPr>
          <p:nvPr>
            <p:ph type="body" sz="quarter" idx="10"/>
          </p:nvPr>
        </p:nvSpPr>
        <p:spPr>
          <a:xfrm>
            <a:off x="4536374" y="843148"/>
            <a:ext cx="4243318" cy="1041292"/>
          </a:xfrm>
        </p:spPr>
        <p:txBody>
          <a:bodyPr/>
          <a:lstStyle/>
          <a:p>
            <a:r>
              <a:rPr lang="en-US" dirty="0" smtClean="0">
                <a:latin typeface="News Gothic Std" pitchFamily="34" charset="0"/>
              </a:rPr>
              <a:t>CONSIDERACIONES </a:t>
            </a:r>
            <a:r>
              <a:rPr lang="en-US" dirty="0" smtClean="0">
                <a:latin typeface="News Gothic Std" pitchFamily="34" charset="0"/>
              </a:rPr>
              <a:t>ANTES DE INVERTIR</a:t>
            </a:r>
          </a:p>
        </p:txBody>
      </p:sp>
      <p:sp>
        <p:nvSpPr>
          <p:cNvPr id="20" name="Text Placeholder 1"/>
          <p:cNvSpPr>
            <a:spLocks noGrp="1"/>
          </p:cNvSpPr>
          <p:nvPr>
            <p:ph type="body" sz="quarter" idx="10"/>
          </p:nvPr>
        </p:nvSpPr>
        <p:spPr>
          <a:xfrm>
            <a:off x="4718978" y="2045525"/>
            <a:ext cx="4277572" cy="533400"/>
          </a:xfrm>
        </p:spPr>
        <p:txBody>
          <a:bodyPr/>
          <a:lstStyle/>
          <a:p>
            <a:r>
              <a:rPr lang="es-ES_tradnl" sz="2400" b="1" dirty="0" smtClean="0">
                <a:latin typeface="News Gothic Std" pitchFamily="34" charset="0"/>
              </a:rPr>
              <a:t>Notas sobre las decisiones</a:t>
            </a:r>
            <a:endParaRPr lang="es-ES_tradnl" sz="2400" b="1" dirty="0">
              <a:latin typeface="News Gothic Std" pitchFamily="34" charset="0"/>
            </a:endParaRPr>
          </a:p>
        </p:txBody>
      </p:sp>
    </p:spTree>
    <p:extLst>
      <p:ext uri="{BB962C8B-B14F-4D97-AF65-F5344CB8AC3E}">
        <p14:creationId xmlns:p14="http://schemas.microsoft.com/office/powerpoint/2010/main" val="2281283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lide16.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1" y="-1"/>
            <a:ext cx="9144001" cy="5114441"/>
          </a:xfrm>
        </p:spPr>
      </p:pic>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12</a:t>
            </a:fld>
            <a:endParaRPr lang="en-US" sz="1200" dirty="0">
              <a:latin typeface="News Gothic Std" pitchFamily="34" charset="0"/>
            </a:endParaRPr>
          </a:p>
        </p:txBody>
      </p:sp>
      <p:sp>
        <p:nvSpPr>
          <p:cNvPr id="19" name="Rectangle 1027"/>
          <p:cNvSpPr>
            <a:spLocks noGrp="1" noChangeArrowheads="1"/>
          </p:cNvSpPr>
          <p:nvPr>
            <p:ph type="body" sz="quarter" idx="13"/>
          </p:nvPr>
        </p:nvSpPr>
        <p:spPr>
          <a:xfrm>
            <a:off x="152399" y="5394736"/>
            <a:ext cx="6153397" cy="701264"/>
          </a:xfrm>
          <a:prstGeom prst="rect">
            <a:avLst/>
          </a:prstGeom>
        </p:spPr>
        <p:txBody>
          <a:bodyPr/>
          <a:lstStyle/>
          <a:p>
            <a:pPr eaLnBrk="1" hangingPunct="1"/>
            <a:r>
              <a:rPr lang="es-ES_tradnl" sz="2800" dirty="0" smtClean="0">
                <a:solidFill>
                  <a:schemeClr val="tx2"/>
                </a:solidFill>
                <a:latin typeface="News Gothic Std" pitchFamily="34" charset="0"/>
              </a:rPr>
              <a:t>Priorice Otras Metas Financieras</a:t>
            </a:r>
          </a:p>
          <a:p>
            <a:pPr lvl="1" eaLnBrk="1" hangingPunct="1"/>
            <a:endParaRPr lang="en-US" dirty="0" smtClean="0"/>
          </a:p>
          <a:p>
            <a:pPr eaLnBrk="1" hangingPunct="1">
              <a:buFontTx/>
              <a:buNone/>
            </a:pPr>
            <a:endParaRPr lang="en-US" sz="2800" b="1" dirty="0" smtClean="0">
              <a:solidFill>
                <a:srgbClr val="6DB33F"/>
              </a:solidFill>
            </a:endParaRPr>
          </a:p>
        </p:txBody>
      </p:sp>
      <p:sp>
        <p:nvSpPr>
          <p:cNvPr id="22" name="Rectangle 21"/>
          <p:cNvSpPr/>
          <p:nvPr/>
        </p:nvSpPr>
        <p:spPr>
          <a:xfrm>
            <a:off x="-7883" y="5096077"/>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Text Placeholder 3"/>
          <p:cNvSpPr txBox="1">
            <a:spLocks/>
          </p:cNvSpPr>
          <p:nvPr/>
        </p:nvSpPr>
        <p:spPr>
          <a:xfrm>
            <a:off x="473149" y="1447799"/>
            <a:ext cx="3352800" cy="9144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4"/>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p:txBody>
      </p:sp>
      <p:sp>
        <p:nvSpPr>
          <p:cNvPr id="13" name="Rectangle 12"/>
          <p:cNvSpPr/>
          <p:nvPr/>
        </p:nvSpPr>
        <p:spPr>
          <a:xfrm>
            <a:off x="181345" y="2405010"/>
            <a:ext cx="5133366" cy="2533472"/>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4" name="Rectangle 13"/>
          <p:cNvSpPr/>
          <p:nvPr/>
        </p:nvSpPr>
        <p:spPr>
          <a:xfrm>
            <a:off x="304800" y="2504960"/>
            <a:ext cx="5771911" cy="2939266"/>
          </a:xfrm>
          <a:prstGeom prst="rect">
            <a:avLst/>
          </a:prstGeom>
        </p:spPr>
        <p:txBody>
          <a:bodyPr wrap="square">
            <a:spAutoFit/>
          </a:bodyPr>
          <a:lstStyle/>
          <a:p>
            <a:pPr marL="457200" indent="-457200">
              <a:spcBef>
                <a:spcPts val="300"/>
              </a:spcBef>
              <a:spcAft>
                <a:spcPts val="300"/>
              </a:spcAft>
              <a:buSzPct val="100000"/>
              <a:buBlip>
                <a:blip r:embed="rId5"/>
              </a:buBlip>
            </a:pPr>
            <a:r>
              <a:rPr lang="es-ES_tradnl" sz="2000" dirty="0" smtClean="0">
                <a:solidFill>
                  <a:srgbClr val="FFFFFF"/>
                </a:solidFill>
                <a:latin typeface="News Gothic Std" pitchFamily="34" charset="0"/>
              </a:rPr>
              <a:t>Guardar dinero en efectivo para casos </a:t>
            </a:r>
            <a:br>
              <a:rPr lang="es-ES_tradnl" sz="2000" dirty="0" smtClean="0">
                <a:solidFill>
                  <a:srgbClr val="FFFFFF"/>
                </a:solidFill>
                <a:latin typeface="News Gothic Std" pitchFamily="34" charset="0"/>
              </a:rPr>
            </a:br>
            <a:r>
              <a:rPr lang="es-ES_tradnl" sz="2000" dirty="0" smtClean="0">
                <a:solidFill>
                  <a:srgbClr val="FFFFFF"/>
                </a:solidFill>
                <a:latin typeface="News Gothic Std" pitchFamily="34" charset="0"/>
              </a:rPr>
              <a:t>de emergencia</a:t>
            </a:r>
          </a:p>
          <a:p>
            <a:pPr marL="457200" indent="-457200">
              <a:spcBef>
                <a:spcPts val="300"/>
              </a:spcBef>
              <a:spcAft>
                <a:spcPts val="300"/>
              </a:spcAft>
              <a:buSzPct val="100000"/>
              <a:buBlip>
                <a:blip r:embed="rId5"/>
              </a:buBlip>
            </a:pPr>
            <a:r>
              <a:rPr lang="es-ES_tradnl" sz="2000" dirty="0" smtClean="0">
                <a:solidFill>
                  <a:srgbClr val="FFFFFF"/>
                </a:solidFill>
                <a:latin typeface="News Gothic Std" pitchFamily="34" charset="0"/>
              </a:rPr>
              <a:t>Terminar de pagar préstamos</a:t>
            </a:r>
          </a:p>
          <a:p>
            <a:pPr marL="457200" indent="-457200">
              <a:spcBef>
                <a:spcPts val="300"/>
              </a:spcBef>
              <a:spcAft>
                <a:spcPts val="300"/>
              </a:spcAft>
              <a:buSzPct val="100000"/>
              <a:buBlip>
                <a:blip r:embed="rId5"/>
              </a:buBlip>
            </a:pPr>
            <a:r>
              <a:rPr lang="es-ES_tradnl" sz="2000" dirty="0" smtClean="0">
                <a:solidFill>
                  <a:srgbClr val="FFFFFF"/>
                </a:solidFill>
                <a:latin typeface="News Gothic Std" pitchFamily="34" charset="0"/>
              </a:rPr>
              <a:t>Empezar un plan de ahorros para </a:t>
            </a:r>
            <a:br>
              <a:rPr lang="es-ES_tradnl" sz="2000" dirty="0" smtClean="0">
                <a:solidFill>
                  <a:srgbClr val="FFFFFF"/>
                </a:solidFill>
                <a:latin typeface="News Gothic Std" pitchFamily="34" charset="0"/>
              </a:rPr>
            </a:br>
            <a:r>
              <a:rPr lang="es-ES_tradnl" sz="2000" dirty="0" smtClean="0">
                <a:solidFill>
                  <a:srgbClr val="FFFFFF"/>
                </a:solidFill>
                <a:latin typeface="News Gothic Std" pitchFamily="34" charset="0"/>
              </a:rPr>
              <a:t>la universidad</a:t>
            </a:r>
          </a:p>
          <a:p>
            <a:pPr marL="457200" indent="-457200">
              <a:spcBef>
                <a:spcPts val="300"/>
              </a:spcBef>
              <a:spcAft>
                <a:spcPts val="300"/>
              </a:spcAft>
              <a:buSzPct val="100000"/>
              <a:buBlip>
                <a:blip r:embed="rId5"/>
              </a:buBlip>
            </a:pPr>
            <a:r>
              <a:rPr lang="es-ES_tradnl" sz="2000" dirty="0" smtClean="0">
                <a:solidFill>
                  <a:srgbClr val="FFFFFF"/>
                </a:solidFill>
                <a:latin typeface="News Gothic Std" pitchFamily="34" charset="0"/>
              </a:rPr>
              <a:t>Conseguir seguros de vida</a:t>
            </a:r>
            <a:br>
              <a:rPr lang="es-ES_tradnl" sz="2000" dirty="0" smtClean="0">
                <a:solidFill>
                  <a:srgbClr val="FFFFFF"/>
                </a:solidFill>
                <a:latin typeface="News Gothic Std" pitchFamily="34" charset="0"/>
              </a:rPr>
            </a:br>
            <a:r>
              <a:rPr lang="es-ES_tradnl" sz="2000" dirty="0" smtClean="0">
                <a:solidFill>
                  <a:srgbClr val="FFFFFF"/>
                </a:solidFill>
                <a:latin typeface="News Gothic Std" pitchFamily="34" charset="0"/>
              </a:rPr>
              <a:t>o discapacidad</a:t>
            </a:r>
          </a:p>
          <a:p>
            <a:pPr marL="457200" indent="-457200">
              <a:spcBef>
                <a:spcPts val="300"/>
              </a:spcBef>
              <a:spcAft>
                <a:spcPts val="300"/>
              </a:spcAft>
              <a:buBlip>
                <a:blip r:embed="rId4"/>
              </a:buBlip>
            </a:pPr>
            <a:endParaRPr lang="en-US" sz="2000" dirty="0">
              <a:solidFill>
                <a:schemeClr val="bg1"/>
              </a:solidFill>
              <a:latin typeface="News Gothic Std" pitchFamily="34" charset="0"/>
            </a:endParaRPr>
          </a:p>
        </p:txBody>
      </p:sp>
    </p:spTree>
    <p:extLst>
      <p:ext uri="{BB962C8B-B14F-4D97-AF65-F5344CB8AC3E}">
        <p14:creationId xmlns:p14="http://schemas.microsoft.com/office/powerpoint/2010/main" val="3992962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291677" y="4229574"/>
            <a:ext cx="7620897" cy="2261907"/>
          </a:xfrm>
        </p:spPr>
        <p:txBody>
          <a:bodyPr/>
          <a:lstStyle/>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¿Qué les estoy enseñando a mis hijos sobre el manejo de dinero?</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¿Estoy preparado financieramente para cualquier emergencia?</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t>
            </a:r>
            <a:r>
              <a:rPr lang="es-ES_tradnl" sz="1800" dirty="0" smtClean="0">
                <a:solidFill>
                  <a:schemeClr val="tx1">
                    <a:lumMod val="75000"/>
                    <a:lumOff val="25000"/>
                  </a:schemeClr>
                </a:solidFill>
                <a:latin typeface="News Gothic Std" pitchFamily="34" charset="0"/>
              </a:rPr>
              <a:t>Cu</a:t>
            </a:r>
            <a:r>
              <a:rPr lang="en-US" sz="1800" dirty="0" err="1" smtClean="0">
                <a:solidFill>
                  <a:schemeClr val="tx1">
                    <a:lumMod val="75000"/>
                    <a:lumOff val="25000"/>
                  </a:schemeClr>
                </a:solidFill>
                <a:latin typeface="News Gothic Std" pitchFamily="34" charset="0"/>
              </a:rPr>
              <a:t>á</a:t>
            </a:r>
            <a:r>
              <a:rPr lang="es-ES_tradnl" sz="1800" dirty="0" err="1" smtClean="0">
                <a:solidFill>
                  <a:schemeClr val="tx1">
                    <a:lumMod val="75000"/>
                    <a:lumOff val="25000"/>
                  </a:schemeClr>
                </a:solidFill>
                <a:latin typeface="News Gothic Std" pitchFamily="34" charset="0"/>
              </a:rPr>
              <a:t>nto</a:t>
            </a:r>
            <a:r>
              <a:rPr lang="es-ES_tradnl" sz="1800" dirty="0" smtClean="0">
                <a:solidFill>
                  <a:schemeClr val="tx1">
                    <a:lumMod val="75000"/>
                    <a:lumOff val="25000"/>
                  </a:schemeClr>
                </a:solidFill>
                <a:latin typeface="News Gothic Std" pitchFamily="34" charset="0"/>
              </a:rPr>
              <a:t> </a:t>
            </a:r>
            <a:r>
              <a:rPr lang="es-ES_tradnl" sz="1800" dirty="0" smtClean="0">
                <a:solidFill>
                  <a:schemeClr val="tx1">
                    <a:lumMod val="75000"/>
                    <a:lumOff val="25000"/>
                  </a:schemeClr>
                </a:solidFill>
                <a:latin typeface="News Gothic Std" pitchFamily="34" charset="0"/>
              </a:rPr>
              <a:t>tiempo y dinero puedo regresarle a mi comunidad para ayudar a otros?</a:t>
            </a:r>
          </a:p>
          <a:p>
            <a:pPr marL="457200">
              <a:spcBef>
                <a:spcPts val="600"/>
              </a:spcBef>
              <a:spcAft>
                <a:spcPts val="600"/>
              </a:spcAft>
            </a:pPr>
            <a:r>
              <a:rPr lang="es-ES_tradnl" sz="1800" dirty="0" smtClean="0">
                <a:solidFill>
                  <a:schemeClr val="tx1">
                    <a:lumMod val="75000"/>
                    <a:lumOff val="25000"/>
                  </a:schemeClr>
                </a:solidFill>
                <a:latin typeface="News Gothic Std" pitchFamily="34" charset="0"/>
              </a:rPr>
              <a:t>¿</a:t>
            </a:r>
            <a:r>
              <a:rPr lang="es-ES_tradnl" sz="1800" dirty="0" smtClean="0">
                <a:solidFill>
                  <a:schemeClr val="tx1">
                    <a:lumMod val="75000"/>
                    <a:lumOff val="25000"/>
                  </a:schemeClr>
                </a:solidFill>
                <a:latin typeface="News Gothic Std" pitchFamily="34" charset="0"/>
              </a:rPr>
              <a:t>Cu</a:t>
            </a:r>
            <a:r>
              <a:rPr lang="en-US" sz="1800" dirty="0" err="1" smtClean="0">
                <a:solidFill>
                  <a:schemeClr val="tx1">
                    <a:lumMod val="75000"/>
                    <a:lumOff val="25000"/>
                  </a:schemeClr>
                </a:solidFill>
                <a:latin typeface="News Gothic Std" pitchFamily="34" charset="0"/>
              </a:rPr>
              <a:t>á</a:t>
            </a:r>
            <a:r>
              <a:rPr lang="es-ES_tradnl" sz="1800" dirty="0" err="1" smtClean="0">
                <a:solidFill>
                  <a:schemeClr val="tx1">
                    <a:lumMod val="75000"/>
                    <a:lumOff val="25000"/>
                  </a:schemeClr>
                </a:solidFill>
                <a:latin typeface="News Gothic Std" pitchFamily="34" charset="0"/>
              </a:rPr>
              <a:t>nto</a:t>
            </a:r>
            <a:r>
              <a:rPr lang="es-ES_tradnl" sz="1800" dirty="0" smtClean="0">
                <a:solidFill>
                  <a:schemeClr val="tx1">
                    <a:lumMod val="75000"/>
                    <a:lumOff val="25000"/>
                  </a:schemeClr>
                </a:solidFill>
                <a:latin typeface="News Gothic Std" pitchFamily="34" charset="0"/>
              </a:rPr>
              <a:t> </a:t>
            </a:r>
            <a:r>
              <a:rPr lang="es-ES_tradnl" sz="1800" dirty="0" smtClean="0">
                <a:solidFill>
                  <a:schemeClr val="tx1">
                    <a:lumMod val="75000"/>
                    <a:lumOff val="25000"/>
                  </a:schemeClr>
                </a:solidFill>
                <a:latin typeface="News Gothic Std" pitchFamily="34" charset="0"/>
              </a:rPr>
              <a:t>puedo ahorrar para vacaciones y viajes con mi familia y amigos?</a:t>
            </a:r>
            <a:endParaRPr lang="es-ES_tradnl" sz="1800" dirty="0">
              <a:solidFill>
                <a:schemeClr val="tx1">
                  <a:lumMod val="75000"/>
                  <a:lumOff val="25000"/>
                </a:schemeClr>
              </a:solidFill>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13</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 name="Text Placeholder 4"/>
          <p:cNvSpPr>
            <a:spLocks noGrp="1"/>
          </p:cNvSpPr>
          <p:nvPr>
            <p:ph type="body" sz="quarter" idx="11"/>
          </p:nvPr>
        </p:nvSpPr>
        <p:spPr>
          <a:xfrm rot="16200000">
            <a:off x="-2502138" y="2933700"/>
            <a:ext cx="6324602" cy="457199"/>
          </a:xfrm>
        </p:spPr>
        <p:txBody>
          <a:bodyPr/>
          <a:lstStyle/>
          <a:p>
            <a:r>
              <a:rPr lang="en-US" sz="2800" b="1" dirty="0" smtClean="0">
                <a:solidFill>
                  <a:schemeClr val="bg1"/>
                </a:solidFill>
                <a:latin typeface="News Gothic Std" pitchFamily="34" charset="0"/>
              </a:rPr>
              <a:t>ETAPAS DE VIDA FINANCIERA</a:t>
            </a:r>
            <a:endParaRPr lang="en-US" sz="2800" b="1" dirty="0">
              <a:solidFill>
                <a:schemeClr val="bg1"/>
              </a:solidFill>
              <a:latin typeface="News Gothic Std"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10" y="358269"/>
            <a:ext cx="7247466" cy="3913632"/>
          </a:xfrm>
          <a:prstGeom prst="rect">
            <a:avLst/>
          </a:prstGeom>
        </p:spPr>
      </p:pic>
    </p:spTree>
    <p:extLst>
      <p:ext uri="{BB962C8B-B14F-4D97-AF65-F5344CB8AC3E}">
        <p14:creationId xmlns:p14="http://schemas.microsoft.com/office/powerpoint/2010/main" val="289244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291677" y="4495799"/>
            <a:ext cx="7620897" cy="2105441"/>
          </a:xfrm>
        </p:spPr>
        <p:txBody>
          <a:bodyPr/>
          <a:lstStyle/>
          <a:p>
            <a:pPr>
              <a:spcBef>
                <a:spcPts val="600"/>
              </a:spcBef>
              <a:spcAft>
                <a:spcPts val="600"/>
              </a:spcAft>
            </a:pPr>
            <a:r>
              <a:rPr lang="es-ES_tradnl" sz="1800" dirty="0" smtClean="0">
                <a:latin typeface="News Gothic Std" pitchFamily="34" charset="0"/>
              </a:rPr>
              <a:t>Busque un balance</a:t>
            </a:r>
          </a:p>
          <a:p>
            <a:pPr>
              <a:spcBef>
                <a:spcPts val="600"/>
              </a:spcBef>
              <a:spcAft>
                <a:spcPts val="600"/>
              </a:spcAft>
            </a:pPr>
            <a:r>
              <a:rPr lang="es-ES_tradnl" sz="1800" dirty="0" smtClean="0">
                <a:latin typeface="News Gothic Std" pitchFamily="34" charset="0"/>
              </a:rPr>
              <a:t>Viva para el día de hoy</a:t>
            </a:r>
          </a:p>
          <a:p>
            <a:pPr>
              <a:spcBef>
                <a:spcPts val="600"/>
              </a:spcBef>
              <a:spcAft>
                <a:spcPts val="600"/>
              </a:spcAft>
            </a:pPr>
            <a:r>
              <a:rPr lang="es-ES_tradnl" sz="1800" dirty="0" smtClean="0">
                <a:latin typeface="News Gothic Std" pitchFamily="34" charset="0"/>
              </a:rPr>
              <a:t>Sea ahorrativo</a:t>
            </a:r>
          </a:p>
          <a:p>
            <a:pPr>
              <a:spcBef>
                <a:spcPts val="600"/>
              </a:spcBef>
              <a:spcAft>
                <a:spcPts val="600"/>
              </a:spcAft>
            </a:pPr>
            <a:r>
              <a:rPr lang="es-ES_tradnl" sz="1800" dirty="0" smtClean="0">
                <a:latin typeface="News Gothic Std" pitchFamily="34" charset="0"/>
              </a:rPr>
              <a:t>Sea caritativo</a:t>
            </a:r>
          </a:p>
          <a:p>
            <a:pPr>
              <a:spcBef>
                <a:spcPts val="600"/>
              </a:spcBef>
              <a:spcAft>
                <a:spcPts val="600"/>
              </a:spcAft>
            </a:pPr>
            <a:r>
              <a:rPr lang="es-ES_tradnl" sz="1800" dirty="0" smtClean="0">
                <a:latin typeface="News Gothic Std" pitchFamily="34" charset="0"/>
              </a:rPr>
              <a:t>Conozca su destino</a:t>
            </a:r>
            <a:endParaRPr lang="es-ES_tradnl" sz="1800" dirty="0">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14</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10" y="358269"/>
            <a:ext cx="7247466" cy="3913632"/>
          </a:xfrm>
          <a:prstGeom prst="rect">
            <a:avLst/>
          </a:prstGeom>
        </p:spPr>
      </p:pic>
      <p:sp>
        <p:nvSpPr>
          <p:cNvPr id="12" name="Text Placeholder 4"/>
          <p:cNvSpPr>
            <a:spLocks noGrp="1"/>
          </p:cNvSpPr>
          <p:nvPr>
            <p:ph type="body" sz="quarter" idx="11"/>
          </p:nvPr>
        </p:nvSpPr>
        <p:spPr>
          <a:xfrm rot="16200000">
            <a:off x="-2502138" y="2933700"/>
            <a:ext cx="6324602" cy="457199"/>
          </a:xfrm>
        </p:spPr>
        <p:txBody>
          <a:bodyPr/>
          <a:lstStyle/>
          <a:p>
            <a:r>
              <a:rPr lang="en-US" sz="2800" b="1" dirty="0" smtClean="0">
                <a:solidFill>
                  <a:schemeClr val="bg1"/>
                </a:solidFill>
                <a:latin typeface="News Gothic Std" pitchFamily="34" charset="0"/>
              </a:rPr>
              <a:t>ETAPAS DE VIDA FINANCIERA</a:t>
            </a:r>
            <a:endParaRPr lang="en-US" sz="2800" b="1" dirty="0">
              <a:solidFill>
                <a:schemeClr val="bg1"/>
              </a:solidFill>
              <a:latin typeface="News Gothic Std" pitchFamily="34" charset="0"/>
            </a:endParaRPr>
          </a:p>
        </p:txBody>
      </p:sp>
    </p:spTree>
    <p:extLst>
      <p:ext uri="{BB962C8B-B14F-4D97-AF65-F5344CB8AC3E}">
        <p14:creationId xmlns:p14="http://schemas.microsoft.com/office/powerpoint/2010/main" val="161238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5"/>
          <p:cNvSpPr>
            <a:spLocks noGrp="1"/>
          </p:cNvSpPr>
          <p:nvPr>
            <p:ph type="body" sz="quarter" idx="12"/>
          </p:nvPr>
        </p:nvSpPr>
        <p:spPr>
          <a:xfrm>
            <a:off x="1291677" y="4495799"/>
            <a:ext cx="7620897" cy="2121121"/>
          </a:xfrm>
        </p:spPr>
        <p:txBody>
          <a:bodyPr/>
          <a:lstStyle/>
          <a:p>
            <a:pPr>
              <a:spcBef>
                <a:spcPts val="600"/>
              </a:spcBef>
              <a:spcAft>
                <a:spcPts val="600"/>
              </a:spcAft>
            </a:pPr>
            <a:r>
              <a:rPr lang="es-ES_tradnl" sz="1800" dirty="0" smtClean="0">
                <a:latin typeface="News Gothic Std" pitchFamily="34" charset="0"/>
              </a:rPr>
              <a:t>Tenga un puntaje de crédito perfecto</a:t>
            </a:r>
          </a:p>
          <a:p>
            <a:pPr>
              <a:spcBef>
                <a:spcPts val="600"/>
              </a:spcBef>
              <a:spcAft>
                <a:spcPts val="600"/>
              </a:spcAft>
            </a:pPr>
            <a:r>
              <a:rPr lang="es-ES_tradnl" sz="1800" dirty="0" smtClean="0">
                <a:latin typeface="News Gothic Std" pitchFamily="34" charset="0"/>
              </a:rPr>
              <a:t>Termine de pagar su hipoteca</a:t>
            </a:r>
          </a:p>
          <a:p>
            <a:pPr>
              <a:spcBef>
                <a:spcPts val="600"/>
              </a:spcBef>
              <a:spcAft>
                <a:spcPts val="600"/>
              </a:spcAft>
            </a:pPr>
            <a:r>
              <a:rPr lang="es-ES_tradnl" sz="1800" dirty="0" smtClean="0">
                <a:latin typeface="News Gothic Std" pitchFamily="34" charset="0"/>
              </a:rPr>
              <a:t>No tenga ninguna deuda</a:t>
            </a:r>
          </a:p>
          <a:p>
            <a:pPr>
              <a:spcBef>
                <a:spcPts val="600"/>
              </a:spcBef>
              <a:spcAft>
                <a:spcPts val="600"/>
              </a:spcAft>
            </a:pPr>
            <a:r>
              <a:rPr lang="es-ES_tradnl" sz="1800" dirty="0" smtClean="0">
                <a:latin typeface="News Gothic Std" pitchFamily="34" charset="0"/>
              </a:rPr>
              <a:t>Retírese temprano</a:t>
            </a:r>
          </a:p>
          <a:p>
            <a:pPr>
              <a:spcBef>
                <a:spcPts val="600"/>
              </a:spcBef>
              <a:spcAft>
                <a:spcPts val="600"/>
              </a:spcAft>
            </a:pPr>
            <a:r>
              <a:rPr lang="es-ES_tradnl" sz="1800" dirty="0" smtClean="0">
                <a:latin typeface="News Gothic Std" pitchFamily="34" charset="0"/>
              </a:rPr>
              <a:t>Conviértase en un millonario</a:t>
            </a:r>
            <a:endParaRPr lang="es-ES_tradnl" sz="1800" dirty="0">
              <a:latin typeface="News Gothic Std" pitchFamily="34" charset="0"/>
            </a:endParaRPr>
          </a:p>
        </p:txBody>
      </p:sp>
      <p:sp>
        <p:nvSpPr>
          <p:cNvPr id="10"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15</a:t>
            </a:fld>
            <a:endParaRPr lang="en-US" sz="1200" dirty="0">
              <a:solidFill>
                <a:prstClr val="black"/>
              </a:solidFill>
              <a:latin typeface="News Gothic Std" pitchFamily="34" charset="0"/>
            </a:endParaRPr>
          </a:p>
        </p:txBody>
      </p:sp>
      <p:sp>
        <p:nvSpPr>
          <p:cNvPr id="20" name="Rectangle 19"/>
          <p:cNvSpPr/>
          <p:nvPr/>
        </p:nvSpPr>
        <p:spPr>
          <a:xfrm rot="16200000">
            <a:off x="-2902182" y="3028949"/>
            <a:ext cx="7162802" cy="64769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09" y="358269"/>
            <a:ext cx="7247466" cy="3913632"/>
          </a:xfrm>
          <a:prstGeom prst="rect">
            <a:avLst/>
          </a:prstGeom>
        </p:spPr>
      </p:pic>
      <p:sp>
        <p:nvSpPr>
          <p:cNvPr id="8" name="Text Placeholder 4"/>
          <p:cNvSpPr>
            <a:spLocks noGrp="1"/>
          </p:cNvSpPr>
          <p:nvPr>
            <p:ph type="body" sz="quarter" idx="11"/>
          </p:nvPr>
        </p:nvSpPr>
        <p:spPr>
          <a:xfrm rot="16200000">
            <a:off x="-2502138" y="2933700"/>
            <a:ext cx="6324602" cy="457199"/>
          </a:xfrm>
        </p:spPr>
        <p:txBody>
          <a:bodyPr/>
          <a:lstStyle/>
          <a:p>
            <a:r>
              <a:rPr lang="en-US" sz="2800" b="1" dirty="0" smtClean="0">
                <a:solidFill>
                  <a:schemeClr val="bg1"/>
                </a:solidFill>
                <a:latin typeface="News Gothic Std" pitchFamily="34" charset="0"/>
              </a:rPr>
              <a:t>ETAPAS DE VIDA FINANCIERA</a:t>
            </a:r>
            <a:endParaRPr lang="en-US" sz="2800" b="1" dirty="0">
              <a:solidFill>
                <a:schemeClr val="bg1"/>
              </a:solidFill>
              <a:latin typeface="News Gothic Std" pitchFamily="34" charset="0"/>
            </a:endParaRPr>
          </a:p>
        </p:txBody>
      </p:sp>
    </p:spTree>
    <p:extLst>
      <p:ext uri="{BB962C8B-B14F-4D97-AF65-F5344CB8AC3E}">
        <p14:creationId xmlns:p14="http://schemas.microsoft.com/office/powerpoint/2010/main" val="161238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209" y="0"/>
            <a:ext cx="3282593" cy="4233576"/>
          </a:xfrm>
          <a:prstGeom prst="rect">
            <a:avLst/>
          </a:prstGeom>
          <a:solidFill>
            <a:schemeClr val="accent2">
              <a:alpha val="72000"/>
            </a:schemeClr>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10"/>
          <p:cNvSpPr>
            <a:spLocks noGrp="1"/>
          </p:cNvSpPr>
          <p:nvPr>
            <p:ph type="body" sz="quarter" idx="10"/>
          </p:nvPr>
        </p:nvSpPr>
        <p:spPr>
          <a:xfrm>
            <a:off x="5540296" y="610727"/>
            <a:ext cx="2971800" cy="2883183"/>
          </a:xfrm>
        </p:spPr>
        <p:txBody>
          <a:bodyPr/>
          <a:lstStyle/>
          <a:p>
            <a:pPr>
              <a:lnSpc>
                <a:spcPct val="110000"/>
              </a:lnSpc>
            </a:pPr>
            <a:r>
              <a:rPr lang="es-ES_tradnl" sz="3600" dirty="0" smtClean="0">
                <a:solidFill>
                  <a:schemeClr val="bg1"/>
                </a:solidFill>
                <a:latin typeface="News Gothic Std" pitchFamily="34" charset="0"/>
              </a:rPr>
              <a:t>¿Quiere ser un millonario?</a:t>
            </a:r>
            <a:endParaRPr lang="es-ES_tradnl" sz="3600" dirty="0">
              <a:solidFill>
                <a:schemeClr val="bg1"/>
              </a:solidFill>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16</a:t>
            </a:fld>
            <a:endParaRPr lang="en-US" sz="1200" dirty="0">
              <a:solidFill>
                <a:schemeClr val="bg1"/>
              </a:solidFill>
              <a:latin typeface="News Gothic Std" pitchFamily="34" charset="0"/>
            </a:endParaRPr>
          </a:p>
        </p:txBody>
      </p:sp>
      <p:sp>
        <p:nvSpPr>
          <p:cNvPr id="6" name="Rectangle 5"/>
          <p:cNvSpPr/>
          <p:nvPr/>
        </p:nvSpPr>
        <p:spPr>
          <a:xfrm>
            <a:off x="5404534" y="3479799"/>
            <a:ext cx="3291697" cy="769455"/>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5"/>
          <p:cNvSpPr>
            <a:spLocks noGrp="1"/>
          </p:cNvSpPr>
          <p:nvPr>
            <p:ph type="body" sz="quarter" idx="4294967295"/>
          </p:nvPr>
        </p:nvSpPr>
        <p:spPr>
          <a:xfrm>
            <a:off x="5408796" y="3501866"/>
            <a:ext cx="3307988" cy="716030"/>
          </a:xfrm>
          <a:prstGeom prst="rect">
            <a:avLst/>
          </a:prstGeom>
        </p:spPr>
        <p:txBody>
          <a:bodyPr/>
          <a:lstStyle/>
          <a:p>
            <a:pPr marL="0" indent="0" algn="ctr">
              <a:buNone/>
            </a:pPr>
            <a:r>
              <a:rPr lang="en-US" sz="2000" dirty="0" smtClean="0">
                <a:solidFill>
                  <a:schemeClr val="accent3"/>
                </a:solidFill>
                <a:latin typeface="News Gothic Std" pitchFamily="34" charset="0"/>
              </a:rPr>
              <a:t>regions.com/beamillionaire</a:t>
            </a:r>
            <a:endParaRPr lang="en-US" sz="2000" dirty="0">
              <a:solidFill>
                <a:schemeClr val="accent3"/>
              </a:solidFill>
              <a:latin typeface="News Gothic Std" pitchFamily="34" charset="0"/>
            </a:endParaRPr>
          </a:p>
        </p:txBody>
      </p:sp>
      <p:pic>
        <p:nvPicPr>
          <p:cNvPr id="18" name="Picture 17"/>
          <p:cNvPicPr/>
          <p:nvPr/>
        </p:nvPicPr>
        <p:blipFill>
          <a:blip r:embed="rId3"/>
          <a:stretch>
            <a:fillRect/>
          </a:stretch>
        </p:blipFill>
        <p:spPr>
          <a:xfrm>
            <a:off x="417005" y="597566"/>
            <a:ext cx="4549084" cy="5863614"/>
          </a:xfrm>
          <a:prstGeom prst="rect">
            <a:avLst/>
          </a:prstGeom>
          <a:ln w="9525">
            <a:solidFill>
              <a:srgbClr val="8CC63F"/>
            </a:solidFill>
            <a:miter lim="800000"/>
            <a:headEnd/>
            <a:tailEnd/>
          </a:ln>
          <a:effectLst>
            <a:outerShdw blurRad="190500" algn="tl" rotWithShape="0">
              <a:srgbClr val="000000">
                <a:alpha val="60000"/>
              </a:srgbClr>
            </a:outerShdw>
          </a:effectLst>
        </p:spPr>
      </p:pic>
    </p:spTree>
    <p:extLst>
      <p:ext uri="{BB962C8B-B14F-4D97-AF65-F5344CB8AC3E}">
        <p14:creationId xmlns:p14="http://schemas.microsoft.com/office/powerpoint/2010/main" val="3822591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17</a:t>
            </a:fld>
            <a:endParaRPr lang="en-US" sz="1200" dirty="0">
              <a:latin typeface="News Gothic Std"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0577" y="6328322"/>
            <a:ext cx="1799441" cy="296951"/>
          </a:xfrm>
          <a:prstGeom prst="rect">
            <a:avLst/>
          </a:prstGeom>
        </p:spPr>
      </p:pic>
      <p:sp>
        <p:nvSpPr>
          <p:cNvPr id="9" name="Rectangle 8"/>
          <p:cNvSpPr/>
          <p:nvPr/>
        </p:nvSpPr>
        <p:spPr>
          <a:xfrm>
            <a:off x="5505808" y="609600"/>
            <a:ext cx="3415942" cy="1600200"/>
          </a:xfrm>
          <a:prstGeom prst="rect">
            <a:avLst/>
          </a:prstGeom>
          <a:solidFill>
            <a:schemeClr val="tx2">
              <a:alpha val="72000"/>
            </a:schemeClr>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10"/>
          <p:cNvSpPr>
            <a:spLocks noGrp="1"/>
          </p:cNvSpPr>
          <p:nvPr>
            <p:ph type="body" sz="quarter" idx="10"/>
          </p:nvPr>
        </p:nvSpPr>
        <p:spPr>
          <a:xfrm>
            <a:off x="5641894" y="615949"/>
            <a:ext cx="2971800" cy="1543051"/>
          </a:xfrm>
        </p:spPr>
        <p:txBody>
          <a:bodyPr/>
          <a:lstStyle/>
          <a:p>
            <a:pPr>
              <a:lnSpc>
                <a:spcPct val="110000"/>
              </a:lnSpc>
            </a:pPr>
            <a:r>
              <a:rPr lang="es-ES_tradnl" sz="4000" b="1" dirty="0" smtClean="0">
                <a:solidFill>
                  <a:schemeClr val="bg1"/>
                </a:solidFill>
                <a:latin typeface="News Gothic Std" pitchFamily="34" charset="0"/>
              </a:rPr>
              <a:t>Fraude de Inversión</a:t>
            </a:r>
            <a:endParaRPr lang="es-ES_tradnl" sz="4000" b="1" dirty="0">
              <a:solidFill>
                <a:schemeClr val="bg1"/>
              </a:solidFill>
            </a:endParaRPr>
          </a:p>
        </p:txBody>
      </p:sp>
      <p:sp>
        <p:nvSpPr>
          <p:cNvPr id="13" name="Rectangle 12"/>
          <p:cNvSpPr/>
          <p:nvPr/>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3640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ThinkstockPhotos-76800028.jp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a:xfrm>
            <a:off x="-1" y="-217320"/>
            <a:ext cx="9144001" cy="4248150"/>
          </a:xfrm>
        </p:spPr>
      </p:pic>
      <p:sp>
        <p:nvSpPr>
          <p:cNvPr id="11" name="Rectangle 1027"/>
          <p:cNvSpPr>
            <a:spLocks noGrp="1" noChangeArrowheads="1"/>
          </p:cNvSpPr>
          <p:nvPr>
            <p:ph type="body" sz="quarter" idx="13"/>
          </p:nvPr>
        </p:nvSpPr>
        <p:spPr>
          <a:xfrm>
            <a:off x="152400" y="4139100"/>
            <a:ext cx="4237348" cy="852140"/>
          </a:xfrm>
          <a:prstGeom prst="rect">
            <a:avLst/>
          </a:prstGeom>
        </p:spPr>
        <p:txBody>
          <a:bodyPr/>
          <a:lstStyle/>
          <a:p>
            <a:r>
              <a:rPr lang="es-ES_tradnl" sz="2800" dirty="0" smtClean="0">
                <a:solidFill>
                  <a:schemeClr val="tx2"/>
                </a:solidFill>
                <a:latin typeface="News Gothic Std" pitchFamily="34" charset="0"/>
              </a:rPr>
              <a:t>Señales de un posible Fraude de Inversi</a:t>
            </a:r>
            <a:r>
              <a:rPr lang="en-US" sz="2800" dirty="0" smtClean="0">
                <a:solidFill>
                  <a:schemeClr val="tx2"/>
                </a:solidFill>
                <a:latin typeface="News Gothic Std" pitchFamily="34" charset="0"/>
              </a:rPr>
              <a:t>ó</a:t>
            </a:r>
            <a:r>
              <a:rPr lang="es-ES_tradnl" sz="2800" dirty="0" smtClean="0">
                <a:solidFill>
                  <a:schemeClr val="tx2"/>
                </a:solidFill>
                <a:latin typeface="News Gothic Std" pitchFamily="34" charset="0"/>
              </a:rPr>
              <a:t>n</a:t>
            </a:r>
          </a:p>
          <a:p>
            <a:pPr lvl="1" eaLnBrk="1" hangingPunct="1"/>
            <a:endParaRPr lang="en-US" dirty="0" smtClean="0"/>
          </a:p>
          <a:p>
            <a:pPr eaLnBrk="1" hangingPunct="1">
              <a:buFontTx/>
              <a:buNone/>
            </a:pPr>
            <a:endParaRPr lang="en-US" sz="2800" b="1" dirty="0" smtClean="0">
              <a:solidFill>
                <a:srgbClr val="6DB33F"/>
              </a:solidFill>
            </a:endParaRPr>
          </a:p>
        </p:txBody>
      </p:sp>
      <p:sp>
        <p:nvSpPr>
          <p:cNvPr id="12" name="Text Placeholder 2"/>
          <p:cNvSpPr>
            <a:spLocks noGrp="1"/>
          </p:cNvSpPr>
          <p:nvPr>
            <p:ph type="body" sz="quarter" idx="14"/>
          </p:nvPr>
        </p:nvSpPr>
        <p:spPr>
          <a:xfrm>
            <a:off x="4436781" y="4321452"/>
            <a:ext cx="6208774" cy="779462"/>
          </a:xfrm>
        </p:spPr>
        <p:txBody>
          <a:bodyPr/>
          <a:lstStyle/>
          <a:p>
            <a:r>
              <a:rPr lang="es-ES_tradnl" b="1" dirty="0" smtClean="0">
                <a:solidFill>
                  <a:schemeClr val="tx1">
                    <a:lumMod val="75000"/>
                    <a:lumOff val="25000"/>
                  </a:schemeClr>
                </a:solidFill>
                <a:latin typeface="News Gothic Std" pitchFamily="34" charset="0"/>
              </a:rPr>
              <a:t>Señales de Alerta</a:t>
            </a:r>
            <a:endParaRPr lang="es-ES_tradnl" b="1" dirty="0">
              <a:solidFill>
                <a:schemeClr val="tx1">
                  <a:lumMod val="75000"/>
                  <a:lumOff val="25000"/>
                </a:schemeClr>
              </a:solidFill>
              <a:latin typeface="News Gothic Std" pitchFamily="34" charset="0"/>
            </a:endParaRPr>
          </a:p>
        </p:txBody>
      </p:sp>
      <p:sp>
        <p:nvSpPr>
          <p:cNvPr id="13" name="Text Placeholder 3"/>
          <p:cNvSpPr>
            <a:spLocks noGrp="1"/>
          </p:cNvSpPr>
          <p:nvPr>
            <p:ph type="body" sz="quarter" idx="15"/>
          </p:nvPr>
        </p:nvSpPr>
        <p:spPr>
          <a:xfrm>
            <a:off x="152400" y="5083334"/>
            <a:ext cx="4819650" cy="1602186"/>
          </a:xfrm>
        </p:spPr>
        <p:txBody>
          <a:bodyPr/>
          <a:lstStyle/>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Si suena demasiado bueno para ser </a:t>
            </a:r>
            <a:br>
              <a:rPr lang="es-ES_tradnl" sz="1800" dirty="0" smtClean="0">
                <a:solidFill>
                  <a:schemeClr val="tx1">
                    <a:lumMod val="75000"/>
                    <a:lumOff val="25000"/>
                  </a:schemeClr>
                </a:solidFill>
                <a:latin typeface="News Gothic Std" pitchFamily="34" charset="0"/>
              </a:rPr>
            </a:br>
            <a:r>
              <a:rPr lang="es-ES_tradnl" sz="1800" dirty="0" smtClean="0">
                <a:solidFill>
                  <a:schemeClr val="tx1">
                    <a:lumMod val="75000"/>
                    <a:lumOff val="25000"/>
                  </a:schemeClr>
                </a:solidFill>
                <a:latin typeface="News Gothic Std" pitchFamily="34" charset="0"/>
              </a:rPr>
              <a:t>cierto, probablemente lo es.</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No existen “garantías de ganancia”</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“Pero me pareció tan buena gente” </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“Todo el mundo lo está comprando” </a:t>
            </a:r>
            <a:endParaRPr lang="es-ES_tradnl" dirty="0" smtClean="0">
              <a:solidFill>
                <a:schemeClr val="tx1">
                  <a:lumMod val="75000"/>
                  <a:lumOff val="25000"/>
                </a:schemeClr>
              </a:solidFill>
              <a:latin typeface="News Gothic Std" pitchFamily="34" charset="0"/>
            </a:endParaRPr>
          </a:p>
          <a:p>
            <a:pPr>
              <a:spcBef>
                <a:spcPts val="300"/>
              </a:spcBef>
              <a:spcAft>
                <a:spcPts val="300"/>
              </a:spcAft>
              <a:buBlip>
                <a:blip r:embed="rId4"/>
              </a:buBlip>
            </a:pPr>
            <a:endParaRPr lang="es-ES_tradnl" dirty="0" smtClean="0">
              <a:solidFill>
                <a:schemeClr val="tx1">
                  <a:lumMod val="75000"/>
                  <a:lumOff val="25000"/>
                </a:schemeClr>
              </a:solidFill>
              <a:latin typeface="News Gothic Std" pitchFamily="34" charset="0"/>
            </a:endParaRPr>
          </a:p>
          <a:p>
            <a:pPr marL="0" indent="0">
              <a:buNone/>
            </a:pPr>
            <a:endParaRPr lang="es-ES_tradnl" dirty="0"/>
          </a:p>
        </p:txBody>
      </p:sp>
      <p:sp>
        <p:nvSpPr>
          <p:cNvPr id="14" name="Rectangle 13"/>
          <p:cNvSpPr/>
          <p:nvPr/>
        </p:nvSpPr>
        <p:spPr>
          <a:xfrm>
            <a:off x="-7883" y="4028601"/>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5" name="Straight Connector 14"/>
          <p:cNvCxnSpPr/>
          <p:nvPr/>
        </p:nvCxnSpPr>
        <p:spPr>
          <a:xfrm>
            <a:off x="4138169" y="4278480"/>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Text Placeholder 3"/>
          <p:cNvSpPr txBox="1">
            <a:spLocks/>
          </p:cNvSpPr>
          <p:nvPr/>
        </p:nvSpPr>
        <p:spPr>
          <a:xfrm>
            <a:off x="4463586" y="5083334"/>
            <a:ext cx="4621212" cy="1488505"/>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5"/>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Presión para mandar el dinero YA</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Reciprocidad</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Consejos financieros sin escrúpulos</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Abuso de personas</a:t>
            </a:r>
            <a:br>
              <a:rPr lang="es-ES_tradnl" sz="1800" dirty="0" smtClean="0">
                <a:solidFill>
                  <a:schemeClr val="tx1">
                    <a:lumMod val="75000"/>
                    <a:lumOff val="25000"/>
                  </a:schemeClr>
                </a:solidFill>
                <a:latin typeface="News Gothic Std" pitchFamily="34" charset="0"/>
              </a:rPr>
            </a:br>
            <a:r>
              <a:rPr lang="es-ES_tradnl" sz="1800" dirty="0" smtClean="0">
                <a:solidFill>
                  <a:schemeClr val="tx1">
                    <a:lumMod val="75000"/>
                    <a:lumOff val="25000"/>
                  </a:schemeClr>
                </a:solidFill>
                <a:latin typeface="News Gothic Std" pitchFamily="34" charset="0"/>
              </a:rPr>
              <a:t>mayores</a:t>
            </a:r>
            <a:endParaRPr lang="es-ES_tradnl" dirty="0" smtClean="0">
              <a:solidFill>
                <a:schemeClr val="tx1">
                  <a:lumMod val="75000"/>
                  <a:lumOff val="25000"/>
                </a:schemeClr>
              </a:solidFill>
              <a:latin typeface="News Gothic Std" pitchFamily="34" charset="0"/>
            </a:endParaRPr>
          </a:p>
          <a:p>
            <a:pPr marL="0" indent="0">
              <a:buFontTx/>
              <a:buNone/>
            </a:pPr>
            <a:endParaRPr lang="es-ES_tradnl" dirty="0"/>
          </a:p>
        </p:txBody>
      </p:sp>
      <p:sp>
        <p:nvSpPr>
          <p:cNvPr id="9"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18</a:t>
            </a:fld>
            <a:endParaRPr lang="en-US" sz="1200" dirty="0">
              <a:latin typeface="News Gothic Std" pitchFamily="34" charset="0"/>
            </a:endParaRPr>
          </a:p>
        </p:txBody>
      </p:sp>
    </p:spTree>
    <p:extLst>
      <p:ext uri="{BB962C8B-B14F-4D97-AF65-F5344CB8AC3E}">
        <p14:creationId xmlns:p14="http://schemas.microsoft.com/office/powerpoint/2010/main" val="1703802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8"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Hidden Slide: </a:t>
            </a:r>
            <a:br>
              <a:rPr lang="en-US" sz="2800" b="1" cap="all" dirty="0" smtClean="0">
                <a:solidFill>
                  <a:schemeClr val="tx2"/>
                </a:solidFill>
                <a:latin typeface="News Gothic Std" pitchFamily="34" charset="0"/>
                <a:cs typeface="Arial" charset="0"/>
              </a:rPr>
            </a:br>
            <a:r>
              <a:rPr lang="en-US" sz="2400" dirty="0" smtClean="0">
                <a:solidFill>
                  <a:schemeClr val="tx2"/>
                </a:solidFill>
                <a:latin typeface="News Gothic Std" pitchFamily="34" charset="0"/>
                <a:cs typeface="Arial" charset="0"/>
              </a:rPr>
              <a:t>Facilitator Preparation Instructions</a:t>
            </a:r>
          </a:p>
        </p:txBody>
      </p:sp>
    </p:spTree>
    <p:extLst>
      <p:ext uri="{BB962C8B-B14F-4D97-AF65-F5344CB8AC3E}">
        <p14:creationId xmlns:p14="http://schemas.microsoft.com/office/powerpoint/2010/main" val="18830776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6"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Hidden Slide: </a:t>
            </a:r>
            <a:br>
              <a:rPr lang="en-US" sz="2800" b="1" cap="all" dirty="0" smtClean="0">
                <a:solidFill>
                  <a:schemeClr val="tx2"/>
                </a:solidFill>
                <a:latin typeface="News Gothic Std" pitchFamily="34" charset="0"/>
                <a:cs typeface="Arial" charset="0"/>
              </a:rPr>
            </a:br>
            <a:r>
              <a:rPr lang="en-US" sz="2400" dirty="0" smtClean="0">
                <a:solidFill>
                  <a:schemeClr val="tx2"/>
                </a:solidFill>
                <a:latin typeface="News Gothic Std" pitchFamily="34" charset="0"/>
                <a:cs typeface="Arial" charset="0"/>
              </a:rPr>
              <a:t>Facilitator Preparation Instructions</a:t>
            </a:r>
          </a:p>
        </p:txBody>
      </p: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a:t>
            </a:fld>
            <a:endParaRPr lang="en-US" sz="1200" dirty="0">
              <a:latin typeface="News Gothic Std" pitchFamily="34" charset="0"/>
            </a:endParaRPr>
          </a:p>
        </p:txBody>
      </p:sp>
    </p:spTree>
    <p:extLst>
      <p:ext uri="{BB962C8B-B14F-4D97-AF65-F5344CB8AC3E}">
        <p14:creationId xmlns:p14="http://schemas.microsoft.com/office/powerpoint/2010/main" val="179045658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1" cy="6784511"/>
          </a:xfrm>
          <a:prstGeom prst="rect">
            <a:avLst/>
          </a:prstGeom>
        </p:spPr>
      </p:pic>
      <p:sp>
        <p:nvSpPr>
          <p:cNvPr id="3" name="Rectangle 2"/>
          <p:cNvSpPr/>
          <p:nvPr/>
        </p:nvSpPr>
        <p:spPr>
          <a:xfrm>
            <a:off x="0" y="1"/>
            <a:ext cx="9144000" cy="6784510"/>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20</a:t>
            </a:fld>
            <a:endParaRPr lang="en-US" sz="1200" dirty="0">
              <a:solidFill>
                <a:schemeClr val="bg1"/>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20</a:t>
            </a:fld>
            <a:endParaRPr lang="en-US" sz="1200" dirty="0">
              <a:latin typeface="News Gothic Std"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02" y="904855"/>
            <a:ext cx="7884427" cy="4559808"/>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0597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47" y="0"/>
            <a:ext cx="4516815" cy="6782006"/>
          </a:xfrm>
          <a:prstGeom prst="rect">
            <a:avLst/>
          </a:prstGeom>
        </p:spPr>
      </p:pic>
      <p:sp>
        <p:nvSpPr>
          <p:cNvPr id="9" name="Text Placeholder 10"/>
          <p:cNvSpPr>
            <a:spLocks noGrp="1"/>
          </p:cNvSpPr>
          <p:nvPr>
            <p:ph type="body" sz="quarter" idx="10"/>
          </p:nvPr>
        </p:nvSpPr>
        <p:spPr>
          <a:xfrm>
            <a:off x="4952999" y="666749"/>
            <a:ext cx="3968751" cy="2883183"/>
          </a:xfrm>
        </p:spPr>
        <p:txBody>
          <a:bodyPr/>
          <a:lstStyle/>
          <a:p>
            <a:r>
              <a:rPr lang="es-ES_tradnl" dirty="0" smtClean="0">
                <a:latin typeface="News Gothic Std" pitchFamily="34" charset="0"/>
              </a:rPr>
              <a:t>¿Por qué una Transferencia de Riqueza es tan Importante?</a:t>
            </a:r>
            <a:endParaRPr lang="es-ES_tradnl" dirty="0"/>
          </a:p>
        </p:txBody>
      </p:sp>
      <p:sp>
        <p:nvSpPr>
          <p:cNvPr id="10" name="Rectangle 9"/>
          <p:cNvSpPr/>
          <p:nvPr/>
        </p:nvSpPr>
        <p:spPr>
          <a:xfrm rot="16200000">
            <a:off x="1674699" y="3899962"/>
            <a:ext cx="5710769"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1" name="Oval 10"/>
          <p:cNvSpPr/>
          <p:nvPr/>
        </p:nvSpPr>
        <p:spPr>
          <a:xfrm>
            <a:off x="4360653" y="7384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429554" y="38862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429555" y="23342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39913" y="55423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rgbClr val="000000"/>
                </a:solidFill>
                <a:latin typeface="News Gothic Std" pitchFamily="34" charset="0"/>
              </a:rPr>
              <a:pPr marL="274320"/>
              <a:t>21</a:t>
            </a:fld>
            <a:endParaRPr lang="en-US" sz="1200" dirty="0">
              <a:solidFill>
                <a:srgbClr val="000000"/>
              </a:solidFill>
              <a:latin typeface="News Gothic Std" pitchFamily="34" charset="0"/>
            </a:endParaRPr>
          </a:p>
        </p:txBody>
      </p:sp>
    </p:spTree>
    <p:extLst>
      <p:ext uri="{BB962C8B-B14F-4D97-AF65-F5344CB8AC3E}">
        <p14:creationId xmlns:p14="http://schemas.microsoft.com/office/powerpoint/2010/main" val="1152258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y-save.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781800"/>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22</a:t>
            </a:fld>
            <a:endParaRPr lang="en-US" sz="1200" dirty="0">
              <a:latin typeface="News Gothic Std"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0577" y="6328322"/>
            <a:ext cx="1799441" cy="296951"/>
          </a:xfrm>
          <a:prstGeom prst="rect">
            <a:avLst/>
          </a:prstGeom>
        </p:spPr>
      </p:pic>
      <p:sp>
        <p:nvSpPr>
          <p:cNvPr id="11" name="Rectangle 10"/>
          <p:cNvSpPr/>
          <p:nvPr/>
        </p:nvSpPr>
        <p:spPr>
          <a:xfrm>
            <a:off x="293688" y="773889"/>
            <a:ext cx="3954960" cy="3867363"/>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3" name="Rectangle 12"/>
          <p:cNvSpPr/>
          <p:nvPr/>
        </p:nvSpPr>
        <p:spPr>
          <a:xfrm>
            <a:off x="459152" y="1461286"/>
            <a:ext cx="3585685" cy="3016210"/>
          </a:xfrm>
          <a:prstGeom prst="rect">
            <a:avLst/>
          </a:prstGeom>
        </p:spPr>
        <p:txBody>
          <a:bodyPr wrap="square">
            <a:spAutoFit/>
          </a:bodyPr>
          <a:lstStyle/>
          <a:p>
            <a:pPr marL="457200" indent="-457200">
              <a:spcBef>
                <a:spcPts val="600"/>
              </a:spcBef>
              <a:spcAft>
                <a:spcPts val="600"/>
              </a:spcAft>
              <a:buSzPct val="100000"/>
              <a:buBlip>
                <a:blip r:embed="rId5"/>
              </a:buBlip>
            </a:pPr>
            <a:r>
              <a:rPr lang="es-ES_tradnl" sz="2000" dirty="0" smtClean="0">
                <a:solidFill>
                  <a:srgbClr val="FFFFFF"/>
                </a:solidFill>
                <a:latin typeface="News Gothic Std" pitchFamily="34" charset="0"/>
              </a:rPr>
              <a:t>Regalos simples</a:t>
            </a:r>
          </a:p>
          <a:p>
            <a:pPr marL="457200" indent="-457200">
              <a:spcBef>
                <a:spcPts val="600"/>
              </a:spcBef>
              <a:spcAft>
                <a:spcPts val="600"/>
              </a:spcAft>
              <a:buSzPct val="100000"/>
              <a:buBlip>
                <a:blip r:embed="rId5"/>
              </a:buBlip>
            </a:pPr>
            <a:r>
              <a:rPr lang="es-ES_tradnl" sz="2000" dirty="0" smtClean="0">
                <a:solidFill>
                  <a:srgbClr val="FFFFFF"/>
                </a:solidFill>
                <a:latin typeface="News Gothic Std" pitchFamily="34" charset="0"/>
              </a:rPr>
              <a:t>Fideicomisos de seguros de vida irrevocables</a:t>
            </a:r>
          </a:p>
          <a:p>
            <a:pPr marL="457200" indent="-457200">
              <a:spcBef>
                <a:spcPts val="600"/>
              </a:spcBef>
              <a:spcAft>
                <a:spcPts val="600"/>
              </a:spcAft>
              <a:buSzPct val="100000"/>
              <a:buBlip>
                <a:blip r:embed="rId5"/>
              </a:buBlip>
            </a:pPr>
            <a:r>
              <a:rPr lang="es-ES_tradnl" sz="2000" dirty="0" smtClean="0">
                <a:solidFill>
                  <a:srgbClr val="FFFFFF"/>
                </a:solidFill>
                <a:latin typeface="News Gothic Std" pitchFamily="34" charset="0"/>
              </a:rPr>
              <a:t>Fideicomisos con anualidades retenidas para el donante</a:t>
            </a:r>
          </a:p>
          <a:p>
            <a:pPr marL="457200" indent="-457200">
              <a:spcBef>
                <a:spcPts val="600"/>
              </a:spcBef>
              <a:spcAft>
                <a:spcPts val="600"/>
              </a:spcAft>
              <a:buSzPct val="100000"/>
              <a:buBlip>
                <a:blip r:embed="rId5"/>
              </a:buBlip>
            </a:pPr>
            <a:r>
              <a:rPr lang="es-ES_tradnl" sz="2000" dirty="0" smtClean="0">
                <a:solidFill>
                  <a:srgbClr val="FFFFFF"/>
                </a:solidFill>
                <a:latin typeface="News Gothic Std" pitchFamily="34" charset="0"/>
              </a:rPr>
              <a:t>Pagos de impuestos de ingreso</a:t>
            </a:r>
            <a:endParaRPr lang="es-ES_tradnl" sz="2000" dirty="0">
              <a:solidFill>
                <a:srgbClr val="FFFFFF"/>
              </a:solidFill>
              <a:latin typeface="News Gothic Std" pitchFamily="34" charset="0"/>
            </a:endParaRPr>
          </a:p>
        </p:txBody>
      </p:sp>
      <p:sp>
        <p:nvSpPr>
          <p:cNvPr id="14" name="Text Placeholder 2"/>
          <p:cNvSpPr txBox="1">
            <a:spLocks/>
          </p:cNvSpPr>
          <p:nvPr/>
        </p:nvSpPr>
        <p:spPr>
          <a:xfrm>
            <a:off x="459153" y="908133"/>
            <a:ext cx="3758140" cy="47307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b="1" dirty="0" smtClean="0">
                <a:solidFill>
                  <a:schemeClr val="tx1">
                    <a:lumMod val="75000"/>
                    <a:lumOff val="25000"/>
                  </a:schemeClr>
                </a:solidFill>
                <a:latin typeface="News Gothic Std" pitchFamily="34" charset="0"/>
              </a:rPr>
              <a:t>¿Cuales son mis opciones?</a:t>
            </a:r>
            <a:endParaRPr lang="es-ES_tradnl" b="1" dirty="0">
              <a:solidFill>
                <a:schemeClr val="tx1">
                  <a:lumMod val="75000"/>
                  <a:lumOff val="25000"/>
                </a:schemeClr>
              </a:solidFill>
              <a:latin typeface="News Gothic Std" pitchFamily="34" charset="0"/>
            </a:endParaRPr>
          </a:p>
        </p:txBody>
      </p:sp>
    </p:spTree>
    <p:extLst>
      <p:ext uri="{BB962C8B-B14F-4D97-AF65-F5344CB8AC3E}">
        <p14:creationId xmlns:p14="http://schemas.microsoft.com/office/powerpoint/2010/main" val="265485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793692"/>
          </a:xfrm>
          <a:prstGeom prst="rect">
            <a:avLst/>
          </a:prstGeom>
        </p:spPr>
      </p:pic>
      <p:sp>
        <p:nvSpPr>
          <p:cNvPr id="6" name="Text Placeholder 5"/>
          <p:cNvSpPr>
            <a:spLocks noGrp="1"/>
          </p:cNvSpPr>
          <p:nvPr>
            <p:ph type="body" sz="quarter" idx="10"/>
          </p:nvPr>
        </p:nvSpPr>
        <p:spPr>
          <a:xfrm>
            <a:off x="3665616" y="648659"/>
            <a:ext cx="3668712" cy="1244600"/>
          </a:xfrm>
        </p:spPr>
        <p:txBody>
          <a:bodyPr/>
          <a:lstStyle/>
          <a:p>
            <a:r>
              <a:rPr lang="es-ES_tradnl" sz="9600" b="1" dirty="0" smtClean="0">
                <a:solidFill>
                  <a:schemeClr val="accent3"/>
                </a:solidFill>
                <a:latin typeface="News Gothic Std" pitchFamily="34" charset="0"/>
              </a:rPr>
              <a:t>pasos</a:t>
            </a:r>
            <a:r>
              <a:rPr lang="es-ES_tradnl" sz="4000" dirty="0" smtClean="0">
                <a:solidFill>
                  <a:schemeClr val="accent3">
                    <a:lumMod val="40000"/>
                    <a:lumOff val="60000"/>
                  </a:schemeClr>
                </a:solidFill>
                <a:latin typeface="News Gothic Std" pitchFamily="34" charset="0"/>
              </a:rPr>
              <a:t/>
            </a:r>
            <a:br>
              <a:rPr lang="es-ES_tradnl" sz="4000" dirty="0" smtClean="0">
                <a:solidFill>
                  <a:schemeClr val="accent3">
                    <a:lumMod val="40000"/>
                    <a:lumOff val="60000"/>
                  </a:schemeClr>
                </a:solidFill>
                <a:latin typeface="News Gothic Std" pitchFamily="34" charset="0"/>
              </a:rPr>
            </a:br>
            <a:endParaRPr lang="es-ES_tradnl" sz="9600" b="1" dirty="0">
              <a:solidFill>
                <a:srgbClr val="FF6600"/>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23</a:t>
            </a:fld>
            <a:endParaRPr lang="en-US" sz="1200" dirty="0">
              <a:latin typeface="News Gothic Std" pitchFamily="34" charset="0"/>
            </a:endParaRPr>
          </a:p>
        </p:txBody>
      </p:sp>
      <p:sp>
        <p:nvSpPr>
          <p:cNvPr id="2" name="Rectangle 1"/>
          <p:cNvSpPr/>
          <p:nvPr/>
        </p:nvSpPr>
        <p:spPr>
          <a:xfrm>
            <a:off x="5145088" y="1724936"/>
            <a:ext cx="4163601" cy="1569660"/>
          </a:xfrm>
          <a:prstGeom prst="rect">
            <a:avLst/>
          </a:prstGeom>
        </p:spPr>
        <p:txBody>
          <a:bodyPr wrap="none">
            <a:spAutoFit/>
          </a:bodyPr>
          <a:lstStyle/>
          <a:p>
            <a:r>
              <a:rPr lang="es-ES_tradnl" sz="9600" b="1" dirty="0" smtClean="0">
                <a:solidFill>
                  <a:srgbClr val="FF6600"/>
                </a:solidFill>
                <a:latin typeface="News Gothic Std" pitchFamily="34" charset="0"/>
              </a:rPr>
              <a:t>tomar</a:t>
            </a:r>
            <a:r>
              <a:rPr lang="en-US" sz="9600" b="1" dirty="0" smtClean="0">
                <a:solidFill>
                  <a:srgbClr val="FF6600"/>
                </a:solidFill>
                <a:latin typeface="News Gothic Std" pitchFamily="34" charset="0"/>
              </a:rPr>
              <a:t>?</a:t>
            </a:r>
            <a:endParaRPr lang="en-US" sz="9600" b="1" dirty="0">
              <a:solidFill>
                <a:srgbClr val="FF6600"/>
              </a:solidFill>
              <a:latin typeface="News Gothic Std" pitchFamily="34" charset="0"/>
            </a:endParaRPr>
          </a:p>
        </p:txBody>
      </p:sp>
      <p:sp>
        <p:nvSpPr>
          <p:cNvPr id="19" name="Rectangle 18"/>
          <p:cNvSpPr/>
          <p:nvPr/>
        </p:nvSpPr>
        <p:spPr>
          <a:xfrm>
            <a:off x="3320663" y="1975487"/>
            <a:ext cx="2007216" cy="707886"/>
          </a:xfrm>
          <a:prstGeom prst="rect">
            <a:avLst/>
          </a:prstGeom>
        </p:spPr>
        <p:txBody>
          <a:bodyPr wrap="none">
            <a:spAutoFit/>
          </a:bodyPr>
          <a:lstStyle/>
          <a:p>
            <a:r>
              <a:rPr lang="es-ES_tradnl" sz="4000" dirty="0" smtClean="0">
                <a:solidFill>
                  <a:schemeClr val="accent3"/>
                </a:solidFill>
                <a:latin typeface="News Gothic Std" pitchFamily="34" charset="0"/>
              </a:rPr>
              <a:t>debería </a:t>
            </a:r>
          </a:p>
        </p:txBody>
      </p:sp>
      <p:sp>
        <p:nvSpPr>
          <p:cNvPr id="22" name="Text Placeholder 5"/>
          <p:cNvSpPr>
            <a:spLocks noGrp="1"/>
          </p:cNvSpPr>
          <p:nvPr>
            <p:ph type="body" sz="quarter" idx="10"/>
          </p:nvPr>
        </p:nvSpPr>
        <p:spPr>
          <a:xfrm>
            <a:off x="3213972" y="597859"/>
            <a:ext cx="1611312" cy="787400"/>
          </a:xfrm>
        </p:spPr>
        <p:txBody>
          <a:bodyPr/>
          <a:lstStyle/>
          <a:p>
            <a:r>
              <a:rPr lang="en-US" sz="4000" dirty="0" smtClean="0">
                <a:solidFill>
                  <a:srgbClr val="FF6600"/>
                </a:solidFill>
                <a:latin typeface="News Gothic Std" pitchFamily="34" charset="0"/>
              </a:rPr>
              <a:t>¿</a:t>
            </a:r>
            <a:r>
              <a:rPr lang="es-ES_tradnl" sz="4000" dirty="0" smtClean="0">
                <a:solidFill>
                  <a:srgbClr val="FF6600"/>
                </a:solidFill>
                <a:latin typeface="News Gothic Std" pitchFamily="34" charset="0"/>
              </a:rPr>
              <a:t>Qué</a:t>
            </a:r>
            <a:endParaRPr lang="es-ES_tradnl" sz="9600" b="1" dirty="0">
              <a:solidFill>
                <a:srgbClr val="FF6600"/>
              </a:solidFill>
              <a:latin typeface="News Gothic Std"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4290851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p:txBody>
          <a:bodyPr/>
          <a:lstStyle/>
          <a:p>
            <a:r>
              <a:rPr lang="en-US" cap="all" dirty="0" smtClean="0">
                <a:latin typeface="News Gothic Std" pitchFamily="34" charset="0"/>
              </a:rPr>
              <a:t>Felicitaciones</a:t>
            </a:r>
            <a:endParaRPr lang="en-US" cap="all" dirty="0">
              <a:latin typeface="News Gothic Std" pitchFamily="34" charset="0"/>
            </a:endParaRPr>
          </a:p>
          <a:p>
            <a:endParaRPr lang="en-US" dirty="0"/>
          </a:p>
        </p:txBody>
      </p:sp>
      <p:sp>
        <p:nvSpPr>
          <p:cNvPr id="9" name="Text Placeholder 11"/>
          <p:cNvSpPr>
            <a:spLocks noGrp="1"/>
          </p:cNvSpPr>
          <p:nvPr>
            <p:ph type="body" sz="quarter" idx="11"/>
          </p:nvPr>
        </p:nvSpPr>
        <p:spPr/>
        <p:txBody>
          <a:bodyPr/>
          <a:lstStyle/>
          <a:p>
            <a:r>
              <a:rPr lang="es-ES_tradnl" sz="2000" b="1" dirty="0" smtClean="0">
                <a:solidFill>
                  <a:schemeClr val="tx1">
                    <a:lumMod val="75000"/>
                    <a:lumOff val="25000"/>
                  </a:schemeClr>
                </a:solidFill>
                <a:latin typeface="News Gothic Std" pitchFamily="34" charset="0"/>
              </a:rPr>
              <a:t>Hoy, usted aprendió:</a:t>
            </a:r>
          </a:p>
          <a:p>
            <a:endParaRPr lang="en-US" dirty="0"/>
          </a:p>
        </p:txBody>
      </p:sp>
      <p:sp>
        <p:nvSpPr>
          <p:cNvPr id="5" name="Text Placeholder 4"/>
          <p:cNvSpPr>
            <a:spLocks noGrp="1"/>
          </p:cNvSpPr>
          <p:nvPr>
            <p:ph type="body" sz="quarter" idx="12"/>
          </p:nvPr>
        </p:nvSpPr>
        <p:spPr>
          <a:xfrm>
            <a:off x="416014" y="2286000"/>
            <a:ext cx="8499386" cy="3846364"/>
          </a:xfrm>
        </p:spPr>
        <p:txBody>
          <a:bodyPr/>
          <a:lstStyle/>
          <a:p>
            <a:pPr marL="457200">
              <a:spcBef>
                <a:spcPts val="1200"/>
              </a:spcBef>
              <a:spcAft>
                <a:spcPts val="1200"/>
              </a:spcAft>
            </a:pPr>
            <a:r>
              <a:rPr lang="es-ES_tradnl" sz="2000" dirty="0" smtClean="0">
                <a:solidFill>
                  <a:schemeClr val="tx1">
                    <a:lumMod val="75000"/>
                    <a:lumOff val="25000"/>
                  </a:schemeClr>
                </a:solidFill>
              </a:rPr>
              <a:t>¿Cuál es la manera más efectiva para acumular riqueza?</a:t>
            </a:r>
          </a:p>
          <a:p>
            <a:pPr marL="457200">
              <a:spcBef>
                <a:spcPts val="1200"/>
              </a:spcBef>
              <a:spcAft>
                <a:spcPts val="1200"/>
              </a:spcAft>
            </a:pPr>
            <a:r>
              <a:rPr lang="es-ES_tradnl" sz="2000" dirty="0" smtClean="0">
                <a:solidFill>
                  <a:schemeClr val="tx1">
                    <a:lumMod val="75000"/>
                    <a:lumOff val="25000"/>
                  </a:schemeClr>
                </a:solidFill>
              </a:rPr>
              <a:t>¿</a:t>
            </a:r>
            <a:r>
              <a:rPr lang="es-ES_tradnl" sz="2000" dirty="0" smtClean="0">
                <a:solidFill>
                  <a:schemeClr val="tx1">
                    <a:lumMod val="75000"/>
                    <a:lumOff val="25000"/>
                  </a:schemeClr>
                </a:solidFill>
              </a:rPr>
              <a:t>C</a:t>
            </a:r>
            <a:r>
              <a:rPr lang="en-US" sz="2000" dirty="0" err="1" smtClean="0">
                <a:solidFill>
                  <a:schemeClr val="tx1">
                    <a:lumMod val="75000"/>
                    <a:lumOff val="25000"/>
                  </a:schemeClr>
                </a:solidFill>
              </a:rPr>
              <a:t>ó</a:t>
            </a:r>
            <a:r>
              <a:rPr lang="es-ES_tradnl" sz="2000" dirty="0" err="1" smtClean="0">
                <a:solidFill>
                  <a:schemeClr val="tx1">
                    <a:lumMod val="75000"/>
                    <a:lumOff val="25000"/>
                  </a:schemeClr>
                </a:solidFill>
              </a:rPr>
              <a:t>mo</a:t>
            </a:r>
            <a:r>
              <a:rPr lang="es-ES_tradnl" sz="2000" dirty="0" smtClean="0">
                <a:solidFill>
                  <a:schemeClr val="tx1">
                    <a:lumMod val="75000"/>
                    <a:lumOff val="25000"/>
                  </a:schemeClr>
                </a:solidFill>
              </a:rPr>
              <a:t> </a:t>
            </a:r>
            <a:r>
              <a:rPr lang="es-ES_tradnl" sz="2000" dirty="0" smtClean="0">
                <a:solidFill>
                  <a:schemeClr val="tx1">
                    <a:lumMod val="75000"/>
                    <a:lumOff val="25000"/>
                  </a:schemeClr>
                </a:solidFill>
              </a:rPr>
              <a:t>puedo desarrollar una cartera de inversión efectiva?</a:t>
            </a:r>
          </a:p>
          <a:p>
            <a:pPr marL="457200">
              <a:spcBef>
                <a:spcPts val="1200"/>
              </a:spcBef>
              <a:spcAft>
                <a:spcPts val="1200"/>
              </a:spcAft>
            </a:pPr>
            <a:r>
              <a:rPr lang="es-ES_tradnl" sz="2000" dirty="0" smtClean="0">
                <a:solidFill>
                  <a:schemeClr val="tx1">
                    <a:lumMod val="75000"/>
                    <a:lumOff val="25000"/>
                  </a:schemeClr>
                </a:solidFill>
              </a:rPr>
              <a:t>¿</a:t>
            </a:r>
            <a:r>
              <a:rPr lang="es-ES_tradnl" sz="2000" dirty="0" smtClean="0">
                <a:solidFill>
                  <a:schemeClr val="tx1">
                    <a:lumMod val="75000"/>
                    <a:lumOff val="25000"/>
                  </a:schemeClr>
                </a:solidFill>
              </a:rPr>
              <a:t>C</a:t>
            </a:r>
            <a:r>
              <a:rPr lang="en-US" sz="2000" dirty="0" err="1" smtClean="0">
                <a:solidFill>
                  <a:schemeClr val="tx1">
                    <a:lumMod val="75000"/>
                    <a:lumOff val="25000"/>
                  </a:schemeClr>
                </a:solidFill>
              </a:rPr>
              <a:t>ó</a:t>
            </a:r>
            <a:r>
              <a:rPr lang="es-ES_tradnl" sz="2000" dirty="0" err="1" smtClean="0">
                <a:solidFill>
                  <a:schemeClr val="tx1">
                    <a:lumMod val="75000"/>
                    <a:lumOff val="25000"/>
                  </a:schemeClr>
                </a:solidFill>
              </a:rPr>
              <a:t>mo</a:t>
            </a:r>
            <a:r>
              <a:rPr lang="es-ES_tradnl" sz="2000" dirty="0" smtClean="0">
                <a:solidFill>
                  <a:schemeClr val="tx1">
                    <a:lumMod val="75000"/>
                    <a:lumOff val="25000"/>
                  </a:schemeClr>
                </a:solidFill>
              </a:rPr>
              <a:t> </a:t>
            </a:r>
            <a:r>
              <a:rPr lang="es-ES_tradnl" sz="2000" dirty="0" smtClean="0">
                <a:solidFill>
                  <a:schemeClr val="tx1">
                    <a:lumMod val="75000"/>
                    <a:lumOff val="25000"/>
                  </a:schemeClr>
                </a:solidFill>
              </a:rPr>
              <a:t>puedo pasar por las diferentes etapas de vida de inversión financiera?</a:t>
            </a:r>
          </a:p>
          <a:p>
            <a:pPr marL="457200">
              <a:spcBef>
                <a:spcPts val="1200"/>
              </a:spcBef>
              <a:spcAft>
                <a:spcPts val="1200"/>
              </a:spcAft>
            </a:pPr>
            <a:r>
              <a:rPr lang="es-ES_tradnl" sz="2000" dirty="0" smtClean="0">
                <a:solidFill>
                  <a:schemeClr val="tx1">
                    <a:lumMod val="75000"/>
                    <a:lumOff val="25000"/>
                  </a:schemeClr>
                </a:solidFill>
              </a:rPr>
              <a:t>¿</a:t>
            </a:r>
            <a:r>
              <a:rPr lang="es-ES_tradnl" sz="2000" dirty="0" smtClean="0">
                <a:solidFill>
                  <a:schemeClr val="tx1">
                    <a:lumMod val="75000"/>
                    <a:lumOff val="25000"/>
                  </a:schemeClr>
                </a:solidFill>
              </a:rPr>
              <a:t>C</a:t>
            </a:r>
            <a:r>
              <a:rPr lang="en-US" sz="2000" dirty="0" err="1" smtClean="0">
                <a:solidFill>
                  <a:schemeClr val="tx1">
                    <a:lumMod val="75000"/>
                    <a:lumOff val="25000"/>
                  </a:schemeClr>
                </a:solidFill>
              </a:rPr>
              <a:t>ó</a:t>
            </a:r>
            <a:r>
              <a:rPr lang="es-ES_tradnl" sz="2000" dirty="0" err="1" smtClean="0">
                <a:solidFill>
                  <a:schemeClr val="tx1">
                    <a:lumMod val="75000"/>
                    <a:lumOff val="25000"/>
                  </a:schemeClr>
                </a:solidFill>
              </a:rPr>
              <a:t>mo</a:t>
            </a:r>
            <a:r>
              <a:rPr lang="es-ES_tradnl" sz="2000" dirty="0" smtClean="0">
                <a:solidFill>
                  <a:schemeClr val="tx1">
                    <a:lumMod val="75000"/>
                    <a:lumOff val="25000"/>
                  </a:schemeClr>
                </a:solidFill>
              </a:rPr>
              <a:t> </a:t>
            </a:r>
            <a:r>
              <a:rPr lang="es-ES_tradnl" sz="2000" dirty="0" smtClean="0">
                <a:solidFill>
                  <a:schemeClr val="tx1">
                    <a:lumMod val="75000"/>
                    <a:lumOff val="25000"/>
                  </a:schemeClr>
                </a:solidFill>
              </a:rPr>
              <a:t>me puedo proteger contra el fraude de inversión?</a:t>
            </a:r>
          </a:p>
          <a:p>
            <a:pPr marL="457200">
              <a:spcBef>
                <a:spcPts val="1200"/>
              </a:spcBef>
              <a:spcAft>
                <a:spcPts val="1200"/>
              </a:spcAft>
            </a:pPr>
            <a:r>
              <a:rPr lang="es-ES_tradnl" sz="2000" dirty="0" smtClean="0">
                <a:solidFill>
                  <a:schemeClr val="tx1">
                    <a:lumMod val="75000"/>
                    <a:lumOff val="25000"/>
                  </a:schemeClr>
                </a:solidFill>
              </a:rPr>
              <a:t>¿</a:t>
            </a:r>
            <a:r>
              <a:rPr lang="es-ES_tradnl" sz="2000" dirty="0" smtClean="0">
                <a:solidFill>
                  <a:schemeClr val="tx1">
                    <a:lumMod val="75000"/>
                    <a:lumOff val="25000"/>
                  </a:schemeClr>
                </a:solidFill>
              </a:rPr>
              <a:t>Cu</a:t>
            </a:r>
            <a:r>
              <a:rPr lang="en-US" sz="2000" dirty="0" err="1" smtClean="0">
                <a:solidFill>
                  <a:schemeClr val="tx1">
                    <a:lumMod val="75000"/>
                    <a:lumOff val="25000"/>
                  </a:schemeClr>
                </a:solidFill>
              </a:rPr>
              <a:t>á</a:t>
            </a:r>
            <a:r>
              <a:rPr lang="es-ES_tradnl" sz="2000" dirty="0" smtClean="0">
                <a:solidFill>
                  <a:schemeClr val="tx1">
                    <a:lumMod val="75000"/>
                    <a:lumOff val="25000"/>
                  </a:schemeClr>
                </a:solidFill>
              </a:rPr>
              <a:t>l </a:t>
            </a:r>
            <a:r>
              <a:rPr lang="es-ES_tradnl" sz="2000" dirty="0" smtClean="0">
                <a:solidFill>
                  <a:schemeClr val="tx1">
                    <a:lumMod val="75000"/>
                    <a:lumOff val="25000"/>
                  </a:schemeClr>
                </a:solidFill>
              </a:rPr>
              <a:t>es la mejor manera de manejar una transferencia de riqueza?</a:t>
            </a:r>
          </a:p>
          <a:p>
            <a:pPr marL="0" indent="0">
              <a:spcBef>
                <a:spcPts val="1200"/>
              </a:spcBef>
              <a:spcAft>
                <a:spcPts val="1200"/>
              </a:spcAft>
              <a:buNone/>
            </a:pPr>
            <a:r>
              <a:rPr lang="es-ES_tradnl" sz="2800" dirty="0" smtClean="0">
                <a:solidFill>
                  <a:schemeClr val="tx1">
                    <a:lumMod val="75000"/>
                    <a:lumOff val="25000"/>
                  </a:schemeClr>
                </a:solidFill>
              </a:rPr>
              <a:t>Gracias</a:t>
            </a:r>
            <a:endParaRPr lang="es-ES_tradnl" sz="2800" dirty="0">
              <a:solidFill>
                <a:schemeClr val="tx1">
                  <a:lumMod val="75000"/>
                  <a:lumOff val="25000"/>
                </a:schemeClr>
              </a:solidFill>
            </a:endParaRPr>
          </a:p>
        </p:txBody>
      </p:sp>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24</a:t>
            </a:fld>
            <a:endParaRPr lang="en-US" sz="1200" dirty="0">
              <a:latin typeface="News Gothic Std" pitchFamily="34" charset="0"/>
            </a:endParaRPr>
          </a:p>
        </p:txBody>
      </p:sp>
    </p:spTree>
    <p:extLst>
      <p:ext uri="{BB962C8B-B14F-4D97-AF65-F5344CB8AC3E}">
        <p14:creationId xmlns:p14="http://schemas.microsoft.com/office/powerpoint/2010/main" val="3212684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Grp="1" noChangeArrowheads="1"/>
          </p:cNvSpPr>
          <p:nvPr/>
        </p:nvSpPr>
        <p:spPr>
          <a:xfrm>
            <a:off x="154773" y="3955645"/>
            <a:ext cx="8989227" cy="85213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sz="2800" dirty="0" smtClean="0">
                <a:solidFill>
                  <a:srgbClr val="88BB00"/>
                </a:solidFill>
                <a:latin typeface="News Gothic Std" pitchFamily="34" charset="0"/>
              </a:rPr>
              <a:t>¿Quiere Aprender Cómo Regions Puede Ayudarle A Alcanzar Sus Metas Financieras?</a:t>
            </a:r>
          </a:p>
          <a:p>
            <a:pPr lvl="1"/>
            <a:endParaRPr lang="en-US" dirty="0" smtClean="0">
              <a:solidFill>
                <a:prstClr val="black"/>
              </a:solidFill>
            </a:endParaRPr>
          </a:p>
          <a:p>
            <a:endParaRPr lang="en-US" sz="2800" b="1" dirty="0" smtClean="0">
              <a:solidFill>
                <a:srgbClr val="6DB33F"/>
              </a:solidFill>
            </a:endParaRPr>
          </a:p>
        </p:txBody>
      </p:sp>
      <p:sp>
        <p:nvSpPr>
          <p:cNvPr id="27" name="Text Placeholder 3"/>
          <p:cNvSpPr>
            <a:spLocks noGrp="1"/>
          </p:cNvSpPr>
          <p:nvPr/>
        </p:nvSpPr>
        <p:spPr>
          <a:xfrm>
            <a:off x="364324" y="5014559"/>
            <a:ext cx="8458200" cy="160236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3"/>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spcAft>
                <a:spcPts val="300"/>
              </a:spcAft>
              <a:buNone/>
            </a:pPr>
            <a:r>
              <a:rPr lang="es-ES_tradnl" b="1" dirty="0" smtClean="0">
                <a:solidFill>
                  <a:prstClr val="black">
                    <a:lumMod val="75000"/>
                    <a:lumOff val="25000"/>
                  </a:prstClr>
                </a:solidFill>
                <a:latin typeface="News Gothic Std" pitchFamily="34" charset="0"/>
              </a:rPr>
              <a:t>Para concertar una cita con un Representante de Regions:</a:t>
            </a:r>
          </a:p>
          <a:p>
            <a:pPr>
              <a:spcBef>
                <a:spcPts val="300"/>
              </a:spcBef>
              <a:spcAft>
                <a:spcPts val="300"/>
              </a:spcAft>
              <a:buBlip>
                <a:blip r:embed="rId4"/>
              </a:buBlip>
            </a:pPr>
            <a:r>
              <a:rPr lang="es-ES_tradnl" dirty="0" smtClean="0">
                <a:solidFill>
                  <a:prstClr val="black">
                    <a:lumMod val="75000"/>
                    <a:lumOff val="25000"/>
                  </a:prstClr>
                </a:solidFill>
                <a:latin typeface="News Gothic Std" pitchFamily="34" charset="0"/>
              </a:rPr>
              <a:t>Comuníquese con Regions al 1-800-REGIONS</a:t>
            </a:r>
          </a:p>
          <a:p>
            <a:pPr>
              <a:spcBef>
                <a:spcPts val="300"/>
              </a:spcBef>
              <a:spcAft>
                <a:spcPts val="300"/>
              </a:spcAft>
              <a:buBlip>
                <a:blip r:embed="rId4"/>
              </a:buBlip>
            </a:pPr>
            <a:r>
              <a:rPr lang="es-ES_tradnl" dirty="0" smtClean="0">
                <a:solidFill>
                  <a:prstClr val="black">
                    <a:lumMod val="75000"/>
                    <a:lumOff val="25000"/>
                  </a:prstClr>
                </a:solidFill>
                <a:latin typeface="News Gothic Std" pitchFamily="34" charset="0"/>
              </a:rPr>
              <a:t>Visite regions.com/espanol y haga clic en  “Concertar una Cita”</a:t>
            </a:r>
          </a:p>
          <a:p>
            <a:pPr>
              <a:spcBef>
                <a:spcPts val="300"/>
              </a:spcBef>
              <a:spcAft>
                <a:spcPts val="300"/>
              </a:spcAft>
              <a:buBlip>
                <a:blip r:embed="rId4"/>
              </a:buBlip>
            </a:pPr>
            <a:r>
              <a:rPr lang="es-ES_tradnl" dirty="0" smtClean="0">
                <a:solidFill>
                  <a:prstClr val="black">
                    <a:lumMod val="75000"/>
                    <a:lumOff val="25000"/>
                  </a:prstClr>
                </a:solidFill>
                <a:latin typeface="News Gothic Std" pitchFamily="34" charset="0"/>
              </a:rPr>
              <a:t>Visite una sucursal de Regions</a:t>
            </a:r>
            <a:endParaRPr lang="es-ES_tradnl" dirty="0">
              <a:solidFill>
                <a:prstClr val="black">
                  <a:lumMod val="75000"/>
                  <a:lumOff val="25000"/>
                </a:prstClr>
              </a:solidFill>
              <a:latin typeface="News Gothic Std" pitchFamily="34" charset="0"/>
            </a:endParaRPr>
          </a:p>
        </p:txBody>
      </p:sp>
      <p:pic>
        <p:nvPicPr>
          <p:cNvPr id="28" name="Picture 27"/>
          <p:cNvPicPr>
            <a:picLocks noGrp="1"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80427" cy="3776809"/>
          </a:xfrm>
          <a:prstGeom prst="rect">
            <a:avLst/>
          </a:prstGeom>
        </p:spPr>
      </p:pic>
      <p:sp>
        <p:nvSpPr>
          <p:cNvPr id="29" name="Rectangle 28"/>
          <p:cNvSpPr/>
          <p:nvPr/>
        </p:nvSpPr>
        <p:spPr>
          <a:xfrm>
            <a:off x="2374" y="3728924"/>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31"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prstClr val="black"/>
                </a:solidFill>
                <a:latin typeface="News Gothic Std" pitchFamily="34" charset="0"/>
              </a:rPr>
              <a:pPr marL="274320"/>
              <a:t>25</a:t>
            </a:fld>
            <a:endParaRPr lang="en-US" sz="1200" dirty="0">
              <a:solidFill>
                <a:prstClr val="black"/>
              </a:solidFill>
              <a:latin typeface="News Gothic Std" pitchFamily="34" charset="0"/>
            </a:endParaRPr>
          </a:p>
        </p:txBody>
      </p:sp>
    </p:spTree>
    <p:extLst>
      <p:ext uri="{BB962C8B-B14F-4D97-AF65-F5344CB8AC3E}">
        <p14:creationId xmlns:p14="http://schemas.microsoft.com/office/powerpoint/2010/main" val="514859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3</a:t>
            </a:fld>
            <a:endParaRPr lang="en-US" sz="1200" dirty="0">
              <a:latin typeface="News Gothic Std" pitchFamily="34" charset="0"/>
            </a:endParaRPr>
          </a:p>
        </p:txBody>
      </p:sp>
      <p:sp>
        <p:nvSpPr>
          <p:cNvPr id="9" name="Text Placeholder 10"/>
          <p:cNvSpPr>
            <a:spLocks noGrp="1"/>
          </p:cNvSpPr>
          <p:nvPr>
            <p:ph type="body" sz="quarter" idx="10"/>
          </p:nvPr>
        </p:nvSpPr>
        <p:spPr>
          <a:xfrm>
            <a:off x="457200" y="135188"/>
            <a:ext cx="8229600" cy="523876"/>
          </a:xfrm>
        </p:spPr>
        <p:txBody>
          <a:bodyPr/>
          <a:lstStyle/>
          <a:p>
            <a:r>
              <a:rPr lang="en-US" dirty="0" smtClean="0">
                <a:latin typeface="News Gothic Std" pitchFamily="34" charset="0"/>
              </a:rPr>
              <a:t>FUNDAMENTOS FINANCIEROS DE REGIONS</a:t>
            </a:r>
            <a:endParaRPr lang="en-US" dirty="0">
              <a:latin typeface="News Gothic Std" pitchFamily="34" charset="0"/>
            </a:endParaRPr>
          </a:p>
          <a:p>
            <a:endParaRPr lang="en-US" dirty="0"/>
          </a:p>
        </p:txBody>
      </p:sp>
      <p:sp>
        <p:nvSpPr>
          <p:cNvPr id="10" name="Text Placeholder 12"/>
          <p:cNvSpPr>
            <a:spLocks noGrp="1"/>
          </p:cNvSpPr>
          <p:nvPr>
            <p:ph type="body" sz="quarter" idx="12"/>
          </p:nvPr>
        </p:nvSpPr>
        <p:spPr>
          <a:xfrm>
            <a:off x="495299" y="989263"/>
            <a:ext cx="8421437" cy="5259137"/>
          </a:xfrm>
        </p:spPr>
        <p:txBody>
          <a:bodyPr/>
          <a:lstStyle/>
          <a:p>
            <a:pPr marL="0" indent="0">
              <a:lnSpc>
                <a:spcPct val="200000"/>
              </a:lnSpc>
              <a:spcBef>
                <a:spcPts val="1200"/>
              </a:spcBef>
              <a:spcAft>
                <a:spcPts val="1200"/>
              </a:spcAft>
              <a:buClr>
                <a:schemeClr val="tx2"/>
              </a:buClr>
              <a:buSzPct val="200000"/>
              <a:buNone/>
            </a:pPr>
            <a:r>
              <a:rPr lang="es-ES_tradnl" sz="1600" dirty="0">
                <a:solidFill>
                  <a:schemeClr val="tx1">
                    <a:lumMod val="75000"/>
                    <a:lumOff val="25000"/>
                  </a:schemeClr>
                </a:solidFill>
                <a:latin typeface="News Gothic Std" pitchFamily="34" charset="0"/>
              </a:rPr>
              <a:t>Esta información es generalizada, esta provista sólo para propósitos educativos, y no debería ser usada como base o interpretada como asesoramiento para contaduría, planificación financiera, inversiones, impuestos o asuntos legales. Regions no endosa ni garantiza esta información y recomienda consultar con un profesional para obtener asesoramiento aplicable a su situación </a:t>
            </a:r>
            <a:r>
              <a:rPr lang="es-ES_tradnl" sz="1600" dirty="0" smtClean="0">
                <a:solidFill>
                  <a:schemeClr val="tx1">
                    <a:lumMod val="75000"/>
                    <a:lumOff val="25000"/>
                  </a:schemeClr>
                </a:solidFill>
                <a:latin typeface="News Gothic Std" pitchFamily="34" charset="0"/>
              </a:rPr>
              <a:t>específica.</a:t>
            </a:r>
            <a:br>
              <a:rPr lang="es-ES_tradnl" sz="1600" dirty="0" smtClean="0">
                <a:solidFill>
                  <a:schemeClr val="tx1">
                    <a:lumMod val="75000"/>
                    <a:lumOff val="25000"/>
                  </a:schemeClr>
                </a:solidFill>
                <a:latin typeface="News Gothic Std" pitchFamily="34" charset="0"/>
              </a:rPr>
            </a:br>
            <a:r>
              <a:rPr lang="es-ES_tradnl" sz="1600" dirty="0" smtClean="0">
                <a:solidFill>
                  <a:schemeClr val="tx1">
                    <a:lumMod val="75000"/>
                    <a:lumOff val="25000"/>
                  </a:schemeClr>
                </a:solidFill>
                <a:latin typeface="News Gothic Std" pitchFamily="34" charset="0"/>
              </a:rPr>
              <a:t>Todas </a:t>
            </a:r>
            <a:r>
              <a:rPr lang="es-ES_tradnl" sz="1600" dirty="0">
                <a:solidFill>
                  <a:schemeClr val="tx1">
                    <a:lumMod val="75000"/>
                    <a:lumOff val="25000"/>
                  </a:schemeClr>
                </a:solidFill>
                <a:latin typeface="News Gothic Std" pitchFamily="34" charset="0"/>
              </a:rPr>
              <a:t>las marcas registradas mencionadas son propiedad de sus dueños respectivos, con todos los derechos </a:t>
            </a:r>
            <a:r>
              <a:rPr lang="es-ES_tradnl" sz="1600" dirty="0" smtClean="0">
                <a:solidFill>
                  <a:schemeClr val="tx1">
                    <a:lumMod val="75000"/>
                    <a:lumOff val="25000"/>
                  </a:schemeClr>
                </a:solidFill>
                <a:latin typeface="News Gothic Std" pitchFamily="34" charset="0"/>
              </a:rPr>
              <a:t>reservados. </a:t>
            </a:r>
            <a:r>
              <a:rPr lang="es-ES_tradnl" sz="1600" dirty="0">
                <a:solidFill>
                  <a:schemeClr val="tx1">
                    <a:lumMod val="75000"/>
                    <a:lumOff val="25000"/>
                  </a:schemeClr>
                </a:solidFill>
                <a:latin typeface="News Gothic Std" pitchFamily="34" charset="0"/>
              </a:rPr>
              <a:t>Es posible que su banco y/o Regions no ofrezca uno o más productos y servicios descritos en esta presentación.</a:t>
            </a:r>
            <a:r>
              <a:rPr lang="en-US" sz="1600" spc="-30" dirty="0" smtClean="0">
                <a:solidFill>
                  <a:schemeClr val="tx1">
                    <a:lumMod val="75000"/>
                    <a:lumOff val="25000"/>
                  </a:schemeClr>
                </a:solidFill>
                <a:latin typeface="News Gothic Std" pitchFamily="34" charset="0"/>
              </a:rPr>
              <a:t> </a:t>
            </a:r>
            <a:r>
              <a:rPr lang="es-ES_tradnl" sz="1600" dirty="0">
                <a:solidFill>
                  <a:schemeClr val="tx1">
                    <a:lumMod val="75000"/>
                    <a:lumOff val="25000"/>
                  </a:schemeClr>
                </a:solidFill>
                <a:latin typeface="News Gothic Std" pitchFamily="34" charset="0"/>
              </a:rPr>
              <a:t>Si su banco y/o Regions ofrece el servicio descrito en esta presentación, pueden aplicar cargos o costos para utilizar este producto o servicio. </a:t>
            </a:r>
            <a:endParaRPr lang="en-US" sz="1600" spc="-30" dirty="0">
              <a:solidFill>
                <a:schemeClr val="tx1">
                  <a:lumMod val="75000"/>
                  <a:lumOff val="25000"/>
                </a:schemeClr>
              </a:solidFill>
              <a:latin typeface="News Gothic Std"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 y="5953760"/>
            <a:ext cx="1168400" cy="480060"/>
          </a:xfrm>
          <a:prstGeom prst="rect">
            <a:avLst/>
          </a:prstGeom>
        </p:spPr>
      </p:pic>
      <p:sp>
        <p:nvSpPr>
          <p:cNvPr id="6" name="Text Box 51"/>
          <p:cNvSpPr txBox="1"/>
          <p:nvPr/>
        </p:nvSpPr>
        <p:spPr>
          <a:xfrm>
            <a:off x="1756498" y="6014748"/>
            <a:ext cx="2139681" cy="470300"/>
          </a:xfrm>
          <a:prstGeom prst="rect">
            <a:avLst/>
          </a:prstGeom>
          <a:noFill/>
          <a:ln>
            <a:noFill/>
          </a:ln>
          <a:effectLst/>
          <a:extLst>
            <a:ext uri="{C572A759-6A51-4108-AA02-DFA0A04FC94B}">
              <ma14:wrappingTextBoxFlag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rade Gothic LT Std"/>
                <a:ea typeface="Calibri"/>
                <a:cs typeface="Times New Roman"/>
              </a:rPr>
              <a:t>© </a:t>
            </a:r>
            <a:r>
              <a:rPr kumimoji="0" lang="en-US" sz="1400" b="0" i="0" u="none" strike="noStrike" kern="0" cap="none" spc="0" normalizeH="0" baseline="0" noProof="0" dirty="0" smtClean="0">
                <a:ln>
                  <a:noFill/>
                </a:ln>
                <a:solidFill>
                  <a:sysClr val="windowText" lastClr="000000"/>
                </a:solidFill>
                <a:effectLst/>
                <a:uLnTx/>
                <a:uFillTx/>
                <a:latin typeface="Trade Gothic LT Std"/>
                <a:ea typeface="Calibri"/>
                <a:cs typeface="Times New Roman"/>
              </a:rPr>
              <a:t>2016 </a:t>
            </a:r>
            <a:r>
              <a:rPr kumimoji="0" lang="en-US" sz="1400" b="0" i="0" u="none" strike="noStrike" kern="0" cap="none" spc="0" normalizeH="0" baseline="0" noProof="0" dirty="0">
                <a:ln>
                  <a:noFill/>
                </a:ln>
                <a:solidFill>
                  <a:sysClr val="windowText" lastClr="000000"/>
                </a:solidFill>
                <a:effectLst/>
                <a:uLnTx/>
                <a:uFillTx/>
                <a:latin typeface="Trade Gothic LT Std"/>
                <a:ea typeface="Calibri"/>
                <a:cs typeface="Times New Roman"/>
              </a:rPr>
              <a:t>Regions Bank.</a:t>
            </a:r>
            <a:endParaRPr kumimoji="0" lang="en-US" sz="140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spTree>
    <p:extLst>
      <p:ext uri="{BB962C8B-B14F-4D97-AF65-F5344CB8AC3E}">
        <p14:creationId xmlns:p14="http://schemas.microsoft.com/office/powerpoint/2010/main" val="191652602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 b="-1"/>
          <a:stretch/>
        </p:blipFill>
        <p:spPr>
          <a:xfrm>
            <a:off x="0" y="1"/>
            <a:ext cx="6172198" cy="6784510"/>
          </a:xfrm>
          <a:prstGeom prst="rect">
            <a:avLst/>
          </a:prstGeom>
        </p:spPr>
      </p:pic>
      <p:sp>
        <p:nvSpPr>
          <p:cNvPr id="6" name="Text Placeholder 10"/>
          <p:cNvSpPr>
            <a:spLocks noGrp="1"/>
          </p:cNvSpPr>
          <p:nvPr>
            <p:ph type="body" sz="quarter" idx="10"/>
          </p:nvPr>
        </p:nvSpPr>
        <p:spPr>
          <a:xfrm>
            <a:off x="6491654" y="666749"/>
            <a:ext cx="2652346" cy="2186993"/>
          </a:xfrm>
        </p:spPr>
        <p:txBody>
          <a:bodyPr/>
          <a:lstStyle/>
          <a:p>
            <a:r>
              <a:rPr lang="en-US" dirty="0" smtClean="0">
                <a:latin typeface="News Gothic Std" pitchFamily="34" charset="0"/>
              </a:rPr>
              <a:t>MAXIMICE</a:t>
            </a:r>
          </a:p>
          <a:p>
            <a:r>
              <a:rPr lang="en-US" dirty="0" smtClean="0">
                <a:latin typeface="News Gothic Std" pitchFamily="34" charset="0"/>
              </a:rPr>
              <a:t>SU RIQUEZA</a:t>
            </a:r>
          </a:p>
          <a:p>
            <a:r>
              <a:rPr lang="en-US" dirty="0" smtClean="0">
                <a:latin typeface="News Gothic Std" pitchFamily="34" charset="0"/>
              </a:rPr>
              <a:t>PERSONAL</a:t>
            </a:r>
            <a:endParaRPr lang="en-US" dirty="0">
              <a:latin typeface="News Gothic Std" pitchFamily="34" charset="0"/>
            </a:endParaRPr>
          </a:p>
          <a:p>
            <a:endParaRPr lang="en-US" dirty="0"/>
          </a:p>
        </p:txBody>
      </p:sp>
      <p:sp>
        <p:nvSpPr>
          <p:cNvPr id="13" name="Rectangle 12"/>
          <p:cNvSpPr/>
          <p:nvPr/>
        </p:nvSpPr>
        <p:spPr>
          <a:xfrm rot="16200000">
            <a:off x="3694634" y="3374673"/>
            <a:ext cx="4964991" cy="4572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4" name="Oval 13"/>
          <p:cNvSpPr/>
          <p:nvPr/>
        </p:nvSpPr>
        <p:spPr>
          <a:xfrm>
            <a:off x="6007699" y="5860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076600" y="37338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76601" y="21818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086959" y="53899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6567854" y="3149648"/>
            <a:ext cx="2042746" cy="923330"/>
          </a:xfrm>
          <a:prstGeom prst="rect">
            <a:avLst/>
          </a:prstGeom>
        </p:spPr>
        <p:txBody>
          <a:bodyPr wrap="square">
            <a:spAutoFit/>
          </a:bodyPr>
          <a:lstStyle/>
          <a:p>
            <a:r>
              <a:rPr lang="es-ES_tradnl" dirty="0">
                <a:solidFill>
                  <a:schemeClr val="tx1">
                    <a:lumMod val="75000"/>
                    <a:lumOff val="25000"/>
                  </a:schemeClr>
                </a:solidFill>
                <a:latin typeface="News Gothic Std" pitchFamily="34" charset="0"/>
              </a:rPr>
              <a:t>[Agregue su nombre y título  aquí</a:t>
            </a:r>
            <a:r>
              <a:rPr lang="en-US" dirty="0">
                <a:solidFill>
                  <a:schemeClr val="tx1">
                    <a:lumMod val="75000"/>
                    <a:lumOff val="25000"/>
                  </a:schemeClr>
                </a:solidFill>
                <a:latin typeface="News Gothic Std" pitchFamily="34" charset="0"/>
              </a:rPr>
              <a:t>]</a:t>
            </a:r>
          </a:p>
        </p:txBody>
      </p:sp>
      <p:sp>
        <p:nvSpPr>
          <p:cNvPr id="33" name="Rectangle 32"/>
          <p:cNvSpPr/>
          <p:nvPr/>
        </p:nvSpPr>
        <p:spPr>
          <a:xfrm>
            <a:off x="6614746" y="5295448"/>
            <a:ext cx="2271346" cy="369332"/>
          </a:xfrm>
          <a:prstGeom prst="rect">
            <a:avLst/>
          </a:prstGeom>
        </p:spPr>
        <p:txBody>
          <a:bodyPr wrap="square">
            <a:spAutoFit/>
          </a:bodyPr>
          <a:lstStyle/>
          <a:p>
            <a:r>
              <a:rPr lang="en-US" dirty="0" smtClean="0">
                <a:solidFill>
                  <a:schemeClr val="tx1">
                    <a:lumMod val="75000"/>
                    <a:lumOff val="25000"/>
                  </a:schemeClr>
                </a:solidFill>
                <a:latin typeface="News Gothic Std" pitchFamily="34" charset="0"/>
              </a:rPr>
              <a:t>30 Minutos</a:t>
            </a:r>
            <a:endParaRPr lang="en-US" dirty="0">
              <a:solidFill>
                <a:schemeClr val="tx1">
                  <a:lumMod val="75000"/>
                  <a:lumOff val="25000"/>
                </a:schemeClr>
              </a:solidFill>
              <a:latin typeface="News Gothic Std" pitchFamily="34" charset="0"/>
            </a:endParaRPr>
          </a:p>
        </p:txBody>
      </p:sp>
    </p:spTree>
    <p:extLst>
      <p:ext uri="{BB962C8B-B14F-4D97-AF65-F5344CB8AC3E}">
        <p14:creationId xmlns:p14="http://schemas.microsoft.com/office/powerpoint/2010/main" val="671387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p:txBody>
          <a:bodyPr/>
          <a:lstStyle/>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¿Cuál es la manera más efectiva de acumular riqueza?</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puedo crear una cartera de inversión efectiva?</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paso por las diferentes etapas financieras de mi vida? </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me protejo contra el fraude de inversión? </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¿Cuál es la manera más eficiente de manejar una transferencia de riquezas?</a:t>
            </a:r>
            <a:br>
              <a:rPr lang="es-ES_tradnl" sz="2000" dirty="0" smtClean="0">
                <a:latin typeface="News Gothic Std" pitchFamily="34" charset="0"/>
              </a:rPr>
            </a:br>
            <a:endParaRPr lang="es-ES_tradnl" sz="2000" dirty="0">
              <a:latin typeface="News Gothic Std" pitchFamily="34" charset="0"/>
            </a:endParaRPr>
          </a:p>
        </p:txBody>
      </p:sp>
      <p:sp>
        <p:nvSpPr>
          <p:cNvPr id="11" name="Text Placeholder 10"/>
          <p:cNvSpPr>
            <a:spLocks noGrp="1"/>
          </p:cNvSpPr>
          <p:nvPr>
            <p:ph type="body" sz="quarter" idx="10"/>
          </p:nvPr>
        </p:nvSpPr>
        <p:spPr/>
        <p:txBody>
          <a:bodyPr/>
          <a:lstStyle/>
          <a:p>
            <a:r>
              <a:rPr lang="en-US" dirty="0" smtClean="0">
                <a:latin typeface="News Gothic Std" pitchFamily="34" charset="0"/>
              </a:rPr>
              <a:t>AGENDA</a:t>
            </a:r>
            <a:endParaRPr lang="en-US" dirty="0">
              <a:latin typeface="News Gothic Std" pitchFamily="34" charset="0"/>
            </a:endParaRPr>
          </a:p>
          <a:p>
            <a:endParaRPr lang="en-US" dirty="0"/>
          </a:p>
        </p:txBody>
      </p:sp>
      <p:sp>
        <p:nvSpPr>
          <p:cNvPr id="12" name="Text Placeholder 11"/>
          <p:cNvSpPr>
            <a:spLocks noGrp="1"/>
          </p:cNvSpPr>
          <p:nvPr>
            <p:ph type="body" sz="quarter" idx="11"/>
          </p:nvPr>
        </p:nvSpPr>
        <p:spPr/>
        <p:txBody>
          <a:bodyPr/>
          <a:lstStyle/>
          <a:p>
            <a:r>
              <a:rPr lang="es-ES_tradnl" sz="2000" b="1" dirty="0">
                <a:solidFill>
                  <a:schemeClr val="tx1">
                    <a:lumMod val="75000"/>
                    <a:lumOff val="25000"/>
                  </a:schemeClr>
                </a:solidFill>
                <a:latin typeface="News Gothic Std" pitchFamily="34" charset="0"/>
              </a:rPr>
              <a:t>Hoy </a:t>
            </a:r>
            <a:r>
              <a:rPr lang="es-ES_tradnl" sz="2000" b="1" dirty="0" smtClean="0">
                <a:solidFill>
                  <a:schemeClr val="tx1">
                    <a:lumMod val="75000"/>
                    <a:lumOff val="25000"/>
                  </a:schemeClr>
                </a:solidFill>
                <a:latin typeface="News Gothic Std" pitchFamily="34" charset="0"/>
              </a:rPr>
              <a:t>contestaremos estas </a:t>
            </a:r>
            <a:r>
              <a:rPr lang="es-ES_tradnl" sz="2000" b="1" dirty="0">
                <a:solidFill>
                  <a:schemeClr val="tx1">
                    <a:lumMod val="75000"/>
                    <a:lumOff val="25000"/>
                  </a:schemeClr>
                </a:solidFill>
                <a:latin typeface="News Gothic Std" pitchFamily="34" charset="0"/>
              </a:rPr>
              <a:t>grandes preguntas. . .</a:t>
            </a:r>
          </a:p>
          <a:p>
            <a:endParaRPr lang="en-US" dirty="0"/>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5</a:t>
            </a:fld>
            <a:endParaRPr lang="en-US" sz="1200" dirty="0">
              <a:latin typeface="News Gothic Std" pitchFamily="34" charset="0"/>
            </a:endParaRPr>
          </a:p>
        </p:txBody>
      </p:sp>
    </p:spTree>
    <p:extLst>
      <p:ext uri="{BB962C8B-B14F-4D97-AF65-F5344CB8AC3E}">
        <p14:creationId xmlns:p14="http://schemas.microsoft.com/office/powerpoint/2010/main" val="4290221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ximizing Your Personal Wealt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grpSp>
        <p:nvGrpSpPr>
          <p:cNvPr id="10" name="VideoPlayCoverWithBtn"/>
          <p:cNvGrpSpPr/>
          <p:nvPr/>
        </p:nvGrpSpPr>
        <p:grpSpPr>
          <a:xfrm>
            <a:off x="-11790" y="-120942"/>
            <a:ext cx="9144000" cy="6172200"/>
            <a:chOff x="0" y="0"/>
            <a:chExt cx="9144000" cy="6172200"/>
          </a:xfrm>
        </p:grpSpPr>
        <p:sp>
          <p:nvSpPr>
            <p:cNvPr id="11" name="Rectangle 10"/>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VideoPlayIcon"/>
            <p:cNvGrpSpPr/>
            <p:nvPr/>
          </p:nvGrpSpPr>
          <p:grpSpPr>
            <a:xfrm>
              <a:off x="3429000" y="2257425"/>
              <a:ext cx="2286000" cy="2286000"/>
              <a:chOff x="3429000" y="1981201"/>
              <a:chExt cx="2286000" cy="2286000"/>
            </a:xfrm>
          </p:grpSpPr>
          <p:sp>
            <p:nvSpPr>
              <p:cNvPr id="14" name="Oval 13"/>
              <p:cNvSpPr/>
              <p:nvPr/>
            </p:nvSpPr>
            <p:spPr>
              <a:xfrm>
                <a:off x="3429000" y="1981201"/>
                <a:ext cx="2286000" cy="2286000"/>
              </a:xfrm>
              <a:prstGeom prst="ellipse">
                <a:avLst/>
              </a:prstGeom>
              <a:solidFill>
                <a:schemeClr val="bg1">
                  <a:alpha val="8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rot="5400000">
                <a:off x="4009696" y="2457780"/>
                <a:ext cx="1524000" cy="131379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6</a:t>
            </a:fld>
            <a:endParaRPr lang="en-US" sz="1200" dirty="0">
              <a:latin typeface="News Gothic Std" pitchFamily="34" charset="0"/>
            </a:endParaRPr>
          </a:p>
        </p:txBody>
      </p:sp>
    </p:spTree>
    <p:extLst>
      <p:ext uri="{BB962C8B-B14F-4D97-AF65-F5344CB8AC3E}">
        <p14:creationId xmlns:p14="http://schemas.microsoft.com/office/powerpoint/2010/main" val="779309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0" presetClass="exit" presetSubtype="0" fill="hold" nodeType="with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z="17500" b="1" dirty="0" smtClean="0">
                <a:solidFill>
                  <a:schemeClr val="accent2"/>
                </a:solidFill>
                <a:latin typeface="News Gothic Std" pitchFamily="34" charset="0"/>
              </a:rPr>
              <a:t> </a:t>
            </a:r>
            <a:endParaRPr lang="en-US" sz="17500" b="1" dirty="0">
              <a:solidFill>
                <a:schemeClr val="accent2"/>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7</a:t>
            </a:fld>
            <a:endParaRPr lang="en-US" sz="1200" dirty="0">
              <a:latin typeface="News Gothic Std" pitchFamily="34" charset="0"/>
            </a:endParaRPr>
          </a:p>
        </p:txBody>
      </p:sp>
      <p:sp>
        <p:nvSpPr>
          <p:cNvPr id="14" name="Rectangle 13"/>
          <p:cNvSpPr/>
          <p:nvPr/>
        </p:nvSpPr>
        <p:spPr>
          <a:xfrm>
            <a:off x="0" y="791582"/>
            <a:ext cx="8319954"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6" name="Oval 15"/>
          <p:cNvSpPr/>
          <p:nvPr/>
        </p:nvSpPr>
        <p:spPr>
          <a:xfrm rot="5400000">
            <a:off x="8319954" y="645011"/>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
          <p:cNvSpPr txBox="1">
            <a:spLocks/>
          </p:cNvSpPr>
          <p:nvPr/>
        </p:nvSpPr>
        <p:spPr>
          <a:xfrm>
            <a:off x="384349" y="205360"/>
            <a:ext cx="8737880" cy="578636"/>
          </a:xfrm>
          <a:prstGeom prst="rect">
            <a:avLst/>
          </a:prstGeom>
        </p:spPr>
        <p:txBody>
          <a:bodyPr>
            <a:noAutofit/>
          </a:bodyPr>
          <a:lstStyle>
            <a:lvl1pPr marL="0" marR="0" indent="0" algn="l" defTabSz="914400" rtl="0" eaLnBrk="1" fontAlgn="auto" latinLnBrk="0" hangingPunct="1">
              <a:lnSpc>
                <a:spcPct val="100000"/>
              </a:lnSpc>
              <a:spcBef>
                <a:spcPts val="0"/>
              </a:spcBef>
              <a:spcAft>
                <a:spcPts val="0"/>
              </a:spcAft>
              <a:buClrTx/>
              <a:buSzTx/>
              <a:buFontTx/>
              <a:buNone/>
              <a:tabLst/>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pc="-110" dirty="0" smtClean="0">
                <a:solidFill>
                  <a:schemeClr val="tx2"/>
                </a:solidFill>
                <a:latin typeface="News Gothic Std" pitchFamily="34" charset="0"/>
              </a:rPr>
              <a:t>COMO AUMENTAR LA RIQUEZA</a:t>
            </a:r>
            <a:endParaRPr lang="en-US" sz="2800" spc="-110" dirty="0">
              <a:solidFill>
                <a:schemeClr val="tx2"/>
              </a:solidFill>
              <a:latin typeface="News Gothic Std"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47" y="1068352"/>
            <a:ext cx="8332406" cy="5016499"/>
          </a:xfrm>
          <a:prstGeom prst="rect">
            <a:avLst/>
          </a:prstGeom>
        </p:spPr>
      </p:pic>
    </p:spTree>
    <p:extLst>
      <p:ext uri="{BB962C8B-B14F-4D97-AF65-F5344CB8AC3E}">
        <p14:creationId xmlns:p14="http://schemas.microsoft.com/office/powerpoint/2010/main" val="1738910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20" y="1257338"/>
            <a:ext cx="8631936" cy="4962144"/>
          </a:xfrm>
          <a:prstGeom prst="rect">
            <a:avLst/>
          </a:prstGeom>
        </p:spPr>
      </p:pic>
      <p:sp>
        <p:nvSpPr>
          <p:cNvPr id="8" name="Text Placeholder 5"/>
          <p:cNvSpPr>
            <a:spLocks noGrp="1"/>
          </p:cNvSpPr>
          <p:nvPr>
            <p:ph type="body" sz="quarter" idx="12"/>
          </p:nvPr>
        </p:nvSpPr>
        <p:spPr>
          <a:xfrm>
            <a:off x="2335318" y="3097793"/>
            <a:ext cx="3732364" cy="483360"/>
          </a:xfrm>
        </p:spPr>
        <p:txBody>
          <a:bodyPr/>
          <a:lstStyle/>
          <a:p>
            <a:pPr marL="0" indent="0">
              <a:buNone/>
            </a:pPr>
            <a:r>
              <a:rPr lang="en-US" sz="1400" dirty="0" smtClean="0">
                <a:solidFill>
                  <a:schemeClr val="bg1"/>
                </a:solidFill>
                <a:latin typeface="News Gothic Std" pitchFamily="34" charset="0"/>
              </a:rPr>
              <a:t>PREPAGUE UN MONTO ADICIONAL HACIA LA PRIMA DE SU HIPOTECA.</a:t>
            </a:r>
            <a:endParaRPr lang="en-US" sz="1400" dirty="0">
              <a:solidFill>
                <a:schemeClr val="bg1"/>
              </a:solidFill>
              <a:latin typeface="News Gothic Std" pitchFamily="34" charset="0"/>
            </a:endParaRPr>
          </a:p>
        </p:txBody>
      </p:sp>
      <p:sp>
        <p:nvSpPr>
          <p:cNvPr id="7" name="Text Placeholder 1"/>
          <p:cNvSpPr>
            <a:spLocks noGrp="1"/>
          </p:cNvSpPr>
          <p:nvPr>
            <p:ph type="body" sz="quarter" idx="11"/>
          </p:nvPr>
        </p:nvSpPr>
        <p:spPr>
          <a:xfrm>
            <a:off x="381000" y="121136"/>
            <a:ext cx="8248650" cy="523875"/>
          </a:xfrm>
        </p:spPr>
        <p:txBody>
          <a:bodyPr>
            <a:noAutofit/>
          </a:bodyPr>
          <a:lstStyle/>
          <a:p>
            <a:r>
              <a:rPr lang="en-US" dirty="0" smtClean="0">
                <a:solidFill>
                  <a:schemeClr val="tx2"/>
                </a:solidFill>
                <a:latin typeface="News Gothic Std" pitchFamily="34" charset="0"/>
              </a:rPr>
              <a:t>ALCANZANDO SUS METAS DE RIQUEZA</a:t>
            </a:r>
            <a:endParaRPr lang="en-US" dirty="0">
              <a:solidFill>
                <a:schemeClr val="tx2"/>
              </a:solidFill>
              <a:latin typeface="News Gothic Std" pitchFamily="34" charset="0"/>
            </a:endParaRPr>
          </a:p>
        </p:txBody>
      </p:sp>
      <p:sp>
        <p:nvSpPr>
          <p:cNvPr id="9" name="Text Placeholder 5"/>
          <p:cNvSpPr>
            <a:spLocks noGrp="1"/>
          </p:cNvSpPr>
          <p:nvPr>
            <p:ph type="body" sz="quarter" idx="4294967295"/>
          </p:nvPr>
        </p:nvSpPr>
        <p:spPr>
          <a:xfrm>
            <a:off x="2335318" y="2384106"/>
            <a:ext cx="3794650" cy="526683"/>
          </a:xfrm>
          <a:prstGeom prst="rect">
            <a:avLst/>
          </a:prstGeom>
        </p:spPr>
        <p:txBody>
          <a:bodyPr/>
          <a:lstStyle/>
          <a:p>
            <a:pPr marL="0" indent="0">
              <a:buNone/>
            </a:pPr>
            <a:r>
              <a:rPr lang="en-US" sz="1300" dirty="0" smtClean="0">
                <a:solidFill>
                  <a:srgbClr val="FFFFFF"/>
                </a:solidFill>
                <a:latin typeface="News Gothic Std" pitchFamily="34" charset="0"/>
              </a:rPr>
              <a:t>REVISE EL 401(K) DE SU COMPAÑÍA (SI ESTÁ DISPONIBLE) Y CONSIDERE APROVECHARLO.</a:t>
            </a:r>
            <a:endParaRPr lang="en-US" sz="1300" dirty="0">
              <a:solidFill>
                <a:srgbClr val="FFFFFF"/>
              </a:solidFill>
              <a:latin typeface="News Gothic Std" pitchFamily="34" charset="0"/>
            </a:endParaRPr>
          </a:p>
        </p:txBody>
      </p:sp>
      <p:sp>
        <p:nvSpPr>
          <p:cNvPr id="10" name="Text Placeholder 5"/>
          <p:cNvSpPr>
            <a:spLocks noGrp="1"/>
          </p:cNvSpPr>
          <p:nvPr>
            <p:ph type="body" sz="quarter" idx="4294967295"/>
          </p:nvPr>
        </p:nvSpPr>
        <p:spPr>
          <a:xfrm>
            <a:off x="2335318" y="3795838"/>
            <a:ext cx="3614488" cy="508604"/>
          </a:xfrm>
          <a:prstGeom prst="rect">
            <a:avLst/>
          </a:prstGeom>
        </p:spPr>
        <p:txBody>
          <a:bodyPr/>
          <a:lstStyle/>
          <a:p>
            <a:pPr marL="0" indent="0">
              <a:buNone/>
            </a:pPr>
            <a:r>
              <a:rPr lang="en-US" sz="1400" dirty="0" smtClean="0">
                <a:solidFill>
                  <a:srgbClr val="FFFFFF"/>
                </a:solidFill>
                <a:latin typeface="News Gothic Std" pitchFamily="34" charset="0"/>
              </a:rPr>
              <a:t>ENCUENTRE UN GASTO INNECESARIO Y ELIMÍNELO. </a:t>
            </a:r>
            <a:endParaRPr lang="en-US" sz="1400" dirty="0">
              <a:solidFill>
                <a:srgbClr val="FFFFFF"/>
              </a:solidFill>
              <a:latin typeface="News Gothic Std" pitchFamily="34" charset="0"/>
            </a:endParaRPr>
          </a:p>
        </p:txBody>
      </p:sp>
      <p:sp>
        <p:nvSpPr>
          <p:cNvPr id="11" name="Text Placeholder 5"/>
          <p:cNvSpPr>
            <a:spLocks noGrp="1"/>
          </p:cNvSpPr>
          <p:nvPr>
            <p:ph type="body" sz="quarter" idx="4294967295"/>
          </p:nvPr>
        </p:nvSpPr>
        <p:spPr>
          <a:xfrm>
            <a:off x="2335318" y="1694252"/>
            <a:ext cx="3418386" cy="546173"/>
          </a:xfrm>
          <a:prstGeom prst="rect">
            <a:avLst/>
          </a:prstGeom>
        </p:spPr>
        <p:txBody>
          <a:bodyPr/>
          <a:lstStyle/>
          <a:p>
            <a:pPr marL="0" indent="0">
              <a:buNone/>
            </a:pPr>
            <a:r>
              <a:rPr lang="en-US" sz="1400" dirty="0" smtClean="0">
                <a:solidFill>
                  <a:srgbClr val="FFFFFF"/>
                </a:solidFill>
                <a:latin typeface="News Gothic Std" pitchFamily="34" charset="0"/>
              </a:rPr>
              <a:t>INSCRÍBASE EN UN PROGRAMA DE AHORROS AUTOMÁTICOS.</a:t>
            </a:r>
            <a:endParaRPr lang="en-US" sz="1400" dirty="0">
              <a:solidFill>
                <a:srgbClr val="FFFFFF"/>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8</a:t>
            </a:fld>
            <a:endParaRPr lang="en-US" sz="1200" dirty="0">
              <a:latin typeface="News Gothic Std" pitchFamily="34" charset="0"/>
            </a:endParaRPr>
          </a:p>
        </p:txBody>
      </p:sp>
      <p:sp>
        <p:nvSpPr>
          <p:cNvPr id="12" name="Text Placeholder 5"/>
          <p:cNvSpPr txBox="1">
            <a:spLocks/>
          </p:cNvSpPr>
          <p:nvPr/>
        </p:nvSpPr>
        <p:spPr>
          <a:xfrm>
            <a:off x="2335318" y="4480118"/>
            <a:ext cx="3628764" cy="4946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smtClean="0">
                <a:solidFill>
                  <a:srgbClr val="FFFFFF"/>
                </a:solidFill>
                <a:latin typeface="News Gothic Std" pitchFamily="34" charset="0"/>
              </a:rPr>
              <a:t>LIMPIE EL DESORDEN Y VENDA LO QUE NO ESTE USANDO.</a:t>
            </a:r>
            <a:endParaRPr lang="en-US" sz="1400" dirty="0">
              <a:solidFill>
                <a:srgbClr val="FFFFFF"/>
              </a:solidFill>
              <a:latin typeface="News Gothic Std" pitchFamily="34" charset="0"/>
            </a:endParaRPr>
          </a:p>
        </p:txBody>
      </p:sp>
      <p:sp>
        <p:nvSpPr>
          <p:cNvPr id="13" name="Text Placeholder 5"/>
          <p:cNvSpPr txBox="1">
            <a:spLocks/>
          </p:cNvSpPr>
          <p:nvPr/>
        </p:nvSpPr>
        <p:spPr>
          <a:xfrm>
            <a:off x="2335318" y="5171848"/>
            <a:ext cx="3621757" cy="5086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smtClean="0">
                <a:solidFill>
                  <a:srgbClr val="FFFFFF"/>
                </a:solidFill>
                <a:latin typeface="News Gothic Std" pitchFamily="34" charset="0"/>
              </a:rPr>
              <a:t>REPARE ALGO EN VEZ DE REMPLAZARLO.</a:t>
            </a:r>
            <a:endParaRPr lang="en-US" sz="1400" dirty="0">
              <a:solidFill>
                <a:srgbClr val="FFFFFF"/>
              </a:solidFill>
              <a:latin typeface="News Gothic Std" pitchFamily="34" charset="0"/>
            </a:endParaRPr>
          </a:p>
        </p:txBody>
      </p:sp>
      <p:sp>
        <p:nvSpPr>
          <p:cNvPr id="14" name="Text Placeholder 5"/>
          <p:cNvSpPr txBox="1">
            <a:spLocks/>
          </p:cNvSpPr>
          <p:nvPr/>
        </p:nvSpPr>
        <p:spPr>
          <a:xfrm>
            <a:off x="7134461" y="3681834"/>
            <a:ext cx="1120938" cy="8966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600" b="1" dirty="0" smtClean="0">
                <a:solidFill>
                  <a:schemeClr val="bg1"/>
                </a:solidFill>
                <a:latin typeface="News Gothic Std" pitchFamily="34" charset="0"/>
              </a:rPr>
              <a:t>METAS DE RIQUEZA</a:t>
            </a:r>
            <a:endParaRPr lang="en-US" sz="1600" b="1" dirty="0">
              <a:solidFill>
                <a:schemeClr val="bg1"/>
              </a:solidFill>
              <a:latin typeface="News Gothic Std" pitchFamily="34" charset="0"/>
            </a:endParaRPr>
          </a:p>
        </p:txBody>
      </p:sp>
    </p:spTree>
    <p:extLst>
      <p:ext uri="{BB962C8B-B14F-4D97-AF65-F5344CB8AC3E}">
        <p14:creationId xmlns:p14="http://schemas.microsoft.com/office/powerpoint/2010/main" val="3413360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ps for Wealth Maximiz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grpSp>
        <p:nvGrpSpPr>
          <p:cNvPr id="10" name="VideoPlayCoverWithBtn"/>
          <p:cNvGrpSpPr/>
          <p:nvPr/>
        </p:nvGrpSpPr>
        <p:grpSpPr>
          <a:xfrm>
            <a:off x="0" y="-78950"/>
            <a:ext cx="9144000" cy="6172200"/>
            <a:chOff x="0" y="0"/>
            <a:chExt cx="9144000" cy="6172200"/>
          </a:xfrm>
        </p:grpSpPr>
        <p:sp>
          <p:nvSpPr>
            <p:cNvPr id="11" name="Rectangle 10"/>
            <p:cNvSpPr/>
            <p:nvPr/>
          </p:nvSpPr>
          <p:spPr>
            <a:xfrm>
              <a:off x="0" y="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VideoPlayIcon"/>
            <p:cNvGrpSpPr/>
            <p:nvPr/>
          </p:nvGrpSpPr>
          <p:grpSpPr>
            <a:xfrm>
              <a:off x="3429000" y="2257425"/>
              <a:ext cx="2286000" cy="2286000"/>
              <a:chOff x="3429000" y="1981201"/>
              <a:chExt cx="2286000" cy="2286000"/>
            </a:xfrm>
          </p:grpSpPr>
          <p:sp>
            <p:nvSpPr>
              <p:cNvPr id="14" name="Oval 13"/>
              <p:cNvSpPr/>
              <p:nvPr/>
            </p:nvSpPr>
            <p:spPr>
              <a:xfrm>
                <a:off x="3429000" y="1981201"/>
                <a:ext cx="2286000" cy="2286000"/>
              </a:xfrm>
              <a:prstGeom prst="ellipse">
                <a:avLst/>
              </a:prstGeom>
              <a:solidFill>
                <a:schemeClr val="bg1">
                  <a:alpha val="8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p:cNvSpPr/>
              <p:nvPr/>
            </p:nvSpPr>
            <p:spPr>
              <a:xfrm rot="5400000">
                <a:off x="4009696" y="2457780"/>
                <a:ext cx="1524000" cy="131379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9</a:t>
            </a:fld>
            <a:endParaRPr lang="en-US" sz="1200" dirty="0">
              <a:latin typeface="News Gothic Std" pitchFamily="34" charset="0"/>
            </a:endParaRPr>
          </a:p>
        </p:txBody>
      </p:sp>
    </p:spTree>
    <p:extLst>
      <p:ext uri="{BB962C8B-B14F-4D97-AF65-F5344CB8AC3E}">
        <p14:creationId xmlns:p14="http://schemas.microsoft.com/office/powerpoint/2010/main" val="3337042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0" presetClass="exit" presetSubtype="0" fill="hold" nodeType="with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9"/>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65&quot;/&gt;&lt;/object&gt;&lt;object type=&quot;3&quot; unique_id=&quot;10005&quot;&gt;&lt;property id=&quot;20148&quot; value=&quot;5&quot;/&gt;&lt;property id=&quot;20300&quot; value=&quot;Slide 2&quot;/&gt;&lt;property id=&quot;20307&quot; value=&quot;407&quot;/&gt;&lt;/object&gt;&lt;object type=&quot;3&quot; unique_id=&quot;10006&quot;&gt;&lt;property id=&quot;20148&quot; value=&quot;5&quot;/&gt;&lt;property id=&quot;20300&quot; value=&quot;Slide 4&quot;/&gt;&lt;property id=&quot;20307&quot; value=&quot;396&quot;/&gt;&lt;/object&gt;&lt;object type=&quot;3&quot; unique_id=&quot;10007&quot;&gt;&lt;property id=&quot;20148&quot; value=&quot;5&quot;/&gt;&lt;property id=&quot;20300&quot; value=&quot;Slide 5&quot;/&gt;&lt;property id=&quot;20307&quot; value=&quot;397&quot;/&gt;&lt;/object&gt;&lt;object type=&quot;3&quot; unique_id=&quot;10008&quot;&gt;&lt;property id=&quot;20148&quot; value=&quot;5&quot;/&gt;&lt;property id=&quot;20300&quot; value=&quot;Slide 6&quot;/&gt;&lt;property id=&quot;20307&quot; value=&quot;398&quot;/&gt;&lt;/object&gt;&lt;object type=&quot;3&quot; unique_id=&quot;10009&quot;&gt;&lt;property id=&quot;20148&quot; value=&quot;5&quot;/&gt;&lt;property id=&quot;20300&quot; value=&quot;Slide 8&quot;/&gt;&lt;property id=&quot;20307&quot; value=&quot;501&quot;/&gt;&lt;/object&gt;&lt;object type=&quot;3&quot; unique_id=&quot;10010&quot;&gt;&lt;property id=&quot;20148&quot; value=&quot;5&quot;/&gt;&lt;property id=&quot;20300&quot; value=&quot;Slide 9&quot;/&gt;&lt;property id=&quot;20307&quot; value=&quot;491&quot;/&gt;&lt;/object&gt;&lt;object type=&quot;3&quot; unique_id=&quot;10011&quot;&gt;&lt;property id=&quot;20148&quot; value=&quot;5&quot;/&gt;&lt;property id=&quot;20300&quot; value=&quot;Slide 10&quot;/&gt;&lt;property id=&quot;20307&quot; value=&quot;503&quot;/&gt;&lt;/object&gt;&lt;object type=&quot;3&quot; unique_id=&quot;10012&quot;&gt;&lt;property id=&quot;20148&quot; value=&quot;5&quot;/&gt;&lt;property id=&quot;20300&quot; value=&quot;Slide 11&quot;/&gt;&lt;property id=&quot;20307&quot; value=&quot;416&quot;/&gt;&lt;/object&gt;&lt;object type=&quot;3&quot; unique_id=&quot;10013&quot;&gt;&lt;property id=&quot;20148&quot; value=&quot;5&quot;/&gt;&lt;property id=&quot;20300&quot; value=&quot;Slide 13&quot;/&gt;&lt;property id=&quot;20307&quot; value=&quot;504&quot;/&gt;&lt;/object&gt;&lt;object type=&quot;3&quot; unique_id=&quot;10014&quot;&gt;&lt;property id=&quot;20148&quot; value=&quot;5&quot;/&gt;&lt;property id=&quot;20300&quot; value=&quot;Slide 14&quot;/&gt;&lt;property id=&quot;20307&quot; value=&quot;487&quot;/&gt;&lt;/object&gt;&lt;object type=&quot;3&quot; unique_id=&quot;10015&quot;&gt;&lt;property id=&quot;20148&quot; value=&quot;5&quot;/&gt;&lt;property id=&quot;20300&quot; value=&quot;Slide 15&quot;/&gt;&lt;property id=&quot;20307&quot; value=&quot;492&quot;/&gt;&lt;/object&gt;&lt;object type=&quot;3&quot; unique_id=&quot;10016&quot;&gt;&lt;property id=&quot;20148&quot; value=&quot;5&quot;/&gt;&lt;property id=&quot;20300&quot; value=&quot;Slide 16&quot;/&gt;&lt;property id=&quot;20307&quot; value=&quot;493&quot;/&gt;&lt;/object&gt;&lt;object type=&quot;3&quot; unique_id=&quot;10017&quot;&gt;&lt;property id=&quot;20148&quot; value=&quot;5&quot;/&gt;&lt;property id=&quot;20300&quot; value=&quot;Slide 17&quot;/&gt;&lt;property id=&quot;20307&quot; value=&quot;502&quot;/&gt;&lt;/object&gt;&lt;object type=&quot;3&quot; unique_id=&quot;10018&quot;&gt;&lt;property id=&quot;20148&quot; value=&quot;5&quot;/&gt;&lt;property id=&quot;20300&quot; value=&quot;Slide 18&quot;/&gt;&lt;property id=&quot;20307&quot; value=&quot;494&quot;/&gt;&lt;/object&gt;&lt;object type=&quot;3&quot; unique_id=&quot;10019&quot;&gt;&lt;property id=&quot;20148&quot; value=&quot;5&quot;/&gt;&lt;property id=&quot;20300&quot; value=&quot;Slide 19&quot;/&gt;&lt;property id=&quot;20307&quot; value=&quot;505&quot;/&gt;&lt;/object&gt;&lt;object type=&quot;3&quot; unique_id=&quot;10020&quot;&gt;&lt;property id=&quot;20148&quot; value=&quot;5&quot;/&gt;&lt;property id=&quot;20300&quot; value=&quot;Slide 20&quot;/&gt;&lt;property id=&quot;20307&quot; value=&quot;495&quot;/&gt;&lt;/object&gt;&lt;object type=&quot;3&quot; unique_id=&quot;10021&quot;&gt;&lt;property id=&quot;20148&quot; value=&quot;5&quot;/&gt;&lt;property id=&quot;20300&quot; value=&quot;Slide 21&quot;/&gt;&lt;property id=&quot;20307&quot; value=&quot;496&quot;/&gt;&lt;/object&gt;&lt;object type=&quot;3&quot; unique_id=&quot;10022&quot;&gt;&lt;property id=&quot;20148&quot; value=&quot;5&quot;/&gt;&lt;property id=&quot;20300&quot; value=&quot;Slide 22&quot;/&gt;&lt;property id=&quot;20307&quot; value=&quot;506&quot;/&gt;&lt;/object&gt;&lt;object type=&quot;3&quot; unique_id=&quot;10023&quot;&gt;&lt;property id=&quot;20148&quot; value=&quot;5&quot;/&gt;&lt;property id=&quot;20300&quot; value=&quot;Slide 23&quot;/&gt;&lt;property id=&quot;20307&quot; value=&quot;497&quot;/&gt;&lt;/object&gt;&lt;object type=&quot;3&quot; unique_id=&quot;10024&quot;&gt;&lt;property id=&quot;20148&quot; value=&quot;5&quot;/&gt;&lt;property id=&quot;20300&quot; value=&quot;Slide 24&quot;/&gt;&lt;property id=&quot;20307&quot; value=&quot;507&quot;/&gt;&lt;/object&gt;&lt;object type=&quot;3&quot; unique_id=&quot;10025&quot;&gt;&lt;property id=&quot;20148&quot; value=&quot;5&quot;/&gt;&lt;property id=&quot;20300&quot; value=&quot;Slide 26&quot;/&gt;&lt;property id=&quot;20307&quot; value=&quot;498&quot;/&gt;&lt;/object&gt;&lt;object type=&quot;3&quot; unique_id=&quot;10026&quot;&gt;&lt;property id=&quot;20148&quot; value=&quot;5&quot;/&gt;&lt;property id=&quot;20300&quot; value=&quot;Slide 27&quot;/&gt;&lt;property id=&quot;20307&quot; value=&quot;508&quot;/&gt;&lt;/object&gt;&lt;object type=&quot;3&quot; unique_id=&quot;10027&quot;&gt;&lt;property id=&quot;20148&quot; value=&quot;5&quot;/&gt;&lt;property id=&quot;20300&quot; value=&quot;Slide 28&quot;/&gt;&lt;property id=&quot;20307&quot; value=&quot;509&quot;/&gt;&lt;/object&gt;&lt;object type=&quot;3&quot; unique_id=&quot;10028&quot;&gt;&lt;property id=&quot;20148&quot; value=&quot;5&quot;/&gt;&lt;property id=&quot;20300&quot; value=&quot;Slide 29&quot;/&gt;&lt;property id=&quot;20307&quot; value=&quot;500&quot;/&gt;&lt;/object&gt;&lt;object type=&quot;3&quot; unique_id=&quot;10029&quot;&gt;&lt;property id=&quot;20148&quot; value=&quot;5&quot;/&gt;&lt;property id=&quot;20300&quot; value=&quot;Slide 30&quot;/&gt;&lt;property id=&quot;20307&quot; value=&quot;510&quot;/&gt;&lt;/object&gt;&lt;object type=&quot;3&quot; unique_id=&quot;10030&quot;&gt;&lt;property id=&quot;20148&quot; value=&quot;5&quot;/&gt;&lt;property id=&quot;20300&quot; value=&quot;Slide 31&quot;/&gt;&lt;property id=&quot;20307&quot; value=&quot;499&quot;/&gt;&lt;/object&gt;&lt;object type=&quot;3&quot; unique_id=&quot;10031&quot;&gt;&lt;property id=&quot;20148&quot; value=&quot;5&quot;/&gt;&lt;property id=&quot;20300&quot; value=&quot;Slide 32&quot;/&gt;&lt;property id=&quot;20307&quot; value=&quot;455&quot;/&gt;&lt;/object&gt;&lt;object type=&quot;3&quot; unique_id=&quot;10032&quot;&gt;&lt;property id=&quot;20148&quot; value=&quot;5&quot;/&gt;&lt;property id=&quot;20300&quot; value=&quot;Slide 3&quot;/&gt;&lt;property id=&quot;20307&quot; value=&quot;511&quot;/&gt;&lt;/object&gt;&lt;object type=&quot;3&quot; unique_id=&quot;10064&quot;&gt;&lt;property id=&quot;20148&quot; value=&quot;5&quot;/&gt;&lt;property id=&quot;20300&quot; value=&quot;Slide 7&quot;/&gt;&lt;property id=&quot;20307&quot; value=&quot;512&quot;/&gt;&lt;/object&gt;&lt;object type=&quot;3&quot; unique_id=&quot;10700&quot;&gt;&lt;property id=&quot;20148&quot; value=&quot;5&quot;/&gt;&lt;property id=&quot;20300&quot; value=&quot;Slide 12&quot;/&gt;&lt;property id=&quot;20307&quot; value=&quot;515&quot;/&gt;&lt;/object&gt;&lt;object type=&quot;3&quot; unique_id=&quot;11007&quot;&gt;&lt;property id=&quot;20148&quot; value=&quot;5&quot;/&gt;&lt;property id=&quot;20300&quot; value=&quot;Slide 25&quot;/&gt;&lt;property id=&quot;20307&quot; value=&quot;516&quot;/&gt;&lt;/object&gt;&lt;/object&gt;&lt;/object&gt;&lt;/database&gt;"/>
  <p:tag name="SECTOMILLISECCONVERTED" val="1"/>
</p:tagLst>
</file>

<file path=ppt/theme/theme1.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D6602AE50ED6449D01D4F76FC6FF30" ma:contentTypeVersion="0" ma:contentTypeDescription="Create a new document." ma:contentTypeScope="" ma:versionID="667e3f05cb6ed70f8e0819fcf098e44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4E6A9B-7861-4AF6-91DC-53A9F8B0EA8D}">
  <ds:schemaRef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purl.org/dc/dcmitype/"/>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7BFDCC00-7B88-4028-AF14-A31CDCEDA6F6}">
  <ds:schemaRefs>
    <ds:schemaRef ds:uri="http://schemas.microsoft.com/sharepoint/v3/contenttype/forms"/>
  </ds:schemaRefs>
</ds:datastoreItem>
</file>

<file path=customXml/itemProps3.xml><?xml version="1.0" encoding="utf-8"?>
<ds:datastoreItem xmlns:ds="http://schemas.openxmlformats.org/officeDocument/2006/customXml" ds:itemID="{77844FF4-39C4-4C3D-96A7-A7021B5CC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64533</TotalTime>
  <Words>4588</Words>
  <Application>Microsoft Macintosh PowerPoint</Application>
  <PresentationFormat>On-screen Show (4:3)</PresentationFormat>
  <Paragraphs>437</Paragraphs>
  <Slides>25</Slides>
  <Notes>25</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ＭＳ Ｐゴシック</vt:lpstr>
      <vt:lpstr>News Gothic Std</vt:lpstr>
      <vt:lpstr>Symbol</vt:lpstr>
      <vt:lpstr>Times New Roman</vt:lpstr>
      <vt:lpstr>Trade Gothic LT Std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dc:creator>
  <cp:lastModifiedBy>Microsoft Office User</cp:lastModifiedBy>
  <cp:revision>2766</cp:revision>
  <cp:lastPrinted>2015-11-05T16:53:34Z</cp:lastPrinted>
  <dcterms:created xsi:type="dcterms:W3CDTF">2013-03-07T00:50:48Z</dcterms:created>
  <dcterms:modified xsi:type="dcterms:W3CDTF">2015-12-21T22:19:22Z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0x0101001DD6602AE50ED6449D01D4F76FC6FF30</vt:lpwstr>
  </property>
</Properties>
</file>