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mv" ContentType="video/unknown"/>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465" r:id="rId5"/>
    <p:sldId id="407" r:id="rId6"/>
    <p:sldId id="467" r:id="rId7"/>
    <p:sldId id="396" r:id="rId8"/>
    <p:sldId id="397" r:id="rId9"/>
    <p:sldId id="495" r:id="rId10"/>
    <p:sldId id="405" r:id="rId11"/>
    <p:sldId id="520" r:id="rId12"/>
    <p:sldId id="518" r:id="rId13"/>
    <p:sldId id="508" r:id="rId14"/>
    <p:sldId id="521" r:id="rId15"/>
    <p:sldId id="522" r:id="rId16"/>
    <p:sldId id="516" r:id="rId17"/>
    <p:sldId id="519" r:id="rId18"/>
    <p:sldId id="523" r:id="rId19"/>
    <p:sldId id="513" r:id="rId20"/>
    <p:sldId id="514" r:id="rId21"/>
    <p:sldId id="515" r:id="rId22"/>
    <p:sldId id="526" r:id="rId23"/>
    <p:sldId id="524" r:id="rId24"/>
    <p:sldId id="527" r:id="rId25"/>
    <p:sldId id="528" r:id="rId26"/>
    <p:sldId id="529" r:id="rId27"/>
    <p:sldId id="530" r:id="rId28"/>
    <p:sldId id="536" r:id="rId29"/>
    <p:sldId id="531" r:id="rId30"/>
    <p:sldId id="532" r:id="rId31"/>
    <p:sldId id="533" r:id="rId32"/>
    <p:sldId id="534" r:id="rId33"/>
    <p:sldId id="537" r:id="rId34"/>
    <p:sldId id="535" r:id="rId35"/>
    <p:sldId id="538" r:id="rId36"/>
    <p:sldId id="539" r:id="rId37"/>
    <p:sldId id="455" r:id="rId38"/>
    <p:sldId id="540" r:id="rId39"/>
  </p:sldIdLst>
  <p:sldSz cx="9144000" cy="6858000" type="screen4x3"/>
  <p:notesSz cx="7315200" cy="96012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608">
          <p15:clr>
            <a:srgbClr val="A4A3A4"/>
          </p15:clr>
        </p15:guide>
        <p15:guide id="2" pos="5610">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on, Tracey L" initials="LTL" lastIdx="22" clrIdx="0"/>
  <p:cmAuthor id="1" name="Lisa" initials="LW"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72E"/>
    <a:srgbClr val="8C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4" autoAdjust="0"/>
    <p:restoredTop sz="69525" autoAdjust="0"/>
  </p:normalViewPr>
  <p:slideViewPr>
    <p:cSldViewPr snapToGrid="0">
      <p:cViewPr>
        <p:scale>
          <a:sx n="85" d="100"/>
          <a:sy n="85" d="100"/>
        </p:scale>
        <p:origin x="-2744" y="-176"/>
      </p:cViewPr>
      <p:guideLst>
        <p:guide orient="horz" pos="608"/>
        <p:guide pos="561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32" y="6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tags" Target="tags/tag1.xml"/><Relationship Id="rId44" Type="http://schemas.openxmlformats.org/officeDocument/2006/relationships/commentAuthors" Target="commentAuthors.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60"/>
          </a:xfrm>
          <a:prstGeom prst="rect">
            <a:avLst/>
          </a:prstGeom>
        </p:spPr>
        <p:txBody>
          <a:bodyPr vert="horz" lIns="96659" tIns="48330" rIns="96659" bIns="48330" rtlCol="0"/>
          <a:lstStyle>
            <a:lvl1pPr algn="l">
              <a:defRPr sz="1200"/>
            </a:lvl1pPr>
          </a:lstStyle>
          <a:p>
            <a:endParaRPr lang="en-US" dirty="0"/>
          </a:p>
        </p:txBody>
      </p:sp>
      <p:sp>
        <p:nvSpPr>
          <p:cNvPr id="3" name="Date Placeholder 2"/>
          <p:cNvSpPr>
            <a:spLocks noGrp="1"/>
          </p:cNvSpPr>
          <p:nvPr>
            <p:ph type="dt" sz="quarter" idx="1"/>
          </p:nvPr>
        </p:nvSpPr>
        <p:spPr>
          <a:xfrm>
            <a:off x="4143588" y="1"/>
            <a:ext cx="3169920" cy="480060"/>
          </a:xfrm>
          <a:prstGeom prst="rect">
            <a:avLst/>
          </a:prstGeom>
        </p:spPr>
        <p:txBody>
          <a:bodyPr vert="horz" lIns="96659" tIns="48330" rIns="96659" bIns="48330" rtlCol="0"/>
          <a:lstStyle>
            <a:lvl1pPr algn="r">
              <a:defRPr sz="1200"/>
            </a:lvl1pPr>
          </a:lstStyle>
          <a:p>
            <a:fld id="{BA1FF26E-EE3B-4A9F-87A2-F750150D9BF1}" type="datetimeFigureOut">
              <a:rPr lang="en-US" smtClean="0"/>
              <a:pPr/>
              <a:t>4/8/15</a:t>
            </a:fld>
            <a:endParaRPr lang="en-US" dirty="0"/>
          </a:p>
        </p:txBody>
      </p:sp>
      <p:sp>
        <p:nvSpPr>
          <p:cNvPr id="4" name="Footer Placeholder 3"/>
          <p:cNvSpPr>
            <a:spLocks noGrp="1"/>
          </p:cNvSpPr>
          <p:nvPr>
            <p:ph type="ftr" sz="quarter" idx="2"/>
          </p:nvPr>
        </p:nvSpPr>
        <p:spPr>
          <a:xfrm>
            <a:off x="1" y="9119474"/>
            <a:ext cx="3169920" cy="480060"/>
          </a:xfrm>
          <a:prstGeom prst="rect">
            <a:avLst/>
          </a:prstGeom>
        </p:spPr>
        <p:txBody>
          <a:bodyPr vert="horz" lIns="96659" tIns="48330" rIns="96659" bIns="4833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9" tIns="48330" rIns="96659" bIns="48330" rtlCol="0" anchor="b"/>
          <a:lstStyle>
            <a:lvl1pPr algn="r">
              <a:defRPr sz="1200"/>
            </a:lvl1pPr>
          </a:lstStyle>
          <a:p>
            <a:fld id="{CA0B29B2-F200-4C9A-BB13-418D75BC8519}" type="slidenum">
              <a:rPr lang="en-US" smtClean="0"/>
              <a:pPr/>
              <a:t>‹#›</a:t>
            </a:fld>
            <a:endParaRPr lang="en-US" dirty="0"/>
          </a:p>
        </p:txBody>
      </p:sp>
    </p:spTree>
    <p:extLst>
      <p:ext uri="{BB962C8B-B14F-4D97-AF65-F5344CB8AC3E}">
        <p14:creationId xmlns:p14="http://schemas.microsoft.com/office/powerpoint/2010/main" val="2010240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1.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4"/>
          </p:nvPr>
        </p:nvSpPr>
        <p:spPr>
          <a:xfrm>
            <a:off x="162560" y="9041131"/>
            <a:ext cx="3169920" cy="480060"/>
          </a:xfrm>
          <a:prstGeom prst="rect">
            <a:avLst/>
          </a:prstGeom>
        </p:spPr>
        <p:txBody>
          <a:bodyPr vert="horz" lIns="96659" tIns="48330" rIns="96659" bIns="48330" rtlCol="0" anchor="b"/>
          <a:lstStyle>
            <a:lvl1pPr algn="l">
              <a:defRPr sz="1200">
                <a:latin typeface="News Gothic Std" pitchFamily="34" charset="0"/>
              </a:defRPr>
            </a:lvl1pPr>
          </a:lstStyle>
          <a:p>
            <a:fld id="{D1B90812-0B77-449E-AACC-F8C52DA348E8}" type="slidenum">
              <a:rPr lang="en-US" smtClean="0"/>
              <a:pPr/>
              <a:t>‹#›</a:t>
            </a:fld>
            <a:endParaRPr lang="en-US" dirty="0" smtClean="0"/>
          </a:p>
        </p:txBody>
      </p:sp>
      <p:sp>
        <p:nvSpPr>
          <p:cNvPr id="8" name="Rectangle 7"/>
          <p:cNvSpPr/>
          <p:nvPr/>
        </p:nvSpPr>
        <p:spPr>
          <a:xfrm>
            <a:off x="0" y="730345"/>
            <a:ext cx="7315200" cy="124815"/>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96659" tIns="48330" rIns="96659" bIns="48330" rtlCol="0" anchor="ctr"/>
          <a:lstStyle/>
          <a:p>
            <a:pPr algn="ctr"/>
            <a:endParaRPr lang="en-US" dirty="0"/>
          </a:p>
        </p:txBody>
      </p:sp>
      <p:cxnSp>
        <p:nvCxnSpPr>
          <p:cNvPr id="12" name="Straight Connector 11"/>
          <p:cNvCxnSpPr/>
          <p:nvPr/>
        </p:nvCxnSpPr>
        <p:spPr>
          <a:xfrm>
            <a:off x="1356361" y="3023712"/>
            <a:ext cx="0" cy="57773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4"/>
          <p:cNvSpPr>
            <a:spLocks noGrp="1" noRot="1" noChangeAspect="1" noChangeArrowheads="1" noTextEdit="1"/>
          </p:cNvSpPr>
          <p:nvPr>
            <p:ph type="sldImg" idx="2"/>
          </p:nvPr>
        </p:nvSpPr>
        <p:spPr bwMode="auto">
          <a:xfrm>
            <a:off x="4394200" y="1041400"/>
            <a:ext cx="2451100" cy="1838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 name="Rectangle 5"/>
          <p:cNvSpPr>
            <a:spLocks noGrp="1" noChangeArrowheads="1"/>
          </p:cNvSpPr>
          <p:nvPr>
            <p:ph type="body" sz="quarter" idx="3"/>
          </p:nvPr>
        </p:nvSpPr>
        <p:spPr bwMode="auto">
          <a:xfrm>
            <a:off x="1518921" y="3023712"/>
            <a:ext cx="5371253" cy="5777389"/>
          </a:xfrm>
          <a:prstGeom prst="rect">
            <a:avLst/>
          </a:prstGeom>
          <a:noFill/>
          <a:ln w="9525">
            <a:noFill/>
            <a:miter lim="800000"/>
            <a:headEnd/>
            <a:tailEnd/>
          </a:ln>
          <a:effectLst/>
        </p:spPr>
        <p:txBody>
          <a:bodyPr vert="horz" wrap="square" lIns="102172" tIns="51086" rIns="102172" bIns="5108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20" y="9201150"/>
            <a:ext cx="1501837" cy="243968"/>
          </a:xfrm>
          <a:prstGeom prst="rect">
            <a:avLst/>
          </a:prstGeom>
        </p:spPr>
      </p:pic>
    </p:spTree>
    <p:extLst>
      <p:ext uri="{BB962C8B-B14F-4D97-AF65-F5344CB8AC3E}">
        <p14:creationId xmlns:p14="http://schemas.microsoft.com/office/powerpoint/2010/main" val="108281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75000"/>
            <a:lumOff val="25000"/>
          </a:schemeClr>
        </a:solidFill>
        <a:latin typeface="News Gothic Std" pitchFamily="34" charset="0"/>
        <a:ea typeface="+mn-ea"/>
        <a:cs typeface="+mn-cs"/>
      </a:defRPr>
    </a:lvl1pPr>
    <a:lvl2pPr marL="457200" algn="l" defTabSz="914400" rtl="0" eaLnBrk="1" latinLnBrk="0" hangingPunct="1">
      <a:defRPr sz="1200" kern="1200">
        <a:solidFill>
          <a:schemeClr val="tx1">
            <a:lumMod val="75000"/>
            <a:lumOff val="25000"/>
          </a:schemeClr>
        </a:solidFill>
        <a:latin typeface="News Gothic Std" pitchFamily="34" charset="0"/>
        <a:ea typeface="+mn-ea"/>
        <a:cs typeface="+mn-cs"/>
      </a:defRPr>
    </a:lvl2pPr>
    <a:lvl3pPr marL="914400" algn="l" defTabSz="914400" rtl="0" eaLnBrk="1" latinLnBrk="0" hangingPunct="1">
      <a:defRPr sz="1200" kern="1200">
        <a:solidFill>
          <a:schemeClr val="tx1">
            <a:lumMod val="75000"/>
            <a:lumOff val="25000"/>
          </a:schemeClr>
        </a:solidFill>
        <a:latin typeface="News Gothic Std" pitchFamily="34" charset="0"/>
        <a:ea typeface="+mn-ea"/>
        <a:cs typeface="+mn-cs"/>
      </a:defRPr>
    </a:lvl3pPr>
    <a:lvl4pPr marL="1371600" algn="l" defTabSz="914400" rtl="0" eaLnBrk="1" latinLnBrk="0" hangingPunct="1">
      <a:defRPr sz="1200" kern="1200">
        <a:solidFill>
          <a:schemeClr val="tx1">
            <a:lumMod val="75000"/>
            <a:lumOff val="25000"/>
          </a:schemeClr>
        </a:solidFill>
        <a:latin typeface="News Gothic Std" pitchFamily="34" charset="0"/>
        <a:ea typeface="+mn-ea"/>
        <a:cs typeface="+mn-cs"/>
      </a:defRPr>
    </a:lvl4pPr>
    <a:lvl5pPr marL="1828800" algn="l" defTabSz="914400" rtl="0" eaLnBrk="1" latinLnBrk="0" hangingPunct="1">
      <a:defRPr sz="1200" kern="1200">
        <a:solidFill>
          <a:schemeClr val="tx1">
            <a:lumMod val="75000"/>
            <a:lumOff val="25000"/>
          </a:schemeClr>
        </a:solidFill>
        <a:latin typeface="News Gothic St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image" Target="../media/image19.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1.png"/><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image" Target="../media/image19.pn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image" Target="../media/image19.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11.png"/><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image" Target="../media/image19.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image" Target="../media/image19.pn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2.png"/><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image" Target="../media/image19.png"/></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image" Target="../media/image19.png"/></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1.png"/><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6.png"/><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image" Target="../media/image19.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image" Target="../media/image19.pn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73152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659" tIns="48330" rIns="96659" bIns="48330" rtlCol="0" anchor="ctr"/>
          <a:lstStyle/>
          <a:p>
            <a:pPr algn="ct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9"/>
            <a:ext cx="7316779" cy="9594211"/>
          </a:xfrm>
          <a:prstGeom prst="rect">
            <a:avLst/>
          </a:prstGeom>
        </p:spPr>
      </p:pic>
      <p:sp>
        <p:nvSpPr>
          <p:cNvPr id="21" name="Rectangle 20"/>
          <p:cNvSpPr/>
          <p:nvPr/>
        </p:nvSpPr>
        <p:spPr>
          <a:xfrm>
            <a:off x="0" y="2640330"/>
            <a:ext cx="7315200" cy="1760220"/>
          </a:xfrm>
          <a:prstGeom prst="rect">
            <a:avLst/>
          </a:prstGeom>
          <a:solidFill>
            <a:schemeClr val="bg2">
              <a:alpha val="6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659" tIns="48330" rIns="96659" bIns="48330" rtlCol="0" anchor="ctr"/>
          <a:lstStyle/>
          <a:p>
            <a:pPr algn="ctr"/>
            <a:endParaRPr lang="en-US" dirty="0"/>
          </a:p>
        </p:txBody>
      </p:sp>
      <p:sp>
        <p:nvSpPr>
          <p:cNvPr id="22" name="Rectangle 21"/>
          <p:cNvSpPr/>
          <p:nvPr/>
        </p:nvSpPr>
        <p:spPr>
          <a:xfrm>
            <a:off x="0" y="4320540"/>
            <a:ext cx="7315200" cy="160020"/>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659" tIns="48330" rIns="96659" bIns="48330" rtlCol="0" anchor="ctr"/>
          <a:lstStyle/>
          <a:p>
            <a:pPr algn="ctr"/>
            <a:endParaRPr lang="en-US" dirty="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222885"/>
            <a:ext cx="2199953" cy="567004"/>
          </a:xfrm>
          <a:prstGeom prst="rect">
            <a:avLst/>
          </a:prstGeom>
        </p:spPr>
      </p:pic>
      <p:sp>
        <p:nvSpPr>
          <p:cNvPr id="24" name="Text Placeholder 10"/>
          <p:cNvSpPr txBox="1">
            <a:spLocks/>
          </p:cNvSpPr>
          <p:nvPr/>
        </p:nvSpPr>
        <p:spPr>
          <a:xfrm>
            <a:off x="0" y="3223259"/>
            <a:ext cx="7316779" cy="800100"/>
          </a:xfrm>
          <a:prstGeom prst="rect">
            <a:avLst/>
          </a:prstGeom>
        </p:spPr>
        <p:txBody>
          <a:bodyPr lIns="96659" tIns="48330" rIns="96659" bIns="4833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34"/>
              </a:spcAft>
              <a:buNone/>
            </a:pPr>
            <a:r>
              <a:rPr lang="en-US" sz="2500" kern="2400" spc="106" dirty="0">
                <a:solidFill>
                  <a:schemeClr val="bg1"/>
                </a:solidFill>
                <a:latin typeface="News Gothic Std" pitchFamily="34" charset="0"/>
              </a:rPr>
              <a:t>WHAT EVERY WOMAN SHOULD KNOW ABOUT MONEY</a:t>
            </a:r>
          </a:p>
          <a:p>
            <a:pPr marL="0" indent="0" algn="ctr">
              <a:buNone/>
            </a:pPr>
            <a:endParaRPr lang="en-US" dirty="0">
              <a:solidFill>
                <a:schemeClr val="bg1"/>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3911" y="4880610"/>
            <a:ext cx="1948956" cy="1600200"/>
          </a:xfrm>
          <a:prstGeom prst="rect">
            <a:avLst/>
          </a:prstGeom>
        </p:spPr>
      </p:pic>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584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4958080" cy="6640830"/>
          </a:xfrm>
          <a:prstGeom prst="rect">
            <a:avLst/>
          </a:prstGeom>
        </p:spPr>
        <p:txBody>
          <a:bodyPr/>
          <a:lstStyle/>
          <a:p>
            <a:r>
              <a:rPr lang="es-ES_tradnl" b="1" noProof="0" dirty="0" smtClean="0">
                <a:solidFill>
                  <a:schemeClr val="tx1"/>
                </a:solidFill>
              </a:rPr>
              <a:t>Maximice</a:t>
            </a:r>
            <a:r>
              <a:rPr lang="es-ES_tradnl" b="1" baseline="0" noProof="0" dirty="0" smtClean="0">
                <a:solidFill>
                  <a:schemeClr val="tx1"/>
                </a:solidFill>
              </a:rPr>
              <a:t> sus ingresos</a:t>
            </a:r>
            <a:endParaRPr lang="es-ES_tradnl" noProof="0" dirty="0" smtClean="0">
              <a:solidFill>
                <a:schemeClr val="tx1"/>
              </a:solidFill>
            </a:endParaRPr>
          </a:p>
          <a:p>
            <a:r>
              <a:rPr lang="es-ES_tradnl" b="1" noProof="0" dirty="0" smtClean="0">
                <a:solidFill>
                  <a:schemeClr val="tx1"/>
                </a:solidFill>
              </a:rPr>
              <a:t>Diga: </a:t>
            </a:r>
            <a:r>
              <a:rPr lang="es-ES_tradnl" b="0" noProof="0" dirty="0" smtClean="0">
                <a:solidFill>
                  <a:schemeClr val="tx1"/>
                </a:solidFill>
              </a:rPr>
              <a:t>Estás son unas formas de prepararse</a:t>
            </a:r>
            <a:r>
              <a:rPr lang="es-ES_tradnl" b="0" baseline="0" noProof="0" dirty="0" smtClean="0">
                <a:solidFill>
                  <a:schemeClr val="tx1"/>
                </a:solidFill>
              </a:rPr>
              <a:t> para maximizar sus ingresos</a:t>
            </a:r>
            <a:r>
              <a:rPr lang="es-ES_tradnl" noProof="0" dirty="0" smtClean="0">
                <a:solidFill>
                  <a:schemeClr val="tx1"/>
                </a:solidFill>
              </a:rPr>
              <a:t>.</a:t>
            </a:r>
          </a:p>
          <a:p>
            <a:pPr marL="364151" lvl="1" indent="-181236">
              <a:buFont typeface="Arial" panose="020B0604020202020204" pitchFamily="34" charset="0"/>
              <a:buChar char="•"/>
            </a:pPr>
            <a:r>
              <a:rPr lang="es-ES_tradnl" noProof="0" dirty="0" smtClean="0">
                <a:solidFill>
                  <a:schemeClr val="tx1"/>
                </a:solidFill>
              </a:rPr>
              <a:t>Cree un panorama</a:t>
            </a:r>
            <a:r>
              <a:rPr lang="es-ES_tradnl" baseline="0" noProof="0" dirty="0" smtClean="0">
                <a:solidFill>
                  <a:schemeClr val="tx1"/>
                </a:solidFill>
              </a:rPr>
              <a:t> de su flujo de dinero en efectivo manteniendo un diario con sus gastos diarios durante el período de un mes </a:t>
            </a:r>
            <a:r>
              <a:rPr lang="es-ES_tradnl" noProof="0" dirty="0" smtClean="0">
                <a:solidFill>
                  <a:schemeClr val="tx1"/>
                </a:solidFill>
              </a:rPr>
              <a:t>(mencione la herramienta de Regions</a:t>
            </a:r>
            <a:r>
              <a:rPr lang="es-ES_tradnl" baseline="0" noProof="0" dirty="0" smtClean="0">
                <a:solidFill>
                  <a:schemeClr val="tx1"/>
                </a:solidFill>
              </a:rPr>
              <a:t> </a:t>
            </a:r>
            <a:r>
              <a:rPr lang="es-ES_tradnl" noProof="0" dirty="0" smtClean="0">
                <a:solidFill>
                  <a:schemeClr val="tx1"/>
                </a:solidFill>
              </a:rPr>
              <a:t>My GreenInsights</a:t>
            </a:r>
            <a:r>
              <a:rPr lang="es-ES_tradnl" baseline="0" noProof="0" dirty="0" smtClean="0">
                <a:solidFill>
                  <a:schemeClr val="tx1"/>
                </a:solidFill>
              </a:rPr>
              <a:t> como una forma en que los clientes pueden hacer esto</a:t>
            </a:r>
            <a:r>
              <a:rPr lang="es-ES_tradnl" noProof="0" dirty="0" smtClean="0">
                <a:solidFill>
                  <a:schemeClr val="tx1"/>
                </a:solidFill>
              </a:rPr>
              <a:t>. My GreenInsights no</a:t>
            </a:r>
            <a:r>
              <a:rPr lang="es-ES_tradnl" baseline="0" noProof="0" dirty="0" smtClean="0">
                <a:solidFill>
                  <a:schemeClr val="tx1"/>
                </a:solidFill>
              </a:rPr>
              <a:t> está disponible a aquellos que no son clientes</a:t>
            </a:r>
            <a:r>
              <a:rPr lang="es-ES_tradnl" noProof="0" dirty="0" smtClean="0">
                <a:solidFill>
                  <a:schemeClr val="tx1"/>
                </a:solidFill>
              </a:rPr>
              <a:t>).</a:t>
            </a:r>
          </a:p>
          <a:p>
            <a:pPr marL="364151" lvl="1" indent="-181236">
              <a:buFont typeface="Arial" panose="020B0604020202020204" pitchFamily="34" charset="0"/>
              <a:buChar char="•"/>
            </a:pPr>
            <a:r>
              <a:rPr lang="es-ES_tradnl" noProof="0" dirty="0" smtClean="0">
                <a:solidFill>
                  <a:schemeClr val="tx1"/>
                </a:solidFill>
              </a:rPr>
              <a:t>Guarde los recibos y catalogue sus gastos todos</a:t>
            </a:r>
            <a:r>
              <a:rPr lang="es-ES_tradnl" baseline="0" noProof="0" dirty="0" smtClean="0">
                <a:solidFill>
                  <a:schemeClr val="tx1"/>
                </a:solidFill>
              </a:rPr>
              <a:t> los días.</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Determine si</a:t>
            </a:r>
            <a:r>
              <a:rPr lang="es-ES_tradnl" baseline="0" noProof="0" dirty="0" smtClean="0">
                <a:solidFill>
                  <a:schemeClr val="tx1"/>
                </a:solidFill>
              </a:rPr>
              <a:t> su flujo de dinero en efectivo es positivo</a:t>
            </a:r>
            <a:r>
              <a:rPr lang="es-ES_tradnl" noProof="0" dirty="0" smtClean="0">
                <a:solidFill>
                  <a:schemeClr val="tx1"/>
                </a:solidFill>
              </a:rPr>
              <a:t> (que sus</a:t>
            </a:r>
            <a:r>
              <a:rPr lang="es-ES_tradnl" baseline="0" noProof="0" dirty="0" smtClean="0">
                <a:solidFill>
                  <a:schemeClr val="tx1"/>
                </a:solidFill>
              </a:rPr>
              <a:t> ingresos pueden cubrir sus gastos</a:t>
            </a:r>
            <a:r>
              <a:rPr lang="es-ES_tradnl" noProof="0" dirty="0" smtClean="0">
                <a:solidFill>
                  <a:schemeClr val="tx1"/>
                </a:solidFill>
              </a:rPr>
              <a:t>) o</a:t>
            </a:r>
            <a:r>
              <a:rPr lang="es-ES_tradnl" baseline="0" noProof="0" dirty="0" smtClean="0">
                <a:solidFill>
                  <a:schemeClr val="tx1"/>
                </a:solidFill>
              </a:rPr>
              <a:t> negativo </a:t>
            </a:r>
            <a:r>
              <a:rPr lang="es-ES_tradnl" noProof="0" dirty="0" smtClean="0">
                <a:solidFill>
                  <a:schemeClr val="tx1"/>
                </a:solidFill>
              </a:rPr>
              <a:t>(que sus</a:t>
            </a:r>
            <a:r>
              <a:rPr lang="es-ES_tradnl" baseline="0" noProof="0" dirty="0" smtClean="0">
                <a:solidFill>
                  <a:schemeClr val="tx1"/>
                </a:solidFill>
              </a:rPr>
              <a:t> ingresos no cubren sus gastos</a:t>
            </a:r>
            <a:r>
              <a:rPr lang="es-ES_tradnl" noProof="0" dirty="0" smtClean="0">
                <a:solidFill>
                  <a:schemeClr val="tx1"/>
                </a:solidFill>
              </a:rPr>
              <a:t>).</a:t>
            </a:r>
          </a:p>
          <a:p>
            <a:pPr marL="364151" lvl="1" indent="-181236">
              <a:buFont typeface="Arial" panose="020B0604020202020204" pitchFamily="34" charset="0"/>
              <a:buChar char="•"/>
            </a:pPr>
            <a:r>
              <a:rPr lang="es-ES_tradnl" noProof="0" dirty="0" smtClean="0">
                <a:solidFill>
                  <a:schemeClr val="tx1"/>
                </a:solidFill>
              </a:rPr>
              <a:t>Sea más eficiente</a:t>
            </a:r>
            <a:r>
              <a:rPr lang="es-ES_tradnl" baseline="0" noProof="0" dirty="0" smtClean="0">
                <a:solidFill>
                  <a:schemeClr val="tx1"/>
                </a:solidFill>
              </a:rPr>
              <a:t> con su dinero para alcanzar una meta específica</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Determine</a:t>
            </a:r>
            <a:r>
              <a:rPr lang="es-ES_tradnl" baseline="0" noProof="0" dirty="0" smtClean="0">
                <a:solidFill>
                  <a:schemeClr val="tx1"/>
                </a:solidFill>
              </a:rPr>
              <a:t> qué gastos fueron necesarios, o cuales fueron para satisfacer gustos</a:t>
            </a:r>
            <a:r>
              <a:rPr lang="es-ES_tradnl" noProof="0" dirty="0" smtClean="0">
                <a:solidFill>
                  <a:schemeClr val="tx1"/>
                </a:solidFill>
              </a:rPr>
              <a:t>.</a:t>
            </a:r>
          </a:p>
          <a:p>
            <a:pPr marL="364151" lvl="1" indent="-181236">
              <a:buFont typeface="Arial" panose="020B0604020202020204" pitchFamily="34" charset="0"/>
              <a:buChar char="•"/>
            </a:pPr>
            <a:r>
              <a:rPr lang="es-ES_tradnl" noProof="0" dirty="0" smtClean="0">
                <a:solidFill>
                  <a:schemeClr val="tx1"/>
                </a:solidFill>
              </a:rPr>
              <a:t>Establezca</a:t>
            </a:r>
            <a:r>
              <a:rPr lang="es-ES_tradnl" baseline="0" noProof="0" dirty="0" smtClean="0">
                <a:solidFill>
                  <a:schemeClr val="tx1"/>
                </a:solidFill>
              </a:rPr>
              <a:t> metas financieras</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Elimine la idea de que no gana</a:t>
            </a:r>
            <a:r>
              <a:rPr lang="es-ES_tradnl" baseline="0" noProof="0" dirty="0" smtClean="0">
                <a:solidFill>
                  <a:schemeClr val="tx1"/>
                </a:solidFill>
              </a:rPr>
              <a:t> lo suficiente para ahorrar hacia sus metas</a:t>
            </a:r>
            <a:r>
              <a:rPr lang="es-ES_tradnl" noProof="0" dirty="0" smtClean="0">
                <a:solidFill>
                  <a:schemeClr val="tx1"/>
                </a:solidFill>
              </a:rPr>
              <a:t>. Todo</a:t>
            </a:r>
            <a:r>
              <a:rPr lang="es-ES_tradnl" baseline="0" noProof="0" dirty="0" smtClean="0">
                <a:solidFill>
                  <a:schemeClr val="tx1"/>
                </a:solidFill>
              </a:rPr>
              <a:t> el mundo puede ahorrar algo para ayudarle a alcanzar las metas más deseadas. Es una decisión que puede tomar ahora.</a:t>
            </a:r>
            <a:r>
              <a:rPr lang="es-ES_tradnl" noProof="0" dirty="0" smtClean="0">
                <a:solidFill>
                  <a:schemeClr val="tx1"/>
                </a:solidFill>
              </a:rPr>
              <a:t> Quizás tenga</a:t>
            </a:r>
            <a:r>
              <a:rPr lang="es-ES_tradnl" baseline="0" noProof="0" dirty="0" smtClean="0">
                <a:solidFill>
                  <a:schemeClr val="tx1"/>
                </a:solidFill>
              </a:rPr>
              <a:t> que averiguar como ser más eficiente con sus ingresos para alcanzar su meta</a:t>
            </a:r>
            <a:r>
              <a:rPr lang="es-ES_tradnl" noProof="0" dirty="0" smtClean="0">
                <a:solidFill>
                  <a:schemeClr val="tx1"/>
                </a:solidFill>
              </a:rPr>
              <a:t>.</a:t>
            </a:r>
          </a:p>
          <a:p>
            <a:endParaRPr lang="es-ES_tradnl" noProof="0" dirty="0" smtClean="0">
              <a:solidFill>
                <a:schemeClr val="tx1"/>
              </a:solidFill>
            </a:endParaRPr>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endParaRPr lang="es-ES_tradnl" sz="1200" dirty="0">
              <a:solidFill>
                <a:srgbClr val="404040"/>
              </a:solidFill>
              <a:latin typeface="News Gothic Std"/>
              <a:ea typeface="News Gothic Std"/>
              <a:cs typeface="News Gothic Std"/>
              <a:sym typeface="News Gothic Std"/>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477717"/>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10</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6"/>
          <p:cNvSpPr>
            <a:spLocks noGrp="1" noRot="1" noChangeAspect="1" noChangeArrowheads="1" noTextEdit="1"/>
          </p:cNvSpPr>
          <p:nvPr>
            <p:ph type="sldImg"/>
          </p:nvPr>
        </p:nvSpPr>
        <p:spPr>
          <a:xfrm>
            <a:off x="4394200" y="1041400"/>
            <a:ext cx="2451100" cy="1838325"/>
          </a:xfrm>
          <a:ln/>
        </p:spPr>
      </p:sp>
      <p:sp>
        <p:nvSpPr>
          <p:cNvPr id="46084" name="Rectangle 1027"/>
          <p:cNvSpPr>
            <a:spLocks noGrp="1" noChangeArrowheads="1"/>
          </p:cNvSpPr>
          <p:nvPr>
            <p:ph type="body" idx="1"/>
          </p:nvPr>
        </p:nvSpPr>
        <p:spPr>
          <a:xfrm>
            <a:off x="1518921" y="2943702"/>
            <a:ext cx="5146040" cy="67375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1" noProof="0" dirty="0" smtClean="0">
                <a:solidFill>
                  <a:schemeClr val="tx1"/>
                </a:solidFill>
              </a:rPr>
              <a:t>Vigile</a:t>
            </a:r>
            <a:r>
              <a:rPr lang="es-ES_tradnl" b="1" baseline="0" noProof="0" dirty="0" smtClean="0">
                <a:solidFill>
                  <a:schemeClr val="tx1"/>
                </a:solidFill>
              </a:rPr>
              <a:t> sus Gastos Diarios</a:t>
            </a:r>
            <a:endParaRPr lang="es-ES_tradnl" b="1" noProof="0" dirty="0" smtClean="0">
              <a:solidFill>
                <a:schemeClr val="tx1"/>
              </a:solidFill>
            </a:endParaRPr>
          </a:p>
          <a:p>
            <a:pPr>
              <a:spcBef>
                <a:spcPts val="1902"/>
              </a:spcBef>
            </a:pPr>
            <a:r>
              <a:rPr lang="es-ES_tradnl" b="1" noProof="0" dirty="0" smtClean="0">
                <a:solidFill>
                  <a:schemeClr val="tx1"/>
                </a:solidFill>
                <a:ea typeface="ＭＳ Ｐゴシック" pitchFamily="34" charset="-128"/>
              </a:rPr>
              <a:t>Distribuya</a:t>
            </a:r>
            <a:r>
              <a:rPr lang="es-ES_tradnl" b="1" baseline="0" noProof="0" dirty="0" smtClean="0">
                <a:solidFill>
                  <a:schemeClr val="tx1"/>
                </a:solidFill>
                <a:ea typeface="ＭＳ Ｐゴシック" pitchFamily="34" charset="-128"/>
              </a:rPr>
              <a:t> </a:t>
            </a:r>
            <a:r>
              <a:rPr lang="es-ES_tradnl" b="0" baseline="0" noProof="0" dirty="0" smtClean="0">
                <a:solidFill>
                  <a:schemeClr val="tx1"/>
                </a:solidFill>
                <a:ea typeface="ＭＳ Ｐゴシック" pitchFamily="34" charset="-128"/>
              </a:rPr>
              <a:t>los folletos ahora</a:t>
            </a:r>
            <a:r>
              <a:rPr lang="es-ES_tradnl" noProof="0" dirty="0" smtClean="0">
                <a:solidFill>
                  <a:schemeClr val="tx1"/>
                </a:solidFill>
                <a:ea typeface="ＭＳ Ｐゴシック" pitchFamily="34" charset="-128"/>
              </a:rPr>
              <a:t>. Asegúrese de quedarse</a:t>
            </a:r>
            <a:r>
              <a:rPr lang="es-ES_tradnl" baseline="0" noProof="0" dirty="0" smtClean="0">
                <a:solidFill>
                  <a:schemeClr val="tx1"/>
                </a:solidFill>
                <a:ea typeface="ＭＳ Ｐゴシック" pitchFamily="34" charset="-128"/>
              </a:rPr>
              <a:t> con uno como referencia</a:t>
            </a:r>
            <a:r>
              <a:rPr lang="es-ES_tradnl" noProof="0" dirty="0" smtClean="0">
                <a:solidFill>
                  <a:schemeClr val="tx1"/>
                </a:solidFill>
                <a:ea typeface="ＭＳ Ｐゴシック" pitchFamily="34" charset="-128"/>
              </a:rPr>
              <a:t>.</a:t>
            </a:r>
          </a:p>
          <a:p>
            <a:pPr>
              <a:spcBef>
                <a:spcPts val="1902"/>
              </a:spcBef>
            </a:pPr>
            <a:r>
              <a:rPr lang="es-ES_tradnl" b="1" noProof="0" dirty="0" smtClean="0">
                <a:solidFill>
                  <a:schemeClr val="tx1"/>
                </a:solidFill>
              </a:rPr>
              <a:t>Refiérase </a:t>
            </a:r>
            <a:r>
              <a:rPr lang="es-ES_tradnl" b="0" noProof="0" dirty="0" smtClean="0">
                <a:solidFill>
                  <a:schemeClr val="tx1"/>
                </a:solidFill>
              </a:rPr>
              <a:t>a la página 1 del folleto</a:t>
            </a:r>
            <a:r>
              <a:rPr lang="es-ES_tradnl" noProof="0" dirty="0" smtClean="0">
                <a:solidFill>
                  <a:schemeClr val="tx1"/>
                </a:solidFill>
              </a:rPr>
              <a:t>: </a:t>
            </a:r>
            <a:r>
              <a:rPr lang="es-ES_tradnl" i="1" noProof="0" dirty="0" smtClean="0">
                <a:solidFill>
                  <a:schemeClr val="tx1"/>
                </a:solidFill>
              </a:rPr>
              <a:t>Maneje su Dinero: Vigile</a:t>
            </a:r>
            <a:r>
              <a:rPr lang="es-ES_tradnl" i="1" baseline="0" noProof="0" dirty="0" smtClean="0">
                <a:solidFill>
                  <a:schemeClr val="tx1"/>
                </a:solidFill>
              </a:rPr>
              <a:t> sus Gastos</a:t>
            </a:r>
            <a:r>
              <a:rPr lang="es-ES_tradnl" i="1" noProof="0" dirty="0" smtClean="0">
                <a:solidFill>
                  <a:schemeClr val="tx1"/>
                </a:solidFill>
              </a:rPr>
              <a:t>.</a:t>
            </a:r>
            <a:endParaRPr lang="es-ES_tradnl" noProof="0" dirty="0" smtClean="0">
              <a:solidFill>
                <a:schemeClr val="tx1"/>
              </a:solidFill>
            </a:endParaRPr>
          </a:p>
          <a:p>
            <a:pPr lvl="0"/>
            <a:endParaRPr lang="es-ES_tradnl" b="1" baseline="0" noProof="0" dirty="0" smtClean="0">
              <a:solidFill>
                <a:schemeClr val="tx1"/>
              </a:solidFill>
            </a:endParaRPr>
          </a:p>
          <a:p>
            <a:pPr lvl="0"/>
            <a:r>
              <a:rPr lang="es-ES_tradnl" b="1" baseline="0" noProof="0" dirty="0" smtClean="0">
                <a:solidFill>
                  <a:schemeClr val="tx1"/>
                </a:solidFill>
              </a:rPr>
              <a:t>Pregunte: </a:t>
            </a:r>
            <a:r>
              <a:rPr lang="es-ES_tradnl" b="0" baseline="0" noProof="0" dirty="0" smtClean="0">
                <a:solidFill>
                  <a:schemeClr val="tx1"/>
                </a:solidFill>
              </a:rPr>
              <a:t>¿Sabe a dónde va su dinero todos los meses?  ¿Cuales son algunas de las categorías de gastos que pudiera incluir en su hoja de cálculo Vigile Sus Gastos?</a:t>
            </a:r>
            <a:endParaRPr lang="es-ES_tradnl" b="0" noProof="0" dirty="0" smtClean="0">
              <a:solidFill>
                <a:schemeClr val="tx1"/>
              </a:solidFill>
            </a:endParaRPr>
          </a:p>
          <a:p>
            <a:pPr lvl="0"/>
            <a:endParaRPr lang="es-ES_tradnl" noProof="0" dirty="0" smtClean="0">
              <a:solidFill>
                <a:schemeClr val="tx1"/>
              </a:solidFill>
            </a:endParaRPr>
          </a:p>
          <a:p>
            <a:pPr lvl="0"/>
            <a:r>
              <a:rPr lang="es-ES_tradnl" b="1" noProof="0" dirty="0" smtClean="0">
                <a:solidFill>
                  <a:schemeClr val="tx1"/>
                </a:solidFill>
              </a:rPr>
              <a:t>Acepte</a:t>
            </a:r>
            <a:r>
              <a:rPr lang="es-ES_tradnl" b="1" baseline="0" noProof="0" dirty="0" smtClean="0">
                <a:solidFill>
                  <a:schemeClr val="tx1"/>
                </a:solidFill>
              </a:rPr>
              <a:t> todas las respuestas</a:t>
            </a:r>
            <a:r>
              <a:rPr lang="es-ES_tradnl" noProof="0" dirty="0" smtClean="0">
                <a:solidFill>
                  <a:schemeClr val="tx1"/>
                </a:solidFill>
              </a:rPr>
              <a:t>. Fomente</a:t>
            </a:r>
            <a:r>
              <a:rPr lang="es-ES_tradnl" baseline="0" noProof="0" dirty="0" smtClean="0">
                <a:solidFill>
                  <a:schemeClr val="tx1"/>
                </a:solidFill>
              </a:rPr>
              <a:t> una conversación sobre todos los aspectos de la pregunta. No existen respuestas equivocadas y algunas respuestas comunes son:</a:t>
            </a:r>
          </a:p>
          <a:p>
            <a:pPr marL="181236" indent="-181236">
              <a:buFont typeface="Arial" panose="020B0604020202020204" pitchFamily="34" charset="0"/>
              <a:buChar char="•"/>
            </a:pPr>
            <a:r>
              <a:rPr lang="es-ES_tradnl" baseline="0" noProof="0" dirty="0" smtClean="0">
                <a:solidFill>
                  <a:schemeClr val="tx1"/>
                </a:solidFill>
              </a:rPr>
              <a:t>Transporte (además del pago de auto, piense en cosas como la gasolina, peajes, pases de bus, etc.)</a:t>
            </a:r>
          </a:p>
          <a:p>
            <a:endParaRPr lang="es-ES_tradnl" noProof="0" dirty="0" smtClean="0">
              <a:solidFill>
                <a:schemeClr val="tx1"/>
              </a:solidFill>
            </a:endParaRPr>
          </a:p>
          <a:p>
            <a:r>
              <a:rPr lang="es-ES_tradnl" baseline="0" noProof="0" dirty="0" smtClean="0">
                <a:solidFill>
                  <a:schemeClr val="tx1"/>
                </a:solidFill>
              </a:rPr>
              <a:t>Además de las categorías en la diapositiva, debería incluir gastos como: </a:t>
            </a:r>
          </a:p>
          <a:p>
            <a:pPr marL="181236" indent="-181236">
              <a:buFont typeface="Arial" panose="020B0604020202020204" pitchFamily="34" charset="0"/>
              <a:buChar char="•"/>
            </a:pPr>
            <a:r>
              <a:rPr lang="es-ES_tradnl" baseline="0" noProof="0" dirty="0" smtClean="0">
                <a:solidFill>
                  <a:schemeClr val="tx1"/>
                </a:solidFill>
              </a:rPr>
              <a:t>Comida y bebidas</a:t>
            </a:r>
          </a:p>
          <a:p>
            <a:pPr marL="181236" indent="-181236">
              <a:buFont typeface="Arial" panose="020B0604020202020204" pitchFamily="34" charset="0"/>
              <a:buChar char="•"/>
            </a:pPr>
            <a:r>
              <a:rPr lang="es-ES_tradnl" baseline="0" noProof="0" dirty="0" smtClean="0">
                <a:solidFill>
                  <a:schemeClr val="tx1"/>
                </a:solidFill>
              </a:rPr>
              <a:t>Productos de baño y otras compras de farmacia</a:t>
            </a:r>
          </a:p>
          <a:p>
            <a:pPr marL="181236" indent="-181236">
              <a:buFont typeface="Arial" panose="020B0604020202020204" pitchFamily="34" charset="0"/>
              <a:buChar char="•"/>
            </a:pPr>
            <a:r>
              <a:rPr lang="es-ES_tradnl" baseline="0" noProof="0" dirty="0" smtClean="0">
                <a:solidFill>
                  <a:schemeClr val="tx1"/>
                </a:solidFill>
              </a:rPr>
              <a:t>Regalos</a:t>
            </a:r>
          </a:p>
          <a:p>
            <a:pPr marL="181236" indent="-181236">
              <a:buFont typeface="Arial" panose="020B0604020202020204" pitchFamily="34" charset="0"/>
              <a:buChar char="•"/>
            </a:pPr>
            <a:r>
              <a:rPr lang="es-ES_tradnl" baseline="0" noProof="0" dirty="0" smtClean="0">
                <a:solidFill>
                  <a:schemeClr val="tx1"/>
                </a:solidFill>
              </a:rPr>
              <a:t>Medicinas de recetas médicas</a:t>
            </a:r>
          </a:p>
          <a:p>
            <a:pPr lvl="0"/>
            <a:endParaRPr lang="es-ES_tradnl" noProof="0" dirty="0" smtClean="0">
              <a:solidFill>
                <a:schemeClr val="tx1"/>
              </a:solidFill>
            </a:endParaRPr>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pPr>
              <a:spcBef>
                <a:spcPts val="317"/>
              </a:spcBef>
              <a:spcAft>
                <a:spcPts val="317"/>
              </a:spcAft>
            </a:pPr>
            <a:endParaRPr lang="es-ES_tradnl" noProof="0" dirty="0" smtClean="0">
              <a:solidFill>
                <a:schemeClr val="tx1"/>
              </a:solidFill>
            </a:endParaRPr>
          </a:p>
          <a:p>
            <a:r>
              <a:rPr lang="es-ES_tradnl" noProof="0" dirty="0" smtClean="0">
                <a:solidFill>
                  <a:schemeClr val="tx1"/>
                </a:solidFill>
              </a:rPr>
              <a:t> </a:t>
            </a:r>
          </a:p>
        </p:txBody>
      </p:sp>
      <p:sp>
        <p:nvSpPr>
          <p:cNvPr id="7"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11</a:t>
            </a:fld>
            <a:endParaRPr lang="en-US" sz="1200" dirty="0">
              <a:latin typeface="News Gothic Std"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464057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3820782"/>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355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4200" y="1041400"/>
            <a:ext cx="2451100" cy="1838325"/>
          </a:xfrm>
        </p:spPr>
      </p:sp>
      <p:sp>
        <p:nvSpPr>
          <p:cNvPr id="3" name="Notes Placeholder 2"/>
          <p:cNvSpPr>
            <a:spLocks noGrp="1"/>
          </p:cNvSpPr>
          <p:nvPr>
            <p:ph type="body" idx="1"/>
          </p:nvPr>
        </p:nvSpPr>
        <p:spPr>
          <a:xfrm>
            <a:off x="1518921" y="2960370"/>
            <a:ext cx="5371253" cy="6640830"/>
          </a:xfrm>
        </p:spPr>
        <p:txBody>
          <a:bodyPr/>
          <a:lstStyle/>
          <a:p>
            <a:r>
              <a:rPr lang="es-ES_tradnl" b="1" noProof="0" dirty="0" smtClean="0">
                <a:solidFill>
                  <a:schemeClr val="tx1"/>
                </a:solidFill>
              </a:rPr>
              <a:t>Conozca sus gastos</a:t>
            </a:r>
          </a:p>
          <a:p>
            <a:pPr>
              <a:spcBef>
                <a:spcPts val="1902"/>
              </a:spcBef>
            </a:pPr>
            <a:r>
              <a:rPr lang="es-ES_tradnl" b="1" noProof="0" dirty="0" smtClean="0">
                <a:solidFill>
                  <a:schemeClr val="tx1"/>
                </a:solidFill>
              </a:rPr>
              <a:t>Diga: </a:t>
            </a:r>
            <a:r>
              <a:rPr lang="es-ES_tradnl" noProof="0" dirty="0" smtClean="0">
                <a:solidFill>
                  <a:schemeClr val="tx1"/>
                </a:solidFill>
              </a:rPr>
              <a:t>Muchas personas sobrestiman su</a:t>
            </a:r>
            <a:r>
              <a:rPr lang="es-ES_tradnl" baseline="0" noProof="0" dirty="0" smtClean="0">
                <a:solidFill>
                  <a:schemeClr val="tx1"/>
                </a:solidFill>
              </a:rPr>
              <a:t> poder adquisitivo. Ven su salario como el dinero disponible para gastos; sin embargo, deberían basar su plan de gastos en la cantidad que reciben en su cheque.</a:t>
            </a:r>
            <a:endParaRPr lang="es-ES_tradnl" noProof="0" dirty="0" smtClean="0">
              <a:solidFill>
                <a:schemeClr val="tx1"/>
              </a:solidFill>
            </a:endParaRPr>
          </a:p>
          <a:p>
            <a:r>
              <a:rPr lang="es-ES_tradnl" noProof="0" dirty="0" smtClean="0">
                <a:solidFill>
                  <a:schemeClr val="tx1"/>
                </a:solidFill>
              </a:rPr>
              <a:t> </a:t>
            </a:r>
          </a:p>
          <a:p>
            <a:pPr>
              <a:spcAft>
                <a:spcPts val="317"/>
              </a:spcAft>
            </a:pPr>
            <a:r>
              <a:rPr lang="es-ES_tradnl" noProof="0" dirty="0" smtClean="0">
                <a:solidFill>
                  <a:schemeClr val="tx1"/>
                </a:solidFill>
              </a:rPr>
              <a:t>Hablemos</a:t>
            </a:r>
            <a:r>
              <a:rPr lang="es-ES_tradnl" baseline="0" noProof="0" dirty="0" smtClean="0">
                <a:solidFill>
                  <a:schemeClr val="tx1"/>
                </a:solidFill>
              </a:rPr>
              <a:t> ahora de los gastos</a:t>
            </a:r>
            <a:r>
              <a:rPr lang="es-ES_tradnl" noProof="0" dirty="0" smtClean="0">
                <a:solidFill>
                  <a:schemeClr val="tx1"/>
                </a:solidFill>
              </a:rPr>
              <a:t>. </a:t>
            </a:r>
            <a:endParaRPr lang="es-ES_tradnl" i="1" noProof="0" dirty="0" smtClean="0">
              <a:solidFill>
                <a:schemeClr val="tx1"/>
              </a:solidFill>
            </a:endParaRPr>
          </a:p>
          <a:p>
            <a:pPr marL="289978" lvl="1" indent="-289978">
              <a:spcBef>
                <a:spcPts val="634"/>
              </a:spcBef>
              <a:spcAft>
                <a:spcPts val="634"/>
              </a:spcAft>
              <a:buBlip>
                <a:blip r:embed="rId3"/>
              </a:buBlip>
              <a:defRPr/>
            </a:pPr>
            <a:r>
              <a:rPr lang="es-ES_tradnl" b="1" i="1" noProof="0" dirty="0" smtClean="0">
                <a:solidFill>
                  <a:schemeClr val="tx1"/>
                </a:solidFill>
              </a:rPr>
              <a:t>Gastos Fijos </a:t>
            </a:r>
            <a:r>
              <a:rPr lang="es-ES_tradnl" noProof="0" dirty="0" smtClean="0">
                <a:solidFill>
                  <a:schemeClr val="tx1"/>
                </a:solidFill>
              </a:rPr>
              <a:t>no cambian de mes</a:t>
            </a:r>
            <a:r>
              <a:rPr lang="es-ES_tradnl" baseline="0" noProof="0" dirty="0" smtClean="0">
                <a:solidFill>
                  <a:schemeClr val="tx1"/>
                </a:solidFill>
              </a:rPr>
              <a:t> a mes</a:t>
            </a:r>
            <a:r>
              <a:rPr lang="es-ES_tradnl" noProof="0" dirty="0" smtClean="0">
                <a:solidFill>
                  <a:schemeClr val="tx1"/>
                </a:solidFill>
              </a:rPr>
              <a:t>, así que cuando tiene</a:t>
            </a:r>
            <a:r>
              <a:rPr lang="es-ES_tradnl" baseline="0" noProof="0" dirty="0" smtClean="0">
                <a:solidFill>
                  <a:schemeClr val="tx1"/>
                </a:solidFill>
              </a:rPr>
              <a:t> un gasto fijo, típicamente no podrá controlar cuanto tiene que pagar. </a:t>
            </a:r>
            <a:r>
              <a:rPr lang="es-ES_tradnl" noProof="0" dirty="0" smtClean="0">
                <a:solidFill>
                  <a:schemeClr val="tx1"/>
                </a:solidFill>
              </a:rPr>
              <a:t>Algunos ejemplos incluyen alquiler/hipotecas, impuestos sobre la propiedad, seguros, guardería infantil/cuidado de adultos mayores, pagos</a:t>
            </a:r>
            <a:r>
              <a:rPr lang="es-ES_tradnl" baseline="0" noProof="0" dirty="0" smtClean="0">
                <a:solidFill>
                  <a:schemeClr val="tx1"/>
                </a:solidFill>
              </a:rPr>
              <a:t> de auto</a:t>
            </a:r>
            <a:r>
              <a:rPr lang="es-ES_tradnl" noProof="0" dirty="0" smtClean="0">
                <a:solidFill>
                  <a:schemeClr val="tx1"/>
                </a:solidFill>
              </a:rPr>
              <a:t>, y otros</a:t>
            </a:r>
            <a:r>
              <a:rPr lang="es-ES_tradnl" baseline="0" noProof="0" dirty="0" smtClean="0">
                <a:solidFill>
                  <a:schemeClr val="tx1"/>
                </a:solidFill>
              </a:rPr>
              <a:t> pagos de préstamos</a:t>
            </a:r>
            <a:r>
              <a:rPr lang="es-ES_tradnl" noProof="0" dirty="0" smtClean="0">
                <a:solidFill>
                  <a:schemeClr val="tx1"/>
                </a:solidFill>
              </a:rPr>
              <a:t>.</a:t>
            </a:r>
          </a:p>
          <a:p>
            <a:pPr marL="0" lvl="1">
              <a:spcBef>
                <a:spcPts val="634"/>
              </a:spcBef>
              <a:spcAft>
                <a:spcPts val="317"/>
              </a:spcAft>
              <a:defRPr/>
            </a:pPr>
            <a:r>
              <a:rPr lang="es-ES_tradnl" noProof="0" dirty="0" smtClean="0">
                <a:solidFill>
                  <a:schemeClr val="tx1"/>
                </a:solidFill>
              </a:rPr>
              <a:t>Ahora,</a:t>
            </a:r>
            <a:r>
              <a:rPr lang="es-ES_tradnl" baseline="0" noProof="0" dirty="0" smtClean="0">
                <a:solidFill>
                  <a:schemeClr val="tx1"/>
                </a:solidFill>
              </a:rPr>
              <a:t> </a:t>
            </a:r>
            <a:r>
              <a:rPr lang="es-ES_tradnl" noProof="0" dirty="0" smtClean="0">
                <a:solidFill>
                  <a:schemeClr val="tx1"/>
                </a:solidFill>
              </a:rPr>
              <a:t>no se</a:t>
            </a:r>
            <a:r>
              <a:rPr lang="es-ES_tradnl" baseline="0" noProof="0" dirty="0" smtClean="0">
                <a:solidFill>
                  <a:schemeClr val="tx1"/>
                </a:solidFill>
              </a:rPr>
              <a:t> olviden de contar los Gastos</a:t>
            </a:r>
            <a:r>
              <a:rPr lang="es-ES_tradnl" noProof="0" dirty="0" smtClean="0">
                <a:solidFill>
                  <a:schemeClr val="tx1"/>
                </a:solidFill>
              </a:rPr>
              <a:t> Variables.</a:t>
            </a:r>
          </a:p>
          <a:p>
            <a:pPr marL="289978" lvl="1" indent="-289978">
              <a:spcBef>
                <a:spcPts val="634"/>
              </a:spcBef>
              <a:spcAft>
                <a:spcPts val="634"/>
              </a:spcAft>
              <a:buBlip>
                <a:blip r:embed="rId3"/>
              </a:buBlip>
              <a:defRPr/>
            </a:pPr>
            <a:r>
              <a:rPr lang="es-ES_tradnl" b="1" i="1" noProof="0" dirty="0" smtClean="0">
                <a:solidFill>
                  <a:schemeClr val="tx1"/>
                </a:solidFill>
              </a:rPr>
              <a:t>Gastos Variables</a:t>
            </a:r>
            <a:r>
              <a:rPr lang="es-ES_tradnl" b="1" noProof="0" dirty="0" smtClean="0">
                <a:solidFill>
                  <a:schemeClr val="tx1"/>
                </a:solidFill>
              </a:rPr>
              <a:t> </a:t>
            </a:r>
            <a:r>
              <a:rPr lang="es-ES_tradnl" b="0" noProof="0" dirty="0" smtClean="0">
                <a:solidFill>
                  <a:schemeClr val="tx1"/>
                </a:solidFill>
              </a:rPr>
              <a:t>pueden</a:t>
            </a:r>
            <a:r>
              <a:rPr lang="es-ES_tradnl" b="0" baseline="0" noProof="0" dirty="0" smtClean="0">
                <a:solidFill>
                  <a:schemeClr val="tx1"/>
                </a:solidFill>
              </a:rPr>
              <a:t> variar basado en su comportamiento de cada día (ej. ahorros, servicios, comida, transporte/ gasolina, mantenimiento de auto, educación, gastos personales y entretenimiento). Usted puede tener cierto control sobre esto</a:t>
            </a:r>
            <a:r>
              <a:rPr lang="es-ES_tradnl" noProof="0" dirty="0" smtClean="0">
                <a:solidFill>
                  <a:schemeClr val="tx1"/>
                </a:solidFill>
              </a:rPr>
              <a:t>s gastos. Por</a:t>
            </a:r>
            <a:r>
              <a:rPr lang="es-ES_tradnl" baseline="0" noProof="0" dirty="0" smtClean="0">
                <a:solidFill>
                  <a:schemeClr val="tx1"/>
                </a:solidFill>
              </a:rPr>
              <a:t> ejemplo, si decide bajar el termostato durante el invierno para ahorrar gastos de calefacción, pagará menos. O algo aún más fácil de controlar es la frecuencia en que sale a comer.</a:t>
            </a:r>
            <a:endParaRPr lang="es-ES_tradnl" noProof="0" dirty="0" smtClean="0">
              <a:solidFill>
                <a:schemeClr val="tx1"/>
              </a:solidFill>
            </a:endParaRPr>
          </a:p>
          <a:p>
            <a:pPr marL="0" lvl="1">
              <a:spcBef>
                <a:spcPts val="634"/>
              </a:spcBef>
              <a:spcAft>
                <a:spcPts val="634"/>
              </a:spcAft>
              <a:defRPr/>
            </a:pPr>
            <a:r>
              <a:rPr lang="es-ES_tradnl" b="1" noProof="0" dirty="0" smtClean="0">
                <a:solidFill>
                  <a:schemeClr val="tx1"/>
                </a:solidFill>
              </a:rPr>
              <a:t>Pregunte: </a:t>
            </a:r>
            <a:r>
              <a:rPr lang="es-ES_tradnl" noProof="0" dirty="0" smtClean="0">
                <a:solidFill>
                  <a:schemeClr val="tx1"/>
                </a:solidFill>
              </a:rPr>
              <a:t>¿Alguna</a:t>
            </a:r>
            <a:r>
              <a:rPr lang="es-ES_tradnl" baseline="0" noProof="0" dirty="0" smtClean="0">
                <a:solidFill>
                  <a:schemeClr val="tx1"/>
                </a:solidFill>
              </a:rPr>
              <a:t> pregunta sobre gastos</a:t>
            </a:r>
            <a:r>
              <a:rPr lang="es-ES_tradnl" noProof="0" dirty="0" smtClean="0">
                <a:solidFill>
                  <a:schemeClr val="tx1"/>
                </a:solidFill>
              </a:rPr>
              <a:t>? </a:t>
            </a:r>
          </a:p>
          <a:p>
            <a:pPr marL="0" lvl="1">
              <a:spcBef>
                <a:spcPts val="634"/>
              </a:spcBef>
              <a:spcAft>
                <a:spcPts val="634"/>
              </a:spcAft>
              <a:defRPr/>
            </a:pPr>
            <a:r>
              <a:rPr lang="es-ES_tradnl" b="1" noProof="0" dirty="0" smtClean="0">
                <a:solidFill>
                  <a:schemeClr val="tx1"/>
                </a:solidFill>
              </a:rPr>
              <a:t>Responda</a:t>
            </a:r>
            <a:r>
              <a:rPr lang="es-ES_tradnl" b="1" baseline="0" noProof="0" dirty="0" smtClean="0">
                <a:solidFill>
                  <a:schemeClr val="tx1"/>
                </a:solidFill>
              </a:rPr>
              <a:t> todas las preguntas</a:t>
            </a:r>
            <a:endParaRPr lang="es-ES_tradnl" b="1" noProof="0" dirty="0" smtClean="0">
              <a:solidFill>
                <a:schemeClr val="tx1"/>
              </a:solidFill>
            </a:endParaRPr>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pPr marL="0" lvl="1">
              <a:spcBef>
                <a:spcPts val="634"/>
              </a:spcBef>
              <a:spcAft>
                <a:spcPts val="634"/>
              </a:spcAft>
              <a:defRPr/>
            </a:pPr>
            <a:endParaRPr lang="es-ES_tradnl" noProof="0" dirty="0" smtClean="0">
              <a:solidFill>
                <a:schemeClr val="tx1"/>
              </a:solidFill>
            </a:endParaRPr>
          </a:p>
          <a:p>
            <a:endParaRPr lang="es-ES_tradnl" noProof="0" dirty="0">
              <a:solidFill>
                <a:schemeClr val="tx1"/>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10" y="3377088"/>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12</a:t>
            </a:fld>
            <a:endParaRPr lang="en-US" sz="1200" dirty="0">
              <a:latin typeface="News Gothic Std" pitchFamily="34"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068" y="696086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12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201920" cy="5840730"/>
          </a:xfrm>
          <a:prstGeom prst="rect">
            <a:avLst/>
          </a:prstGeom>
        </p:spPr>
        <p:txBody>
          <a:bodyPr/>
          <a:lstStyle/>
          <a:p>
            <a:pPr>
              <a:spcBef>
                <a:spcPts val="634"/>
              </a:spcBef>
            </a:pPr>
            <a:r>
              <a:rPr lang="es-ES_tradnl" b="1" noProof="0" dirty="0" smtClean="0"/>
              <a:t>Metas Financieras</a:t>
            </a:r>
            <a:endParaRPr lang="es-ES_tradnl" noProof="0" dirty="0" smtClean="0">
              <a:solidFill>
                <a:schemeClr val="tx1">
                  <a:lumMod val="75000"/>
                  <a:lumOff val="25000"/>
                </a:schemeClr>
              </a:solidFill>
            </a:endParaRPr>
          </a:p>
          <a:p>
            <a:pPr>
              <a:spcBef>
                <a:spcPts val="634"/>
              </a:spcBef>
              <a:spcAft>
                <a:spcPts val="634"/>
              </a:spcAft>
              <a:defRPr/>
            </a:pPr>
            <a:endParaRPr lang="es-ES_tradnl" b="1" noProof="0" dirty="0" smtClean="0">
              <a:solidFill>
                <a:schemeClr val="tx1">
                  <a:lumMod val="75000"/>
                  <a:lumOff val="25000"/>
                </a:schemeClr>
              </a:solidFill>
            </a:endParaRPr>
          </a:p>
          <a:p>
            <a:pPr>
              <a:spcBef>
                <a:spcPts val="634"/>
              </a:spcBef>
              <a:spcAft>
                <a:spcPts val="634"/>
              </a:spcAft>
              <a:defRPr/>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Hablemos</a:t>
            </a:r>
            <a:r>
              <a:rPr lang="es-ES_tradnl" b="0" baseline="0" noProof="0" dirty="0" smtClean="0">
                <a:solidFill>
                  <a:schemeClr val="tx1">
                    <a:lumMod val="75000"/>
                    <a:lumOff val="25000"/>
                  </a:schemeClr>
                </a:solidFill>
              </a:rPr>
              <a:t> de metas de corto, mediano y largo plazo. Piense en algunas </a:t>
            </a:r>
            <a:r>
              <a:rPr lang="es-ES_tradnl" noProof="0" dirty="0" smtClean="0">
                <a:solidFill>
                  <a:schemeClr val="tx1">
                    <a:lumMod val="75000"/>
                    <a:lumOff val="25000"/>
                  </a:schemeClr>
                </a:solidFill>
              </a:rPr>
              <a:t>ideas.</a:t>
            </a:r>
            <a:r>
              <a:rPr lang="es-ES_tradnl" baseline="0" noProof="0" dirty="0" smtClean="0">
                <a:solidFill>
                  <a:schemeClr val="tx1">
                    <a:lumMod val="75000"/>
                    <a:lumOff val="25000"/>
                  </a:schemeClr>
                </a:solidFill>
              </a:rPr>
              <a:t> Cuando se le ocurra algo, anótelo en su hoja de cálculo.</a:t>
            </a:r>
            <a:r>
              <a:rPr lang="es-ES_tradnl" noProof="0" dirty="0" smtClean="0">
                <a:solidFill>
                  <a:schemeClr val="tx1">
                    <a:lumMod val="75000"/>
                    <a:lumOff val="25000"/>
                  </a:schemeClr>
                </a:solidFill>
              </a:rPr>
              <a:t> Puede llevarse este</a:t>
            </a:r>
            <a:r>
              <a:rPr lang="es-ES_tradnl" baseline="0" noProof="0" dirty="0" smtClean="0">
                <a:solidFill>
                  <a:schemeClr val="tx1">
                    <a:lumMod val="75000"/>
                    <a:lumOff val="25000"/>
                  </a:schemeClr>
                </a:solidFill>
              </a:rPr>
              <a:t> documento</a:t>
            </a:r>
            <a:r>
              <a:rPr lang="es-ES_tradnl" noProof="0" dirty="0" smtClean="0">
                <a:solidFill>
                  <a:schemeClr val="tx1">
                    <a:lumMod val="75000"/>
                    <a:lumOff val="25000"/>
                  </a:schemeClr>
                </a:solidFill>
              </a:rPr>
              <a:t> para que continúe pensando</a:t>
            </a:r>
            <a:r>
              <a:rPr lang="es-ES_tradnl" baseline="0" noProof="0" dirty="0" smtClean="0">
                <a:solidFill>
                  <a:schemeClr val="tx1">
                    <a:lumMod val="75000"/>
                    <a:lumOff val="25000"/>
                  </a:schemeClr>
                </a:solidFill>
              </a:rPr>
              <a:t> y trabajando en su plan. Por ahora</a:t>
            </a:r>
            <a:r>
              <a:rPr lang="es-ES_tradnl" noProof="0" dirty="0" smtClean="0"/>
              <a:t>, escuche y piense como lo que hablamos </a:t>
            </a:r>
            <a:r>
              <a:rPr lang="es-ES_tradnl" baseline="0" noProof="0" dirty="0" smtClean="0"/>
              <a:t>puede aplicar a su situación.</a:t>
            </a:r>
            <a:endParaRPr lang="es-ES_tradnl" noProof="0" dirty="0" smtClean="0"/>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endParaRPr lang="es-ES_tradnl" noProof="0" dirty="0" smtClean="0">
              <a:latin typeface="Arial" pitchFamily="34" charset="0"/>
              <a:ea typeface="ＭＳ Ｐゴシック" pitchFamily="34" charset="-128"/>
            </a:endParaRPr>
          </a:p>
          <a:p>
            <a:pPr eaLnBrk="1" hangingPunct="1"/>
            <a:endParaRPr lang="en-US" b="1" dirty="0" smtClean="0"/>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13</a:t>
            </a:fld>
            <a:endParaRPr lang="en-US" sz="1200" dirty="0">
              <a:latin typeface="News Gothic Std"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76047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4200" y="1041400"/>
            <a:ext cx="2451100" cy="1838325"/>
          </a:xfrm>
        </p:spPr>
      </p:sp>
      <p:sp>
        <p:nvSpPr>
          <p:cNvPr id="3" name="Notes Placeholder 2"/>
          <p:cNvSpPr>
            <a:spLocks noGrp="1"/>
          </p:cNvSpPr>
          <p:nvPr>
            <p:ph type="body" idx="1"/>
          </p:nvPr>
        </p:nvSpPr>
        <p:spPr>
          <a:xfrm>
            <a:off x="1518920" y="2960370"/>
            <a:ext cx="4577080" cy="5777389"/>
          </a:xfrm>
        </p:spPr>
        <p:txBody>
          <a:bodyPr/>
          <a:lstStyle/>
          <a:p>
            <a:r>
              <a:rPr lang="es-ES_tradnl" b="1" noProof="0" dirty="0" smtClean="0"/>
              <a:t>Video Establezca</a:t>
            </a:r>
            <a:r>
              <a:rPr lang="es-ES_tradnl" b="1" baseline="0" noProof="0" dirty="0" smtClean="0"/>
              <a:t> Metas Financieras</a:t>
            </a:r>
            <a:endParaRPr lang="es-ES_tradnl" b="1" noProof="0" dirty="0" smtClean="0"/>
          </a:p>
          <a:p>
            <a:endParaRPr lang="es-ES_tradnl" noProof="0" dirty="0" smtClean="0"/>
          </a:p>
          <a:p>
            <a:r>
              <a:rPr lang="es-ES_tradnl" b="1" noProof="0" dirty="0" smtClean="0"/>
              <a:t>Diga: </a:t>
            </a:r>
            <a:r>
              <a:rPr lang="es-ES_tradnl" b="0" noProof="0" dirty="0" smtClean="0"/>
              <a:t>Anote</a:t>
            </a:r>
            <a:r>
              <a:rPr lang="es-ES_tradnl" b="0" baseline="0" noProof="0" dirty="0" smtClean="0"/>
              <a:t> los consejos mencionados en el video</a:t>
            </a:r>
            <a:r>
              <a:rPr lang="es-ES_tradnl" noProof="0" dirty="0" smtClean="0"/>
              <a:t>.</a:t>
            </a:r>
          </a:p>
          <a:p>
            <a:endParaRPr lang="es-ES_tradnl" b="1" noProof="0" dirty="0" smtClean="0"/>
          </a:p>
          <a:p>
            <a:r>
              <a:rPr lang="es-ES_tradnl" b="1" noProof="0" dirty="0" smtClean="0"/>
              <a:t>Play</a:t>
            </a:r>
            <a:r>
              <a:rPr lang="es-ES_tradnl" noProof="0" dirty="0" smtClean="0"/>
              <a:t> Video 2: Establezca</a:t>
            </a:r>
            <a:r>
              <a:rPr lang="es-ES_tradnl" baseline="0" noProof="0" dirty="0" smtClean="0"/>
              <a:t> metas financieras</a:t>
            </a:r>
            <a:r>
              <a:rPr lang="es-ES_tradnl" noProof="0" dirty="0" smtClean="0"/>
              <a:t>.</a:t>
            </a:r>
          </a:p>
          <a:p>
            <a:endParaRPr lang="es-ES_tradnl" noProof="0" dirty="0" smtClean="0"/>
          </a:p>
          <a:p>
            <a:r>
              <a:rPr lang="es-ES_tradnl" noProof="0" dirty="0" smtClean="0">
                <a:solidFill>
                  <a:schemeClr val="tx1"/>
                </a:solidFill>
              </a:rPr>
              <a:t>NOTA</a:t>
            </a:r>
            <a:r>
              <a:rPr lang="es-ES_tradnl" baseline="0" noProof="0" dirty="0" smtClean="0">
                <a:solidFill>
                  <a:schemeClr val="tx1"/>
                </a:solidFill>
              </a:rPr>
              <a:t> DE VIDEO</a:t>
            </a:r>
            <a:r>
              <a:rPr lang="es-ES_tradnl" noProof="0" dirty="0" smtClean="0">
                <a:solidFill>
                  <a:schemeClr val="tx1"/>
                </a:solidFill>
              </a:rPr>
              <a:t>: Haga</a:t>
            </a:r>
            <a:r>
              <a:rPr lang="es-ES_tradnl" baseline="0" noProof="0" dirty="0" smtClean="0">
                <a:solidFill>
                  <a:schemeClr val="tx1"/>
                </a:solidFill>
              </a:rPr>
              <a:t> clic en el ícono verde o presione ENTER para empezar el video</a:t>
            </a:r>
            <a:r>
              <a:rPr lang="es-ES_tradnl" noProof="0" dirty="0" smtClean="0">
                <a:solidFill>
                  <a:schemeClr val="tx1"/>
                </a:solidFill>
              </a:rPr>
              <a:t>.</a:t>
            </a:r>
            <a:r>
              <a:rPr lang="es-ES_tradnl" baseline="0" noProof="0" dirty="0" smtClean="0">
                <a:solidFill>
                  <a:schemeClr val="tx1"/>
                </a:solidFill>
              </a:rPr>
              <a:t> Haciendo clic dentro del video o presionando ENTER volverá a comenzar el video. </a:t>
            </a:r>
            <a:r>
              <a:rPr lang="es-ES_tradnl" noProof="0" dirty="0" smtClean="0">
                <a:solidFill>
                  <a:schemeClr val="tx1"/>
                </a:solidFill>
              </a:rPr>
              <a:t>Al finalizar</a:t>
            </a:r>
            <a:r>
              <a:rPr lang="es-ES_tradnl" baseline="0" noProof="0" dirty="0" smtClean="0">
                <a:solidFill>
                  <a:schemeClr val="tx1"/>
                </a:solidFill>
              </a:rPr>
              <a:t> el video, haga clic en el área blanca o presione ENTER para seguir a siguiente página</a:t>
            </a:r>
            <a:r>
              <a:rPr lang="es-ES_tradnl" noProof="0" dirty="0" smtClean="0">
                <a:solidFill>
                  <a:schemeClr val="tx1"/>
                </a:solidFill>
              </a:rPr>
              <a:t>.</a:t>
            </a:r>
          </a:p>
          <a:p>
            <a:pPr marL="0" lvl="1"/>
            <a:endParaRPr lang="es-ES_tradnl" noProof="0" dirty="0" smtClean="0">
              <a:solidFill>
                <a:schemeClr val="tx1">
                  <a:lumMod val="75000"/>
                  <a:lumOff val="25000"/>
                </a:schemeClr>
              </a:solidFill>
              <a:ea typeface="ＭＳ Ｐゴシック" pitchFamily="34" charset="-128"/>
            </a:endParaRPr>
          </a:p>
          <a:p>
            <a:pPr marL="0" lvl="1"/>
            <a:r>
              <a:rPr lang="es-ES_tradnl" noProof="0" dirty="0" smtClean="0">
                <a:solidFill>
                  <a:schemeClr val="tx1">
                    <a:lumMod val="75000"/>
                    <a:lumOff val="25000"/>
                  </a:schemeClr>
                </a:solidFill>
              </a:rPr>
              <a:t>&lt;haga clic en la siguiente diapositiva&gt;</a:t>
            </a:r>
          </a:p>
          <a:p>
            <a:endParaRPr lang="en-US" b="1" dirty="0"/>
          </a:p>
          <a:p>
            <a:pPr marL="0" lvl="1" defTabSz="966593">
              <a:defRPr/>
            </a:pPr>
            <a:endParaRPr lang="en-US" dirty="0" smtClean="0">
              <a:solidFill>
                <a:schemeClr val="tx1">
                  <a:lumMod val="75000"/>
                  <a:lumOff val="25000"/>
                </a:schemeClr>
              </a:solidFill>
            </a:endParaRPr>
          </a:p>
        </p:txBody>
      </p:sp>
      <p:sp>
        <p:nvSpPr>
          <p:cNvPr id="8"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14</a:t>
            </a:fld>
            <a:endParaRPr lang="en-US" sz="1200" dirty="0">
              <a:latin typeface="News Gothic Std"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92049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320039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65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2920365"/>
            <a:ext cx="5364480" cy="6480811"/>
          </a:xfrm>
          <a:prstGeom prst="rect">
            <a:avLst/>
          </a:prstGeom>
        </p:spPr>
        <p:txBody>
          <a:bodyPr/>
          <a:lstStyle/>
          <a:p>
            <a:pPr lvl="0">
              <a:defRPr/>
            </a:pPr>
            <a:r>
              <a:rPr lang="es-ES_tradnl" b="1" noProof="0" dirty="0" smtClean="0"/>
              <a:t>Establezca</a:t>
            </a:r>
            <a:r>
              <a:rPr lang="es-ES_tradnl" b="1" baseline="0" noProof="0" dirty="0" smtClean="0"/>
              <a:t> Metas financieras</a:t>
            </a:r>
            <a:endParaRPr lang="es-ES_tradnl" b="1" noProof="0" dirty="0" smtClean="0"/>
          </a:p>
          <a:p>
            <a:pPr lvl="0">
              <a:defRPr/>
            </a:pPr>
            <a:endParaRPr lang="es-ES_tradnl" b="1" noProof="0" dirty="0" smtClean="0">
              <a:ea typeface="ＭＳ Ｐゴシック" pitchFamily="34" charset="-128"/>
            </a:endParaRPr>
          </a:p>
          <a:p>
            <a:pPr lvl="0">
              <a:defRPr/>
            </a:pPr>
            <a:r>
              <a:rPr lang="es-ES_tradnl" b="1" noProof="0" dirty="0" smtClean="0">
                <a:ea typeface="ＭＳ Ｐゴシック" pitchFamily="34" charset="-128"/>
              </a:rPr>
              <a:t>NOTA: </a:t>
            </a:r>
            <a:r>
              <a:rPr lang="es-ES_tradnl" noProof="0" dirty="0" smtClean="0">
                <a:ea typeface="ＭＳ Ｐゴシック" pitchFamily="34" charset="-128"/>
              </a:rPr>
              <a:t>Si no pudo mostrar el video en</a:t>
            </a:r>
            <a:r>
              <a:rPr lang="es-ES_tradnl" baseline="0" noProof="0" dirty="0" smtClean="0">
                <a:ea typeface="ＭＳ Ｐゴシック" pitchFamily="34" charset="-128"/>
              </a:rPr>
              <a:t> la diapositiva anterior, procure tomarse el tiempo en cubrir bien la información en esta sección </a:t>
            </a:r>
            <a:r>
              <a:rPr lang="es-ES_tradnl" noProof="0" dirty="0" smtClean="0">
                <a:ea typeface="ＭＳ Ｐゴシック" pitchFamily="34" charset="-128"/>
              </a:rPr>
              <a:t>. </a:t>
            </a:r>
          </a:p>
          <a:p>
            <a:pPr lvl="0">
              <a:defRPr/>
            </a:pPr>
            <a:endParaRPr lang="es-ES_tradnl" noProof="0" dirty="0" smtClean="0">
              <a:solidFill>
                <a:schemeClr val="tx1">
                  <a:lumMod val="75000"/>
                  <a:lumOff val="25000"/>
                </a:schemeClr>
              </a:solidFill>
              <a:ea typeface="ＭＳ Ｐゴシック" pitchFamily="34" charset="-128"/>
            </a:endParaRPr>
          </a:p>
          <a:p>
            <a:r>
              <a:rPr lang="es-ES_tradnl" b="1" noProof="0" dirty="0" smtClean="0">
                <a:solidFill>
                  <a:schemeClr val="tx1">
                    <a:lumMod val="75000"/>
                    <a:lumOff val="25000"/>
                  </a:schemeClr>
                </a:solidFill>
              </a:rPr>
              <a:t>Pregunte: </a:t>
            </a:r>
            <a:r>
              <a:rPr lang="es-ES_tradnl" noProof="0" dirty="0" smtClean="0"/>
              <a:t>Es clave educarse</a:t>
            </a:r>
            <a:r>
              <a:rPr lang="es-ES_tradnl" baseline="0" noProof="0" dirty="0" smtClean="0"/>
              <a:t> a si mismo</a:t>
            </a:r>
            <a:r>
              <a:rPr lang="es-ES_tradnl" noProof="0" dirty="0" smtClean="0"/>
              <a:t>, hacer un plan (también conocido como establecer</a:t>
            </a:r>
            <a:r>
              <a:rPr lang="es-ES_tradnl" baseline="0" noProof="0" dirty="0" smtClean="0"/>
              <a:t> </a:t>
            </a:r>
            <a:r>
              <a:rPr lang="es-ES_tradnl" noProof="0" dirty="0" smtClean="0"/>
              <a:t>metas), y evaluar su progreso. Hablemos de establecer</a:t>
            </a:r>
            <a:r>
              <a:rPr lang="es-ES_tradnl" baseline="0" noProof="0" dirty="0" smtClean="0"/>
              <a:t> metas</a:t>
            </a:r>
            <a:r>
              <a:rPr lang="es-ES_tradnl" noProof="0" dirty="0" smtClean="0"/>
              <a:t>. ¿Para</a:t>
            </a:r>
            <a:r>
              <a:rPr lang="es-ES_tradnl" baseline="0" noProof="0" dirty="0" smtClean="0"/>
              <a:t> q</a:t>
            </a:r>
            <a:r>
              <a:rPr lang="es-ES_tradnl" noProof="0" dirty="0" smtClean="0"/>
              <a:t>ué paso piensa</a:t>
            </a:r>
            <a:r>
              <a:rPr lang="es-ES_tradnl" baseline="0" noProof="0" dirty="0" smtClean="0"/>
              <a:t> usted que está listo</a:t>
            </a:r>
            <a:r>
              <a:rPr lang="es-ES_tradnl" noProof="0" dirty="0" smtClean="0"/>
              <a:t>?</a:t>
            </a:r>
            <a:endParaRPr lang="es-ES_tradnl" sz="1100" noProof="0" dirty="0" smtClean="0"/>
          </a:p>
          <a:p>
            <a:endParaRPr lang="es-ES_tradnl" noProof="0" dirty="0" smtClean="0"/>
          </a:p>
          <a:p>
            <a:r>
              <a:rPr lang="es-ES_tradnl" noProof="0" dirty="0" smtClean="0"/>
              <a:t>Asegúrese de que lo siguiente</a:t>
            </a:r>
            <a:r>
              <a:rPr lang="es-ES_tradnl" baseline="0" noProof="0" dirty="0" smtClean="0"/>
              <a:t> sea mencionado</a:t>
            </a:r>
            <a:r>
              <a:rPr lang="es-ES_tradnl" noProof="0" dirty="0" smtClean="0"/>
              <a:t>:</a:t>
            </a:r>
            <a:endParaRPr lang="es-ES_tradnl" sz="1100" noProof="0" dirty="0" smtClean="0"/>
          </a:p>
          <a:p>
            <a:pPr marL="289978" lvl="1" indent="-289978">
              <a:spcBef>
                <a:spcPts val="317"/>
              </a:spcBef>
              <a:spcAft>
                <a:spcPts val="317"/>
              </a:spcAft>
              <a:buBlip>
                <a:blip r:embed="rId3"/>
              </a:buBlip>
              <a:defRPr/>
            </a:pPr>
            <a:r>
              <a:rPr lang="es-ES_tradnl" i="1" noProof="0" dirty="0" smtClean="0">
                <a:solidFill>
                  <a:schemeClr val="tx1">
                    <a:lumMod val="75000"/>
                    <a:lumOff val="25000"/>
                  </a:schemeClr>
                </a:solidFill>
              </a:rPr>
              <a:t>Identifique</a:t>
            </a:r>
            <a:r>
              <a:rPr lang="es-ES_tradnl" i="1" baseline="0" noProof="0" dirty="0" smtClean="0">
                <a:solidFill>
                  <a:schemeClr val="tx1">
                    <a:lumMod val="75000"/>
                    <a:lumOff val="25000"/>
                  </a:schemeClr>
                </a:solidFill>
              </a:rPr>
              <a:t> sus metas</a:t>
            </a:r>
            <a:r>
              <a:rPr lang="es-ES_tradnl" i="1" noProof="0" dirty="0" smtClean="0">
                <a:solidFill>
                  <a:schemeClr val="tx1">
                    <a:lumMod val="75000"/>
                    <a:lumOff val="25000"/>
                  </a:schemeClr>
                </a:solidFill>
              </a:rPr>
              <a:t>. </a:t>
            </a:r>
            <a:r>
              <a:rPr lang="es-ES_tradnl" noProof="0" dirty="0" smtClean="0">
                <a:solidFill>
                  <a:schemeClr val="tx1">
                    <a:lumMod val="75000"/>
                    <a:lumOff val="25000"/>
                  </a:schemeClr>
                </a:solidFill>
              </a:rPr>
              <a:t>Quizás las suyas sea algo como mandar</a:t>
            </a:r>
            <a:r>
              <a:rPr lang="es-ES_tradnl" baseline="0" noProof="0" dirty="0" smtClean="0">
                <a:solidFill>
                  <a:schemeClr val="tx1">
                    <a:lumMod val="75000"/>
                    <a:lumOff val="25000"/>
                  </a:schemeClr>
                </a:solidFill>
              </a:rPr>
              <a:t> los niños a la universidad</a:t>
            </a:r>
            <a:r>
              <a:rPr lang="es-ES_tradnl" noProof="0" dirty="0" smtClean="0">
                <a:solidFill>
                  <a:schemeClr val="tx1">
                    <a:lumMod val="75000"/>
                    <a:lumOff val="25000"/>
                  </a:schemeClr>
                </a:solidFill>
              </a:rPr>
              <a:t>, comprar un auto, pagar el depósito de una casa, irse </a:t>
            </a:r>
            <a:r>
              <a:rPr lang="es-ES_tradnl" baseline="0" noProof="0" dirty="0" smtClean="0">
                <a:solidFill>
                  <a:schemeClr val="tx1">
                    <a:lumMod val="75000"/>
                    <a:lumOff val="25000"/>
                  </a:schemeClr>
                </a:solidFill>
              </a:rPr>
              <a:t>de vacaciones, pagar una tarjeta de crédito</a:t>
            </a:r>
            <a:r>
              <a:rPr lang="es-ES_tradnl" noProof="0" dirty="0" smtClean="0">
                <a:solidFill>
                  <a:schemeClr val="tx1">
                    <a:lumMod val="75000"/>
                    <a:lumOff val="25000"/>
                  </a:schemeClr>
                </a:solidFill>
              </a:rPr>
              <a:t>, jubilarse. </a:t>
            </a:r>
          </a:p>
          <a:p>
            <a:pPr marL="289978" lvl="1" indent="-289978">
              <a:spcBef>
                <a:spcPts val="317"/>
              </a:spcBef>
              <a:spcAft>
                <a:spcPts val="317"/>
              </a:spcAft>
              <a:buBlip>
                <a:blip r:embed="rId3"/>
              </a:buBlip>
              <a:defRPr/>
            </a:pPr>
            <a:r>
              <a:rPr lang="es-ES_tradnl" i="1" noProof="0" dirty="0" smtClean="0">
                <a:solidFill>
                  <a:schemeClr val="tx1">
                    <a:lumMod val="75000"/>
                    <a:lumOff val="25000"/>
                  </a:schemeClr>
                </a:solidFill>
              </a:rPr>
              <a:t>Organice sus metas financieras. </a:t>
            </a:r>
            <a:r>
              <a:rPr lang="es-ES_tradnl" noProof="0" dirty="0" smtClean="0">
                <a:solidFill>
                  <a:schemeClr val="tx1">
                    <a:lumMod val="75000"/>
                    <a:lumOff val="25000"/>
                  </a:schemeClr>
                </a:solidFill>
              </a:rPr>
              <a:t>Organice</a:t>
            </a:r>
            <a:r>
              <a:rPr lang="es-ES_tradnl" baseline="0" noProof="0" dirty="0" smtClean="0">
                <a:solidFill>
                  <a:schemeClr val="tx1">
                    <a:lumMod val="75000"/>
                    <a:lumOff val="25000"/>
                  </a:schemeClr>
                </a:solidFill>
              </a:rPr>
              <a:t> cada una de sus metas en metas más pequeñas como metas de corto plazo o metas que puede alcanzar en menos de un año</a:t>
            </a:r>
            <a:r>
              <a:rPr lang="es-ES_tradnl" noProof="0" dirty="0" smtClean="0">
                <a:solidFill>
                  <a:schemeClr val="tx1">
                    <a:lumMod val="75000"/>
                    <a:lumOff val="25000"/>
                  </a:schemeClr>
                </a:solidFill>
              </a:rPr>
              <a:t>. Metas de mediano plazo que puede</a:t>
            </a:r>
            <a:r>
              <a:rPr lang="es-ES_tradnl" baseline="0" noProof="0" dirty="0" smtClean="0">
                <a:solidFill>
                  <a:schemeClr val="tx1">
                    <a:lumMod val="75000"/>
                    <a:lumOff val="25000"/>
                  </a:schemeClr>
                </a:solidFill>
              </a:rPr>
              <a:t> alcanzar entre 1 y 3 años</a:t>
            </a:r>
            <a:r>
              <a:rPr lang="es-ES_tradnl" noProof="0" dirty="0" smtClean="0">
                <a:solidFill>
                  <a:schemeClr val="tx1">
                    <a:lumMod val="75000"/>
                    <a:lumOff val="25000"/>
                  </a:schemeClr>
                </a:solidFill>
              </a:rPr>
              <a:t>.</a:t>
            </a:r>
            <a:r>
              <a:rPr lang="es-ES_tradnl" baseline="0" noProof="0" dirty="0" smtClean="0">
                <a:solidFill>
                  <a:schemeClr val="tx1">
                    <a:lumMod val="75000"/>
                    <a:lumOff val="25000"/>
                  </a:schemeClr>
                </a:solidFill>
              </a:rPr>
              <a:t> Y metas a largo plazo que pueden tomarse más de 5 años</a:t>
            </a:r>
            <a:r>
              <a:rPr lang="es-ES_tradnl" noProof="0" dirty="0" smtClean="0">
                <a:solidFill>
                  <a:schemeClr val="tx1">
                    <a:lumMod val="75000"/>
                    <a:lumOff val="25000"/>
                  </a:schemeClr>
                </a:solidFill>
              </a:rPr>
              <a:t>. </a:t>
            </a:r>
          </a:p>
          <a:p>
            <a:pPr marL="289978" lvl="1" indent="-289978">
              <a:spcBef>
                <a:spcPts val="317"/>
              </a:spcBef>
              <a:spcAft>
                <a:spcPts val="317"/>
              </a:spcAft>
              <a:buBlip>
                <a:blip r:embed="rId3"/>
              </a:buBlip>
              <a:defRPr/>
            </a:pPr>
            <a:r>
              <a:rPr lang="es-ES_tradnl" i="1" noProof="0" dirty="0" smtClean="0">
                <a:solidFill>
                  <a:schemeClr val="tx1">
                    <a:lumMod val="75000"/>
                    <a:lumOff val="25000"/>
                  </a:schemeClr>
                </a:solidFill>
              </a:rPr>
              <a:t>Edúquese</a:t>
            </a:r>
            <a:r>
              <a:rPr lang="es-ES_tradnl" i="1" baseline="0" noProof="0" dirty="0" smtClean="0">
                <a:solidFill>
                  <a:schemeClr val="tx1">
                    <a:lumMod val="75000"/>
                    <a:lumOff val="25000"/>
                  </a:schemeClr>
                </a:solidFill>
              </a:rPr>
              <a:t> a si mismo</a:t>
            </a:r>
            <a:r>
              <a:rPr lang="es-ES_tradnl" i="1" noProof="0" dirty="0" smtClean="0">
                <a:solidFill>
                  <a:schemeClr val="tx1">
                    <a:lumMod val="75000"/>
                    <a:lumOff val="25000"/>
                  </a:schemeClr>
                </a:solidFill>
              </a:rPr>
              <a:t>. </a:t>
            </a:r>
            <a:r>
              <a:rPr lang="es-ES_tradnl" noProof="0" dirty="0" smtClean="0">
                <a:solidFill>
                  <a:schemeClr val="tx1">
                    <a:lumMod val="75000"/>
                    <a:lumOff val="25000"/>
                  </a:schemeClr>
                </a:solidFill>
              </a:rPr>
              <a:t>Con un poco de esfuerzo, usted puede</a:t>
            </a:r>
            <a:r>
              <a:rPr lang="es-ES_tradnl" baseline="0" noProof="0" dirty="0" smtClean="0">
                <a:solidFill>
                  <a:schemeClr val="tx1">
                    <a:lumMod val="75000"/>
                    <a:lumOff val="25000"/>
                  </a:schemeClr>
                </a:solidFill>
              </a:rPr>
              <a:t> aprender lo suficiente para tomar decisiones educadas que aumentaran su patrimonio con frecuencia.</a:t>
            </a:r>
            <a:r>
              <a:rPr lang="es-ES_tradnl" noProof="0" dirty="0" smtClean="0">
                <a:solidFill>
                  <a:schemeClr val="tx1">
                    <a:lumMod val="75000"/>
                    <a:lumOff val="25000"/>
                  </a:schemeClr>
                </a:solidFill>
              </a:rPr>
              <a:t> Lea páginas</a:t>
            </a:r>
            <a:r>
              <a:rPr lang="es-ES_tradnl" baseline="0" noProof="0" dirty="0" smtClean="0">
                <a:solidFill>
                  <a:schemeClr val="tx1">
                    <a:lumMod val="75000"/>
                    <a:lumOff val="25000"/>
                  </a:schemeClr>
                </a:solidFill>
              </a:rPr>
              <a:t> web de finanzas personales,</a:t>
            </a:r>
            <a:r>
              <a:rPr lang="es-ES_tradnl" noProof="0" dirty="0" smtClean="0">
                <a:solidFill>
                  <a:schemeClr val="tx1">
                    <a:lumMod val="75000"/>
                    <a:lumOff val="25000"/>
                  </a:schemeClr>
                </a:solidFill>
              </a:rPr>
              <a:t> blogs, revistas y libros sobre el manejo y el crecimiento de su propio dinero. Conozca su asesor financiero..</a:t>
            </a:r>
          </a:p>
          <a:p>
            <a:pPr marL="289978" lvl="1" indent="-289978">
              <a:spcBef>
                <a:spcPts val="317"/>
              </a:spcBef>
              <a:spcAft>
                <a:spcPts val="317"/>
              </a:spcAft>
              <a:buBlip>
                <a:blip r:embed="rId3"/>
              </a:buBlip>
              <a:defRPr/>
            </a:pPr>
            <a:r>
              <a:rPr lang="es-ES_tradnl" i="1" noProof="0" dirty="0" smtClean="0">
                <a:solidFill>
                  <a:schemeClr val="tx1">
                    <a:lumMod val="75000"/>
                    <a:lumOff val="25000"/>
                  </a:schemeClr>
                </a:solidFill>
              </a:rPr>
              <a:t>Evalúe su progreso. </a:t>
            </a:r>
            <a:r>
              <a:rPr lang="es-ES_tradnl" noProof="0" dirty="0" smtClean="0">
                <a:solidFill>
                  <a:schemeClr val="tx1">
                    <a:lumMod val="75000"/>
                    <a:lumOff val="25000"/>
                  </a:schemeClr>
                </a:solidFill>
              </a:rPr>
              <a:t>Revise su progreso</a:t>
            </a:r>
            <a:r>
              <a:rPr lang="es-ES_tradnl" baseline="0" noProof="0" dirty="0" smtClean="0">
                <a:solidFill>
                  <a:schemeClr val="tx1">
                    <a:lumMod val="75000"/>
                    <a:lumOff val="25000"/>
                  </a:schemeClr>
                </a:solidFill>
              </a:rPr>
              <a:t> regularmente</a:t>
            </a:r>
            <a:r>
              <a:rPr lang="es-ES_tradnl" noProof="0" dirty="0" smtClean="0">
                <a:solidFill>
                  <a:schemeClr val="tx1">
                    <a:lumMod val="75000"/>
                    <a:lumOff val="25000"/>
                  </a:schemeClr>
                </a:solidFill>
              </a:rPr>
              <a:t>, tal vez cada me</a:t>
            </a:r>
            <a:r>
              <a:rPr lang="es-ES_tradnl" baseline="0" noProof="0" dirty="0" smtClean="0">
                <a:solidFill>
                  <a:schemeClr val="tx1">
                    <a:lumMod val="75000"/>
                    <a:lumOff val="25000"/>
                  </a:schemeClr>
                </a:solidFill>
              </a:rPr>
              <a:t>s o trimestre para determinar si su programa está funcionando</a:t>
            </a:r>
            <a:r>
              <a:rPr lang="es-ES_tradnl" noProof="0" dirty="0" smtClean="0">
                <a:solidFill>
                  <a:schemeClr val="tx1">
                    <a:lumMod val="75000"/>
                    <a:lumOff val="25000"/>
                  </a:schemeClr>
                </a:solidFill>
              </a:rPr>
              <a:t>. Si</a:t>
            </a:r>
            <a:r>
              <a:rPr lang="es-ES_tradnl" baseline="0" noProof="0" dirty="0" smtClean="0">
                <a:solidFill>
                  <a:schemeClr val="tx1">
                    <a:lumMod val="75000"/>
                    <a:lumOff val="25000"/>
                  </a:schemeClr>
                </a:solidFill>
              </a:rPr>
              <a:t> no está satisfecho con su progreso, re-evalúe su estrategia y haga los cambios necesarios.</a:t>
            </a:r>
            <a:endParaRPr lang="es-ES_tradnl" noProof="0" dirty="0" smtClean="0">
              <a:solidFill>
                <a:schemeClr val="tx1">
                  <a:lumMod val="75000"/>
                  <a:lumOff val="25000"/>
                </a:schemeClr>
              </a:solidFill>
            </a:endParaRPr>
          </a:p>
          <a:p>
            <a:pPr>
              <a:spcBef>
                <a:spcPts val="634"/>
              </a:spcBef>
              <a:spcAft>
                <a:spcPts val="634"/>
              </a:spcAft>
            </a:pPr>
            <a:r>
              <a:rPr lang="es-ES_tradnl" b="1" noProof="0" dirty="0" smtClean="0">
                <a:solidFill>
                  <a:schemeClr val="tx1">
                    <a:lumMod val="75000"/>
                    <a:lumOff val="25000"/>
                  </a:schemeClr>
                </a:solidFill>
              </a:rPr>
              <a:t>Diga: </a:t>
            </a:r>
            <a:r>
              <a:rPr lang="es-ES_tradnl" noProof="0" dirty="0" smtClean="0">
                <a:solidFill>
                  <a:schemeClr val="tx1">
                    <a:lumMod val="75000"/>
                    <a:lumOff val="25000"/>
                  </a:schemeClr>
                </a:solidFill>
              </a:rPr>
              <a:t>Tome en cuenta que al establecer metas financieras no solo</a:t>
            </a:r>
            <a:r>
              <a:rPr lang="es-ES_tradnl" baseline="0" noProof="0" dirty="0" smtClean="0">
                <a:solidFill>
                  <a:schemeClr val="tx1">
                    <a:lumMod val="75000"/>
                    <a:lumOff val="25000"/>
                  </a:schemeClr>
                </a:solidFill>
              </a:rPr>
              <a:t> se sentirá mejor, sino también se incentivará en conseguir formas de ser más eficiente con sus ingresos.</a:t>
            </a:r>
            <a:endParaRPr lang="es-ES_tradnl" sz="1500" noProof="0" dirty="0" smtClean="0"/>
          </a:p>
          <a:p>
            <a:pPr marL="0" lvl="1">
              <a:spcBef>
                <a:spcPts val="634"/>
              </a:spcBef>
              <a:spcAft>
                <a:spcPts val="634"/>
              </a:spcAft>
            </a:pPr>
            <a:endParaRPr lang="es-ES_tradnl" noProof="0" dirty="0" smtClean="0">
              <a:solidFill>
                <a:schemeClr val="tx1">
                  <a:lumMod val="75000"/>
                  <a:lumOff val="25000"/>
                </a:schemeClr>
              </a:solidFill>
            </a:endParaRPr>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endParaRPr lang="es-ES_tradnl" sz="1200" dirty="0">
              <a:solidFill>
                <a:srgbClr val="404040"/>
              </a:solidFill>
              <a:latin typeface="News Gothic Std"/>
              <a:ea typeface="News Gothic Std"/>
              <a:cs typeface="News Gothic Std"/>
              <a:sym typeface="News Gothic Std"/>
            </a:endParaRPr>
          </a:p>
        </p:txBody>
      </p:sp>
      <p:sp>
        <p:nvSpPr>
          <p:cNvPr id="8"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15</a:t>
            </a:fld>
            <a:endParaRPr lang="en-US" sz="1200" dirty="0">
              <a:latin typeface="News Gothic Std"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82410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95" y="4880610"/>
            <a:ext cx="731520" cy="72009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 y="4043362"/>
            <a:ext cx="731520" cy="720091"/>
          </a:xfrm>
          <a:prstGeom prst="rect">
            <a:avLst/>
          </a:prstGeom>
        </p:spPr>
      </p:pic>
    </p:spTree>
    <p:extLst>
      <p:ext uri="{BB962C8B-B14F-4D97-AF65-F5344CB8AC3E}">
        <p14:creationId xmlns:p14="http://schemas.microsoft.com/office/powerpoint/2010/main" val="3173690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Rot="1" noChangeAspect="1" noChangeArrowheads="1" noTextEdit="1"/>
          </p:cNvSpPr>
          <p:nvPr>
            <p:ph type="sldImg"/>
          </p:nvPr>
        </p:nvSpPr>
        <p:spPr>
          <a:xfrm>
            <a:off x="4394200" y="1041400"/>
            <a:ext cx="2451100" cy="1838325"/>
          </a:xfrm>
          <a:ln/>
        </p:spPr>
      </p:sp>
      <p:sp>
        <p:nvSpPr>
          <p:cNvPr id="57348" name="Rectangle 1027"/>
          <p:cNvSpPr>
            <a:spLocks noGrp="1" noChangeArrowheads="1"/>
          </p:cNvSpPr>
          <p:nvPr>
            <p:ph type="body" idx="1"/>
          </p:nvPr>
        </p:nvSpPr>
        <p:spPr>
          <a:xfrm>
            <a:off x="1463040" y="3023711"/>
            <a:ext cx="5382259" cy="5857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34"/>
              </a:spcBef>
              <a:defRPr/>
            </a:pPr>
            <a:r>
              <a:rPr lang="es-ES_tradnl" b="1" noProof="0" dirty="0" smtClean="0"/>
              <a:t>Establezca</a:t>
            </a:r>
            <a:r>
              <a:rPr lang="es-ES_tradnl" b="1" baseline="0" noProof="0" dirty="0" smtClean="0"/>
              <a:t> Metas Financieras – Corto Plazo</a:t>
            </a:r>
            <a:endParaRPr lang="es-ES_tradnl" b="1" noProof="0" dirty="0" smtClean="0"/>
          </a:p>
          <a:p>
            <a:pPr lvl="0" defTabSz="914400">
              <a:lnSpc>
                <a:spcPct val="100000"/>
              </a:lnSpc>
              <a:spcBef>
                <a:spcPts val="1900"/>
              </a:spcBef>
              <a:defRPr sz="1800"/>
            </a:pPr>
            <a:r>
              <a:rPr lang="es-ES_tradnl" b="1" noProof="0" dirty="0" smtClean="0">
                <a:solidFill>
                  <a:schemeClr val="tx1">
                    <a:lumMod val="75000"/>
                    <a:lumOff val="25000"/>
                  </a:schemeClr>
                </a:solidFill>
                <a:ea typeface="ＭＳ Ｐゴシック" pitchFamily="34" charset="-128"/>
              </a:rPr>
              <a:t>Diga:</a:t>
            </a:r>
            <a:r>
              <a:rPr lang="es-ES_tradnl" b="0" noProof="0" dirty="0" smtClean="0">
                <a:solidFill>
                  <a:schemeClr val="tx1">
                    <a:lumMod val="75000"/>
                    <a:lumOff val="25000"/>
                  </a:schemeClr>
                </a:solidFill>
                <a:ea typeface="ＭＳ Ｐゴシック" pitchFamily="34" charset="-128"/>
              </a:rPr>
              <a:t> ¿Como se</a:t>
            </a:r>
            <a:r>
              <a:rPr lang="es-ES_tradnl" b="0" baseline="0" noProof="0" dirty="0" smtClean="0">
                <a:solidFill>
                  <a:schemeClr val="tx1">
                    <a:lumMod val="75000"/>
                    <a:lumOff val="25000"/>
                  </a:schemeClr>
                </a:solidFill>
                <a:ea typeface="ＭＳ Ｐゴシック" pitchFamily="34" charset="-128"/>
              </a:rPr>
              <a:t> puede aliviar del estrés financiero? Conociendo bien sus finanzas, estableciendo metas financieras, y progresando o alcanzando esas metas.</a:t>
            </a:r>
            <a:r>
              <a:rPr lang="es-ES_tradnl" sz="1200" dirty="0" smtClean="0">
                <a:solidFill>
                  <a:srgbClr val="404040"/>
                </a:solidFill>
                <a:latin typeface="News Gothic Std"/>
                <a:ea typeface="News Gothic Std"/>
                <a:cs typeface="News Gothic Std"/>
                <a:sym typeface="News Gothic Std"/>
              </a:rPr>
              <a:t> Y el mejor lugar para empezar a pensar en sus finanzas es el final. Hay un dicho famoso que dice “ Comienza pensando en el fin”. Entonces, ¿que clase de vida le gustaría vivir este año? ¿En cinco años?¿Cuando se jubile? </a:t>
            </a:r>
          </a:p>
          <a:p>
            <a:pPr>
              <a:spcBef>
                <a:spcPts val="634"/>
              </a:spcBef>
              <a:spcAft>
                <a:spcPts val="634"/>
              </a:spcAft>
              <a:defRPr/>
            </a:pPr>
            <a:endParaRPr lang="es-ES_tradnl" noProof="0" dirty="0" smtClean="0">
              <a:solidFill>
                <a:schemeClr val="tx1">
                  <a:lumMod val="75000"/>
                  <a:lumOff val="25000"/>
                </a:schemeClr>
              </a:solidFill>
              <a:ea typeface="ＭＳ Ｐゴシック" pitchFamily="34" charset="-128"/>
            </a:endParaRPr>
          </a:p>
          <a:p>
            <a:pPr>
              <a:spcBef>
                <a:spcPts val="634"/>
              </a:spcBef>
              <a:spcAft>
                <a:spcPts val="634"/>
              </a:spcAft>
              <a:defRPr/>
            </a:pPr>
            <a:r>
              <a:rPr lang="es-ES_tradnl" noProof="0" dirty="0" smtClean="0">
                <a:solidFill>
                  <a:schemeClr val="tx1">
                    <a:lumMod val="75000"/>
                    <a:lumOff val="25000"/>
                  </a:schemeClr>
                </a:solidFill>
                <a:ea typeface="ＭＳ Ｐゴシック" pitchFamily="34" charset="-128"/>
              </a:rPr>
              <a:t>Entre más tiempo tenga para planificar </a:t>
            </a:r>
            <a:r>
              <a:rPr lang="es-ES_tradnl" baseline="0" noProof="0" dirty="0" smtClean="0">
                <a:solidFill>
                  <a:schemeClr val="tx1">
                    <a:lumMod val="75000"/>
                    <a:lumOff val="25000"/>
                  </a:schemeClr>
                </a:solidFill>
                <a:ea typeface="ＭＳ Ｐゴシック" pitchFamily="34" charset="-128"/>
              </a:rPr>
              <a:t>y ahorrar</a:t>
            </a:r>
            <a:r>
              <a:rPr lang="es-ES_tradnl" noProof="0" dirty="0" smtClean="0">
                <a:solidFill>
                  <a:schemeClr val="tx1">
                    <a:lumMod val="75000"/>
                    <a:lumOff val="25000"/>
                  </a:schemeClr>
                </a:solidFill>
                <a:ea typeface="ＭＳ Ｐゴシック" pitchFamily="34" charset="-128"/>
              </a:rPr>
              <a:t>, más fácil será y más gusto</a:t>
            </a:r>
            <a:r>
              <a:rPr lang="es-ES_tradnl" baseline="0" noProof="0" dirty="0" smtClean="0">
                <a:solidFill>
                  <a:schemeClr val="tx1">
                    <a:lumMod val="75000"/>
                    <a:lumOff val="25000"/>
                  </a:schemeClr>
                </a:solidFill>
                <a:ea typeface="ＭＳ Ｐゴシック" pitchFamily="34" charset="-128"/>
              </a:rPr>
              <a:t> le sacará a su dinero – tanto hoy como mañana.</a:t>
            </a:r>
          </a:p>
          <a:p>
            <a:pPr>
              <a:spcBef>
                <a:spcPts val="634"/>
              </a:spcBef>
              <a:spcAft>
                <a:spcPts val="634"/>
              </a:spcAft>
              <a:defRPr/>
            </a:pPr>
            <a:endParaRPr lang="es-ES_tradnl" noProof="0" dirty="0" smtClean="0">
              <a:solidFill>
                <a:schemeClr val="tx1">
                  <a:lumMod val="75000"/>
                  <a:lumOff val="25000"/>
                </a:schemeClr>
              </a:solidFill>
              <a:ea typeface="ＭＳ Ｐゴシック" pitchFamily="34" charset="-128"/>
            </a:endParaRPr>
          </a:p>
          <a:p>
            <a:pPr>
              <a:spcBef>
                <a:spcPts val="634"/>
              </a:spcBef>
              <a:spcAft>
                <a:spcPts val="634"/>
              </a:spcAft>
              <a:defRPr/>
            </a:pPr>
            <a:r>
              <a:rPr lang="es-ES_tradnl" b="1" noProof="0" dirty="0" smtClean="0">
                <a:solidFill>
                  <a:schemeClr val="tx1">
                    <a:lumMod val="75000"/>
                    <a:lumOff val="25000"/>
                  </a:schemeClr>
                </a:solidFill>
              </a:rPr>
              <a:t>Refiera </a:t>
            </a:r>
            <a:r>
              <a:rPr lang="es-ES_tradnl" b="0" noProof="0" dirty="0" smtClean="0">
                <a:solidFill>
                  <a:schemeClr val="tx1">
                    <a:lumMod val="75000"/>
                    <a:lumOff val="25000"/>
                  </a:schemeClr>
                </a:solidFill>
              </a:rPr>
              <a:t>el</a:t>
            </a:r>
            <a:r>
              <a:rPr lang="es-ES_tradnl" b="0" baseline="0" noProof="0" dirty="0" smtClean="0">
                <a:solidFill>
                  <a:schemeClr val="tx1">
                    <a:lumMod val="75000"/>
                    <a:lumOff val="25000"/>
                  </a:schemeClr>
                </a:solidFill>
              </a:rPr>
              <a:t> folleto</a:t>
            </a:r>
            <a:r>
              <a:rPr lang="es-ES_tradnl" noProof="0" dirty="0" smtClean="0">
                <a:solidFill>
                  <a:schemeClr val="tx1">
                    <a:lumMod val="75000"/>
                    <a:lumOff val="25000"/>
                  </a:schemeClr>
                </a:solidFill>
              </a:rPr>
              <a:t>: </a:t>
            </a:r>
            <a:r>
              <a:rPr lang="es-ES_tradnl" i="1" noProof="0" dirty="0" smtClean="0">
                <a:solidFill>
                  <a:schemeClr val="tx1">
                    <a:lumMod val="75000"/>
                    <a:lumOff val="25000"/>
                  </a:schemeClr>
                </a:solidFill>
              </a:rPr>
              <a:t>Establezca</a:t>
            </a:r>
            <a:r>
              <a:rPr lang="es-ES_tradnl" i="1" baseline="0" noProof="0" dirty="0" smtClean="0">
                <a:solidFill>
                  <a:schemeClr val="tx1">
                    <a:lumMod val="75000"/>
                    <a:lumOff val="25000"/>
                  </a:schemeClr>
                </a:solidFill>
              </a:rPr>
              <a:t> Metas Financieras</a:t>
            </a:r>
            <a:r>
              <a:rPr lang="es-ES_tradnl" i="1" noProof="0" dirty="0" smtClean="0">
                <a:solidFill>
                  <a:schemeClr val="tx1">
                    <a:lumMod val="75000"/>
                    <a:lumOff val="25000"/>
                  </a:schemeClr>
                </a:solidFill>
              </a:rPr>
              <a:t>. </a:t>
            </a:r>
            <a:r>
              <a:rPr lang="es-ES_tradnl" noProof="0" dirty="0" smtClean="0">
                <a:solidFill>
                  <a:schemeClr val="tx1">
                    <a:lumMod val="75000"/>
                    <a:lumOff val="25000"/>
                  </a:schemeClr>
                </a:solidFill>
                <a:ea typeface="ＭＳ Ｐゴシック" pitchFamily="34" charset="-128"/>
              </a:rPr>
              <a:t>Dirija</a:t>
            </a:r>
            <a:r>
              <a:rPr lang="es-ES_tradnl" baseline="0" noProof="0" dirty="0" smtClean="0">
                <a:solidFill>
                  <a:schemeClr val="tx1">
                    <a:lumMod val="75000"/>
                    <a:lumOff val="25000"/>
                  </a:schemeClr>
                </a:solidFill>
                <a:ea typeface="ＭＳ Ｐゴシック" pitchFamily="34" charset="-128"/>
              </a:rPr>
              <a:t> los participantes a la sección de metas a corto, mediano y largo plazo</a:t>
            </a:r>
            <a:r>
              <a:rPr lang="es-ES_tradnl" noProof="0" dirty="0" smtClean="0">
                <a:solidFill>
                  <a:schemeClr val="tx1">
                    <a:lumMod val="75000"/>
                    <a:lumOff val="25000"/>
                  </a:schemeClr>
                </a:solidFill>
                <a:ea typeface="ＭＳ Ｐゴシック" pitchFamily="34" charset="-128"/>
              </a:rPr>
              <a:t>. </a:t>
            </a:r>
          </a:p>
          <a:p>
            <a:pPr>
              <a:spcBef>
                <a:spcPts val="634"/>
              </a:spcBef>
              <a:spcAft>
                <a:spcPts val="634"/>
              </a:spcAft>
              <a:defRPr/>
            </a:pPr>
            <a:r>
              <a:rPr lang="es-ES_tradnl" b="1" noProof="0" dirty="0" smtClean="0">
                <a:solidFill>
                  <a:schemeClr val="tx1">
                    <a:lumMod val="75000"/>
                    <a:lumOff val="25000"/>
                  </a:schemeClr>
                </a:solidFill>
                <a:ea typeface="ＭＳ Ｐゴシック" pitchFamily="34" charset="-128"/>
              </a:rPr>
              <a:t>Instruya </a:t>
            </a:r>
            <a:r>
              <a:rPr lang="es-ES_tradnl" noProof="0" dirty="0" smtClean="0">
                <a:solidFill>
                  <a:schemeClr val="tx1">
                    <a:lumMod val="75000"/>
                    <a:lumOff val="25000"/>
                  </a:schemeClr>
                </a:solidFill>
                <a:ea typeface="ＭＳ Ｐゴシック" pitchFamily="34" charset="-128"/>
              </a:rPr>
              <a:t>los participantes a tomar notas mientras</a:t>
            </a:r>
            <a:r>
              <a:rPr lang="es-ES_tradnl" baseline="0" noProof="0" dirty="0" smtClean="0">
                <a:solidFill>
                  <a:schemeClr val="tx1">
                    <a:lumMod val="75000"/>
                    <a:lumOff val="25000"/>
                  </a:schemeClr>
                </a:solidFill>
                <a:ea typeface="ＭＳ Ｐゴシック" pitchFamily="34" charset="-128"/>
              </a:rPr>
              <a:t> se les ocurren ideas, y llevarse el folleto para llenarlo con más detalle.</a:t>
            </a:r>
            <a:endParaRPr lang="es-ES_tradnl" noProof="0" dirty="0" smtClean="0">
              <a:solidFill>
                <a:schemeClr val="tx1">
                  <a:lumMod val="75000"/>
                  <a:lumOff val="25000"/>
                </a:schemeClr>
              </a:solidFill>
              <a:ea typeface="ＭＳ Ｐゴシック" pitchFamily="34" charset="-128"/>
            </a:endParaRPr>
          </a:p>
          <a:p>
            <a:pPr>
              <a:spcBef>
                <a:spcPts val="634"/>
              </a:spcBef>
              <a:spcAft>
                <a:spcPts val="634"/>
              </a:spcAft>
              <a:defRPr/>
            </a:pPr>
            <a:r>
              <a:rPr lang="es-ES_tradnl" b="1" noProof="0" dirty="0" smtClean="0">
                <a:solidFill>
                  <a:schemeClr val="tx1">
                    <a:lumMod val="75000"/>
                    <a:lumOff val="25000"/>
                  </a:schemeClr>
                </a:solidFill>
                <a:ea typeface="ＭＳ Ｐゴシック" pitchFamily="34" charset="-128"/>
              </a:rPr>
              <a:t>Diga: </a:t>
            </a:r>
            <a:r>
              <a:rPr lang="es-ES_tradnl" noProof="0" dirty="0" smtClean="0">
                <a:solidFill>
                  <a:schemeClr val="tx1">
                    <a:lumMod val="75000"/>
                    <a:lumOff val="25000"/>
                  </a:schemeClr>
                </a:solidFill>
                <a:ea typeface="ＭＳ Ｐゴシック" pitchFamily="34" charset="-128"/>
              </a:rPr>
              <a:t>Empecemos a hablar sobre</a:t>
            </a:r>
            <a:r>
              <a:rPr lang="es-ES_tradnl" baseline="0" noProof="0" dirty="0" smtClean="0">
                <a:solidFill>
                  <a:schemeClr val="tx1">
                    <a:lumMod val="75000"/>
                    <a:lumOff val="25000"/>
                  </a:schemeClr>
                </a:solidFill>
                <a:ea typeface="ＭＳ Ｐゴシック" pitchFamily="34" charset="-128"/>
              </a:rPr>
              <a:t> las metas de corto plazo</a:t>
            </a:r>
            <a:r>
              <a:rPr lang="es-ES_tradnl" noProof="0" dirty="0" smtClean="0">
                <a:solidFill>
                  <a:schemeClr val="tx1">
                    <a:lumMod val="75000"/>
                    <a:lumOff val="25000"/>
                  </a:schemeClr>
                </a:solidFill>
                <a:ea typeface="ＭＳ Ｐゴシック" pitchFamily="34" charset="-128"/>
              </a:rPr>
              <a:t>. ¿Cuáles</a:t>
            </a:r>
            <a:r>
              <a:rPr lang="es-ES_tradnl" baseline="0" noProof="0" dirty="0" smtClean="0">
                <a:solidFill>
                  <a:schemeClr val="tx1">
                    <a:lumMod val="75000"/>
                    <a:lumOff val="25000"/>
                  </a:schemeClr>
                </a:solidFill>
                <a:ea typeface="ＭＳ Ｐゴシック" pitchFamily="34" charset="-128"/>
              </a:rPr>
              <a:t> son algunas de las suyas</a:t>
            </a:r>
            <a:r>
              <a:rPr lang="es-ES_tradnl" noProof="0" dirty="0" smtClean="0">
                <a:solidFill>
                  <a:schemeClr val="tx1">
                    <a:lumMod val="75000"/>
                    <a:lumOff val="25000"/>
                  </a:schemeClr>
                </a:solidFill>
                <a:ea typeface="ＭＳ Ｐゴシック" pitchFamily="34" charset="-128"/>
              </a:rPr>
              <a:t>? Anote lo que se le</a:t>
            </a:r>
            <a:r>
              <a:rPr lang="es-ES_tradnl" baseline="0" noProof="0" dirty="0" smtClean="0">
                <a:solidFill>
                  <a:schemeClr val="tx1">
                    <a:lumMod val="75000"/>
                    <a:lumOff val="25000"/>
                  </a:schemeClr>
                </a:solidFill>
                <a:ea typeface="ＭＳ Ｐゴシック" pitchFamily="34" charset="-128"/>
              </a:rPr>
              <a:t> ocurra en la sección titulada Metas a Corto Plazo</a:t>
            </a:r>
            <a:r>
              <a:rPr lang="es-ES_tradnl" noProof="0" dirty="0" smtClean="0">
                <a:solidFill>
                  <a:schemeClr val="tx1">
                    <a:lumMod val="75000"/>
                    <a:lumOff val="25000"/>
                  </a:schemeClr>
                </a:solidFill>
                <a:ea typeface="ＭＳ Ｐゴシック" pitchFamily="34" charset="-128"/>
              </a:rPr>
              <a:t>. Estas</a:t>
            </a:r>
            <a:r>
              <a:rPr lang="es-ES_tradnl" baseline="0" noProof="0" dirty="0" smtClean="0">
                <a:solidFill>
                  <a:schemeClr val="tx1">
                    <a:lumMod val="75000"/>
                    <a:lumOff val="25000"/>
                  </a:schemeClr>
                </a:solidFill>
                <a:ea typeface="ＭＳ Ｐゴシック" pitchFamily="34" charset="-128"/>
              </a:rPr>
              <a:t> son cosas que necesita AHORA para poder disfrutar su futuro.</a:t>
            </a:r>
            <a:endParaRPr lang="es-ES_tradnl" noProof="0" dirty="0" smtClean="0">
              <a:solidFill>
                <a:schemeClr val="tx1">
                  <a:lumMod val="75000"/>
                  <a:lumOff val="25000"/>
                </a:schemeClr>
              </a:solidFill>
              <a:ea typeface="ＭＳ Ｐゴシック" pitchFamily="34" charset="-128"/>
            </a:endParaRP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Pagar los préstamos</a:t>
            </a:r>
            <a:r>
              <a:rPr lang="es-ES_tradnl" baseline="0" noProof="0" dirty="0" smtClean="0">
                <a:solidFill>
                  <a:schemeClr val="tx1">
                    <a:lumMod val="75000"/>
                    <a:lumOff val="25000"/>
                  </a:schemeClr>
                </a:solidFill>
              </a:rPr>
              <a:t> y las tarjetas de crédito</a:t>
            </a:r>
            <a:endParaRPr lang="es-ES_tradnl" noProof="0" dirty="0" smtClean="0">
              <a:solidFill>
                <a:schemeClr val="tx1">
                  <a:lumMod val="75000"/>
                  <a:lumOff val="25000"/>
                </a:schemeClr>
              </a:solidFill>
            </a:endParaRP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Empezar</a:t>
            </a:r>
            <a:r>
              <a:rPr lang="es-ES_tradnl" baseline="0" noProof="0" dirty="0" smtClean="0">
                <a:solidFill>
                  <a:schemeClr val="tx1">
                    <a:lumMod val="75000"/>
                    <a:lumOff val="25000"/>
                  </a:schemeClr>
                </a:solidFill>
              </a:rPr>
              <a:t> un plan de ahorros</a:t>
            </a:r>
            <a:r>
              <a:rPr lang="es-ES_tradnl" noProof="0" dirty="0" smtClean="0">
                <a:solidFill>
                  <a:schemeClr val="tx1">
                    <a:lumMod val="75000"/>
                    <a:lumOff val="25000"/>
                  </a:schemeClr>
                </a:solidFill>
              </a:rPr>
              <a:t>, o considerar aumentar sus</a:t>
            </a:r>
            <a:r>
              <a:rPr lang="es-ES_tradnl" baseline="0" noProof="0" dirty="0" smtClean="0">
                <a:solidFill>
                  <a:schemeClr val="tx1">
                    <a:lumMod val="75000"/>
                    <a:lumOff val="25000"/>
                  </a:schemeClr>
                </a:solidFill>
              </a:rPr>
              <a:t> contribuciones a un </a:t>
            </a:r>
            <a:r>
              <a:rPr lang="es-ES_tradnl" noProof="0" dirty="0" smtClean="0">
                <a:solidFill>
                  <a:schemeClr val="tx1">
                    <a:lumMod val="75000"/>
                    <a:lumOff val="25000"/>
                  </a:schemeClr>
                </a:solidFill>
              </a:rPr>
              <a:t>401k</a:t>
            </a:r>
            <a:r>
              <a:rPr lang="es-ES_tradnl" baseline="0" noProof="0" dirty="0" smtClean="0">
                <a:solidFill>
                  <a:schemeClr val="tx1">
                    <a:lumMod val="75000"/>
                    <a:lumOff val="25000"/>
                  </a:schemeClr>
                </a:solidFill>
              </a:rPr>
              <a:t> o un IRA</a:t>
            </a:r>
            <a:endParaRPr lang="es-ES_tradnl" noProof="0" dirty="0" smtClean="0">
              <a:solidFill>
                <a:schemeClr val="tx1">
                  <a:lumMod val="75000"/>
                  <a:lumOff val="25000"/>
                </a:schemeClr>
              </a:solidFill>
            </a:endParaRP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Guardar efectivo</a:t>
            </a:r>
            <a:r>
              <a:rPr lang="es-ES_tradnl" baseline="0" noProof="0" dirty="0" smtClean="0">
                <a:solidFill>
                  <a:schemeClr val="tx1">
                    <a:lumMod val="75000"/>
                    <a:lumOff val="25000"/>
                  </a:schemeClr>
                </a:solidFill>
              </a:rPr>
              <a:t> en un fondo para emergencias</a:t>
            </a:r>
            <a:endParaRPr lang="es-ES_tradnl" noProof="0" dirty="0" smtClean="0">
              <a:solidFill>
                <a:schemeClr val="tx1">
                  <a:lumMod val="75000"/>
                  <a:lumOff val="25000"/>
                </a:schemeClr>
              </a:solidFill>
            </a:endParaRP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Adquirir un seguro de vida</a:t>
            </a:r>
            <a:r>
              <a:rPr lang="es-ES_tradnl" baseline="0" noProof="0" dirty="0" smtClean="0">
                <a:solidFill>
                  <a:schemeClr val="tx1">
                    <a:lumMod val="75000"/>
                    <a:lumOff val="25000"/>
                  </a:schemeClr>
                </a:solidFill>
              </a:rPr>
              <a:t> y de incapacidad</a:t>
            </a:r>
            <a:endParaRPr lang="es-ES_tradnl" noProof="0" dirty="0" smtClean="0">
              <a:solidFill>
                <a:schemeClr val="tx1">
                  <a:lumMod val="75000"/>
                  <a:lumOff val="25000"/>
                </a:schemeClr>
              </a:solidFill>
            </a:endParaRPr>
          </a:p>
          <a:p>
            <a:pPr lvl="0" defTabSz="914400">
              <a:lnSpc>
                <a:spcPct val="100000"/>
              </a:lnSpc>
              <a:spcBef>
                <a:spcPts val="600"/>
              </a:spcBef>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pPr marL="0" lvl="1">
              <a:spcBef>
                <a:spcPts val="317"/>
              </a:spcBef>
              <a:spcAft>
                <a:spcPts val="317"/>
              </a:spcAft>
            </a:pPr>
            <a:endParaRPr lang="es-ES_tradnl" noProof="0" dirty="0" smtClean="0">
              <a:solidFill>
                <a:schemeClr val="tx1">
                  <a:lumMod val="75000"/>
                  <a:lumOff val="25000"/>
                </a:schemeClr>
              </a:solidFill>
              <a:ea typeface="ＭＳ Ｐゴシック" pitchFamily="34" charset="-128"/>
            </a:endParaRPr>
          </a:p>
          <a:p>
            <a:endParaRPr lang="en-US" dirty="0" smtClean="0">
              <a:solidFill>
                <a:schemeClr val="tx1">
                  <a:lumMod val="75000"/>
                  <a:lumOff val="25000"/>
                </a:schemeClr>
              </a:solidFill>
              <a:latin typeface="Arial" pitchFamily="34" charset="0"/>
              <a:ea typeface="ＭＳ Ｐゴシック" pitchFamily="34" charset="-128"/>
            </a:endParaRPr>
          </a:p>
          <a:p>
            <a:pPr eaLnBrk="1" hangingPunct="1"/>
            <a:endParaRPr lang="en-US" b="1" dirty="0" smtClean="0">
              <a:solidFill>
                <a:schemeClr val="tx1">
                  <a:lumMod val="75000"/>
                  <a:lumOff val="25000"/>
                </a:schemeClr>
              </a:solidFill>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16</a:t>
            </a:fld>
            <a:endParaRPr lang="en-US" sz="1200" dirty="0">
              <a:latin typeface="News Gothic St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2"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62" y="520065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2" y="648080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61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Rot="1" noChangeAspect="1" noChangeArrowheads="1" noTextEdit="1"/>
          </p:cNvSpPr>
          <p:nvPr>
            <p:ph type="sldImg"/>
          </p:nvPr>
        </p:nvSpPr>
        <p:spPr>
          <a:xfrm>
            <a:off x="4394200" y="1041400"/>
            <a:ext cx="2451100" cy="1838325"/>
          </a:xfrm>
          <a:ln/>
        </p:spPr>
      </p:sp>
      <p:sp>
        <p:nvSpPr>
          <p:cNvPr id="57348" name="Rectangle 1027"/>
          <p:cNvSpPr>
            <a:spLocks noGrp="1" noChangeArrowheads="1"/>
          </p:cNvSpPr>
          <p:nvPr>
            <p:ph type="body" idx="1"/>
          </p:nvPr>
        </p:nvSpPr>
        <p:spPr>
          <a:xfrm>
            <a:off x="1518921" y="3023711"/>
            <a:ext cx="4820919" cy="5857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14400">
              <a:lnSpc>
                <a:spcPct val="100000"/>
              </a:lnSpc>
              <a:spcBef>
                <a:spcPts val="600"/>
              </a:spcBef>
              <a:defRPr sz="1800"/>
            </a:pPr>
            <a:r>
              <a:rPr lang="es-ES_tradnl" sz="1200" b="1" noProof="0" dirty="0" smtClean="0">
                <a:solidFill>
                  <a:srgbClr val="404040"/>
                </a:solidFill>
                <a:latin typeface="News Gothic Std"/>
                <a:ea typeface="News Gothic Std"/>
                <a:cs typeface="News Gothic Std"/>
                <a:sym typeface="News Gothic Std"/>
              </a:rPr>
              <a:t>Establezca Metas a Mediano Plazo</a:t>
            </a:r>
          </a:p>
          <a:p>
            <a:pPr lvl="0" indent="0" defTabSz="914400">
              <a:lnSpc>
                <a:spcPct val="100000"/>
              </a:lnSpc>
              <a:spcBef>
                <a:spcPts val="1900"/>
              </a:spcBef>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Ahora, pensemos un momento en metas de mediano plazo. Estas no metas que usted quiere o necesita que ocurran muy pronto, ni las metas de jubilación. Metas de mediano plazo son aquellas que apoyarán su trayectoria desde donde está hoy hasta donde quiere estar cuando se jubile.</a:t>
            </a:r>
          </a:p>
          <a:p>
            <a:pPr lvl="0" indent="0" defTabSz="914400">
              <a:lnSpc>
                <a:spcPct val="100000"/>
              </a:lnSpc>
              <a:spcBef>
                <a:spcPts val="600"/>
              </a:spcBef>
              <a:defRPr sz="1800"/>
            </a:pPr>
            <a:r>
              <a:rPr lang="es-ES_tradnl" sz="1200" noProof="0" dirty="0" smtClean="0">
                <a:solidFill>
                  <a:srgbClr val="404040"/>
                </a:solidFill>
                <a:latin typeface="News Gothic Std"/>
                <a:ea typeface="News Gothic Std"/>
                <a:cs typeface="News Gothic Std"/>
                <a:sym typeface="News Gothic Std"/>
              </a:rPr>
              <a:t>¿Cuales son algunas metas de mediano plazo? ¿Qué se imagina que pueda ocurrir en los próximos años que lo lleve al futuro que desea tener? Tome nota de lo le venga a su mente en la sección titulada Metas a Mediano Plazo. Estás son metas en las que puede enfocarse ahora que lo pondrán en la dirección correcta.</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Comenzar a ahorrar para la universidad</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Diversificar sus inversiones</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Contribuir el máximo en su 401k y su IRA</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&lt;haga clic en la siguiente diapositiva&gt;</a:t>
            </a:r>
            <a:endParaRPr lang="es-ES_tradnl" sz="1200" noProof="0" dirty="0">
              <a:solidFill>
                <a:srgbClr val="404040"/>
              </a:solidFill>
              <a:latin typeface="News Gothic Std"/>
              <a:ea typeface="News Gothic Std"/>
              <a:cs typeface="News Gothic Std"/>
              <a:sym typeface="News Gothic Std"/>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17</a:t>
            </a:fld>
            <a:endParaRPr lang="en-US" sz="1200" dirty="0">
              <a:latin typeface="News Gothic St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2" y="352043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098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Rot="1" noChangeAspect="1" noChangeArrowheads="1" noTextEdit="1"/>
          </p:cNvSpPr>
          <p:nvPr>
            <p:ph type="sldImg"/>
          </p:nvPr>
        </p:nvSpPr>
        <p:spPr>
          <a:xfrm>
            <a:off x="4394200" y="1041400"/>
            <a:ext cx="2451100" cy="1838325"/>
          </a:xfrm>
          <a:ln/>
        </p:spPr>
      </p:sp>
      <p:sp>
        <p:nvSpPr>
          <p:cNvPr id="57348" name="Rectangle 1027"/>
          <p:cNvSpPr>
            <a:spLocks noGrp="1" noChangeArrowheads="1"/>
          </p:cNvSpPr>
          <p:nvPr>
            <p:ph type="body" idx="1"/>
          </p:nvPr>
        </p:nvSpPr>
        <p:spPr>
          <a:xfrm>
            <a:off x="1518921" y="3023711"/>
            <a:ext cx="4820919" cy="5857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14400">
              <a:lnSpc>
                <a:spcPct val="100000"/>
              </a:lnSpc>
              <a:spcBef>
                <a:spcPts val="600"/>
              </a:spcBef>
              <a:defRPr sz="1800"/>
            </a:pPr>
            <a:r>
              <a:rPr lang="es-ES_tradnl" sz="1200" b="1" noProof="0" dirty="0" smtClean="0">
                <a:solidFill>
                  <a:srgbClr val="404040"/>
                </a:solidFill>
                <a:latin typeface="News Gothic Std"/>
                <a:ea typeface="News Gothic Std"/>
                <a:cs typeface="News Gothic Std"/>
                <a:sym typeface="News Gothic Std"/>
              </a:rPr>
              <a:t>Establezca Metas Financieras – Largo Plazo</a:t>
            </a:r>
          </a:p>
          <a:p>
            <a:pPr lvl="0" indent="0" defTabSz="914400">
              <a:lnSpc>
                <a:spcPct val="100000"/>
              </a:lnSpc>
              <a:spcBef>
                <a:spcPts val="1900"/>
              </a:spcBef>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Finalmente hablemos de lo que usted desea para su jubilación. ¿Qué metas tiene para esa etapa de su vida? Tome notas de lo que venga a su mente en la sección titulada Metas a Largo Plazo. Estas son metas con las que sueña hoy mientras se prepara para el mañana. ¿Como se imagina su jubilación?</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Page su hipoteca o compre una propiedad para su jubilación</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Establezca la edad de su jubilación.</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Mantenga su estilo de vida antes de jubilarse</a:t>
            </a:r>
          </a:p>
          <a:p>
            <a:pPr lvl="1" indent="0" defTabSz="914400">
              <a:lnSpc>
                <a:spcPct val="100000"/>
              </a:lnSpc>
              <a:spcBef>
                <a:spcPts val="600"/>
              </a:spcBef>
              <a:defRPr sz="1800"/>
            </a:pPr>
            <a:endParaRPr lang="es-ES_tradnl" sz="1200" noProof="0" dirty="0" smtClean="0">
              <a:solidFill>
                <a:srgbClr val="404040"/>
              </a:solidFill>
              <a:latin typeface="News Gothic Std"/>
              <a:ea typeface="News Gothic Std"/>
              <a:cs typeface="News Gothic Std"/>
              <a:sym typeface="News Gothic Std"/>
            </a:endParaRPr>
          </a:p>
          <a:p>
            <a:pPr lvl="0" indent="0" defTabSz="914400">
              <a:lnSpc>
                <a:spcPct val="100000"/>
              </a:lnSpc>
              <a:spcBef>
                <a:spcPts val="600"/>
              </a:spcBef>
              <a:defRPr sz="1800"/>
            </a:pPr>
            <a:r>
              <a:rPr lang="es-ES_tradnl" sz="1200" noProof="0" dirty="0" smtClean="0">
                <a:solidFill>
                  <a:srgbClr val="404040"/>
                </a:solidFill>
                <a:latin typeface="News Gothic Std"/>
                <a:ea typeface="News Gothic Std"/>
                <a:cs typeface="News Gothic Std"/>
                <a:sym typeface="News Gothic Std"/>
              </a:rPr>
              <a:t>Para alcanzar estas metas y obtener la jubilación que desea, necesita ahorrar dinero ahora. Y para hacer eso, necesitar conocer las opciones que tiene y escoger la que mejor le conviene. Hablemos de esto. </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&lt;haga clic en la siguiente diapositiva&gt;</a:t>
            </a:r>
            <a:endParaRPr lang="es-ES_tradnl" sz="1200" noProof="0" dirty="0">
              <a:solidFill>
                <a:srgbClr val="404040"/>
              </a:solidFill>
              <a:latin typeface="News Gothic Std"/>
              <a:ea typeface="News Gothic Std"/>
              <a:cs typeface="News Gothic Std"/>
              <a:sym typeface="News Gothic Std"/>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18</a:t>
            </a:fld>
            <a:endParaRPr lang="en-US" sz="1200" dirty="0">
              <a:latin typeface="News Gothic St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2" y="3463402"/>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064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283200" cy="5840730"/>
          </a:xfrm>
          <a:prstGeom prst="rect">
            <a:avLst/>
          </a:prstGeom>
        </p:spPr>
        <p:txBody>
          <a:bodyPr/>
          <a:lstStyle/>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¡No pare, siga, siga!</a:t>
            </a: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endParaRPr lang="es-ES_tradnl" sz="1200" b="1"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Re-evalúe sus metas periódicamente. No se desilusione si las cosas no ocurren como planeaba. Sea persistente y siga trabajando en su plan para alcanzar sus metas.</a:t>
            </a:r>
          </a:p>
          <a:p>
            <a:pPr lvl="0" defTabSz="914400">
              <a:lnSpc>
                <a:spcPct val="100000"/>
              </a:lnSpc>
              <a:defRPr sz="1800"/>
            </a:pP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&lt;haga clic en la siguiente diapositiva&gt;</a:t>
            </a:r>
          </a:p>
          <a:p>
            <a:endParaRPr lang="es-ES_tradnl" noProof="0" dirty="0" smtClean="0"/>
          </a:p>
          <a:p>
            <a:pPr eaLnBrk="1" hangingPunct="1"/>
            <a:endParaRPr lang="en-US" b="1" dirty="0" smtClean="0"/>
          </a:p>
          <a:p>
            <a:pPr eaLnBrk="1" hangingPunct="1"/>
            <a:endParaRPr lang="en-US" b="1" dirty="0" smtClean="0"/>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19</a:t>
            </a:fld>
            <a:endParaRPr lang="en-US" sz="1200" dirty="0">
              <a:latin typeface="News Gothic Std"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22"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73152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659" tIns="48330" rIns="96659" bIns="48330" anchor="ctr"/>
          <a:lstStyle/>
          <a:p>
            <a:pPr algn="ctr">
              <a:defRPr/>
            </a:pPr>
            <a:endParaRPr lang="en-US" dirty="0"/>
          </a:p>
        </p:txBody>
      </p:sp>
      <p:sp>
        <p:nvSpPr>
          <p:cNvPr id="123920" name="Rectangle 3"/>
          <p:cNvSpPr>
            <a:spLocks noGrp="1" noChangeArrowheads="1"/>
          </p:cNvSpPr>
          <p:nvPr>
            <p:ph type="body" idx="3"/>
          </p:nvPr>
        </p:nvSpPr>
        <p:spPr>
          <a:xfrm>
            <a:off x="336706" y="2880360"/>
            <a:ext cx="4458815" cy="65608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1" noProof="0" dirty="0" smtClean="0">
                <a:solidFill>
                  <a:schemeClr val="tx1"/>
                </a:solidFill>
              </a:rPr>
              <a:t>Instrucciones</a:t>
            </a:r>
            <a:r>
              <a:rPr lang="es-ES_tradnl" b="1" baseline="0" noProof="0" dirty="0" smtClean="0">
                <a:solidFill>
                  <a:schemeClr val="tx1"/>
                </a:solidFill>
              </a:rPr>
              <a:t> </a:t>
            </a:r>
            <a:r>
              <a:rPr lang="es-ES_tradnl" b="1" baseline="0" noProof="0" dirty="0" smtClean="0">
                <a:solidFill>
                  <a:schemeClr val="tx1"/>
                </a:solidFill>
              </a:rPr>
              <a:t>de </a:t>
            </a:r>
            <a:r>
              <a:rPr lang="es-ES_tradnl" b="1" baseline="0" noProof="0" dirty="0" smtClean="0">
                <a:solidFill>
                  <a:schemeClr val="tx1"/>
                </a:solidFill>
              </a:rPr>
              <a:t>Preparación para el Coordinador</a:t>
            </a:r>
            <a:endParaRPr lang="es-ES_tradnl" b="1" noProof="0" dirty="0" smtClean="0">
              <a:solidFill>
                <a:schemeClr val="tx1"/>
              </a:solidFill>
            </a:endParaRPr>
          </a:p>
          <a:p>
            <a:endParaRPr lang="en-US" dirty="0" smtClean="0">
              <a:solidFill>
                <a:schemeClr val="tx1"/>
              </a:solidFill>
            </a:endParaRPr>
          </a:p>
          <a:p>
            <a:r>
              <a:rPr lang="es-ES_tradnl" b="1" noProof="0" dirty="0" smtClean="0">
                <a:solidFill>
                  <a:schemeClr val="tx1">
                    <a:lumMod val="75000"/>
                    <a:lumOff val="25000"/>
                  </a:schemeClr>
                </a:solidFill>
              </a:rPr>
              <a:t>Familiarícese </a:t>
            </a:r>
            <a:r>
              <a:rPr lang="es-ES_tradnl" b="0" noProof="0" dirty="0" smtClean="0">
                <a:solidFill>
                  <a:schemeClr val="tx1">
                    <a:lumMod val="75000"/>
                    <a:lumOff val="25000"/>
                  </a:schemeClr>
                </a:solidFill>
              </a:rPr>
              <a:t>con la guía entera leyéndola detenidamente y tomando notas antes del entrenamiento.</a:t>
            </a:r>
            <a:r>
              <a:rPr lang="es-ES_tradnl" noProof="0" dirty="0" smtClean="0">
                <a:solidFill>
                  <a:schemeClr val="tx1">
                    <a:lumMod val="75000"/>
                    <a:lumOff val="25000"/>
                  </a:schemeClr>
                </a:solidFill>
              </a:rPr>
              <a:t> Donde hayan </a:t>
            </a:r>
            <a:r>
              <a:rPr lang="es-ES_tradnl" noProof="0" dirty="0" smtClean="0">
                <a:solidFill>
                  <a:schemeClr val="tx1">
                    <a:lumMod val="75000"/>
                    <a:lumOff val="25000"/>
                  </a:schemeClr>
                </a:solidFill>
              </a:rPr>
              <a:t>[paréntesis] </a:t>
            </a:r>
            <a:r>
              <a:rPr lang="es-ES_tradnl" noProof="0" dirty="0" smtClean="0">
                <a:solidFill>
                  <a:schemeClr val="tx1">
                    <a:lumMod val="75000"/>
                    <a:lumOff val="25000"/>
                  </a:schemeClr>
                </a:solidFill>
              </a:rPr>
              <a:t>complételos </a:t>
            </a:r>
            <a:r>
              <a:rPr lang="es-ES_tradnl" baseline="0" noProof="0" dirty="0" smtClean="0">
                <a:solidFill>
                  <a:schemeClr val="tx1">
                    <a:lumMod val="75000"/>
                    <a:lumOff val="25000"/>
                  </a:schemeClr>
                </a:solidFill>
              </a:rPr>
              <a:t>con </a:t>
            </a:r>
            <a:r>
              <a:rPr lang="es-ES_tradnl" noProof="0" dirty="0" smtClean="0">
                <a:solidFill>
                  <a:schemeClr val="tx1">
                    <a:lumMod val="75000"/>
                    <a:lumOff val="25000"/>
                  </a:schemeClr>
                </a:solidFill>
              </a:rPr>
              <a:t>su propia información para que la charla fluya durante la presentación. También, edite dos diapositivas del comienzo y cada</a:t>
            </a:r>
            <a:r>
              <a:rPr lang="es-ES_tradnl" baseline="0" noProof="0" dirty="0" smtClean="0">
                <a:solidFill>
                  <a:schemeClr val="tx1">
                    <a:lumMod val="75000"/>
                    <a:lumOff val="25000"/>
                  </a:schemeClr>
                </a:solidFill>
              </a:rPr>
              <a:t> uno de los</a:t>
            </a:r>
            <a:r>
              <a:rPr lang="es-ES_tradnl" noProof="0" dirty="0" smtClean="0">
                <a:solidFill>
                  <a:schemeClr val="tx1">
                    <a:lumMod val="75000"/>
                    <a:lumOff val="25000"/>
                  </a:schemeClr>
                </a:solidFill>
              </a:rPr>
              <a:t> folletos con su información específica por adelantado.</a:t>
            </a:r>
            <a:endParaRPr lang="en-US" dirty="0" smtClean="0">
              <a:solidFill>
                <a:schemeClr val="tx1"/>
              </a:solidFill>
            </a:endParaRPr>
          </a:p>
          <a:p>
            <a:endParaRPr lang="en-US" b="1" dirty="0" smtClean="0">
              <a:solidFill>
                <a:schemeClr val="tx1"/>
              </a:solidFill>
            </a:endParaRPr>
          </a:p>
          <a:p>
            <a:pPr defTabSz="864931"/>
            <a:r>
              <a:rPr lang="es-ES_tradnl" b="1" noProof="0" dirty="0" smtClean="0">
                <a:solidFill>
                  <a:schemeClr val="tx1">
                    <a:lumMod val="75000"/>
                    <a:lumOff val="25000"/>
                  </a:schemeClr>
                </a:solidFill>
              </a:rPr>
              <a:t>Los íconos </a:t>
            </a:r>
            <a:r>
              <a:rPr lang="es-ES_tradnl" noProof="0" dirty="0" smtClean="0">
                <a:solidFill>
                  <a:schemeClr val="tx1">
                    <a:lumMod val="75000"/>
                    <a:lumOff val="25000"/>
                  </a:schemeClr>
                </a:solidFill>
              </a:rPr>
              <a:t>usados en estos materiales están mostrados a la derecha.</a:t>
            </a:r>
          </a:p>
          <a:p>
            <a:pPr defTabSz="864931">
              <a:spcBef>
                <a:spcPts val="568"/>
              </a:spcBef>
              <a:spcAft>
                <a:spcPts val="568"/>
              </a:spcAft>
              <a:defRPr/>
            </a:pPr>
            <a:r>
              <a:rPr lang="es-ES_tradnl" noProof="0" dirty="0" smtClean="0">
                <a:solidFill>
                  <a:schemeClr val="tx1">
                    <a:lumMod val="75000"/>
                    <a:lumOff val="25000"/>
                  </a:schemeClr>
                </a:solidFill>
              </a:rPr>
              <a:t>Donde vea el ícono de </a:t>
            </a:r>
            <a:r>
              <a:rPr lang="es-ES_tradnl" b="1" noProof="0" dirty="0" smtClean="0">
                <a:solidFill>
                  <a:schemeClr val="tx1">
                    <a:lumMod val="75000"/>
                    <a:lumOff val="25000"/>
                  </a:schemeClr>
                </a:solidFill>
              </a:rPr>
              <a:t>DIGA</a:t>
            </a:r>
            <a:r>
              <a:rPr lang="es-ES_tradnl" noProof="0" dirty="0" smtClean="0">
                <a:solidFill>
                  <a:schemeClr val="tx1">
                    <a:lumMod val="75000"/>
                    <a:lumOff val="25000"/>
                  </a:schemeClr>
                </a:solidFill>
              </a:rPr>
              <a:t>, no dude en leer por adelantado y tomar notas para</a:t>
            </a:r>
            <a:r>
              <a:rPr lang="es-ES_tradnl" baseline="0" noProof="0" dirty="0" smtClean="0">
                <a:solidFill>
                  <a:schemeClr val="tx1">
                    <a:lumMod val="75000"/>
                    <a:lumOff val="25000"/>
                  </a:schemeClr>
                </a:solidFill>
              </a:rPr>
              <a:t> sentirse cómodo al comunicar la información. No es necesario o recomendado leerlo palabra por palabra.</a:t>
            </a:r>
            <a:endParaRPr lang="es-ES_tradnl" noProof="0" dirty="0" smtClean="0">
              <a:solidFill>
                <a:schemeClr val="tx1">
                  <a:lumMod val="75000"/>
                  <a:lumOff val="25000"/>
                </a:schemeClr>
              </a:solidFill>
            </a:endParaRPr>
          </a:p>
          <a:p>
            <a:endParaRPr lang="en-US" dirty="0" smtClean="0">
              <a:solidFill>
                <a:schemeClr val="tx1"/>
              </a:solidFill>
            </a:endParaRPr>
          </a:p>
          <a:p>
            <a:pPr>
              <a:spcBef>
                <a:spcPts val="568"/>
              </a:spcBef>
              <a:spcAft>
                <a:spcPts val="568"/>
              </a:spcAft>
            </a:pPr>
            <a:r>
              <a:rPr lang="es-ES_tradnl" b="1" dirty="0" smtClean="0">
                <a:solidFill>
                  <a:schemeClr val="tx1">
                    <a:lumMod val="75000"/>
                    <a:lumOff val="25000"/>
                  </a:schemeClr>
                </a:solidFill>
              </a:rPr>
              <a:t>Si los</a:t>
            </a:r>
            <a:r>
              <a:rPr lang="es-ES_tradnl" b="1" baseline="0" dirty="0" smtClean="0">
                <a:solidFill>
                  <a:schemeClr val="tx1">
                    <a:lumMod val="75000"/>
                    <a:lumOff val="25000"/>
                  </a:schemeClr>
                </a:solidFill>
              </a:rPr>
              <a:t> videos del seminario no se logran ver</a:t>
            </a:r>
            <a:r>
              <a:rPr lang="es-ES_tradnl" baseline="0" dirty="0" smtClean="0">
                <a:solidFill>
                  <a:schemeClr val="tx1">
                    <a:lumMod val="75000"/>
                    <a:lumOff val="25000"/>
                  </a:schemeClr>
                </a:solidFill>
              </a:rPr>
              <a:t>, usted puede compartir con el grupo la información resumida en esta guía. </a:t>
            </a:r>
          </a:p>
          <a:p>
            <a:r>
              <a:rPr lang="en-US" dirty="0" smtClean="0">
                <a:solidFill>
                  <a:schemeClr val="tx1"/>
                </a:solidFill>
              </a:rPr>
              <a:t> </a:t>
            </a:r>
          </a:p>
          <a:p>
            <a:pPr defTabSz="864931">
              <a:spcBef>
                <a:spcPts val="568"/>
              </a:spcBef>
              <a:spcAft>
                <a:spcPts val="568"/>
              </a:spcAft>
              <a:defRPr/>
            </a:pPr>
            <a:r>
              <a:rPr lang="es-ES_tradnl" b="1" noProof="0" dirty="0" smtClean="0">
                <a:solidFill>
                  <a:srgbClr val="5C972E"/>
                </a:solidFill>
              </a:rPr>
              <a:t>Las sugerencias</a:t>
            </a:r>
            <a:r>
              <a:rPr lang="es-ES_tradnl" b="1" noProof="0" dirty="0" smtClean="0">
                <a:solidFill>
                  <a:schemeClr val="tx1">
                    <a:lumMod val="75000"/>
                    <a:lumOff val="25000"/>
                  </a:schemeClr>
                </a:solidFill>
              </a:rPr>
              <a:t> de tiempo </a:t>
            </a:r>
            <a:r>
              <a:rPr lang="es-ES_tradnl" b="0" noProof="0" dirty="0" smtClean="0">
                <a:solidFill>
                  <a:schemeClr val="tx1">
                    <a:lumMod val="75000"/>
                    <a:lumOff val="25000"/>
                  </a:schemeClr>
                </a:solidFill>
              </a:rPr>
              <a:t>son</a:t>
            </a:r>
            <a:r>
              <a:rPr lang="es-ES_tradnl" b="0" baseline="0" noProof="0" dirty="0" smtClean="0">
                <a:solidFill>
                  <a:schemeClr val="tx1">
                    <a:lumMod val="75000"/>
                    <a:lumOff val="25000"/>
                  </a:schemeClr>
                </a:solidFill>
              </a:rPr>
              <a:t> provistas por cada elemento de la agenda. Mantener la noción del tiempo durante el entrenamiento es responsabilidad clave del coordinador.</a:t>
            </a:r>
            <a:r>
              <a:rPr lang="es-ES_tradnl" noProof="0" dirty="0" smtClean="0">
                <a:solidFill>
                  <a:schemeClr val="tx1">
                    <a:lumMod val="75000"/>
                    <a:lumOff val="25000"/>
                  </a:schemeClr>
                </a:solidFill>
              </a:rPr>
              <a:t> Si ve que algunas áreas toman más o</a:t>
            </a:r>
            <a:r>
              <a:rPr lang="es-ES_tradnl" baseline="0" noProof="0" dirty="0" smtClean="0">
                <a:solidFill>
                  <a:schemeClr val="tx1">
                    <a:lumMod val="75000"/>
                    <a:lumOff val="25000"/>
                  </a:schemeClr>
                </a:solidFill>
              </a:rPr>
              <a:t> menos tiempo de lo esperado, es normal. Sólo asegúrese de ajustar los tiempos en otra sección.</a:t>
            </a:r>
            <a:endParaRPr lang="es-ES_tradnl" noProof="0" dirty="0" smtClean="0">
              <a:solidFill>
                <a:schemeClr val="tx1">
                  <a:lumMod val="75000"/>
                  <a:lumOff val="25000"/>
                </a:schemeClr>
              </a:solidFill>
            </a:endParaRPr>
          </a:p>
          <a:p>
            <a:endParaRPr lang="en-US" dirty="0" smtClean="0">
              <a:solidFill>
                <a:schemeClr val="tx1"/>
              </a:solidFill>
            </a:endParaRPr>
          </a:p>
          <a:p>
            <a:pPr>
              <a:spcBef>
                <a:spcPts val="568"/>
              </a:spcBef>
              <a:spcAft>
                <a:spcPts val="568"/>
              </a:spcAft>
            </a:pPr>
            <a:r>
              <a:rPr lang="es-ES_tradnl" noProof="0" dirty="0" smtClean="0">
                <a:solidFill>
                  <a:schemeClr val="tx1">
                    <a:lumMod val="75000"/>
                    <a:lumOff val="25000"/>
                  </a:schemeClr>
                </a:solidFill>
              </a:rPr>
              <a:t>Si </a:t>
            </a:r>
            <a:r>
              <a:rPr lang="es-ES_tradnl" b="1" noProof="0" dirty="0" smtClean="0">
                <a:solidFill>
                  <a:schemeClr val="tx1">
                    <a:lumMod val="75000"/>
                    <a:lumOff val="25000"/>
                  </a:schemeClr>
                </a:solidFill>
              </a:rPr>
              <a:t>surgen preguntas que no pueda responder</a:t>
            </a:r>
            <a:r>
              <a:rPr lang="es-ES_tradnl" noProof="0" dirty="0" smtClean="0">
                <a:solidFill>
                  <a:schemeClr val="tx1">
                    <a:lumMod val="75000"/>
                    <a:lumOff val="25000"/>
                  </a:schemeClr>
                </a:solidFill>
              </a:rPr>
              <a:t>, anótelas para responderlas más tarde. Cuando pueda, pregúntele al/os individual/es por su</a:t>
            </a:r>
            <a:r>
              <a:rPr lang="es-ES_tradnl" baseline="0" noProof="0" dirty="0" smtClean="0">
                <a:solidFill>
                  <a:schemeClr val="tx1">
                    <a:lumMod val="75000"/>
                    <a:lumOff val="25000"/>
                  </a:schemeClr>
                </a:solidFill>
              </a:rPr>
              <a:t> información de contacto, busque las respuestas y contáctelos para responderlas después del seminario.</a:t>
            </a:r>
          </a:p>
          <a:p>
            <a:pPr>
              <a:spcBef>
                <a:spcPts val="568"/>
              </a:spcBef>
              <a:spcAft>
                <a:spcPts val="568"/>
              </a:spcAft>
            </a:pPr>
            <a:endParaRPr lang="es-ES_tradnl" noProof="0" dirty="0" smtClean="0">
              <a:solidFill>
                <a:schemeClr val="tx1">
                  <a:lumMod val="75000"/>
                  <a:lumOff val="25000"/>
                </a:schemeClr>
              </a:solidFill>
            </a:endParaRPr>
          </a:p>
          <a:p>
            <a:pPr marL="0" lvl="1">
              <a:spcBef>
                <a:spcPts val="568"/>
              </a:spcBef>
              <a:spcAft>
                <a:spcPts val="284"/>
              </a:spcAft>
              <a:defRPr/>
            </a:pPr>
            <a:r>
              <a:rPr lang="es-ES_tradnl" noProof="0" dirty="0" smtClean="0">
                <a:solidFill>
                  <a:schemeClr val="tx1">
                    <a:lumMod val="75000"/>
                    <a:lumOff val="25000"/>
                  </a:schemeClr>
                </a:solidFill>
              </a:rPr>
              <a:t>&lt;Haga clic en</a:t>
            </a:r>
            <a:r>
              <a:rPr lang="es-ES_tradnl" baseline="0" noProof="0" dirty="0" smtClean="0">
                <a:solidFill>
                  <a:schemeClr val="tx1">
                    <a:lumMod val="75000"/>
                    <a:lumOff val="25000"/>
                  </a:schemeClr>
                </a:solidFill>
              </a:rPr>
              <a:t> la siguiente diapositiva para comenzar el seminario</a:t>
            </a:r>
            <a:r>
              <a:rPr lang="es-ES_tradnl" noProof="0" dirty="0" smtClean="0">
                <a:solidFill>
                  <a:schemeClr val="tx1">
                    <a:lumMod val="75000"/>
                    <a:lumOff val="25000"/>
                  </a:schemeClr>
                </a:solidFill>
              </a:rPr>
              <a:t>.&gt;</a:t>
            </a:r>
          </a:p>
        </p:txBody>
      </p:sp>
      <p:sp>
        <p:nvSpPr>
          <p:cNvPr id="123907" name="Rectangle 2"/>
          <p:cNvSpPr>
            <a:spLocks noGrp="1" noRot="1" noChangeAspect="1" noChangeArrowheads="1" noTextEdit="1"/>
          </p:cNvSpPr>
          <p:nvPr>
            <p:ph type="sldImg"/>
          </p:nvPr>
        </p:nvSpPr>
        <p:spPr>
          <a:xfrm>
            <a:off x="4502150" y="1119188"/>
            <a:ext cx="2339975" cy="1754187"/>
          </a:xfrm>
          <a:ln/>
        </p:spPr>
      </p:sp>
      <p:sp>
        <p:nvSpPr>
          <p:cNvPr id="28"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a:t>
            </a:fld>
            <a:endParaRPr lang="en-US" sz="1200" dirty="0">
              <a:latin typeface="News Gothic Std" pitchFamily="34" charset="0"/>
            </a:endParaRPr>
          </a:p>
        </p:txBody>
      </p:sp>
      <p:cxnSp>
        <p:nvCxnSpPr>
          <p:cNvPr id="29" name="Straight Connector 28"/>
          <p:cNvCxnSpPr/>
          <p:nvPr/>
        </p:nvCxnSpPr>
        <p:spPr>
          <a:xfrm>
            <a:off x="5901726" y="2880360"/>
            <a:ext cx="0" cy="59896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Rectangle 3"/>
          <p:cNvSpPr txBox="1">
            <a:spLocks noChangeArrowheads="1"/>
          </p:cNvSpPr>
          <p:nvPr/>
        </p:nvSpPr>
        <p:spPr bwMode="auto">
          <a:xfrm>
            <a:off x="6016239" y="7311067"/>
            <a:ext cx="1055121" cy="73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72" tIns="51086" rIns="102172" bIns="51086"/>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Important point for Facilitator to note</a:t>
            </a:r>
            <a:endParaRPr lang="en-US" sz="1200" dirty="0">
              <a:solidFill>
                <a:schemeClr val="tx1">
                  <a:lumMod val="75000"/>
                  <a:lumOff val="25000"/>
                </a:schemeClr>
              </a:solidFill>
              <a:latin typeface="News Gothic Std" pitchFamily="34" charset="0"/>
            </a:endParaRPr>
          </a:p>
          <a:p>
            <a:pPr>
              <a:spcBef>
                <a:spcPct val="30000"/>
              </a:spcBef>
            </a:pPr>
            <a:endParaRPr lang="en-US" sz="1200" dirty="0"/>
          </a:p>
        </p:txBody>
      </p:sp>
      <p:sp>
        <p:nvSpPr>
          <p:cNvPr id="32" name="Rectangle 3"/>
          <p:cNvSpPr txBox="1">
            <a:spLocks noChangeArrowheads="1"/>
          </p:cNvSpPr>
          <p:nvPr/>
        </p:nvSpPr>
        <p:spPr bwMode="auto">
          <a:xfrm>
            <a:off x="5997301" y="3132574"/>
            <a:ext cx="960547" cy="73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72" tIns="51086" rIns="102172" bIns="51086"/>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Facilitator script (Verbatim)</a:t>
            </a:r>
          </a:p>
          <a:p>
            <a:pPr>
              <a:spcBef>
                <a:spcPct val="30000"/>
              </a:spcBef>
            </a:pPr>
            <a:endParaRPr lang="en-US" sz="1200" b="1" dirty="0">
              <a:latin typeface="News Gothic Std" pitchFamily="34" charset="0"/>
            </a:endParaRPr>
          </a:p>
          <a:p>
            <a:pPr>
              <a:spcBef>
                <a:spcPct val="30000"/>
              </a:spcBef>
            </a:pPr>
            <a:endParaRPr lang="en-US" sz="1200" dirty="0"/>
          </a:p>
          <a:p>
            <a:pPr>
              <a:spcBef>
                <a:spcPct val="30000"/>
              </a:spcBef>
            </a:pPr>
            <a:endParaRPr lang="en-US" sz="1200" dirty="0"/>
          </a:p>
        </p:txBody>
      </p:sp>
      <p:sp>
        <p:nvSpPr>
          <p:cNvPr id="33" name="Rectangle 3"/>
          <p:cNvSpPr txBox="1">
            <a:spLocks noChangeArrowheads="1"/>
          </p:cNvSpPr>
          <p:nvPr/>
        </p:nvSpPr>
        <p:spPr bwMode="auto">
          <a:xfrm>
            <a:off x="5983007" y="4800601"/>
            <a:ext cx="1169634" cy="8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72" tIns="51086" rIns="102172" bIns="51086"/>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Restate the key points of an activity or discussion</a:t>
            </a:r>
          </a:p>
          <a:p>
            <a:pPr>
              <a:spcBef>
                <a:spcPct val="30000"/>
              </a:spcBef>
            </a:pPr>
            <a:endParaRPr lang="en-US" sz="1200" dirty="0"/>
          </a:p>
        </p:txBody>
      </p:sp>
      <p:sp>
        <p:nvSpPr>
          <p:cNvPr id="34" name="Rectangle 3"/>
          <p:cNvSpPr txBox="1">
            <a:spLocks noChangeArrowheads="1"/>
          </p:cNvSpPr>
          <p:nvPr/>
        </p:nvSpPr>
        <p:spPr bwMode="auto">
          <a:xfrm>
            <a:off x="6017952" y="6524979"/>
            <a:ext cx="960547" cy="73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72" tIns="51086" rIns="102172" bIns="51086"/>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Information for reference purposes</a:t>
            </a:r>
          </a:p>
          <a:p>
            <a:pPr>
              <a:spcBef>
                <a:spcPct val="30000"/>
              </a:spcBef>
            </a:pPr>
            <a:endParaRPr lang="en-US" sz="1200" b="1" dirty="0"/>
          </a:p>
          <a:p>
            <a:pPr>
              <a:spcBef>
                <a:spcPct val="30000"/>
              </a:spcBef>
            </a:pPr>
            <a:endParaRPr lang="en-US" sz="1200" dirty="0"/>
          </a:p>
          <a:p>
            <a:pPr>
              <a:spcBef>
                <a:spcPct val="30000"/>
              </a:spcBef>
            </a:pPr>
            <a:endParaRPr lang="en-US" sz="1200" dirty="0"/>
          </a:p>
        </p:txBody>
      </p:sp>
      <p:sp>
        <p:nvSpPr>
          <p:cNvPr id="35" name="Rectangle 3"/>
          <p:cNvSpPr txBox="1">
            <a:spLocks noChangeArrowheads="1"/>
          </p:cNvSpPr>
          <p:nvPr/>
        </p:nvSpPr>
        <p:spPr bwMode="auto">
          <a:xfrm>
            <a:off x="6006771" y="3962628"/>
            <a:ext cx="960547" cy="73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72" tIns="51086" rIns="102172" bIns="51086"/>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Ask a discussion question </a:t>
            </a:r>
          </a:p>
          <a:p>
            <a:pPr>
              <a:spcBef>
                <a:spcPct val="30000"/>
              </a:spcBef>
            </a:pPr>
            <a:endParaRPr lang="en-US" sz="1200" b="1" dirty="0"/>
          </a:p>
          <a:p>
            <a:pPr>
              <a:spcBef>
                <a:spcPct val="30000"/>
              </a:spcBef>
            </a:pPr>
            <a:endParaRPr lang="en-US" sz="1200" dirty="0"/>
          </a:p>
          <a:p>
            <a:pPr>
              <a:spcBef>
                <a:spcPct val="30000"/>
              </a:spcBef>
            </a:pPr>
            <a:endParaRPr lang="en-US" sz="1200" dirty="0"/>
          </a:p>
        </p:txBody>
      </p:sp>
      <p:pic>
        <p:nvPicPr>
          <p:cNvPr id="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449" y="8208305"/>
            <a:ext cx="779755" cy="7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981" y="6508776"/>
            <a:ext cx="761078" cy="74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573" y="5648406"/>
            <a:ext cx="745397" cy="7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980" y="3150628"/>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9980" y="4800601"/>
            <a:ext cx="751840" cy="740093"/>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9980" y="3976422"/>
            <a:ext cx="745755" cy="734102"/>
          </a:xfrm>
          <a:prstGeom prst="rect">
            <a:avLst/>
          </a:prstGeom>
        </p:spPr>
      </p:pic>
      <p:sp>
        <p:nvSpPr>
          <p:cNvPr id="42" name="Rectangle 3"/>
          <p:cNvSpPr txBox="1">
            <a:spLocks noChangeArrowheads="1"/>
          </p:cNvSpPr>
          <p:nvPr/>
        </p:nvSpPr>
        <p:spPr bwMode="auto">
          <a:xfrm>
            <a:off x="6016239" y="5584862"/>
            <a:ext cx="1055121" cy="73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72" tIns="51086" rIns="102172" bIns="51086"/>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Show </a:t>
            </a:r>
            <a:br>
              <a:rPr lang="en-US" sz="1000" dirty="0">
                <a:solidFill>
                  <a:schemeClr val="tx1">
                    <a:lumMod val="75000"/>
                    <a:lumOff val="25000"/>
                  </a:schemeClr>
                </a:solidFill>
                <a:latin typeface="News Gothic Std" pitchFamily="34" charset="0"/>
              </a:rPr>
            </a:br>
            <a:r>
              <a:rPr lang="en-US" sz="1000" dirty="0">
                <a:solidFill>
                  <a:schemeClr val="tx1">
                    <a:lumMod val="75000"/>
                    <a:lumOff val="25000"/>
                  </a:schemeClr>
                </a:solidFill>
                <a:latin typeface="News Gothic Std" pitchFamily="34" charset="0"/>
              </a:rPr>
              <a:t>video clip (when possible)</a:t>
            </a:r>
          </a:p>
          <a:p>
            <a:pPr>
              <a:spcBef>
                <a:spcPct val="30000"/>
              </a:spcBef>
            </a:pPr>
            <a:endParaRPr lang="en-US" sz="1200" b="1" dirty="0"/>
          </a:p>
          <a:p>
            <a:pPr>
              <a:spcBef>
                <a:spcPct val="30000"/>
              </a:spcBef>
            </a:pPr>
            <a:endParaRPr lang="en-US" sz="1200" dirty="0"/>
          </a:p>
          <a:p>
            <a:pPr>
              <a:spcBef>
                <a:spcPct val="30000"/>
              </a:spcBef>
            </a:pPr>
            <a:endParaRPr lang="en-US" sz="1200" dirty="0"/>
          </a:p>
        </p:txBody>
      </p:sp>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9449" y="7360921"/>
            <a:ext cx="759559" cy="747691"/>
          </a:xfrm>
          <a:prstGeom prst="rect">
            <a:avLst/>
          </a:prstGeom>
        </p:spPr>
      </p:pic>
      <p:sp>
        <p:nvSpPr>
          <p:cNvPr id="44" name="Rectangle 3"/>
          <p:cNvSpPr txBox="1">
            <a:spLocks noChangeArrowheads="1"/>
          </p:cNvSpPr>
          <p:nvPr/>
        </p:nvSpPr>
        <p:spPr bwMode="auto">
          <a:xfrm>
            <a:off x="6027420" y="8111166"/>
            <a:ext cx="962257" cy="73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72" tIns="51086" rIns="102172" bIns="51086"/>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Suggestions for great training delivery</a:t>
            </a:r>
            <a:endParaRPr lang="en-US" sz="1200" dirty="0">
              <a:solidFill>
                <a:schemeClr val="tx1">
                  <a:lumMod val="75000"/>
                  <a:lumOff val="25000"/>
                </a:schemeClr>
              </a:solidFill>
              <a:latin typeface="News Gothic Std" pitchFamily="34" charset="0"/>
            </a:endParaRPr>
          </a:p>
          <a:p>
            <a:pPr>
              <a:spcBef>
                <a:spcPct val="30000"/>
              </a:spcBef>
            </a:pPr>
            <a:endParaRPr lang="en-US" sz="1200" dirty="0"/>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8320" y="9201150"/>
            <a:ext cx="1501837" cy="243968"/>
          </a:xfrm>
          <a:prstGeom prst="rect">
            <a:avLst/>
          </a:prstGeom>
        </p:spPr>
      </p:pic>
    </p:spTree>
    <p:extLst>
      <p:ext uri="{BB962C8B-B14F-4D97-AF65-F5344CB8AC3E}">
        <p14:creationId xmlns:p14="http://schemas.microsoft.com/office/powerpoint/2010/main" val="318330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201920" cy="5840730"/>
          </a:xfrm>
          <a:prstGeom prst="rect">
            <a:avLst/>
          </a:prstGeom>
        </p:spPr>
        <p:txBody>
          <a:bodyPr/>
          <a:lstStyle/>
          <a:p>
            <a:r>
              <a:rPr lang="es-ES_tradnl" b="1" noProof="0" dirty="0" smtClean="0"/>
              <a:t>Ahorrar</a:t>
            </a:r>
            <a:r>
              <a:rPr lang="es-ES_tradnl" b="1" baseline="0" noProof="0" dirty="0" smtClean="0"/>
              <a:t> para su retiro debe ser un prioridad. Comience hoy. Y siga ahorrando. </a:t>
            </a:r>
            <a:endParaRPr lang="es-ES_tradnl" noProof="0" dirty="0" smtClean="0"/>
          </a:p>
          <a:p>
            <a:pPr eaLnBrk="1" hangingPunct="1"/>
            <a:endParaRPr lang="es-ES_tradnl" b="1" noProof="0" dirty="0" smtClean="0">
              <a:solidFill>
                <a:schemeClr val="tx1">
                  <a:lumMod val="75000"/>
                  <a:lumOff val="25000"/>
                </a:schemeClr>
              </a:solidFill>
            </a:endParaRPr>
          </a:p>
          <a:p>
            <a:r>
              <a:rPr lang="es-ES_tradnl" b="1" noProof="0" dirty="0" smtClean="0"/>
              <a:t>Diga: </a:t>
            </a:r>
            <a:r>
              <a:rPr lang="es-ES_tradnl" noProof="0" dirty="0" smtClean="0"/>
              <a:t>Como mencionamos, típicamente,</a:t>
            </a:r>
            <a:r>
              <a:rPr lang="es-ES_tradnl" baseline="0" noProof="0" dirty="0" smtClean="0"/>
              <a:t> las mujeres tienen menos años de trabajo porque muchas veces dejan de trabajar para cuidar de sus niños o de familiares de la tercera edad.</a:t>
            </a:r>
            <a:r>
              <a:rPr lang="es-ES_tradnl" noProof="0" dirty="0" smtClean="0"/>
              <a:t> Según el </a:t>
            </a:r>
            <a:r>
              <a:rPr lang="es-ES_tradnl" baseline="0" noProof="0" dirty="0" smtClean="0"/>
              <a:t>Departamento de Trabajo de U.S, ellas pasan, en promedio, siete años fuera del trabajo para cuidar a su familia</a:t>
            </a:r>
            <a:r>
              <a:rPr lang="es-ES_tradnl" noProof="0" dirty="0" smtClean="0"/>
              <a:t>. </a:t>
            </a:r>
          </a:p>
          <a:p>
            <a:r>
              <a:rPr lang="es-ES_tradnl" noProof="0" dirty="0" smtClean="0"/>
              <a:t> </a:t>
            </a:r>
          </a:p>
          <a:p>
            <a:r>
              <a:rPr lang="es-ES_tradnl" noProof="0" dirty="0" smtClean="0"/>
              <a:t>Además, como mencionamos,</a:t>
            </a:r>
            <a:r>
              <a:rPr lang="es-ES_tradnl" baseline="0" noProof="0" dirty="0" smtClean="0"/>
              <a:t> de que las mujeres tienen vidas más largas</a:t>
            </a:r>
            <a:r>
              <a:rPr lang="es-ES_tradnl" noProof="0" dirty="0" smtClean="0"/>
              <a:t>. Esto</a:t>
            </a:r>
            <a:r>
              <a:rPr lang="es-ES_tradnl" baseline="0" noProof="0" dirty="0" smtClean="0"/>
              <a:t> significa que ellas deben prepárese para más años de jubilación que los hombres.</a:t>
            </a:r>
            <a:endParaRPr lang="es-ES_tradnl" noProof="0" dirty="0" smtClean="0"/>
          </a:p>
          <a:p>
            <a:r>
              <a:rPr lang="es-ES_tradnl" noProof="0" dirty="0" smtClean="0"/>
              <a:t> </a:t>
            </a:r>
          </a:p>
          <a:p>
            <a:r>
              <a:rPr lang="es-ES_tradnl" noProof="0" dirty="0" smtClean="0"/>
              <a:t>Según el The Women’s Institute for a Secure Retirement, muchas mujeres</a:t>
            </a:r>
            <a:r>
              <a:rPr lang="es-ES_tradnl" baseline="0" noProof="0" dirty="0" smtClean="0"/>
              <a:t> planifican para un promedio de vida de 80 años sin tomar en cuenta que muchas mujeres viven por más años</a:t>
            </a:r>
            <a:r>
              <a:rPr lang="es-ES_tradnl" noProof="0" dirty="0" smtClean="0"/>
              <a:t>. </a:t>
            </a:r>
          </a:p>
          <a:p>
            <a:r>
              <a:rPr lang="es-ES_tradnl" noProof="0" dirty="0" smtClean="0"/>
              <a:t> </a:t>
            </a:r>
          </a:p>
          <a:p>
            <a:r>
              <a:rPr lang="es-ES_tradnl" noProof="0" dirty="0" smtClean="0"/>
              <a:t>Asegúrese</a:t>
            </a:r>
            <a:r>
              <a:rPr lang="es-ES_tradnl" baseline="0" noProof="0" dirty="0" smtClean="0"/>
              <a:t> de que sus ahorros le duren toda su vida</a:t>
            </a:r>
            <a:r>
              <a:rPr lang="es-ES_tradnl" noProof="0" dirty="0" smtClean="0"/>
              <a:t>. Como mujer, la verdad es… que </a:t>
            </a:r>
            <a:r>
              <a:rPr lang="es-ES_tradnl" b="1" noProof="0" dirty="0" smtClean="0"/>
              <a:t>necesita ahorrar más </a:t>
            </a:r>
            <a:r>
              <a:rPr lang="es-ES_tradnl" noProof="0" dirty="0" smtClean="0"/>
              <a:t>que un hombre, porque</a:t>
            </a:r>
            <a:r>
              <a:rPr lang="es-ES_tradnl" baseline="0" noProof="0" dirty="0" smtClean="0"/>
              <a:t> es probable que vivas más tiempo. Veamos esto en más detalle.</a:t>
            </a:r>
          </a:p>
          <a:p>
            <a:endParaRPr lang="es-ES_tradnl" sz="1200" baseline="0" noProof="0" dirty="0" smtClean="0">
              <a:solidFill>
                <a:srgbClr val="404040"/>
              </a:solidFill>
              <a:latin typeface="News Gothic Std"/>
              <a:ea typeface="News Gothic Std"/>
              <a:cs typeface="News Gothic Std"/>
              <a:sym typeface="News Gothic Std"/>
            </a:endParaRPr>
          </a:p>
          <a:p>
            <a:r>
              <a:rPr lang="es-ES_tradnl" sz="1200" dirty="0" smtClean="0">
                <a:solidFill>
                  <a:srgbClr val="404040"/>
                </a:solidFill>
                <a:latin typeface="News Gothic Std"/>
                <a:ea typeface="News Gothic Std"/>
                <a:cs typeface="News Gothic Std"/>
                <a:sym typeface="News Gothic Std"/>
              </a:rPr>
              <a:t>&lt;haga clic en la siguiente diapositiva&gt;</a:t>
            </a:r>
          </a:p>
          <a:p>
            <a:endParaRPr lang="en-US" dirty="0"/>
          </a:p>
          <a:p>
            <a:pPr eaLnBrk="1" hangingPunct="1"/>
            <a:endParaRPr lang="en-US" b="1" dirty="0" smtClean="0">
              <a:solidFill>
                <a:schemeClr val="tx1">
                  <a:lumMod val="75000"/>
                  <a:lumOff val="25000"/>
                </a:schemeClr>
              </a:solidFill>
            </a:endParaRPr>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20</a:t>
            </a:fld>
            <a:endParaRPr lang="en-US" sz="1200" dirty="0">
              <a:latin typeface="News Gothic Std"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22"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394200" y="1041400"/>
            <a:ext cx="2451100" cy="1838325"/>
          </a:xfrm>
          <a:ln/>
        </p:spPr>
      </p:sp>
      <p:sp>
        <p:nvSpPr>
          <p:cNvPr id="55300" name="Rectangle 1027"/>
          <p:cNvSpPr>
            <a:spLocks noGrp="1" noChangeArrowheads="1"/>
          </p:cNvSpPr>
          <p:nvPr>
            <p:ph type="body" idx="1"/>
          </p:nvPr>
        </p:nvSpPr>
        <p:spPr>
          <a:xfrm>
            <a:off x="1518921" y="3023712"/>
            <a:ext cx="4902199" cy="63774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spcBef>
                <a:spcPts val="600"/>
              </a:spcBef>
            </a:pPr>
            <a:r>
              <a:rPr lang="es-ES_tradnl" b="1" dirty="0" smtClean="0">
                <a:solidFill>
                  <a:schemeClr val="tx1">
                    <a:lumMod val="75000"/>
                    <a:lumOff val="25000"/>
                  </a:schemeClr>
                </a:solidFill>
              </a:rPr>
              <a:t>Ahorrando para la Jubilación</a:t>
            </a:r>
            <a:endParaRPr lang="es-ES_tradnl" b="1" baseline="0" dirty="0" smtClean="0">
              <a:solidFill>
                <a:schemeClr val="tx1">
                  <a:lumMod val="75000"/>
                  <a:lumOff val="25000"/>
                </a:schemeClr>
              </a:solidFill>
            </a:endParaRPr>
          </a:p>
          <a:p>
            <a:pPr lvl="0">
              <a:spcBef>
                <a:spcPts val="1800"/>
              </a:spcBef>
              <a:spcAft>
                <a:spcPts val="600"/>
              </a:spcAft>
            </a:pPr>
            <a:r>
              <a:rPr lang="es-ES_tradnl" sz="1200" b="1" kern="1200" dirty="0" smtClean="0">
                <a:solidFill>
                  <a:schemeClr val="tx1">
                    <a:lumMod val="75000"/>
                    <a:lumOff val="25000"/>
                  </a:schemeClr>
                </a:solidFill>
                <a:effectLst/>
              </a:rPr>
              <a:t>Diga: </a:t>
            </a:r>
            <a:r>
              <a:rPr lang="es-ES_tradnl" sz="1200" b="0" kern="1200" dirty="0" smtClean="0">
                <a:solidFill>
                  <a:schemeClr val="tx1">
                    <a:lumMod val="75000"/>
                    <a:lumOff val="25000"/>
                  </a:schemeClr>
                </a:solidFill>
                <a:effectLst/>
              </a:rPr>
              <a:t>Una</a:t>
            </a:r>
            <a:r>
              <a:rPr lang="es-ES_tradnl" sz="1200" b="1" kern="1200" dirty="0" smtClean="0">
                <a:solidFill>
                  <a:schemeClr val="tx1">
                    <a:lumMod val="75000"/>
                    <a:lumOff val="25000"/>
                  </a:schemeClr>
                </a:solidFill>
                <a:effectLst/>
              </a:rPr>
              <a:t> </a:t>
            </a:r>
            <a:r>
              <a:rPr lang="es-ES_tradnl" sz="1200" b="0" kern="1200" dirty="0" smtClean="0">
                <a:solidFill>
                  <a:schemeClr val="tx1">
                    <a:lumMod val="75000"/>
                    <a:lumOff val="25000"/>
                  </a:schemeClr>
                </a:solidFill>
                <a:effectLst/>
              </a:rPr>
              <a:t>IRA,</a:t>
            </a:r>
            <a:r>
              <a:rPr lang="es-ES_tradnl" sz="1200" b="0" kern="1200" baseline="0" dirty="0" smtClean="0">
                <a:solidFill>
                  <a:schemeClr val="tx1">
                    <a:lumMod val="75000"/>
                    <a:lumOff val="25000"/>
                  </a:schemeClr>
                </a:solidFill>
                <a:effectLst/>
              </a:rPr>
              <a:t> Cuenta Individual de Retiro, es el arreglo de jubilación más básico que hay. Usted deposita dinero en una cuenta, la cual puede incluir una combinación de acciones, bonos, fondos de inversión o valores del tesoro. Existen dos tipos de IRA principales: el IRA Tradicional y el IRA Roth. Los IRA pueden crearse en diversas instituciones financieras, incluyendo bancos, compañías de seguro y firmas de corretaje. </a:t>
            </a:r>
          </a:p>
          <a:p>
            <a:pPr marL="274320" lvl="1" indent="-274320">
              <a:spcBef>
                <a:spcPts val="600"/>
              </a:spcBef>
              <a:spcAft>
                <a:spcPts val="600"/>
              </a:spcAft>
              <a:buBlip>
                <a:blip r:embed="rId3"/>
              </a:buBlip>
            </a:pPr>
            <a:r>
              <a:rPr lang="es-ES_tradnl" b="1" dirty="0" smtClean="0">
                <a:solidFill>
                  <a:schemeClr val="tx1">
                    <a:lumMod val="75000"/>
                    <a:lumOff val="25000"/>
                  </a:schemeClr>
                </a:solidFill>
              </a:rPr>
              <a:t>Un plan 401(k) </a:t>
            </a:r>
            <a:r>
              <a:rPr lang="es-ES_tradnl" b="0" dirty="0" smtClean="0">
                <a:solidFill>
                  <a:schemeClr val="tx1">
                    <a:lumMod val="75000"/>
                    <a:lumOff val="25000"/>
                  </a:schemeClr>
                </a:solidFill>
              </a:rPr>
              <a:t>es un plan de ahorros para la jubilación establecido por un empleador que le permite a sus empleados apartar un porcentaje</a:t>
            </a:r>
            <a:r>
              <a:rPr lang="es-ES_tradnl" b="0" baseline="0" dirty="0" smtClean="0">
                <a:solidFill>
                  <a:schemeClr val="tx1">
                    <a:lumMod val="75000"/>
                    <a:lumOff val="25000"/>
                  </a:schemeClr>
                </a:solidFill>
              </a:rPr>
              <a:t> de su sueldo para la jubilación antes de que los impuestos sean cobrados. Esto lo puede ayudar a reducir su cuenta de impuestos. </a:t>
            </a:r>
          </a:p>
          <a:p>
            <a:pPr marL="274320" lvl="1" indent="-274320">
              <a:spcBef>
                <a:spcPts val="600"/>
              </a:spcBef>
              <a:spcAft>
                <a:spcPts val="600"/>
              </a:spcAft>
              <a:buBlip>
                <a:blip r:embed="rId3"/>
              </a:buBlip>
            </a:pPr>
            <a:r>
              <a:rPr lang="es-ES_tradnl" dirty="0" smtClean="0">
                <a:solidFill>
                  <a:schemeClr val="tx1">
                    <a:lumMod val="75000"/>
                    <a:lumOff val="25000"/>
                  </a:schemeClr>
                </a:solidFill>
              </a:rPr>
              <a:t>Generalmente,</a:t>
            </a:r>
            <a:r>
              <a:rPr lang="es-ES_tradnl" baseline="0" dirty="0" smtClean="0">
                <a:solidFill>
                  <a:schemeClr val="tx1">
                    <a:lumMod val="75000"/>
                    <a:lumOff val="25000"/>
                  </a:schemeClr>
                </a:solidFill>
              </a:rPr>
              <a:t> usted decide cómo invertir el dinero de su plan, y a veces su empleador iguala cierto porcentaje del dinero que usted invierte en su plan de jubilación; si usted no saca provecho de esta igualación es como si dejara dinero gratis sobre la mesa. </a:t>
            </a:r>
          </a:p>
          <a:p>
            <a:pPr marL="274320" lvl="1" indent="-274320">
              <a:spcBef>
                <a:spcPts val="600"/>
              </a:spcBef>
              <a:spcAft>
                <a:spcPts val="600"/>
              </a:spcAft>
              <a:buBlip>
                <a:blip r:embed="rId3"/>
              </a:buBlip>
            </a:pPr>
            <a:r>
              <a:rPr lang="es-ES_tradnl" dirty="0" smtClean="0">
                <a:solidFill>
                  <a:schemeClr val="tx1">
                    <a:lumMod val="75000"/>
                    <a:lumOff val="25000"/>
                  </a:schemeClr>
                </a:solidFill>
              </a:rPr>
              <a:t>Usted debería hablar con un inversionista profesional </a:t>
            </a:r>
            <a:r>
              <a:rPr lang="es-ES_tradnl" baseline="0" dirty="0" smtClean="0">
                <a:solidFill>
                  <a:schemeClr val="tx1">
                    <a:lumMod val="75000"/>
                    <a:lumOff val="25000"/>
                  </a:schemeClr>
                </a:solidFill>
              </a:rPr>
              <a:t>para que lo ayude a realizar las mejores inversiones para usted. </a:t>
            </a:r>
          </a:p>
          <a:p>
            <a:pPr marL="274320" lvl="1" indent="-274320">
              <a:spcBef>
                <a:spcPts val="600"/>
              </a:spcBef>
              <a:spcAft>
                <a:spcPts val="600"/>
              </a:spcAft>
              <a:buBlip>
                <a:blip r:embed="rId3"/>
              </a:buBlip>
            </a:pPr>
            <a:r>
              <a:rPr lang="es-ES_tradnl" sz="1200" kern="1200" dirty="0" smtClean="0">
                <a:solidFill>
                  <a:schemeClr val="tx1">
                    <a:lumMod val="75000"/>
                    <a:lumOff val="25000"/>
                  </a:schemeClr>
                </a:solidFill>
                <a:effectLst/>
                <a:latin typeface="News Gothic Std" pitchFamily="34" charset="0"/>
                <a:ea typeface="+mn-ea"/>
                <a:cs typeface="+mn-cs"/>
              </a:rPr>
              <a:t>Usted puede hablar con su asesor de impuestos para más detalles y/o revisar</a:t>
            </a:r>
            <a:r>
              <a:rPr lang="es-ES_tradnl" sz="1200" kern="1200" baseline="0" dirty="0" smtClean="0">
                <a:solidFill>
                  <a:schemeClr val="tx1">
                    <a:lumMod val="75000"/>
                    <a:lumOff val="25000"/>
                  </a:schemeClr>
                </a:solidFill>
                <a:effectLst/>
                <a:latin typeface="News Gothic Std" pitchFamily="34" charset="0"/>
                <a:ea typeface="+mn-ea"/>
                <a:cs typeface="+mn-cs"/>
              </a:rPr>
              <a:t> la Publicación IRS 590, </a:t>
            </a:r>
            <a:r>
              <a:rPr lang="es-ES_tradnl" sz="1200" i="1" kern="1200" baseline="0" dirty="0" smtClean="0">
                <a:solidFill>
                  <a:schemeClr val="tx1">
                    <a:lumMod val="75000"/>
                    <a:lumOff val="25000"/>
                  </a:schemeClr>
                </a:solidFill>
                <a:effectLst/>
                <a:latin typeface="News Gothic Std" pitchFamily="34" charset="0"/>
                <a:ea typeface="+mn-ea"/>
                <a:cs typeface="+mn-cs"/>
              </a:rPr>
              <a:t>Individual Retirement Arrangements (IRAs). </a:t>
            </a:r>
            <a:endParaRPr lang="es-ES_tradnl" dirty="0" smtClean="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noProof="0" dirty="0" smtClean="0">
                <a:solidFill>
                  <a:schemeClr val="tx1">
                    <a:lumMod val="75000"/>
                    <a:lumOff val="25000"/>
                  </a:schemeClr>
                </a:solidFill>
                <a:ea typeface="ＭＳ Ｐゴシック" pitchFamily="34" charset="-128"/>
              </a:rPr>
              <a:t>&gt;</a:t>
            </a:r>
          </a:p>
          <a:p>
            <a:endParaRPr lang="en-US" dirty="0" smtClean="0">
              <a:solidFill>
                <a:schemeClr val="tx1">
                  <a:lumMod val="75000"/>
                  <a:lumOff val="25000"/>
                </a:schemeClr>
              </a:solidFill>
            </a:endParaRPr>
          </a:p>
          <a:p>
            <a:pPr lvl="0"/>
            <a:endParaRPr lang="en-US" b="1" dirty="0" smtClean="0">
              <a:solidFill>
                <a:schemeClr val="tx1">
                  <a:lumMod val="75000"/>
                  <a:lumOff val="25000"/>
                </a:schemeClr>
              </a:solidFill>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solidFill>
                  <a:prstClr val="black"/>
                </a:solidFill>
                <a:latin typeface="News Gothic Std" pitchFamily="34" charset="0"/>
              </a:rPr>
              <a:pPr marL="289978"/>
              <a:t>21</a:t>
            </a:fld>
            <a:endParaRPr lang="en-US" sz="1200" dirty="0">
              <a:solidFill>
                <a:prstClr val="black"/>
              </a:solidFill>
              <a:latin typeface="News Gothic Std"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2"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326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201920" cy="5840730"/>
          </a:xfrm>
          <a:prstGeom prst="rect">
            <a:avLst/>
          </a:prstGeom>
        </p:spPr>
        <p:txBody>
          <a:bodyPr/>
          <a:lstStyle/>
          <a:p>
            <a:pPr>
              <a:spcBef>
                <a:spcPts val="634"/>
              </a:spcBef>
              <a:defRPr/>
            </a:pPr>
            <a:r>
              <a:rPr lang="es-ES_tradnl" b="1" noProof="0" dirty="0" smtClean="0"/>
              <a:t>Desarrollando</a:t>
            </a:r>
            <a:r>
              <a:rPr lang="es-ES_tradnl" b="1" baseline="0" noProof="0" dirty="0" smtClean="0"/>
              <a:t> un plan de Jubilación</a:t>
            </a:r>
            <a:endParaRPr lang="es-ES_tradnl" b="1" noProof="0" dirty="0" smtClean="0"/>
          </a:p>
          <a:p>
            <a:pPr>
              <a:spcBef>
                <a:spcPts val="1902"/>
              </a:spcBef>
              <a:spcAft>
                <a:spcPts val="634"/>
              </a:spcAft>
            </a:pPr>
            <a:r>
              <a:rPr lang="es-ES_tradnl" b="1" noProof="0" dirty="0" smtClean="0"/>
              <a:t>Diga: </a:t>
            </a:r>
            <a:r>
              <a:rPr lang="es-ES_tradnl" noProof="0" dirty="0" smtClean="0"/>
              <a:t>Para mantener el objetivo</a:t>
            </a:r>
            <a:r>
              <a:rPr lang="es-ES_tradnl" baseline="0" noProof="0" dirty="0" smtClean="0"/>
              <a:t> final en mente, es importante desarrollar un plan de ahorros para su jubilación. Existen tres pasos importantes para crear un plan de ahorros para su jubilación. Estos son:</a:t>
            </a:r>
          </a:p>
          <a:p>
            <a:pPr>
              <a:spcBef>
                <a:spcPts val="1902"/>
              </a:spcBef>
              <a:spcAft>
                <a:spcPts val="634"/>
              </a:spcAft>
            </a:pPr>
            <a:endParaRPr lang="es-ES_tradnl" noProof="0" dirty="0" smtClean="0"/>
          </a:p>
          <a:p>
            <a:pPr marL="289978" lvl="1" indent="-289978">
              <a:spcBef>
                <a:spcPts val="634"/>
              </a:spcBef>
              <a:spcAft>
                <a:spcPts val="634"/>
              </a:spcAft>
              <a:buBlip>
                <a:blip r:embed="rId3"/>
              </a:buBlip>
            </a:pPr>
            <a:r>
              <a:rPr lang="es-ES_tradnl" noProof="0" dirty="0" smtClean="0"/>
              <a:t>Identifique</a:t>
            </a:r>
            <a:r>
              <a:rPr lang="es-ES_tradnl" baseline="0" noProof="0" dirty="0" smtClean="0"/>
              <a:t> el ingreso necesario para su jubilación</a:t>
            </a:r>
            <a:r>
              <a:rPr lang="es-ES_tradnl" noProof="0" dirty="0" smtClean="0"/>
              <a:t>.</a:t>
            </a: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Defina</a:t>
            </a:r>
            <a:r>
              <a:rPr lang="es-ES_tradnl" baseline="0" noProof="0" dirty="0" smtClean="0">
                <a:solidFill>
                  <a:schemeClr val="tx1">
                    <a:lumMod val="75000"/>
                    <a:lumOff val="25000"/>
                  </a:schemeClr>
                </a:solidFill>
              </a:rPr>
              <a:t> metas realistas</a:t>
            </a:r>
            <a:endParaRPr lang="es-ES_tradnl" noProof="0" dirty="0" smtClean="0">
              <a:solidFill>
                <a:schemeClr val="tx1">
                  <a:lumMod val="75000"/>
                  <a:lumOff val="25000"/>
                </a:schemeClr>
              </a:solidFill>
            </a:endParaRP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Determine cuanto necesita ahorrar. Es</a:t>
            </a:r>
            <a:r>
              <a:rPr lang="es-ES_tradnl" baseline="0" noProof="0" dirty="0" smtClean="0">
                <a:solidFill>
                  <a:schemeClr val="tx1">
                    <a:lumMod val="75000"/>
                    <a:lumOff val="25000"/>
                  </a:schemeClr>
                </a:solidFill>
              </a:rPr>
              <a:t> una buena idea crear una cuenta de ahorros diferente.</a:t>
            </a:r>
          </a:p>
          <a:p>
            <a:endParaRPr lang="es-ES_tradnl" noProof="0" dirty="0" smtClean="0"/>
          </a:p>
          <a:p>
            <a:r>
              <a:rPr lang="es-ES_tradnl" noProof="0" dirty="0" smtClean="0"/>
              <a:t>Además, es importante alinear</a:t>
            </a:r>
            <a:r>
              <a:rPr lang="es-ES_tradnl" baseline="0" noProof="0" dirty="0" smtClean="0"/>
              <a:t> su instrumento de ahorros con el tiempo de su meta</a:t>
            </a:r>
            <a:r>
              <a:rPr lang="es-ES_tradnl" noProof="0" dirty="0" smtClean="0"/>
              <a:t>.  </a:t>
            </a:r>
          </a:p>
          <a:p>
            <a:endParaRPr lang="es-ES_tradnl" sz="1100" noProof="0" dirty="0" smtClean="0"/>
          </a:p>
          <a:p>
            <a:r>
              <a:rPr lang="es-ES_tradnl" noProof="0" dirty="0" smtClean="0"/>
              <a:t>Para ahorros de corto plazo, por ejemplo esas</a:t>
            </a:r>
            <a:r>
              <a:rPr lang="es-ES_tradnl" baseline="0" noProof="0" dirty="0" smtClean="0"/>
              <a:t> vacaciones que tanto desea</a:t>
            </a:r>
            <a:r>
              <a:rPr lang="es-ES_tradnl" noProof="0" dirty="0" smtClean="0"/>
              <a:t>, considere designar una cuenta de ahorros separada o establezca</a:t>
            </a:r>
            <a:r>
              <a:rPr lang="es-ES_tradnl" baseline="0" noProof="0" dirty="0" smtClean="0"/>
              <a:t> metas con el sistema financiero personal de su banco. </a:t>
            </a:r>
            <a:r>
              <a:rPr lang="es-ES_tradnl" noProof="0" dirty="0" smtClean="0"/>
              <a:t>Muchos</a:t>
            </a:r>
            <a:r>
              <a:rPr lang="es-ES_tradnl" baseline="0" noProof="0" dirty="0" smtClean="0"/>
              <a:t> sistemas le permiten consolidar sus múltiples metas de ahorros en una cuenta, haciéndolo más fácil que abrir una cuenta de ahorros separada para cada meta. </a:t>
            </a:r>
            <a:endParaRPr lang="es-ES_tradnl" noProof="0" dirty="0" smtClean="0"/>
          </a:p>
          <a:p>
            <a:pPr lvl="0"/>
            <a:r>
              <a:rPr lang="es-ES_tradnl" noProof="0" dirty="0" smtClean="0"/>
              <a:t/>
            </a:r>
            <a:br>
              <a:rPr lang="es-ES_tradnl" noProof="0" dirty="0" smtClean="0"/>
            </a:br>
            <a:r>
              <a:rPr lang="es-ES_tradnl" noProof="0" dirty="0" smtClean="0"/>
              <a:t>Para metas de mediano plazo, considere utilizar</a:t>
            </a:r>
            <a:r>
              <a:rPr lang="es-ES_tradnl" baseline="0" noProof="0" dirty="0" smtClean="0"/>
              <a:t> una cuenta de</a:t>
            </a:r>
            <a:r>
              <a:rPr lang="es-ES_tradnl" noProof="0" dirty="0" smtClean="0"/>
              <a:t> money market que puede</a:t>
            </a:r>
            <a:r>
              <a:rPr lang="es-ES_tradnl" baseline="0" noProof="0" dirty="0" smtClean="0"/>
              <a:t> acumular intereses.</a:t>
            </a:r>
            <a:endParaRPr lang="es-ES_tradnl" noProof="0" dirty="0" smtClean="0"/>
          </a:p>
          <a:p>
            <a:pPr lvl="0"/>
            <a:endParaRPr lang="es-ES_tradnl" noProof="0" dirty="0" smtClean="0"/>
          </a:p>
          <a:p>
            <a:pPr lvl="0"/>
            <a:r>
              <a:rPr lang="es-ES_tradnl" noProof="0" dirty="0" smtClean="0"/>
              <a:t>Para metas de largo plazo,</a:t>
            </a:r>
            <a:r>
              <a:rPr lang="es-ES_tradnl" baseline="0" noProof="0" dirty="0" smtClean="0"/>
              <a:t> dependiendo de su gusto de riesgo, podría </a:t>
            </a:r>
            <a:r>
              <a:rPr lang="es-ES_tradnl" noProof="0" dirty="0" smtClean="0"/>
              <a:t>podría considerar fondos</a:t>
            </a:r>
            <a:r>
              <a:rPr lang="es-ES_tradnl" baseline="0" noProof="0" dirty="0" smtClean="0"/>
              <a:t> mutuales</a:t>
            </a:r>
            <a:r>
              <a:rPr lang="es-ES_tradnl" noProof="0" dirty="0" smtClean="0"/>
              <a:t> u otros tipos de inversiones.</a:t>
            </a:r>
          </a:p>
          <a:p>
            <a:pPr lvl="0"/>
            <a:endParaRPr lang="es-ES_tradnl" noProof="0" dirty="0" smtClean="0"/>
          </a:p>
          <a:p>
            <a:pPr marL="0" lvl="1" defTabSz="966593">
              <a:spcBef>
                <a:spcPts val="634"/>
              </a:spcBef>
              <a:spcAft>
                <a:spcPts val="634"/>
              </a:spcAft>
              <a:defRPr/>
            </a:pPr>
            <a:r>
              <a:rPr lang="es-ES_tradnl" noProof="0" dirty="0" smtClean="0">
                <a:solidFill>
                  <a:schemeClr val="tx1">
                    <a:lumMod val="75000"/>
                    <a:lumOff val="25000"/>
                  </a:schemeClr>
                </a:solidFill>
              </a:rPr>
              <a:t>&lt;haga clic en la siguiente diapositiva&gt;</a:t>
            </a:r>
          </a:p>
          <a:p>
            <a:pPr>
              <a:spcBef>
                <a:spcPts val="634"/>
              </a:spcBef>
              <a:spcAft>
                <a:spcPts val="634"/>
              </a:spcAft>
            </a:pPr>
            <a:endParaRPr lang="en-US" dirty="0">
              <a:solidFill>
                <a:schemeClr val="tx1">
                  <a:lumMod val="75000"/>
                  <a:lumOff val="25000"/>
                </a:schemeClr>
              </a:solidFill>
              <a:latin typeface="Arial" pitchFamily="34" charset="0"/>
              <a:ea typeface="ＭＳ Ｐゴシック" pitchFamily="34" charset="-128"/>
            </a:endParaRPr>
          </a:p>
          <a:p>
            <a:pPr>
              <a:spcBef>
                <a:spcPts val="634"/>
              </a:spcBef>
              <a:spcAft>
                <a:spcPts val="634"/>
              </a:spcAft>
            </a:pPr>
            <a:endParaRPr lang="en-US" b="1" dirty="0" smtClean="0">
              <a:solidFill>
                <a:schemeClr val="tx1">
                  <a:lumMod val="75000"/>
                  <a:lumOff val="25000"/>
                </a:scheme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3477717"/>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22</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527040" cy="6360795"/>
          </a:xfrm>
          <a:prstGeom prst="rect">
            <a:avLst/>
          </a:prstGeom>
        </p:spPr>
        <p:txBody>
          <a:bodyPr/>
          <a:lstStyle/>
          <a:p>
            <a:pPr>
              <a:spcBef>
                <a:spcPts val="634"/>
              </a:spcBef>
              <a:defRPr/>
            </a:pPr>
            <a:r>
              <a:rPr lang="es-ES_tradnl" b="1" noProof="0" dirty="0" smtClean="0"/>
              <a:t>¿Cuánto dinero necesito para jubilarme?</a:t>
            </a:r>
            <a:endParaRPr lang="es-ES_tradnl" noProof="0" dirty="0" smtClean="0"/>
          </a:p>
          <a:p>
            <a:pPr marL="0" lvl="1">
              <a:spcBef>
                <a:spcPts val="1902"/>
              </a:spcBef>
              <a:spcAft>
                <a:spcPts val="634"/>
              </a:spcAft>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Regions</a:t>
            </a:r>
            <a:r>
              <a:rPr lang="es-ES_tradnl" b="0" baseline="0" noProof="0" dirty="0" smtClean="0">
                <a:solidFill>
                  <a:schemeClr val="tx1">
                    <a:lumMod val="75000"/>
                    <a:lumOff val="25000"/>
                  </a:schemeClr>
                </a:solidFill>
              </a:rPr>
              <a:t> ofrece una gran variedad de calculadoras financieras, muchas de las cuales le pueden ayudar planificar su jubilación</a:t>
            </a:r>
            <a:r>
              <a:rPr lang="es-ES_tradnl" noProof="0" dirty="0" smtClean="0">
                <a:solidFill>
                  <a:schemeClr val="tx1">
                    <a:lumMod val="75000"/>
                    <a:lumOff val="25000"/>
                  </a:schemeClr>
                </a:solidFill>
              </a:rPr>
              <a:t>. Cualquiera puede acceder</a:t>
            </a:r>
            <a:r>
              <a:rPr lang="es-ES_tradnl" baseline="0" noProof="0" dirty="0" smtClean="0">
                <a:solidFill>
                  <a:schemeClr val="tx1">
                    <a:lumMod val="75000"/>
                    <a:lumOff val="25000"/>
                  </a:schemeClr>
                </a:solidFill>
              </a:rPr>
              <a:t> estas calculadoras</a:t>
            </a:r>
            <a:r>
              <a:rPr lang="es-ES_tradnl" noProof="0" dirty="0" smtClean="0">
                <a:solidFill>
                  <a:schemeClr val="tx1">
                    <a:lumMod val="75000"/>
                    <a:lumOff val="25000"/>
                  </a:schemeClr>
                </a:solidFill>
              </a:rPr>
              <a:t>, así que tal vez quiera anotar la dirección de internet de</a:t>
            </a:r>
            <a:r>
              <a:rPr lang="es-ES_tradnl" baseline="0" noProof="0" dirty="0" smtClean="0">
                <a:solidFill>
                  <a:schemeClr val="tx1">
                    <a:lumMod val="75000"/>
                    <a:lumOff val="25000"/>
                  </a:schemeClr>
                </a:solidFill>
              </a:rPr>
              <a:t> nuestras calculadoras: regions.com/perspectivas</a:t>
            </a:r>
          </a:p>
          <a:p>
            <a:pPr marL="0" lvl="1">
              <a:spcBef>
                <a:spcPts val="1902"/>
              </a:spcBef>
              <a:spcAft>
                <a:spcPts val="634"/>
              </a:spcAft>
            </a:pPr>
            <a:r>
              <a:rPr lang="es-ES_tradnl" noProof="0" dirty="0" smtClean="0">
                <a:solidFill>
                  <a:schemeClr val="tx1">
                    <a:lumMod val="75000"/>
                    <a:lumOff val="25000"/>
                  </a:schemeClr>
                </a:solidFill>
              </a:rPr>
              <a:t> </a:t>
            </a:r>
          </a:p>
          <a:p>
            <a:pPr marL="0" lvl="1">
              <a:spcBef>
                <a:spcPts val="1902"/>
              </a:spcBef>
              <a:spcAft>
                <a:spcPts val="634"/>
              </a:spcAft>
            </a:pPr>
            <a:r>
              <a:rPr lang="es-ES_tradnl" noProof="0" dirty="0" smtClean="0">
                <a:solidFill>
                  <a:schemeClr val="tx1">
                    <a:lumMod val="75000"/>
                    <a:lumOff val="25000"/>
                  </a:schemeClr>
                </a:solidFill>
              </a:rPr>
              <a:t>Veamos una</a:t>
            </a:r>
            <a:r>
              <a:rPr lang="es-ES_tradnl" baseline="0" noProof="0" dirty="0" smtClean="0">
                <a:solidFill>
                  <a:schemeClr val="tx1">
                    <a:lumMod val="75000"/>
                    <a:lumOff val="25000"/>
                  </a:schemeClr>
                </a:solidFill>
              </a:rPr>
              <a:t> ahora.</a:t>
            </a:r>
          </a:p>
          <a:p>
            <a:pPr marL="0" lvl="1">
              <a:spcBef>
                <a:spcPts val="1902"/>
              </a:spcBef>
              <a:spcAft>
                <a:spcPts val="634"/>
              </a:spcAft>
            </a:pPr>
            <a:endParaRPr lang="es-ES_tradnl" noProof="0" dirty="0" smtClean="0">
              <a:solidFill>
                <a:schemeClr val="tx1">
                  <a:lumMod val="75000"/>
                  <a:lumOff val="25000"/>
                </a:schemeClr>
              </a:solidFill>
            </a:endParaRPr>
          </a:p>
          <a:p>
            <a:pPr marL="0" lvl="1">
              <a:spcBef>
                <a:spcPts val="634"/>
              </a:spcBef>
              <a:spcAft>
                <a:spcPts val="634"/>
              </a:spcAft>
            </a:pPr>
            <a:r>
              <a:rPr lang="es-ES_tradnl" noProof="0" dirty="0" smtClean="0">
                <a:solidFill>
                  <a:schemeClr val="tx1">
                    <a:lumMod val="75000"/>
                    <a:lumOff val="25000"/>
                  </a:schemeClr>
                </a:solidFill>
              </a:rPr>
              <a:t>El  Calculador de ingresos para jubilación le ayuda ver el ingreso mensual que le proveerán sus ahorros para la jubilación. Los factores que determinantes son:</a:t>
            </a:r>
          </a:p>
          <a:p>
            <a:pPr marL="289978" lvl="1" indent="-289978">
              <a:spcBef>
                <a:spcPts val="423"/>
              </a:spcBef>
              <a:spcAft>
                <a:spcPts val="423"/>
              </a:spcAft>
              <a:buBlip>
                <a:blip r:embed="rId3"/>
              </a:buBlip>
            </a:pPr>
            <a:r>
              <a:rPr lang="es-ES_tradnl" noProof="0" dirty="0" smtClean="0">
                <a:solidFill>
                  <a:schemeClr val="tx1">
                    <a:lumMod val="75000"/>
                    <a:lumOff val="25000"/>
                  </a:schemeClr>
                </a:solidFill>
              </a:rPr>
              <a:t>Cuanto ha</a:t>
            </a:r>
            <a:r>
              <a:rPr lang="es-ES_tradnl" baseline="0" noProof="0" dirty="0" smtClean="0">
                <a:solidFill>
                  <a:schemeClr val="tx1">
                    <a:lumMod val="75000"/>
                    <a:lumOff val="25000"/>
                  </a:schemeClr>
                </a:solidFill>
              </a:rPr>
              <a:t> </a:t>
            </a:r>
            <a:r>
              <a:rPr lang="es-ES_tradnl" noProof="0" dirty="0" smtClean="0">
                <a:solidFill>
                  <a:schemeClr val="tx1">
                    <a:lumMod val="75000"/>
                    <a:lumOff val="25000"/>
                  </a:schemeClr>
                </a:solidFill>
              </a:rPr>
              <a:t>ahorrado</a:t>
            </a:r>
          </a:p>
          <a:p>
            <a:pPr marL="289978" lvl="1" indent="-289978">
              <a:spcBef>
                <a:spcPts val="423"/>
              </a:spcBef>
              <a:spcAft>
                <a:spcPts val="423"/>
              </a:spcAft>
              <a:buBlip>
                <a:blip r:embed="rId3"/>
              </a:buBlip>
            </a:pPr>
            <a:r>
              <a:rPr lang="es-ES_tradnl" noProof="0" dirty="0" smtClean="0">
                <a:solidFill>
                  <a:schemeClr val="tx1">
                    <a:lumMod val="75000"/>
                    <a:lumOff val="25000"/>
                  </a:schemeClr>
                </a:solidFill>
              </a:rPr>
              <a:t>El número de años que usted</a:t>
            </a:r>
            <a:r>
              <a:rPr lang="es-ES_tradnl" baseline="0" noProof="0" dirty="0" smtClean="0">
                <a:solidFill>
                  <a:schemeClr val="tx1">
                    <a:lumMod val="75000"/>
                    <a:lumOff val="25000"/>
                  </a:schemeClr>
                </a:solidFill>
              </a:rPr>
              <a:t> necesita que dure</a:t>
            </a:r>
            <a:endParaRPr lang="es-ES_tradnl" noProof="0" dirty="0" smtClean="0">
              <a:solidFill>
                <a:schemeClr val="tx1">
                  <a:lumMod val="75000"/>
                  <a:lumOff val="25000"/>
                </a:schemeClr>
              </a:solidFill>
            </a:endParaRPr>
          </a:p>
          <a:p>
            <a:pPr marL="289978" lvl="1" indent="-289978">
              <a:spcBef>
                <a:spcPts val="423"/>
              </a:spcBef>
              <a:spcAft>
                <a:spcPts val="423"/>
              </a:spcAft>
              <a:buBlip>
                <a:blip r:embed="rId3"/>
              </a:buBlip>
            </a:pPr>
            <a:r>
              <a:rPr lang="es-ES_tradnl" noProof="0" dirty="0" smtClean="0">
                <a:solidFill>
                  <a:schemeClr val="tx1">
                    <a:lumMod val="75000"/>
                    <a:lumOff val="25000"/>
                  </a:schemeClr>
                </a:solidFill>
              </a:rPr>
              <a:t>Tasa de interés </a:t>
            </a:r>
            <a:r>
              <a:rPr lang="es-ES_tradnl" baseline="0" noProof="0" dirty="0" smtClean="0">
                <a:solidFill>
                  <a:schemeClr val="tx1">
                    <a:lumMod val="75000"/>
                    <a:lumOff val="25000"/>
                  </a:schemeClr>
                </a:solidFill>
              </a:rPr>
              <a:t>esperada sobre su saldo de ahorros.</a:t>
            </a:r>
            <a:endParaRPr lang="es-ES_tradnl" noProof="0" dirty="0" smtClean="0">
              <a:solidFill>
                <a:schemeClr val="tx1">
                  <a:lumMod val="75000"/>
                  <a:lumOff val="25000"/>
                </a:schemeClr>
              </a:solidFill>
            </a:endParaRPr>
          </a:p>
          <a:p>
            <a:pPr marL="289978" lvl="1" indent="-289978">
              <a:spcBef>
                <a:spcPts val="423"/>
              </a:spcBef>
              <a:spcAft>
                <a:spcPts val="423"/>
              </a:spcAft>
              <a:buBlip>
                <a:blip r:embed="rId3"/>
              </a:buBlip>
            </a:pPr>
            <a:r>
              <a:rPr lang="es-ES_tradnl" noProof="0" dirty="0" smtClean="0">
                <a:solidFill>
                  <a:schemeClr val="tx1">
                    <a:lumMod val="75000"/>
                    <a:lumOff val="25000"/>
                  </a:schemeClr>
                </a:solidFill>
              </a:rPr>
              <a:t>Tasa de impuestos</a:t>
            </a:r>
            <a:r>
              <a:rPr lang="es-ES_tradnl" baseline="0" noProof="0" dirty="0" smtClean="0">
                <a:solidFill>
                  <a:schemeClr val="tx1">
                    <a:lumMod val="75000"/>
                    <a:lumOff val="25000"/>
                  </a:schemeClr>
                </a:solidFill>
              </a:rPr>
              <a:t> al retirar sus ahorros.</a:t>
            </a:r>
          </a:p>
          <a:p>
            <a:pPr marL="0" lvl="1" indent="0">
              <a:spcBef>
                <a:spcPts val="423"/>
              </a:spcBef>
              <a:spcAft>
                <a:spcPts val="423"/>
              </a:spcAft>
              <a:buNone/>
            </a:pPr>
            <a:endParaRPr lang="es-ES_tradnl" noProof="0" dirty="0" smtClean="0">
              <a:solidFill>
                <a:schemeClr val="tx1">
                  <a:lumMod val="75000"/>
                  <a:lumOff val="25000"/>
                </a:schemeClr>
              </a:solidFill>
            </a:endParaRPr>
          </a:p>
          <a:p>
            <a:pPr marL="0" lvl="1">
              <a:spcBef>
                <a:spcPts val="634"/>
              </a:spcBef>
              <a:spcAft>
                <a:spcPts val="634"/>
              </a:spcAft>
            </a:pPr>
            <a:r>
              <a:rPr lang="es-ES_tradnl" noProof="0" dirty="0" smtClean="0">
                <a:solidFill>
                  <a:schemeClr val="tx1">
                    <a:lumMod val="75000"/>
                    <a:lumOff val="25000"/>
                  </a:schemeClr>
                </a:solidFill>
              </a:rPr>
              <a:t>En este ejemplo, asumamos que su meta es ahorrar $750,000 para vivir durante 25 años. Asumiendo una tasa de rendimiento de 4.5% y que su tasa de impuestos sería el 25%, su ingreso mensual después de impuestos sería de $3,126.55. ¿Esto cuadra con su plan de jubilación? ¿Esta tomando los pasos necesarios para alcanzarlo? </a:t>
            </a:r>
          </a:p>
          <a:p>
            <a:pPr marL="0" lvl="1">
              <a:spcBef>
                <a:spcPts val="634"/>
              </a:spcBef>
              <a:spcAft>
                <a:spcPts val="634"/>
              </a:spcAft>
            </a:pPr>
            <a:r>
              <a:rPr lang="es-ES_tradnl" noProof="0" dirty="0" smtClean="0">
                <a:solidFill>
                  <a:schemeClr val="tx1">
                    <a:lumMod val="75000"/>
                    <a:lumOff val="25000"/>
                  </a:schemeClr>
                </a:solidFill>
              </a:rPr>
              <a:t>&lt;haga clic en la siguiente diapositiva&gt;</a:t>
            </a:r>
          </a:p>
          <a:p>
            <a:endParaRPr lang="es-ES_tradnl" noProof="0" dirty="0" smtClean="0">
              <a:solidFill>
                <a:schemeClr val="tx1">
                  <a:lumMod val="75000"/>
                  <a:lumOff val="25000"/>
                </a:schemeClr>
              </a:solidFill>
              <a:latin typeface="Arial" pitchFamily="34" charset="0"/>
              <a:ea typeface="ＭＳ Ｐゴシック" pitchFamily="34" charset="-128"/>
            </a:endParaRPr>
          </a:p>
          <a:p>
            <a:pPr eaLnBrk="1" hangingPunct="1"/>
            <a:endParaRPr lang="en-US" b="1" dirty="0" smtClean="0">
              <a:solidFill>
                <a:schemeClr val="tx1">
                  <a:lumMod val="75000"/>
                  <a:lumOff val="25000"/>
                </a:scheme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23</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79"/>
            <a:ext cx="4795520" cy="5520691"/>
          </a:xfrm>
          <a:prstGeom prst="rect">
            <a:avLst/>
          </a:prstGeom>
        </p:spPr>
        <p:txBody>
          <a:bodyPr/>
          <a:lstStyle/>
          <a:p>
            <a:pPr marL="0" marR="0" lvl="0"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Creemos su plan de ahorros para su jubilación</a:t>
            </a:r>
            <a:endPar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endParaRPr>
          </a:p>
          <a:p>
            <a:pPr marL="0" marR="0" lvl="0" indent="0" defTabSz="914400" eaLnBrk="1" fontAlgn="auto" latinLnBrk="0" hangingPunct="1">
              <a:lnSpc>
                <a:spcPct val="100000"/>
              </a:lnSpc>
              <a:spcBef>
                <a:spcPts val="19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Refiera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el folleto: </a:t>
            </a:r>
            <a:r>
              <a:rPr kumimoji="0" lang="es-ES_tradnl" sz="1200" b="0" i="1"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Mi Plan de Ahorros para la Jubilación,</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 indicando la sección </a:t>
            </a:r>
            <a:r>
              <a:rPr kumimoji="0" lang="es-ES_tradnl" sz="1200" b="0" i="1"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Factores de Decisión</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a:t>
            </a:r>
          </a:p>
          <a:p>
            <a:pPr marL="0" marR="0" lvl="0"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Repase</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 cada pregunta en la hoja de cálculo, añadiendo explicaciones y respondiendo a preguntas, haciendo pausas para darle chance a la audiencia de pensar y tomar notas si así lo desean.</a:t>
            </a:r>
          </a:p>
          <a:p>
            <a:pPr marL="0" marR="0" lvl="0"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NOTA PARA EL COORDINADOR: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Sería ideal que los participantes completaran entre el 10% y el 20% de la hoja de cálculo antes de partir, con el fin de motivarlos a continuar el impulso de pensar y planificar incluso luego de haber terminado el seminario.</a:t>
            </a:r>
          </a:p>
          <a:p>
            <a:pPr marL="0" marR="0" lvl="0"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Diga: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Consideremos algunos factores decisivos a la hora de seleccionar las mejores opciones de inversión y ahorro de acuerdo a su plan.</a:t>
            </a:r>
          </a:p>
          <a:p>
            <a:pPr marL="228600" marR="0" lvl="0" indent="-228600" defTabSz="914400" eaLnBrk="1" fontAlgn="auto" latinLnBrk="0" hangingPunct="1">
              <a:lnSpc>
                <a:spcPct val="100000"/>
              </a:lnSpc>
              <a:spcBef>
                <a:spcPts val="600"/>
              </a:spcBef>
              <a:spcAft>
                <a:spcPts val="0"/>
              </a:spcAft>
              <a:buClr>
                <a:srgbClr val="404040"/>
              </a:buClr>
              <a:buSzPct val="100000"/>
              <a:buFontTx/>
              <a:buAutoNum type="arabicPeriod"/>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¿Cuánto dinero quiere acumular durante un plazo determinado? </a:t>
            </a:r>
            <a:endParaRPr kumimoji="0" lang="es-ES_tradnl" sz="1200" b="0" i="0" u="none" strike="noStrike" kern="0" cap="none" spc="0" normalizeH="0" baseline="0" noProof="0" dirty="0" smtClean="0">
              <a:ln>
                <a:noFill/>
              </a:ln>
              <a:solidFill>
                <a:sysClr val="windowText" lastClr="000000"/>
              </a:solidFill>
              <a:effectLst/>
              <a:uLnTx/>
              <a:uFillTx/>
              <a:latin typeface="News Gothic Std"/>
              <a:ea typeface="News Gothic Std"/>
              <a:cs typeface="News Gothic Std"/>
              <a:sym typeface="News Gothic Std"/>
            </a:endParaRPr>
          </a:p>
          <a:p>
            <a:pPr marL="0" marR="0" lvl="1" indent="228600" defTabSz="914400" eaLnBrk="1" fontAlgn="auto" latinLnBrk="0" hangingPunct="1">
              <a:lnSpc>
                <a:spcPct val="100000"/>
              </a:lnSpc>
              <a:spcBef>
                <a:spcPts val="600"/>
              </a:spcBef>
              <a:spcAft>
                <a:spcPts val="0"/>
              </a:spcAft>
              <a:buClrTx/>
              <a:buSzTx/>
              <a:buFontTx/>
              <a:buNone/>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Una vez determine la cantidad que quiere acumular, usted ya tiene un objetivo para su plan ahorros.</a:t>
            </a:r>
            <a:r>
              <a:rPr kumimoji="0" lang="es-ES_tradnl" sz="1200" b="0" i="0" u="none" strike="noStrike" kern="0" cap="none" spc="0" normalizeH="0" baseline="0" noProof="0" dirty="0" smtClean="0">
                <a:ln>
                  <a:noFill/>
                </a:ln>
                <a:solidFill>
                  <a:sysClr val="windowText" lastClr="000000"/>
                </a:solidFill>
                <a:effectLst/>
                <a:uLnTx/>
                <a:uFillTx/>
                <a:latin typeface="News Gothic Std"/>
                <a:ea typeface="News Gothic Std"/>
                <a:cs typeface="News Gothic Std"/>
                <a:sym typeface="News Gothic Std"/>
              </a:rPr>
              <a:t> </a:t>
            </a:r>
            <a:endPar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endParaRPr>
          </a:p>
          <a:p>
            <a:pPr marL="0" marR="0" lvl="1" indent="0" defTabSz="914400" eaLnBrk="1" fontAlgn="auto" latinLnBrk="0" hangingPunct="1">
              <a:lnSpc>
                <a:spcPct val="100000"/>
              </a:lnSpc>
              <a:spcBef>
                <a:spcPts val="0"/>
              </a:spcBef>
              <a:spcAft>
                <a:spcPts val="0"/>
              </a:spcAft>
              <a:buClrTx/>
              <a:buSzTx/>
              <a:buFontTx/>
              <a:buNone/>
              <a:tabLst/>
              <a:defRPr sz="1800"/>
            </a:pPr>
            <a:endPar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endParaRPr>
          </a:p>
          <a:p>
            <a:pPr marL="0" marR="0" lvl="1" indent="0" defTabSz="914400" eaLnBrk="1" fontAlgn="auto" latinLnBrk="0" hangingPunct="1">
              <a:lnSpc>
                <a:spcPct val="100000"/>
              </a:lnSpc>
              <a:spcBef>
                <a:spcPts val="0"/>
              </a:spcBef>
              <a:spcAft>
                <a:spcPts val="0"/>
              </a:spcAft>
              <a:buClrTx/>
              <a:buSzTx/>
              <a:buFontTx/>
              <a:buNone/>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&lt;haga clic en la siguiente diapositiva&gt;</a:t>
            </a:r>
          </a:p>
          <a:p>
            <a:endParaRPr lang="en-US" dirty="0">
              <a:solidFill>
                <a:schemeClr val="tx1">
                  <a:lumMod val="75000"/>
                  <a:lumOff val="25000"/>
                </a:schemeClr>
              </a:solidFill>
              <a:latin typeface="Arial" pitchFamily="34" charset="0"/>
              <a:ea typeface="ＭＳ Ｐゴシック" pitchFamily="34" charset="-128"/>
            </a:endParaRPr>
          </a:p>
          <a:p>
            <a:pPr eaLnBrk="1" hangingPunct="1"/>
            <a:endParaRPr lang="en-US" b="1" dirty="0" smtClean="0">
              <a:solidFill>
                <a:schemeClr val="tx1">
                  <a:lumMod val="75000"/>
                  <a:lumOff val="25000"/>
                </a:schemeClr>
              </a:solidFill>
            </a:endParaRPr>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24</a:t>
            </a:fld>
            <a:endParaRPr lang="en-US" sz="1200" dirty="0">
              <a:latin typeface="News Gothic Std"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48"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47" y="4931525"/>
            <a:ext cx="731521" cy="720092"/>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52" y="58407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79"/>
            <a:ext cx="4795520" cy="5520691"/>
          </a:xfrm>
          <a:prstGeom prst="rect">
            <a:avLst/>
          </a:prstGeom>
        </p:spPr>
        <p:txBody>
          <a:bodyPr/>
          <a:lstStyle/>
          <a:p>
            <a:pPr algn="l" eaLnBrk="1" hangingPunct="1">
              <a:lnSpc>
                <a:spcPct val="90000"/>
              </a:lnSpc>
              <a:spcBef>
                <a:spcPct val="0"/>
              </a:spcBef>
              <a:defRPr/>
            </a:pPr>
            <a:r>
              <a:rPr lang="es-ES_tradnl" sz="1100" b="1" dirty="0" smtClean="0">
                <a:solidFill>
                  <a:srgbClr val="88BB00"/>
                </a:solidFill>
                <a:latin typeface="News Gothic Std" pitchFamily="34" charset="0"/>
                <a:cs typeface="Arial" charset="0"/>
              </a:rPr>
              <a:t>Creemos su Plan de Ahorros para su Jubilación, </a:t>
            </a:r>
            <a:r>
              <a:rPr lang="es-ES_tradnl" sz="1000" b="1" dirty="0" smtClean="0">
                <a:solidFill>
                  <a:srgbClr val="88BB00"/>
                </a:solidFill>
                <a:latin typeface="News Gothic Std" pitchFamily="34" charset="0"/>
                <a:cs typeface="Arial" charset="0"/>
              </a:rPr>
              <a:t>continuación</a:t>
            </a:r>
          </a:p>
          <a:p>
            <a:pPr algn="l" eaLnBrk="1" hangingPunct="1">
              <a:lnSpc>
                <a:spcPct val="90000"/>
              </a:lnSpc>
              <a:spcBef>
                <a:spcPct val="0"/>
              </a:spcBef>
              <a:defRPr/>
            </a:pPr>
            <a:endParaRPr lang="es-ES_tradnl" sz="1000" b="1" dirty="0" smtClean="0">
              <a:solidFill>
                <a:srgbClr val="88BB00"/>
              </a:solidFill>
              <a:latin typeface="News Gothic Std" pitchFamily="34" charset="0"/>
              <a:cs typeface="Arial" charset="0"/>
            </a:endParaRPr>
          </a:p>
          <a:p>
            <a:pPr>
              <a:spcBef>
                <a:spcPts val="1703"/>
              </a:spcBef>
              <a:spcAft>
                <a:spcPts val="568"/>
              </a:spcAft>
            </a:pPr>
            <a:r>
              <a:rPr lang="es-ES_tradnl" b="1" dirty="0" smtClean="0">
                <a:solidFill>
                  <a:schemeClr val="tx1">
                    <a:lumMod val="75000"/>
                    <a:lumOff val="25000"/>
                  </a:schemeClr>
                </a:solidFill>
              </a:rPr>
              <a:t>2. ¿Cuánto tiempo puede dejar su dinero invertido?  </a:t>
            </a:r>
          </a:p>
          <a:p>
            <a:pPr marL="216233" lvl="1">
              <a:spcBef>
                <a:spcPts val="568"/>
              </a:spcBef>
              <a:spcAft>
                <a:spcPts val="568"/>
              </a:spcAft>
            </a:pPr>
            <a:r>
              <a:rPr lang="es-ES_tradnl" dirty="0" smtClean="0">
                <a:solidFill>
                  <a:schemeClr val="tx1">
                    <a:lumMod val="75000"/>
                    <a:lumOff val="25000"/>
                  </a:schemeClr>
                </a:solidFill>
              </a:rPr>
              <a:t>Si usted tiene dinero</a:t>
            </a:r>
            <a:r>
              <a:rPr lang="es-ES_tradnl" baseline="0" dirty="0" smtClean="0">
                <a:solidFill>
                  <a:schemeClr val="tx1">
                    <a:lumMod val="75000"/>
                    <a:lumOff val="25000"/>
                  </a:schemeClr>
                </a:solidFill>
              </a:rPr>
              <a:t> que no necesitará por varios años o más, podría considerar varias opciones de inversión, incluyendo: acciones, bonos, o fondos de inversión. Por otro lado, si cree que necesitará acceder a su dinero más temprano, será mejor mantenerlo en una cuenta de ahorros. </a:t>
            </a:r>
          </a:p>
          <a:p>
            <a:pPr marL="216233" lvl="1">
              <a:spcBef>
                <a:spcPts val="568"/>
              </a:spcBef>
              <a:spcAft>
                <a:spcPts val="568"/>
              </a:spcAft>
            </a:pPr>
            <a:endParaRPr lang="es-ES_tradnl" baseline="0" dirty="0" smtClean="0">
              <a:solidFill>
                <a:schemeClr val="tx1">
                  <a:lumMod val="75000"/>
                  <a:lumOff val="25000"/>
                </a:schemeClr>
              </a:solidFill>
            </a:endParaRPr>
          </a:p>
          <a:p>
            <a:pPr>
              <a:spcBef>
                <a:spcPts val="568"/>
              </a:spcBef>
              <a:spcAft>
                <a:spcPts val="568"/>
              </a:spcAft>
            </a:pPr>
            <a:r>
              <a:rPr lang="es-ES_tradnl" b="1" dirty="0" smtClean="0">
                <a:solidFill>
                  <a:schemeClr val="tx1">
                    <a:lumMod val="75000"/>
                    <a:lumOff val="25000"/>
                  </a:schemeClr>
                </a:solidFill>
              </a:rPr>
              <a:t>3. ¿Cómo se siente arriesgando</a:t>
            </a:r>
            <a:r>
              <a:rPr lang="es-ES_tradnl" b="1" baseline="0" dirty="0" smtClean="0">
                <a:solidFill>
                  <a:schemeClr val="tx1">
                    <a:lumMod val="75000"/>
                    <a:lumOff val="25000"/>
                  </a:schemeClr>
                </a:solidFill>
              </a:rPr>
              <a:t> su dinero? </a:t>
            </a:r>
            <a:r>
              <a:rPr lang="es-ES_tradnl" b="1" dirty="0" smtClean="0">
                <a:solidFill>
                  <a:schemeClr val="tx1">
                    <a:lumMod val="75000"/>
                    <a:lumOff val="25000"/>
                  </a:schemeClr>
                </a:solidFill>
              </a:rPr>
              <a:t> </a:t>
            </a:r>
            <a:endParaRPr lang="es-ES_tradnl" dirty="0" smtClean="0">
              <a:solidFill>
                <a:schemeClr val="tx1">
                  <a:lumMod val="75000"/>
                  <a:lumOff val="25000"/>
                </a:schemeClr>
              </a:solidFill>
            </a:endParaRPr>
          </a:p>
          <a:p>
            <a:pPr marL="216233" lvl="1">
              <a:spcBef>
                <a:spcPts val="568"/>
              </a:spcBef>
              <a:spcAft>
                <a:spcPts val="568"/>
              </a:spcAft>
            </a:pPr>
            <a:r>
              <a:rPr lang="es-ES_tradnl" dirty="0" smtClean="0">
                <a:solidFill>
                  <a:schemeClr val="tx1">
                    <a:lumMod val="75000"/>
                    <a:lumOff val="25000"/>
                  </a:schemeClr>
                </a:solidFill>
              </a:rPr>
              <a:t>Si usted no está cómodo con los riesgos y no puede darse el lujo de perder dinero, considere depositar</a:t>
            </a:r>
            <a:r>
              <a:rPr lang="es-ES_tradnl" baseline="0" dirty="0" smtClean="0">
                <a:solidFill>
                  <a:schemeClr val="tx1">
                    <a:lumMod val="75000"/>
                    <a:lumOff val="25000"/>
                  </a:schemeClr>
                </a:solidFill>
              </a:rPr>
              <a:t> su dinero en una institución financiera asegurada. Deberá investigar sobre los distintos tipos de cuenta para elegir la que mejor se acomode a sus necesidades. </a:t>
            </a:r>
          </a:p>
          <a:p>
            <a:pPr marL="216233" lvl="1" defTabSz="864931">
              <a:spcBef>
                <a:spcPts val="568"/>
              </a:spcBef>
              <a:spcAft>
                <a:spcPts val="568"/>
              </a:spcAft>
              <a:defRPr/>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noProof="0" dirty="0" smtClean="0">
                <a:solidFill>
                  <a:schemeClr val="tx1">
                    <a:lumMod val="75000"/>
                    <a:lumOff val="25000"/>
                  </a:schemeClr>
                </a:solidFill>
                <a:ea typeface="ＭＳ Ｐゴシック" pitchFamily="34" charset="-128"/>
              </a:rPr>
              <a:t>&gt;</a:t>
            </a:r>
          </a:p>
          <a:p>
            <a:pPr marL="0" lvl="1"/>
            <a:endParaRPr lang="en-US" dirty="0" smtClean="0">
              <a:solidFill>
                <a:schemeClr val="tx1">
                  <a:lumMod val="75000"/>
                  <a:lumOff val="25000"/>
                </a:schemeClr>
              </a:solidFill>
            </a:endParaRPr>
          </a:p>
          <a:p>
            <a:pPr marL="0" lvl="1"/>
            <a:r>
              <a:rPr lang="en-US" dirty="0" smtClean="0">
                <a:solidFill>
                  <a:schemeClr val="tx1">
                    <a:lumMod val="75000"/>
                    <a:lumOff val="25000"/>
                  </a:schemeClr>
                </a:solidFill>
              </a:rPr>
              <a:t>&lt;click </a:t>
            </a:r>
            <a:r>
              <a:rPr lang="en-US" dirty="0">
                <a:solidFill>
                  <a:schemeClr val="tx1">
                    <a:lumMod val="75000"/>
                    <a:lumOff val="25000"/>
                  </a:schemeClr>
                </a:solidFill>
              </a:rPr>
              <a:t>to next slide&gt;</a:t>
            </a:r>
          </a:p>
          <a:p>
            <a:endParaRPr lang="en-US" dirty="0">
              <a:solidFill>
                <a:schemeClr val="tx1">
                  <a:lumMod val="75000"/>
                  <a:lumOff val="25000"/>
                </a:schemeClr>
              </a:solidFill>
              <a:latin typeface="Arial" pitchFamily="34" charset="0"/>
              <a:ea typeface="ＭＳ Ｐゴシック" pitchFamily="34" charset="-128"/>
            </a:endParaRPr>
          </a:p>
          <a:p>
            <a:pPr eaLnBrk="1" hangingPunct="1"/>
            <a:endParaRPr lang="en-US" b="1" dirty="0" smtClean="0">
              <a:solidFill>
                <a:schemeClr val="tx1">
                  <a:lumMod val="75000"/>
                  <a:lumOff val="25000"/>
                </a:schemeClr>
              </a:solidFill>
            </a:endParaRPr>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25</a:t>
            </a:fld>
            <a:endParaRPr lang="en-US" sz="1200" dirty="0">
              <a:latin typeface="News Gothic Std"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2" y="352043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201920" cy="5840730"/>
          </a:xfrm>
          <a:prstGeom prst="rect">
            <a:avLst/>
          </a:prstGeom>
        </p:spPr>
        <p:txBody>
          <a:bodyPr/>
          <a:lstStyle/>
          <a:p>
            <a:pPr marL="0" marR="0" lvl="0"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Plan de Acción</a:t>
            </a:r>
            <a:endPar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endParaRPr>
          </a:p>
          <a:p>
            <a:pPr marL="0" marR="0" lvl="0" indent="0" defTabSz="914400" eaLnBrk="1" fontAlgn="auto" latinLnBrk="0" hangingPunct="1">
              <a:lnSpc>
                <a:spcPct val="100000"/>
              </a:lnSpc>
              <a:spcBef>
                <a:spcPts val="18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Señale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el folleto: </a:t>
            </a:r>
            <a:r>
              <a:rPr kumimoji="0" lang="es-ES_tradnl" sz="1200" b="0" i="1"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Mi Plan de Ahorros de Retiro</a:t>
            </a: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indicando la sección </a:t>
            </a:r>
            <a:r>
              <a:rPr kumimoji="0" lang="es-ES_tradnl" sz="1200" b="0" i="1"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 Plan de Acción</a:t>
            </a: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 </a:t>
            </a:r>
            <a:endParaRPr kumimoji="0" lang="es-ES_tradnl" sz="1200" b="0" i="0" u="none" strike="noStrike" kern="0" cap="none" spc="0" normalizeH="0" baseline="0" noProof="0" dirty="0" smtClean="0">
              <a:ln>
                <a:noFill/>
              </a:ln>
              <a:solidFill>
                <a:sysClr val="windowText" lastClr="000000"/>
              </a:solidFill>
              <a:effectLst/>
              <a:uLnTx/>
              <a:uFillTx/>
              <a:latin typeface="News Gothic Std"/>
              <a:ea typeface="News Gothic Std"/>
              <a:cs typeface="News Gothic Std"/>
              <a:sym typeface="News Gothic Std"/>
            </a:endParaRPr>
          </a:p>
          <a:p>
            <a:pPr marL="0" marR="0" lvl="0" indent="0" defTabSz="914400" eaLnBrk="1" fontAlgn="auto" latinLnBrk="0" hangingPunct="1">
              <a:lnSpc>
                <a:spcPct val="100000"/>
              </a:lnSpc>
              <a:spcBef>
                <a:spcPts val="18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Diga: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Tómese unos minutos para responder las preguntas siguientes en el formulario. </a:t>
            </a:r>
          </a:p>
          <a:p>
            <a:pPr marL="274320" marR="0" lvl="1" indent="-274320" defTabSz="914400" eaLnBrk="1" fontAlgn="auto" latinLnBrk="0" hangingPunct="1">
              <a:lnSpc>
                <a:spcPct val="100000"/>
              </a:lnSpc>
              <a:spcBef>
                <a:spcPts val="600"/>
              </a:spcBef>
              <a:spcAft>
                <a:spcPts val="0"/>
              </a:spcAft>
              <a:buClrTx/>
              <a:buSzPct val="100000"/>
              <a:buFontTx/>
              <a:buBlip>
                <a:blip r:embed="rId3"/>
              </a:buBlip>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¿Qué haré ahora para ahorrar hacia mis metas? </a:t>
            </a:r>
            <a:endParaRPr kumimoji="0" lang="es-ES_tradnl" sz="1200" b="0" i="0" u="none" strike="noStrike" kern="0" cap="none" spc="0" normalizeH="0" baseline="0" noProof="0" dirty="0" smtClean="0">
              <a:ln>
                <a:noFill/>
              </a:ln>
              <a:solidFill>
                <a:sysClr val="windowText" lastClr="000000"/>
              </a:solidFill>
              <a:effectLst/>
              <a:uLnTx/>
              <a:uFillTx/>
              <a:latin typeface="News Gothic Std"/>
              <a:ea typeface="News Gothic Std"/>
              <a:cs typeface="News Gothic Std"/>
              <a:sym typeface="News Gothic Std"/>
            </a:endParaRPr>
          </a:p>
          <a:p>
            <a:pPr marL="274320" marR="0" lvl="1" indent="-274320" defTabSz="914400" eaLnBrk="1" fontAlgn="auto" latinLnBrk="0" hangingPunct="1">
              <a:lnSpc>
                <a:spcPct val="100000"/>
              </a:lnSpc>
              <a:spcBef>
                <a:spcPts val="600"/>
              </a:spcBef>
              <a:spcAft>
                <a:spcPts val="0"/>
              </a:spcAft>
              <a:buClrTx/>
              <a:buSzPct val="100000"/>
              <a:buFontTx/>
              <a:buBlip>
                <a:blip r:embed="rId3"/>
              </a:buBlip>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¿Qué haré al final del mes para ahorrar para cumplir mis metas?  </a:t>
            </a:r>
            <a:endParaRPr kumimoji="0" lang="es-ES_tradnl" sz="1200" b="0" i="0" u="none" strike="noStrike" kern="0" cap="none" spc="0" normalizeH="0" baseline="0" noProof="0" dirty="0" smtClean="0">
              <a:ln>
                <a:noFill/>
              </a:ln>
              <a:solidFill>
                <a:sysClr val="windowText" lastClr="000000"/>
              </a:solidFill>
              <a:effectLst/>
              <a:uLnTx/>
              <a:uFillTx/>
              <a:latin typeface="News Gothic Std"/>
              <a:ea typeface="News Gothic Std"/>
              <a:cs typeface="News Gothic Std"/>
              <a:sym typeface="News Gothic Std"/>
            </a:endParaRPr>
          </a:p>
          <a:p>
            <a:pPr marL="274320" marR="0" lvl="1" indent="-274320" defTabSz="914400" eaLnBrk="1" fontAlgn="auto" latinLnBrk="0" hangingPunct="1">
              <a:lnSpc>
                <a:spcPct val="100000"/>
              </a:lnSpc>
              <a:spcBef>
                <a:spcPts val="600"/>
              </a:spcBef>
              <a:spcAft>
                <a:spcPts val="0"/>
              </a:spcAft>
              <a:buClrTx/>
              <a:buSzPct val="100000"/>
              <a:buFontTx/>
              <a:buBlip>
                <a:blip r:embed="rId3"/>
              </a:buBlip>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¿Qué haré a final de año para ahorrar hacia mis metas?  </a:t>
            </a:r>
          </a:p>
          <a:p>
            <a:pPr marL="0" marR="0" lvl="1" indent="0" defTabSz="914400" eaLnBrk="1" fontAlgn="auto" latinLnBrk="0" hangingPunct="1">
              <a:lnSpc>
                <a:spcPct val="100000"/>
              </a:lnSpc>
              <a:spcBef>
                <a:spcPts val="600"/>
              </a:spcBef>
              <a:spcAft>
                <a:spcPts val="0"/>
              </a:spcAft>
              <a:buClrTx/>
              <a:buSzTx/>
              <a:buFontTx/>
              <a:buNone/>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Volviendo a las preguntas y sus ideas iniciales de cada una, hay una o dos cosas que puedan empezar HOY?</a:t>
            </a:r>
          </a:p>
          <a:p>
            <a:pPr marL="0" marR="0" lvl="1" indent="0" defTabSz="914400" eaLnBrk="1" fontAlgn="auto" latinLnBrk="0" hangingPunct="1">
              <a:lnSpc>
                <a:spcPct val="100000"/>
              </a:lnSpc>
              <a:spcBef>
                <a:spcPts val="600"/>
              </a:spcBef>
              <a:spcAft>
                <a:spcPts val="0"/>
              </a:spcAft>
              <a:buClrTx/>
              <a:buSzTx/>
              <a:buFontTx/>
              <a:buNone/>
              <a:tabLst/>
              <a:defRPr sz="1800"/>
            </a:pPr>
            <a:endPar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endParaRPr>
          </a:p>
          <a:p>
            <a:pPr marL="0" marR="0" lvl="1" indent="0" defTabSz="966593" eaLnBrk="1" fontAlgn="auto" latinLnBrk="0" hangingPunct="1">
              <a:lnSpc>
                <a:spcPct val="100000"/>
              </a:lnSpc>
              <a:spcBef>
                <a:spcPts val="600"/>
              </a:spcBef>
              <a:spcAft>
                <a:spcPts val="0"/>
              </a:spcAft>
              <a:buClrTx/>
              <a:buSzTx/>
              <a:buFontTx/>
              <a:buNone/>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&lt;haga clic en la siguiente diapositiva&gt;</a:t>
            </a:r>
          </a:p>
          <a:p>
            <a:pPr>
              <a:spcBef>
                <a:spcPts val="634"/>
              </a:spcBef>
              <a:spcAft>
                <a:spcPts val="634"/>
              </a:spcAft>
            </a:pPr>
            <a:endParaRPr lang="en-US" dirty="0">
              <a:solidFill>
                <a:schemeClr val="tx1">
                  <a:lumMod val="75000"/>
                  <a:lumOff val="25000"/>
                </a:schemeClr>
              </a:solidFill>
              <a:latin typeface="Arial" pitchFamily="34" charset="0"/>
              <a:ea typeface="ＭＳ Ｐゴシック" pitchFamily="34" charset="-128"/>
            </a:endParaRPr>
          </a:p>
          <a:p>
            <a:pPr eaLnBrk="1" hangingPunct="1"/>
            <a:endParaRPr lang="en-US" b="1"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4164155"/>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26</a:t>
            </a:fld>
            <a:endParaRPr lang="en-US" sz="1200" dirty="0">
              <a:latin typeface="News Gothic Std" pitchFamily="34" charset="0"/>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 y="336042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201920" cy="5840730"/>
          </a:xfrm>
          <a:prstGeom prst="rect">
            <a:avLst/>
          </a:prstGeom>
        </p:spPr>
        <p:txBody>
          <a:bodyPr/>
          <a:lstStyle/>
          <a:p>
            <a:pPr marL="0" marR="0" lvl="0"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Plan de Acción “Páguese a Usted Mismo”</a:t>
            </a:r>
            <a:endPar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endParaRPr>
          </a:p>
          <a:p>
            <a:pPr marL="0" marR="0" lvl="0"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Diga: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Qué hace o que puede hacer para pagarse a si mismo primero? ¿Para ahorrar? ¿Para adelantarse y cambiar sus finanzas para que ellas trabajen para usted?</a:t>
            </a:r>
          </a:p>
          <a:p>
            <a:pPr marL="289977" marR="0" lvl="1" indent="-289977" defTabSz="914400" eaLnBrk="1" fontAlgn="auto" latinLnBrk="0" hangingPunct="1">
              <a:lnSpc>
                <a:spcPct val="100000"/>
              </a:lnSpc>
              <a:spcBef>
                <a:spcPts val="600"/>
              </a:spcBef>
              <a:spcAft>
                <a:spcPts val="0"/>
              </a:spcAft>
              <a:buClrTx/>
              <a:buSzPct val="100000"/>
              <a:buFontTx/>
              <a:buBlip>
                <a:blip r:embed="rId3"/>
              </a:buBlip>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¿Qué puede hacer a final de mes para ahorrar? El próximo mes, usted podría pagar completamente un préstamo, como su auto, y continuar realizando esos pagos a su cuenta de ahorros.</a:t>
            </a:r>
          </a:p>
          <a:p>
            <a:pPr marL="289977" marR="0" lvl="1" indent="-289977" defTabSz="914400" eaLnBrk="1" fontAlgn="auto" latinLnBrk="0" hangingPunct="1">
              <a:lnSpc>
                <a:spcPct val="100000"/>
              </a:lnSpc>
              <a:spcBef>
                <a:spcPts val="600"/>
              </a:spcBef>
              <a:spcAft>
                <a:spcPts val="0"/>
              </a:spcAft>
              <a:buClrTx/>
              <a:buSzPct val="100000"/>
              <a:buFontTx/>
              <a:buBlip>
                <a:blip r:embed="rId3"/>
              </a:buBlip>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¿Qué puede hacer a final de año para ahorrar? Al final del año usted probablemente tenga suficiente dinero como para comprar un Bono de Ahorros de Estados Unidos como inversión a largo plazo.</a:t>
            </a:r>
          </a:p>
          <a:p>
            <a:pPr marL="0" marR="0" lvl="1"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Deje</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 que los participantes que quieran compartir sus ideas y experiencias lo hagan en este momento (lo que permita el tiempo).</a:t>
            </a:r>
          </a:p>
          <a:p>
            <a:pPr marL="0" marR="0" lvl="1" indent="0" defTabSz="914400" eaLnBrk="1" fontAlgn="auto" latinLnBrk="0" hangingPunct="1">
              <a:lnSpc>
                <a:spcPct val="100000"/>
              </a:lnSpc>
              <a:spcBef>
                <a:spcPts val="600"/>
              </a:spcBef>
              <a:spcAft>
                <a:spcPts val="0"/>
              </a:spcAft>
              <a:buClrTx/>
              <a:buSzTx/>
              <a:buFontTx/>
              <a:buNone/>
              <a:tabLst/>
              <a:defRPr sz="1800"/>
            </a:pPr>
            <a:r>
              <a:rPr kumimoji="0" lang="es-ES_tradnl" sz="1200" b="1"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Diga: </a:t>
            </a: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Ahora, vea la parte inferior de la página dos en su folleto donde dice Mi Etapa de Vida. Hablaremos de cada una de estas etapas. Tome notas de lo que venga a su mente en la área provista sobre la etapa en la que usted se encuentra mientras hablamos.</a:t>
            </a:r>
          </a:p>
          <a:p>
            <a:pPr marL="0" marR="0" lvl="1" indent="0" defTabSz="966593" eaLnBrk="1" fontAlgn="auto" latinLnBrk="0" hangingPunct="1">
              <a:lnSpc>
                <a:spcPct val="100000"/>
              </a:lnSpc>
              <a:spcBef>
                <a:spcPts val="600"/>
              </a:spcBef>
              <a:spcAft>
                <a:spcPts val="0"/>
              </a:spcAft>
              <a:buClrTx/>
              <a:buSzTx/>
              <a:buFontTx/>
              <a:buNone/>
              <a:tabLst/>
              <a:defRPr sz="1800"/>
            </a:pPr>
            <a:r>
              <a:rPr kumimoji="0" lang="es-ES_tradnl" sz="1200" b="0" i="0" u="none" strike="noStrike" kern="0" cap="none" spc="0" normalizeH="0" baseline="0" noProof="0" dirty="0" smtClean="0">
                <a:ln>
                  <a:noFill/>
                </a:ln>
                <a:solidFill>
                  <a:srgbClr val="404040"/>
                </a:solidFill>
                <a:effectLst/>
                <a:uLnTx/>
                <a:uFillTx/>
                <a:latin typeface="News Gothic Std"/>
                <a:ea typeface="News Gothic Std"/>
                <a:cs typeface="News Gothic Std"/>
                <a:sym typeface="News Gothic Std"/>
              </a:rPr>
              <a:t>&lt;haga clic en la siguiente diapositiva&gt;</a:t>
            </a:r>
          </a:p>
          <a:p>
            <a:endParaRPr lang="es-ES_tradnl" dirty="0" smtClean="0">
              <a:latin typeface="Arial" pitchFamily="34" charset="0"/>
              <a:ea typeface="ＭＳ Ｐゴシック" pitchFamily="34" charset="-128"/>
            </a:endParaRPr>
          </a:p>
          <a:p>
            <a:pPr eaLnBrk="1" hangingPunct="1"/>
            <a:endParaRPr lang="es-ES_tradnl" b="1" dirty="0" smtClean="0"/>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27</a:t>
            </a:fld>
            <a:endParaRPr lang="en-US" sz="1200" dirty="0">
              <a:latin typeface="News Gothic St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14" y="336042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394200" y="1041400"/>
            <a:ext cx="2451100" cy="1838325"/>
          </a:xfrm>
          <a:ln/>
        </p:spPr>
      </p:sp>
      <p:sp>
        <p:nvSpPr>
          <p:cNvPr id="55300" name="Rectangle 1027"/>
          <p:cNvSpPr>
            <a:spLocks noGrp="1" noChangeArrowheads="1"/>
          </p:cNvSpPr>
          <p:nvPr>
            <p:ph type="body" idx="1"/>
          </p:nvPr>
        </p:nvSpPr>
        <p:spPr>
          <a:xfrm>
            <a:off x="1518920" y="3023712"/>
            <a:ext cx="5389880" cy="63774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14400">
              <a:lnSpc>
                <a:spcPct val="100000"/>
              </a:lnSpc>
              <a:spcBef>
                <a:spcPts val="600"/>
              </a:spcBef>
              <a:defRPr sz="1800"/>
            </a:pPr>
            <a:r>
              <a:rPr lang="es-ES_tradnl" sz="1200" b="1" dirty="0" smtClean="0">
                <a:solidFill>
                  <a:srgbClr val="404040"/>
                </a:solidFill>
                <a:latin typeface="News Gothic Std"/>
                <a:ea typeface="News Gothic Std"/>
                <a:cs typeface="News Gothic Std"/>
                <a:sym typeface="News Gothic Std"/>
              </a:rPr>
              <a:t>Ahorrando para la jubilación según la Etapa de Vida —Mujeres Jóvenes</a:t>
            </a:r>
          </a:p>
          <a:p>
            <a:pPr lvl="0" defTabSz="914400">
              <a:lnSpc>
                <a:spcPct val="100000"/>
              </a:lnSpc>
              <a:spcBef>
                <a:spcPts val="1800"/>
              </a:spcBef>
              <a:defRPr sz="1800"/>
            </a:pPr>
            <a:r>
              <a:rPr lang="es-ES_tradnl" sz="1200" b="1" dirty="0" smtClean="0">
                <a:solidFill>
                  <a:srgbClr val="404040"/>
                </a:solidFill>
                <a:latin typeface="News Gothic Std"/>
                <a:ea typeface="News Gothic Std"/>
                <a:cs typeface="News Gothic Std"/>
                <a:sym typeface="News Gothic Std"/>
              </a:rPr>
              <a:t>Diga: </a:t>
            </a:r>
            <a:r>
              <a:rPr lang="es-ES_tradnl" sz="1200" dirty="0" smtClean="0">
                <a:solidFill>
                  <a:srgbClr val="404040"/>
                </a:solidFill>
                <a:latin typeface="News Gothic Std"/>
                <a:ea typeface="News Gothic Std"/>
                <a:cs typeface="News Gothic Std"/>
                <a:sym typeface="News Gothic Std"/>
              </a:rPr>
              <a:t>Vamos a hablar de lo que significa ahorrar para la jubilación en cada etapa de su vida. Es importante que usted entienda todas las etapas y lo que cambia en cada una de ellas. Por ahora, tome nota en su folleto de cosas que quiera recordar sobre la etapa de vida en la que se encuentra ahora mismo. </a:t>
            </a:r>
          </a:p>
          <a:p>
            <a:pPr lvl="0" defTabSz="914400">
              <a:lnSpc>
                <a:spcPct val="100000"/>
              </a:lnSpc>
              <a:spcBef>
                <a:spcPts val="600"/>
              </a:spcBef>
              <a:defRPr sz="1800"/>
            </a:pPr>
            <a:r>
              <a:rPr lang="es-ES_tradnl" sz="1200" b="1" dirty="0" smtClean="0">
                <a:solidFill>
                  <a:srgbClr val="404040"/>
                </a:solidFill>
                <a:latin typeface="News Gothic Std"/>
                <a:ea typeface="News Gothic Std"/>
                <a:cs typeface="News Gothic Std"/>
                <a:sym typeface="News Gothic Std"/>
              </a:rPr>
              <a:t>Pregunte: </a:t>
            </a:r>
            <a:r>
              <a:rPr lang="es-ES_tradnl" sz="1200" dirty="0" smtClean="0">
                <a:solidFill>
                  <a:srgbClr val="404040"/>
                </a:solidFill>
                <a:latin typeface="News Gothic Std"/>
                <a:ea typeface="News Gothic Std"/>
                <a:cs typeface="News Gothic Std"/>
                <a:sym typeface="News Gothic Std"/>
              </a:rPr>
              <a:t>Asuma que tiene 20-y-pico de años. Quizás está empezando una carrera y quiere comprarse un auto o una casa. ¿Que factores le facilitan ahorrar para estas metas y que factores retan sus intenciones de ahorrar?</a:t>
            </a:r>
          </a:p>
          <a:p>
            <a:pPr lvl="0" defTabSz="914400">
              <a:lnSpc>
                <a:spcPct val="100000"/>
              </a:lnSpc>
              <a:spcBef>
                <a:spcPts val="600"/>
              </a:spcBef>
              <a:defRPr sz="1800"/>
            </a:pPr>
            <a:r>
              <a:rPr lang="es-ES_tradnl" sz="1200" b="1" dirty="0" smtClean="0">
                <a:solidFill>
                  <a:srgbClr val="404040"/>
                </a:solidFill>
                <a:latin typeface="News Gothic Std"/>
                <a:ea typeface="News Gothic Std"/>
                <a:cs typeface="News Gothic Std"/>
                <a:sym typeface="News Gothic Std"/>
              </a:rPr>
              <a:t>Analice </a:t>
            </a:r>
            <a:r>
              <a:rPr lang="es-ES_tradnl" sz="1200" dirty="0" smtClean="0">
                <a:solidFill>
                  <a:srgbClr val="404040"/>
                </a:solidFill>
                <a:latin typeface="News Gothic Std"/>
                <a:ea typeface="News Gothic Std"/>
                <a:cs typeface="News Gothic Std"/>
                <a:sym typeface="News Gothic Std"/>
              </a:rPr>
              <a:t>y motive aceptando todas las respuestas razonables como correctas. Asegúrese de ofrecer las siguientes consideraciones sobre la jubilación para los adultos jóvenes en sus 20</a:t>
            </a:r>
          </a:p>
          <a:p>
            <a:pPr marL="289977" lvl="1" indent="-289977" defTabSz="914400">
              <a:lnSpc>
                <a:spcPct val="100000"/>
              </a:lnSpc>
              <a:buSzPct val="100000"/>
              <a:buBlip>
                <a:blip r:embed="rId3"/>
              </a:buBlip>
              <a:defRPr sz="1800"/>
            </a:pPr>
            <a:r>
              <a:rPr lang="es-ES_tradnl" sz="1200" dirty="0" smtClean="0">
                <a:solidFill>
                  <a:srgbClr val="404040"/>
                </a:solidFill>
                <a:latin typeface="News Gothic Std"/>
                <a:ea typeface="News Gothic Std"/>
                <a:cs typeface="News Gothic Std"/>
                <a:sym typeface="News Gothic Std"/>
              </a:rPr>
              <a:t>Es importante empezar a ahorrar (así sea un poquito) tan pronto como empiece a trabajar.</a:t>
            </a:r>
          </a:p>
          <a:p>
            <a:pPr marL="289977" lvl="1" indent="-289977" defTabSz="914400">
              <a:lnSpc>
                <a:spcPct val="100000"/>
              </a:lnSpc>
              <a:buSzPct val="100000"/>
              <a:buBlip>
                <a:blip r:embed="rId3"/>
              </a:buBlip>
              <a:defRPr sz="1800"/>
            </a:pPr>
            <a:r>
              <a:rPr lang="es-ES_tradnl" sz="1200" dirty="0" smtClean="0">
                <a:solidFill>
                  <a:srgbClr val="404040"/>
                </a:solidFill>
                <a:latin typeface="News Gothic Std"/>
                <a:ea typeface="News Gothic Std"/>
                <a:cs typeface="News Gothic Std"/>
                <a:sym typeface="News Gothic Std"/>
              </a:rPr>
              <a:t>Aumente sus </a:t>
            </a:r>
            <a:r>
              <a:rPr lang="es-ES_tradnl" sz="1200" dirty="0" smtClean="0">
                <a:solidFill>
                  <a:srgbClr val="404040"/>
                </a:solidFill>
                <a:latin typeface="News Gothic Std"/>
                <a:ea typeface="News Gothic Std"/>
                <a:cs typeface="News Gothic Std"/>
                <a:sym typeface="News Gothic Std"/>
              </a:rPr>
              <a:t>contribuciones del 401k en un 1% anualmente o más seguido de ser posible, hasta maximizar sus contribuciones.</a:t>
            </a:r>
          </a:p>
          <a:p>
            <a:pPr marL="289977" lvl="1" indent="-289977" defTabSz="914400">
              <a:lnSpc>
                <a:spcPct val="100000"/>
              </a:lnSpc>
              <a:buSzPct val="100000"/>
              <a:buBlip>
                <a:blip r:embed="rId3"/>
              </a:buBlip>
              <a:defRPr sz="1800"/>
            </a:pPr>
            <a:r>
              <a:rPr lang="es-ES_tradnl" sz="1200" dirty="0" smtClean="0">
                <a:solidFill>
                  <a:srgbClr val="404040"/>
                </a:solidFill>
                <a:latin typeface="News Gothic Std"/>
                <a:ea typeface="News Gothic Std"/>
                <a:cs typeface="News Gothic Std"/>
                <a:sym typeface="News Gothic Std"/>
              </a:rPr>
              <a:t>Si la empresa en donde trabaja no le ofrece un 401K, contribuya a un IRA.</a:t>
            </a:r>
          </a:p>
          <a:p>
            <a:pPr marL="289977" lvl="1" indent="-289977" defTabSz="914400">
              <a:lnSpc>
                <a:spcPct val="100000"/>
              </a:lnSpc>
              <a:buSzPct val="100000"/>
              <a:buBlip>
                <a:blip r:embed="rId3"/>
              </a:buBlip>
              <a:defRPr sz="1800"/>
            </a:pPr>
            <a:r>
              <a:rPr lang="es-ES_tradnl" sz="1200" dirty="0" smtClean="0">
                <a:solidFill>
                  <a:srgbClr val="404040"/>
                </a:solidFill>
                <a:latin typeface="News Gothic Std"/>
                <a:ea typeface="News Gothic Std"/>
                <a:cs typeface="News Gothic Std"/>
                <a:sym typeface="News Gothic Std"/>
              </a:rPr>
              <a:t>Si la empresa donde trabaja no le permite contribuir a un 401K hasta no tener cierto tiempo como empleado, cree el hábito de ahorrar en una cuenta de ahorros y al final del año, transfiéralo.</a:t>
            </a:r>
          </a:p>
          <a:p>
            <a:pPr marL="289977" lvl="1" indent="-289977" defTabSz="914400">
              <a:lnSpc>
                <a:spcPct val="100000"/>
              </a:lnSpc>
              <a:buSzPct val="100000"/>
              <a:buBlip>
                <a:blip r:embed="rId3"/>
              </a:buBlip>
              <a:defRPr sz="1800"/>
            </a:pPr>
            <a:r>
              <a:rPr lang="es-ES_tradnl" sz="1200" dirty="0" smtClean="0">
                <a:solidFill>
                  <a:srgbClr val="404040"/>
                </a:solidFill>
                <a:latin typeface="News Gothic Std"/>
                <a:ea typeface="News Gothic Std"/>
                <a:cs typeface="News Gothic Std"/>
                <a:sym typeface="News Gothic Std"/>
              </a:rPr>
              <a:t>Hable con un experto de inversiones para descubrir otras oportunidades, como cuentas con intereses compuestos.</a:t>
            </a:r>
          </a:p>
          <a:p>
            <a:pPr lvl="0" defTabSz="914400">
              <a:lnSpc>
                <a:spcPct val="100000"/>
              </a:lnSpc>
              <a:spcBef>
                <a:spcPts val="600"/>
              </a:spcBef>
              <a:defRPr sz="1800"/>
            </a:pPr>
            <a:r>
              <a:rPr lang="es-ES_tradnl" sz="1200" b="1" dirty="0" smtClean="0">
                <a:solidFill>
                  <a:srgbClr val="404040"/>
                </a:solidFill>
                <a:latin typeface="News Gothic Std"/>
                <a:ea typeface="News Gothic Std"/>
                <a:cs typeface="News Gothic Std"/>
                <a:sym typeface="News Gothic Std"/>
              </a:rPr>
              <a:t>Diga: </a:t>
            </a:r>
            <a:r>
              <a:rPr lang="es-ES_tradnl" sz="1200" dirty="0" smtClean="0">
                <a:solidFill>
                  <a:srgbClr val="404040"/>
                </a:solidFill>
                <a:latin typeface="News Gothic Std"/>
                <a:ea typeface="News Gothic Std"/>
                <a:cs typeface="News Gothic Std"/>
                <a:sym typeface="News Gothic Std"/>
              </a:rPr>
              <a:t>recuerde lo importancia del TIEMPO cuando se trata de ahorrar. No espere. Tenga una meta para su jubilación desde ya, la cual puede ser tan simple como una edad y la cantidad de dinero que necesitará y cree un plan para lograrlo.</a:t>
            </a:r>
          </a:p>
          <a:p>
            <a:pPr lvl="0" defTabSz="914400">
              <a:lnSpc>
                <a:spcPct val="100000"/>
              </a:lnSpc>
              <a:spcBef>
                <a:spcPts val="600"/>
              </a:spcBef>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pPr>
              <a:spcBef>
                <a:spcPts val="634"/>
              </a:spcBef>
              <a:spcAft>
                <a:spcPts val="634"/>
              </a:spcAft>
            </a:pPr>
            <a:endParaRPr lang="es-ES_tradnl" noProof="0" dirty="0" smtClean="0">
              <a:latin typeface="Arial" pitchFamily="34" charset="0"/>
              <a:ea typeface="ＭＳ Ｐゴシック" pitchFamily="34" charset="-128"/>
            </a:endParaRPr>
          </a:p>
          <a:p>
            <a:pPr>
              <a:spcBef>
                <a:spcPts val="634"/>
              </a:spcBef>
              <a:spcAft>
                <a:spcPts val="634"/>
              </a:spcAft>
            </a:pPr>
            <a:endParaRPr lang="es-ES_tradnl" b="1" dirty="0" smtClean="0"/>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solidFill>
                  <a:prstClr val="black"/>
                </a:solidFill>
                <a:latin typeface="News Gothic Std" pitchFamily="34" charset="0"/>
              </a:rPr>
              <a:pPr marL="289978"/>
              <a:t>28</a:t>
            </a:fld>
            <a:endParaRPr lang="en-US" sz="1200" dirty="0">
              <a:solidFill>
                <a:prstClr val="black"/>
              </a:solidFill>
              <a:latin typeface="News Gothic Std"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37" y="432054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37" y="328041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848" y="5280660"/>
            <a:ext cx="731520" cy="720091"/>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37" y="816102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699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394200" y="1041400"/>
            <a:ext cx="2451100" cy="1838325"/>
          </a:xfrm>
          <a:ln/>
        </p:spPr>
      </p:sp>
      <p:sp>
        <p:nvSpPr>
          <p:cNvPr id="55300" name="Rectangle 1027"/>
          <p:cNvSpPr>
            <a:spLocks noGrp="1" noChangeArrowheads="1"/>
          </p:cNvSpPr>
          <p:nvPr>
            <p:ph type="body" idx="1"/>
          </p:nvPr>
        </p:nvSpPr>
        <p:spPr>
          <a:xfrm>
            <a:off x="1518923" y="3023712"/>
            <a:ext cx="4739638" cy="63774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14400">
              <a:lnSpc>
                <a:spcPct val="100000"/>
              </a:lnSpc>
              <a:spcBef>
                <a:spcPts val="600"/>
              </a:spcBef>
              <a:defRPr sz="1800"/>
            </a:pPr>
            <a:r>
              <a:rPr lang="es-ES_tradnl" sz="1200" b="1" noProof="0" dirty="0" smtClean="0">
                <a:solidFill>
                  <a:srgbClr val="404040"/>
                </a:solidFill>
                <a:latin typeface="News Gothic Std"/>
                <a:ea typeface="News Gothic Std"/>
                <a:cs typeface="News Gothic Std"/>
                <a:sym typeface="News Gothic Std"/>
              </a:rPr>
              <a:t>Ahorrando para la Jubilación según la Etapa de Vida –Familia/Carrera </a:t>
            </a:r>
            <a:endParaRPr lang="es-ES_tradnl" sz="1200" noProof="0" dirty="0" smtClean="0">
              <a:latin typeface="News Gothic Std"/>
              <a:ea typeface="News Gothic Std"/>
              <a:cs typeface="News Gothic Std"/>
              <a:sym typeface="News Gothic Std"/>
            </a:endParaRPr>
          </a:p>
          <a:p>
            <a:pPr lvl="0" defTabSz="914400">
              <a:lnSpc>
                <a:spcPct val="100000"/>
              </a:lnSpc>
              <a:spcBef>
                <a:spcPts val="1800"/>
              </a:spcBef>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Mientras se acerca a los 30 y 40 años, usted se encuentra más estable en su trabajo, criando una familia y pensando más en el futuro. ¿Qué factores facilitan que usted ahorre y qué factores hacen que ahorrar sea un reto, para quienes nos encontramos en esta etapa de ahorro para la jubilación? </a:t>
            </a:r>
          </a:p>
          <a:p>
            <a:pPr lvl="0" defTabSz="914400">
              <a:lnSpc>
                <a:spcPct val="100000"/>
              </a:lnSpc>
              <a:spcBef>
                <a:spcPts val="600"/>
              </a:spcBef>
              <a:defRPr sz="1800"/>
            </a:pPr>
            <a:r>
              <a:rPr lang="es-ES_tradnl" sz="1200" b="1" noProof="0" dirty="0" smtClean="0">
                <a:solidFill>
                  <a:srgbClr val="404040"/>
                </a:solidFill>
                <a:latin typeface="News Gothic Std"/>
                <a:ea typeface="News Gothic Std"/>
                <a:cs typeface="News Gothic Std"/>
                <a:sym typeface="News Gothic Std"/>
              </a:rPr>
              <a:t>Analice </a:t>
            </a:r>
            <a:r>
              <a:rPr lang="es-ES_tradnl" sz="1200" noProof="0" dirty="0" smtClean="0">
                <a:solidFill>
                  <a:srgbClr val="404040"/>
                </a:solidFill>
                <a:latin typeface="News Gothic Std"/>
                <a:ea typeface="News Gothic Std"/>
                <a:cs typeface="News Gothic Std"/>
                <a:sym typeface="News Gothic Std"/>
              </a:rPr>
              <a:t>aceptando y motivando todas las respuestas razonables como correctas. Asegúrese de ofrecer las siguientes consideraciones adicionales:</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Revise su meta de jubilación y el plan especifico que establezca para lograr su meta. Si usted no tiene plan, entonces este es el momento perfecto para crear uno.</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¿Cambiando de trabajo? No liquide su 401k. O la deja en donde está o traspásela a una nueva 401k o Roth.</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Continúe incrementando sus contribuciones en un 1% anualmente. A penas extrañará ese dinero y este puede tener un gran impacto en sus ahorros..</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¿Le dieron un aumento de sueldo? Ese es el momento perfecto para aumentar sus contribuciones.</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&lt;haga clic en la siguiente diapositiva&gt;</a:t>
            </a:r>
            <a:endParaRPr lang="es-ES_tradnl" sz="1200" noProof="0" dirty="0">
              <a:solidFill>
                <a:srgbClr val="404040"/>
              </a:solidFill>
              <a:latin typeface="News Gothic Std"/>
              <a:ea typeface="News Gothic Std"/>
              <a:cs typeface="News Gothic Std"/>
              <a:sym typeface="News Gothic Std"/>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solidFill>
                  <a:prstClr val="black"/>
                </a:solidFill>
                <a:latin typeface="News Gothic Std" pitchFamily="34" charset="0"/>
              </a:rPr>
              <a:pPr marL="289978"/>
              <a:t>29</a:t>
            </a:fld>
            <a:endParaRPr lang="en-US" sz="1200" dirty="0">
              <a:solidFill>
                <a:prstClr val="black"/>
              </a:solidFill>
              <a:latin typeface="News Gothic Std"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37"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64" y="4560569"/>
            <a:ext cx="731520" cy="720091"/>
          </a:xfrm>
          <a:prstGeom prst="rect">
            <a:avLst/>
          </a:prstGeom>
        </p:spPr>
      </p:pic>
    </p:spTree>
    <p:extLst>
      <p:ext uri="{BB962C8B-B14F-4D97-AF65-F5344CB8AC3E}">
        <p14:creationId xmlns:p14="http://schemas.microsoft.com/office/powerpoint/2010/main" val="291980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xfrm>
            <a:off x="4502150" y="1119188"/>
            <a:ext cx="2339975" cy="1754187"/>
          </a:xfrm>
          <a:ln/>
        </p:spPr>
      </p:sp>
      <p:sp>
        <p:nvSpPr>
          <p:cNvPr id="28"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solidFill>
                  <a:prstClr val="black"/>
                </a:solidFill>
                <a:latin typeface="News Gothic Std" pitchFamily="34" charset="0"/>
              </a:rPr>
              <a:pPr marL="289978"/>
              <a:t>3</a:t>
            </a:fld>
            <a:endParaRPr lang="en-US" sz="1200" dirty="0">
              <a:solidFill>
                <a:prstClr val="black"/>
              </a:solidFill>
              <a:latin typeface="News Gothic Std" pitchFamily="34" charset="0"/>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20" y="9201150"/>
            <a:ext cx="1501837" cy="243968"/>
          </a:xfrm>
          <a:prstGeom prst="rect">
            <a:avLst/>
          </a:prstGeom>
        </p:spPr>
      </p:pic>
      <p:sp>
        <p:nvSpPr>
          <p:cNvPr id="31" name="Notes Placeholder 2"/>
          <p:cNvSpPr txBox="1">
            <a:spLocks/>
          </p:cNvSpPr>
          <p:nvPr/>
        </p:nvSpPr>
        <p:spPr bwMode="auto">
          <a:xfrm>
            <a:off x="1544320" y="3040380"/>
            <a:ext cx="4795520" cy="6000751"/>
          </a:xfrm>
          <a:prstGeom prst="rect">
            <a:avLst/>
          </a:prstGeom>
          <a:noFill/>
          <a:ln w="9525">
            <a:noFill/>
            <a:miter lim="800000"/>
            <a:headEnd/>
            <a:tailEnd/>
          </a:ln>
          <a:effectLst/>
        </p:spPr>
        <p:txBody>
          <a:bodyPr vert="horz" wrap="square" lIns="102172" tIns="51086" rIns="102172" bIns="51086" numCol="1" anchor="t" anchorCtr="0" compatLnSpc="1">
            <a:prstTxWarp prst="textNoShape">
              <a:avLst/>
            </a:prstTxWarp>
          </a:bodyPr>
          <a:lstStyle>
            <a:lvl1pPr marL="0" algn="l" defTabSz="914400" rtl="0" eaLnBrk="1" latinLnBrk="0" hangingPunct="1">
              <a:defRPr sz="1200" kern="1200">
                <a:solidFill>
                  <a:schemeClr val="tx1"/>
                </a:solidFill>
                <a:latin typeface="News Gothic Std" pitchFamily="34" charset="0"/>
                <a:ea typeface="+mn-ea"/>
                <a:cs typeface="+mn-cs"/>
              </a:defRPr>
            </a:lvl1pPr>
            <a:lvl2pPr marL="457200" algn="l" defTabSz="914400" rtl="0" eaLnBrk="1" latinLnBrk="0" hangingPunct="1">
              <a:defRPr sz="1200" kern="1200">
                <a:solidFill>
                  <a:schemeClr val="tx1"/>
                </a:solidFill>
                <a:latin typeface="News Gothic Std" pitchFamily="34" charset="0"/>
                <a:ea typeface="+mn-ea"/>
                <a:cs typeface="+mn-cs"/>
              </a:defRPr>
            </a:lvl2pPr>
            <a:lvl3pPr marL="914400" algn="l" defTabSz="914400" rtl="0" eaLnBrk="1" latinLnBrk="0" hangingPunct="1">
              <a:defRPr sz="1200" kern="1200">
                <a:solidFill>
                  <a:schemeClr val="tx1"/>
                </a:solidFill>
                <a:latin typeface="News Gothic Std" pitchFamily="34" charset="0"/>
                <a:ea typeface="+mn-ea"/>
                <a:cs typeface="+mn-cs"/>
              </a:defRPr>
            </a:lvl3pPr>
            <a:lvl4pPr marL="1371600" algn="l" defTabSz="914400" rtl="0" eaLnBrk="1" latinLnBrk="0" hangingPunct="1">
              <a:defRPr sz="1200" kern="1200">
                <a:solidFill>
                  <a:schemeClr val="tx1"/>
                </a:solidFill>
                <a:latin typeface="News Gothic Std" pitchFamily="34" charset="0"/>
                <a:ea typeface="+mn-ea"/>
                <a:cs typeface="+mn-cs"/>
              </a:defRPr>
            </a:lvl4pPr>
            <a:lvl5pPr marL="1828800" algn="l" defTabSz="914400" rtl="0" eaLnBrk="1" latinLnBrk="0" hangingPunct="1">
              <a:defRPr sz="1200" kern="1200">
                <a:solidFill>
                  <a:schemeClr val="tx1"/>
                </a:solidFill>
                <a:latin typeface="News Gothic St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1902"/>
              </a:spcBef>
            </a:pPr>
            <a:endParaRPr lang="en-US" dirty="0">
              <a:solidFill>
                <a:schemeClr val="tx1">
                  <a:lumMod val="75000"/>
                  <a:lumOff val="25000"/>
                </a:schemeClr>
              </a:solidFill>
            </a:endParaRPr>
          </a:p>
        </p:txBody>
      </p:sp>
      <p:sp>
        <p:nvSpPr>
          <p:cNvPr id="2" name="Notes Placeholder 1"/>
          <p:cNvSpPr>
            <a:spLocks noGrp="1"/>
          </p:cNvSpPr>
          <p:nvPr>
            <p:ph type="body" idx="1"/>
          </p:nvPr>
        </p:nvSpPr>
        <p:spPr/>
        <p:txBody>
          <a:bodyPr/>
          <a:lstStyle/>
          <a:p>
            <a:pPr>
              <a:spcBef>
                <a:spcPts val="1834"/>
              </a:spcBef>
            </a:pPr>
            <a:r>
              <a:rPr lang="es-ES_tradnl" b="1" noProof="0" dirty="0" smtClean="0">
                <a:solidFill>
                  <a:schemeClr val="tx1">
                    <a:lumMod val="75000"/>
                    <a:lumOff val="25000"/>
                  </a:schemeClr>
                </a:solidFill>
              </a:rPr>
              <a:t>Renuncia de Responsabilidad de los</a:t>
            </a:r>
            <a:r>
              <a:rPr lang="es-ES_tradnl" b="1" baseline="0" noProof="0" dirty="0" smtClean="0">
                <a:solidFill>
                  <a:schemeClr val="tx1">
                    <a:lumMod val="75000"/>
                    <a:lumOff val="25000"/>
                  </a:schemeClr>
                </a:solidFill>
              </a:rPr>
              <a:t> Fundamentos Financieros </a:t>
            </a:r>
          </a:p>
          <a:p>
            <a:pPr>
              <a:spcBef>
                <a:spcPts val="1834"/>
              </a:spcBef>
            </a:pPr>
            <a:r>
              <a:rPr lang="es-ES_tradnl" b="1" noProof="0" dirty="0" smtClean="0">
                <a:solidFill>
                  <a:schemeClr val="tx1">
                    <a:lumMod val="75000"/>
                    <a:lumOff val="25000"/>
                  </a:schemeClr>
                </a:solidFill>
                <a:ea typeface="ＭＳ Ｐゴシック" pitchFamily="34" charset="-128"/>
              </a:rPr>
              <a:t>Haga</a:t>
            </a:r>
            <a:r>
              <a:rPr lang="es-ES_tradnl" b="1" baseline="0" noProof="0" dirty="0" smtClean="0">
                <a:solidFill>
                  <a:schemeClr val="tx1">
                    <a:lumMod val="75000"/>
                    <a:lumOff val="25000"/>
                  </a:schemeClr>
                </a:solidFill>
                <a:ea typeface="ＭＳ Ｐゴシック" pitchFamily="34" charset="-128"/>
              </a:rPr>
              <a:t> una </a:t>
            </a:r>
            <a:r>
              <a:rPr lang="es-ES_tradnl" b="1" noProof="0" dirty="0" smtClean="0">
                <a:solidFill>
                  <a:schemeClr val="tx1">
                    <a:lumMod val="75000"/>
                    <a:lumOff val="25000"/>
                  </a:schemeClr>
                </a:solidFill>
                <a:ea typeface="ＭＳ Ｐゴシック" pitchFamily="34" charset="-128"/>
              </a:rPr>
              <a:t>Pausa</a:t>
            </a:r>
            <a:r>
              <a:rPr lang="es-ES_tradnl" b="1" baseline="0" noProof="0" dirty="0" smtClean="0">
                <a:solidFill>
                  <a:schemeClr val="tx1">
                    <a:lumMod val="75000"/>
                    <a:lumOff val="25000"/>
                  </a:schemeClr>
                </a:solidFill>
                <a:ea typeface="ＭＳ Ｐゴシック" pitchFamily="34" charset="-128"/>
              </a:rPr>
              <a:t> de</a:t>
            </a:r>
            <a:r>
              <a:rPr lang="es-ES_tradnl" b="0" baseline="0" noProof="0" dirty="0" smtClean="0">
                <a:solidFill>
                  <a:schemeClr val="tx1">
                    <a:lumMod val="75000"/>
                    <a:lumOff val="25000"/>
                  </a:schemeClr>
                </a:solidFill>
                <a:ea typeface="ＭＳ Ｐゴシック" pitchFamily="34" charset="-128"/>
              </a:rPr>
              <a:t> cinco segundos para que los participantes lean el aviso.</a:t>
            </a:r>
            <a:endParaRPr lang="es-ES_tradnl" noProof="0" dirty="0" smtClean="0">
              <a:solidFill>
                <a:schemeClr val="tx1">
                  <a:lumMod val="75000"/>
                  <a:lumOff val="25000"/>
                </a:schemeClr>
              </a:solidFill>
              <a:ea typeface="ＭＳ Ｐゴシック" pitchFamily="34" charset="-128"/>
            </a:endParaRPr>
          </a:p>
          <a:p>
            <a:pPr marL="0" lvl="1">
              <a:spcBef>
                <a:spcPts val="1223"/>
              </a:spcBef>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noProof="0" dirty="0" smtClean="0">
                <a:solidFill>
                  <a:schemeClr val="tx1">
                    <a:lumMod val="75000"/>
                    <a:lumOff val="25000"/>
                  </a:schemeClr>
                </a:solidFill>
                <a:ea typeface="ＭＳ Ｐゴシック" pitchFamily="34" charset="-128"/>
              </a:rPr>
              <a:t>&gt;</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1" y="3040381"/>
            <a:ext cx="759559" cy="747691"/>
          </a:xfrm>
          <a:prstGeom prst="rect">
            <a:avLst/>
          </a:prstGeom>
        </p:spPr>
      </p:pic>
    </p:spTree>
    <p:extLst>
      <p:ext uri="{BB962C8B-B14F-4D97-AF65-F5344CB8AC3E}">
        <p14:creationId xmlns:p14="http://schemas.microsoft.com/office/powerpoint/2010/main" val="2913267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79"/>
            <a:ext cx="4795520" cy="5520691"/>
          </a:xfrm>
          <a:prstGeom prst="rect">
            <a:avLst/>
          </a:prstGeom>
        </p:spPr>
        <p:txBody>
          <a:bodyPr/>
          <a:lstStyle/>
          <a:p>
            <a:pPr>
              <a:spcBef>
                <a:spcPts val="568"/>
              </a:spcBef>
              <a:defRPr/>
            </a:pPr>
            <a:r>
              <a:rPr lang="es-ES_tradnl" b="1" dirty="0" smtClean="0">
                <a:solidFill>
                  <a:schemeClr val="tx1">
                    <a:lumMod val="75000"/>
                    <a:lumOff val="25000"/>
                  </a:schemeClr>
                </a:solidFill>
              </a:rPr>
              <a:t>Ahorrando para la Jubilación según </a:t>
            </a:r>
            <a:r>
              <a:rPr lang="es-ES_tradnl" b="1" dirty="0" smtClean="0">
                <a:solidFill>
                  <a:schemeClr val="tx1">
                    <a:lumMod val="75000"/>
                    <a:lumOff val="25000"/>
                  </a:schemeClr>
                </a:solidFill>
              </a:rPr>
              <a:t>su Etapa </a:t>
            </a:r>
            <a:r>
              <a:rPr lang="es-ES_tradnl" b="1" dirty="0" smtClean="0">
                <a:solidFill>
                  <a:schemeClr val="tx1">
                    <a:lumMod val="75000"/>
                    <a:lumOff val="25000"/>
                  </a:schemeClr>
                </a:solidFill>
              </a:rPr>
              <a:t>de Vida –Familia/Carrera </a:t>
            </a:r>
          </a:p>
          <a:p>
            <a:pPr marL="259479" lvl="1" indent="-259479">
              <a:spcBef>
                <a:spcPts val="1703"/>
              </a:spcBef>
              <a:spcAft>
                <a:spcPts val="568"/>
              </a:spcAft>
              <a:buBlip>
                <a:blip r:embed="rId3"/>
              </a:buBlip>
            </a:pPr>
            <a:r>
              <a:rPr lang="es-ES_tradnl" dirty="0" smtClean="0">
                <a:solidFill>
                  <a:schemeClr val="tx1">
                    <a:lumMod val="75000"/>
                    <a:lumOff val="25000"/>
                  </a:schemeClr>
                </a:solidFill>
              </a:rPr>
              <a:t>Otra opción es empezar a contribuir a un IRA además de al 401K.  </a:t>
            </a:r>
          </a:p>
          <a:p>
            <a:pPr marL="259479" lvl="1" indent="-259479">
              <a:spcBef>
                <a:spcPts val="568"/>
              </a:spcBef>
              <a:spcAft>
                <a:spcPts val="568"/>
              </a:spcAft>
              <a:buBlip>
                <a:blip r:embed="rId3"/>
              </a:buBlip>
            </a:pPr>
            <a:r>
              <a:rPr lang="es-ES_tradnl" dirty="0" smtClean="0">
                <a:solidFill>
                  <a:schemeClr val="tx1">
                    <a:lumMod val="75000"/>
                    <a:lumOff val="25000"/>
                  </a:schemeClr>
                </a:solidFill>
              </a:rPr>
              <a:t>Si usted ha cambiado de trabajo y tiene múltiples cuentas de 401k,</a:t>
            </a:r>
            <a:r>
              <a:rPr lang="es-ES_tradnl" baseline="0" dirty="0" smtClean="0">
                <a:solidFill>
                  <a:schemeClr val="tx1">
                    <a:lumMod val="75000"/>
                    <a:lumOff val="25000"/>
                  </a:schemeClr>
                </a:solidFill>
              </a:rPr>
              <a:t> quizás debería considerar consolidarlas en una sola cuenta IRA. </a:t>
            </a:r>
          </a:p>
          <a:p>
            <a:pPr marL="259479" lvl="1" indent="-259479">
              <a:spcBef>
                <a:spcPts val="568"/>
              </a:spcBef>
              <a:spcAft>
                <a:spcPts val="568"/>
              </a:spcAft>
              <a:buBlip>
                <a:blip r:embed="rId3"/>
              </a:buBlip>
            </a:pPr>
            <a:r>
              <a:rPr lang="es-ES_tradnl" dirty="0" smtClean="0">
                <a:solidFill>
                  <a:schemeClr val="tx1">
                    <a:lumMod val="75000"/>
                    <a:lumOff val="25000"/>
                  </a:schemeClr>
                </a:solidFill>
              </a:rPr>
              <a:t>Revise y asegúrese de que sus inversiones están diversificadas. </a:t>
            </a:r>
          </a:p>
          <a:p>
            <a:pPr marL="0" lvl="1" indent="0">
              <a:spcBef>
                <a:spcPts val="568"/>
              </a:spcBef>
              <a:spcAft>
                <a:spcPts val="568"/>
              </a:spcAft>
              <a:buNone/>
            </a:pPr>
            <a:endParaRPr lang="es-ES_tradnl" dirty="0" smtClean="0">
              <a:solidFill>
                <a:schemeClr val="tx1">
                  <a:lumMod val="75000"/>
                  <a:lumOff val="25000"/>
                </a:schemeClr>
              </a:solidFill>
            </a:endParaRPr>
          </a:p>
          <a:p>
            <a:pPr marL="0" lvl="1">
              <a:spcBef>
                <a:spcPts val="568"/>
              </a:spcBef>
              <a:spcAft>
                <a:spcPts val="568"/>
              </a:spcAft>
            </a:pPr>
            <a:r>
              <a:rPr lang="es-ES_tradnl" b="1" dirty="0" smtClean="0">
                <a:solidFill>
                  <a:schemeClr val="tx1">
                    <a:lumMod val="75000"/>
                    <a:lumOff val="25000"/>
                  </a:schemeClr>
                </a:solidFill>
              </a:rPr>
              <a:t>Diga: </a:t>
            </a:r>
            <a:r>
              <a:rPr lang="es-ES_tradnl" b="0" dirty="0" smtClean="0">
                <a:solidFill>
                  <a:schemeClr val="tx1">
                    <a:lumMod val="75000"/>
                    <a:lumOff val="25000"/>
                  </a:schemeClr>
                </a:solidFill>
              </a:rPr>
              <a:t>Tome en cuenta que liquidar su plan</a:t>
            </a:r>
            <a:r>
              <a:rPr lang="es-ES_tradnl" b="0" baseline="0" dirty="0" smtClean="0">
                <a:solidFill>
                  <a:schemeClr val="tx1">
                    <a:lumMod val="75000"/>
                    <a:lumOff val="25000"/>
                  </a:schemeClr>
                </a:solidFill>
              </a:rPr>
              <a:t> de ahorros para la </a:t>
            </a:r>
            <a:r>
              <a:rPr lang="es-ES_tradnl" b="0" dirty="0" smtClean="0">
                <a:solidFill>
                  <a:schemeClr val="tx1">
                    <a:lumMod val="75000"/>
                    <a:lumOff val="25000"/>
                  </a:schemeClr>
                </a:solidFill>
              </a:rPr>
              <a:t>jubilación, lo coloca al inicio de la partida. Si usted ha ahorrado, ¡siga ahorrando!   </a:t>
            </a:r>
            <a:endParaRPr lang="es-ES_tradnl" sz="1100" dirty="0" smtClean="0">
              <a:solidFill>
                <a:schemeClr val="tx1">
                  <a:lumMod val="75000"/>
                  <a:lumOff val="25000"/>
                </a:schemeClr>
              </a:solidFill>
            </a:endParaRPr>
          </a:p>
          <a:p>
            <a:pPr defTabSz="864931">
              <a:defRPr/>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noProof="0" dirty="0" smtClean="0">
                <a:solidFill>
                  <a:schemeClr val="tx1">
                    <a:lumMod val="75000"/>
                    <a:lumOff val="25000"/>
                  </a:schemeClr>
                </a:solidFill>
                <a:ea typeface="ＭＳ Ｐゴシック" pitchFamily="34" charset="-128"/>
              </a:rPr>
              <a:t>&gt;</a:t>
            </a:r>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30</a:t>
            </a:fld>
            <a:endParaRPr lang="en-US" sz="1200" dirty="0">
              <a:latin typeface="News Gothic Std" pitchFamily="34"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52" y="632079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64" y="3520439"/>
            <a:ext cx="731520" cy="720091"/>
          </a:xfrm>
          <a:prstGeom prst="rect">
            <a:avLst/>
          </a:prstGeom>
        </p:spPr>
      </p:pic>
    </p:spTree>
    <p:extLst>
      <p:ext uri="{BB962C8B-B14F-4D97-AF65-F5344CB8AC3E}">
        <p14:creationId xmlns:p14="http://schemas.microsoft.com/office/powerpoint/2010/main" val="3173690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394200" y="1041400"/>
            <a:ext cx="2451100" cy="1838325"/>
          </a:xfrm>
          <a:ln/>
        </p:spPr>
      </p:sp>
      <p:sp>
        <p:nvSpPr>
          <p:cNvPr id="55300" name="Rectangle 1027"/>
          <p:cNvSpPr>
            <a:spLocks noGrp="1" noChangeArrowheads="1"/>
          </p:cNvSpPr>
          <p:nvPr>
            <p:ph type="body" idx="1"/>
          </p:nvPr>
        </p:nvSpPr>
        <p:spPr>
          <a:xfrm>
            <a:off x="1518921" y="3023712"/>
            <a:ext cx="4820919" cy="63774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14400">
              <a:lnSpc>
                <a:spcPct val="100000"/>
              </a:lnSpc>
              <a:spcBef>
                <a:spcPts val="1900"/>
              </a:spcBef>
              <a:defRPr sz="1800"/>
            </a:pPr>
            <a:r>
              <a:rPr lang="es-ES_tradnl" sz="1200" b="1" noProof="0" dirty="0" smtClean="0">
                <a:solidFill>
                  <a:srgbClr val="404040"/>
                </a:solidFill>
                <a:latin typeface="News Gothic Std"/>
                <a:ea typeface="News Gothic Std"/>
                <a:cs typeface="News Gothic Std"/>
                <a:sym typeface="News Gothic Std"/>
              </a:rPr>
              <a:t>Ahorrando para la Jubilación según la Etapa de Vida –Mujer Madura</a:t>
            </a: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spcBef>
                <a:spcPts val="1900"/>
              </a:spcBef>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Para personas en sus 50 años, existen otras consideraciones. En este punto, usted se encuentra cerca del fin de su carrera y puede estar prestándole apoyo a sus hijos mayores. ¿Qué factores facilitan el ahorro y qué factores hacen que ahorrar sea un reto para familias en sus 50 que están ahorrando para la jubilación?</a:t>
            </a:r>
          </a:p>
          <a:p>
            <a:pPr lvl="0" defTabSz="914400">
              <a:lnSpc>
                <a:spcPct val="100000"/>
              </a:lnSpc>
              <a:spcBef>
                <a:spcPts val="600"/>
              </a:spcBef>
              <a:defRPr sz="1800"/>
            </a:pPr>
            <a:r>
              <a:rPr lang="es-ES_tradnl" sz="1200" b="1" noProof="0" dirty="0" smtClean="0">
                <a:solidFill>
                  <a:srgbClr val="404040"/>
                </a:solidFill>
                <a:latin typeface="News Gothic Std"/>
                <a:ea typeface="News Gothic Std"/>
                <a:cs typeface="News Gothic Std"/>
                <a:sym typeface="News Gothic Std"/>
              </a:rPr>
              <a:t>Analice: </a:t>
            </a:r>
            <a:r>
              <a:rPr lang="es-ES_tradnl" sz="1200" noProof="0" dirty="0" smtClean="0">
                <a:solidFill>
                  <a:srgbClr val="404040"/>
                </a:solidFill>
                <a:latin typeface="News Gothic Std"/>
                <a:ea typeface="News Gothic Std"/>
                <a:cs typeface="News Gothic Std"/>
                <a:sym typeface="News Gothic Std"/>
              </a:rPr>
              <a:t>Gracias por su aporte. Considere lo siguiente:</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En el año en que cumple 50, usted puede empezar a hacer contribuciones “de recuperación” a su 401k y/o IRA. Usted va a querer revisar las reglas de la IRS para las cantidades especificas anuales y otras limitaciones.</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Empiece a mirar su reserva de </a:t>
            </a:r>
            <a:r>
              <a:rPr lang="es-ES_tradnl" sz="1200" noProof="0" dirty="0" smtClean="0">
                <a:solidFill>
                  <a:srgbClr val="404040"/>
                </a:solidFill>
                <a:latin typeface="News Gothic Std"/>
                <a:ea typeface="News Gothic Std"/>
                <a:cs typeface="News Gothic Std"/>
                <a:sym typeface="News Gothic Std"/>
              </a:rPr>
              <a:t>ahorros </a:t>
            </a:r>
            <a:r>
              <a:rPr lang="es-ES_tradnl" sz="1200" noProof="0" dirty="0" smtClean="0">
                <a:solidFill>
                  <a:srgbClr val="404040"/>
                </a:solidFill>
                <a:latin typeface="News Gothic Std"/>
                <a:ea typeface="News Gothic Std"/>
                <a:cs typeface="News Gothic Std"/>
                <a:sym typeface="News Gothic Std"/>
              </a:rPr>
              <a:t>y haga un estimado de cuándo se puede jubilar y por cuánto tiempo rendirá su dinero.</a:t>
            </a:r>
          </a:p>
          <a:p>
            <a:pPr marL="289977" lvl="1" indent="-289977"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Reequilibre sus cuentas. Tenga en mente que una baja en sus inversiones a los 50 años puede retrasar su capacidad de jubilación.</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&lt;haga clic en la siguiente diapositiva&gt;</a:t>
            </a:r>
            <a:endParaRPr lang="es-ES_tradnl" sz="1200" noProof="0" dirty="0">
              <a:solidFill>
                <a:srgbClr val="404040"/>
              </a:solidFill>
              <a:latin typeface="News Gothic Std"/>
              <a:ea typeface="News Gothic Std"/>
              <a:cs typeface="News Gothic Std"/>
              <a:sym typeface="News Gothic Std"/>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solidFill>
                  <a:prstClr val="black"/>
                </a:solidFill>
                <a:latin typeface="News Gothic Std" pitchFamily="34" charset="0"/>
              </a:rPr>
              <a:pPr marL="289978"/>
              <a:t>31</a:t>
            </a:fld>
            <a:endParaRPr lang="en-US" sz="1200" dirty="0">
              <a:solidFill>
                <a:prstClr val="black"/>
              </a:solidFill>
              <a:latin typeface="News Gothic Std" pitchFamily="34"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37" y="3487708"/>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64" y="4560569"/>
            <a:ext cx="731520" cy="720091"/>
          </a:xfrm>
          <a:prstGeom prst="rect">
            <a:avLst/>
          </a:prstGeom>
        </p:spPr>
      </p:pic>
    </p:spTree>
    <p:extLst>
      <p:ext uri="{BB962C8B-B14F-4D97-AF65-F5344CB8AC3E}">
        <p14:creationId xmlns:p14="http://schemas.microsoft.com/office/powerpoint/2010/main" val="3319733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394200" y="912813"/>
            <a:ext cx="2451100" cy="1838325"/>
          </a:xfrm>
          <a:ln/>
        </p:spPr>
      </p:sp>
      <p:sp>
        <p:nvSpPr>
          <p:cNvPr id="55300" name="Rectangle 1027"/>
          <p:cNvSpPr>
            <a:spLocks noGrp="1" noChangeArrowheads="1"/>
          </p:cNvSpPr>
          <p:nvPr>
            <p:ph type="body" idx="1"/>
          </p:nvPr>
        </p:nvSpPr>
        <p:spPr>
          <a:xfrm>
            <a:off x="1295400" y="2751138"/>
            <a:ext cx="5791199" cy="665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14400">
              <a:lnSpc>
                <a:spcPct val="100000"/>
              </a:lnSpc>
              <a:spcBef>
                <a:spcPts val="1900"/>
              </a:spcBef>
              <a:defRPr sz="1800"/>
            </a:pPr>
            <a:r>
              <a:rPr lang="es-ES_tradnl" sz="1200" b="1" noProof="0" dirty="0" smtClean="0">
                <a:solidFill>
                  <a:srgbClr val="404040"/>
                </a:solidFill>
                <a:latin typeface="News Gothic Std"/>
                <a:ea typeface="News Gothic Std"/>
                <a:cs typeface="News Gothic Std"/>
                <a:sym typeface="News Gothic Std"/>
              </a:rPr>
              <a:t>Ahorrando para la Jubilación según Etapa de Vida –Mujer Jubilada </a:t>
            </a:r>
          </a:p>
          <a:p>
            <a:pPr lvl="0" defTabSz="914400">
              <a:lnSpc>
                <a:spcPct val="100000"/>
              </a:lnSpc>
              <a:defRPr sz="1800"/>
            </a:pPr>
            <a:endParaRPr lang="es-ES_tradnl" sz="1200" b="1"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Los 60 son una etapa de transición. Quizás este trabajando menos y se jubile. Aunque haya alcanzado una edad de jubilación, es importante que mantenga su enfoque para poderse jubilar con confianza. Esta es una buena oportunidad para revisar el folleto “Estrategia Balanceada” en la sección “Jubílese con Confianza”.</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 </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Ayuda ver su patrimonio en tres secciones:</a:t>
            </a:r>
          </a:p>
          <a:p>
            <a:pPr marL="241649" lvl="0" indent="-241649" defTabSz="914400">
              <a:lnSpc>
                <a:spcPct val="100000"/>
              </a:lnSpc>
              <a:buSzPct val="100000"/>
              <a:buAutoNum type="arabicPeriod"/>
              <a:defRPr sz="1800"/>
            </a:pPr>
            <a:r>
              <a:rPr lang="es-ES_tradnl" sz="1200" b="1" noProof="0" dirty="0" smtClean="0">
                <a:solidFill>
                  <a:srgbClr val="404040"/>
                </a:solidFill>
                <a:latin typeface="News Gothic Std"/>
                <a:ea typeface="News Gothic Std"/>
                <a:cs typeface="News Gothic Std"/>
                <a:sym typeface="News Gothic Std"/>
              </a:rPr>
              <a:t>“Activos de Protección” </a:t>
            </a:r>
            <a:r>
              <a:rPr lang="es-ES_tradnl" sz="1200" noProof="0" dirty="0" smtClean="0">
                <a:solidFill>
                  <a:srgbClr val="404040"/>
                </a:solidFill>
                <a:latin typeface="News Gothic Std"/>
                <a:ea typeface="News Gothic Std"/>
                <a:cs typeface="News Gothic Std"/>
                <a:sym typeface="News Gothic Std"/>
              </a:rPr>
              <a:t>le ayudan a proteger su estilo de vida actual durante los próximos tres años. </a:t>
            </a:r>
            <a:r>
              <a:rPr lang="es-ES_tradnl" sz="1200" i="1" noProof="0" dirty="0" smtClean="0">
                <a:solidFill>
                  <a:srgbClr val="404040"/>
                </a:solidFill>
                <a:latin typeface="News Gothic Std"/>
                <a:ea typeface="News Gothic Std"/>
                <a:cs typeface="News Gothic Std"/>
                <a:sym typeface="News Gothic Std"/>
              </a:rPr>
              <a:t>Incluidos en esta sección son cosas como efectivo, compra de casa, inversiones parcialmente protegidas, anualidades tradicionales, coberturas a través de </a:t>
            </a:r>
            <a:r>
              <a:rPr lang="es-ES_tradnl" sz="1200" b="1" i="1" noProof="0" dirty="0" smtClean="0">
                <a:solidFill>
                  <a:srgbClr val="404040"/>
                </a:solidFill>
                <a:latin typeface="News Gothic Std"/>
                <a:ea typeface="News Gothic Std"/>
                <a:cs typeface="News Gothic Std"/>
                <a:sym typeface="News Gothic Std"/>
              </a:rPr>
              <a:t>calls/puts/collars</a:t>
            </a:r>
            <a:r>
              <a:rPr lang="es-ES_tradnl" sz="1200" i="1" noProof="0" dirty="0" smtClean="0">
                <a:solidFill>
                  <a:srgbClr val="404040"/>
                </a:solidFill>
                <a:latin typeface="News Gothic Std"/>
                <a:ea typeface="News Gothic Std"/>
                <a:cs typeface="News Gothic Std"/>
                <a:sym typeface="News Gothic Std"/>
              </a:rPr>
              <a:t>, seguros y capital humano.</a:t>
            </a:r>
            <a:endParaRPr lang="es-ES_tradnl" sz="1200" noProof="0" dirty="0" smtClean="0">
              <a:solidFill>
                <a:srgbClr val="404040"/>
              </a:solidFill>
              <a:latin typeface="News Gothic Std"/>
              <a:ea typeface="News Gothic Std"/>
              <a:cs typeface="News Gothic Std"/>
              <a:sym typeface="News Gothic Std"/>
            </a:endParaRPr>
          </a:p>
          <a:p>
            <a:pPr marL="241649" lvl="0" indent="-241649" defTabSz="914400">
              <a:lnSpc>
                <a:spcPct val="100000"/>
              </a:lnSpc>
              <a:buSzPct val="100000"/>
              <a:buAutoNum type="arabicPeriod"/>
              <a:defRPr sz="1800"/>
            </a:pPr>
            <a:endParaRPr lang="es-ES_tradnl" sz="1200" noProof="0" dirty="0" smtClean="0">
              <a:solidFill>
                <a:srgbClr val="404040"/>
              </a:solidFill>
              <a:latin typeface="News Gothic Std"/>
              <a:ea typeface="News Gothic Std"/>
              <a:cs typeface="News Gothic Std"/>
              <a:sym typeface="News Gothic Std"/>
            </a:endParaRPr>
          </a:p>
          <a:p>
            <a:pPr marL="241649" lvl="0" indent="-241649" defTabSz="914400">
              <a:lnSpc>
                <a:spcPct val="100000"/>
              </a:lnSpc>
              <a:buSzPct val="100000"/>
              <a:buAutoNum type="arabicPeriod" startAt="2"/>
              <a:defRPr sz="1800"/>
            </a:pPr>
            <a:r>
              <a:rPr lang="es-ES_tradnl" sz="1200" b="1" noProof="0" dirty="0" smtClean="0">
                <a:solidFill>
                  <a:srgbClr val="404040"/>
                </a:solidFill>
                <a:latin typeface="News Gothic Std"/>
                <a:ea typeface="News Gothic Std"/>
                <a:cs typeface="News Gothic Std"/>
                <a:sym typeface="News Gothic Std"/>
              </a:rPr>
              <a:t>“Activos del Mercado” </a:t>
            </a:r>
            <a:r>
              <a:rPr lang="es-ES_tradnl" sz="1200" noProof="0" dirty="0" smtClean="0">
                <a:solidFill>
                  <a:srgbClr val="404040"/>
                </a:solidFill>
                <a:latin typeface="News Gothic Std"/>
                <a:ea typeface="News Gothic Std"/>
                <a:cs typeface="News Gothic Std"/>
                <a:sym typeface="News Gothic Std"/>
              </a:rPr>
              <a:t>le ayudan a mantener su estilo de vida manteniéndose a la par de la inflación durante su vida. </a:t>
            </a:r>
            <a:r>
              <a:rPr lang="es-ES_tradnl" sz="1200" i="1" noProof="0" dirty="0" smtClean="0">
                <a:solidFill>
                  <a:srgbClr val="404040"/>
                </a:solidFill>
                <a:latin typeface="News Gothic Std"/>
                <a:ea typeface="News Gothic Std"/>
                <a:cs typeface="News Gothic Std"/>
                <a:sym typeface="News Gothic Std"/>
              </a:rPr>
              <a:t>Incluidas en esta sección están los líquidos, ingresos fijos, efectivo (reservados para oportunidades de inversión), inversiones estratégicas como fondos de fondos e inversiones liquidas </a:t>
            </a:r>
            <a:br>
              <a:rPr lang="es-ES_tradnl" sz="1200" i="1" noProof="0" dirty="0" smtClean="0">
                <a:solidFill>
                  <a:srgbClr val="404040"/>
                </a:solidFill>
                <a:latin typeface="News Gothic Std"/>
                <a:ea typeface="News Gothic Std"/>
                <a:cs typeface="News Gothic Std"/>
                <a:sym typeface="News Gothic Std"/>
              </a:rPr>
            </a:br>
            <a:r>
              <a:rPr lang="es-ES_tradnl" sz="1200" i="1" noProof="0" dirty="0" smtClean="0">
                <a:solidFill>
                  <a:srgbClr val="404040"/>
                </a:solidFill>
                <a:latin typeface="News Gothic Std"/>
                <a:ea typeface="News Gothic Std"/>
                <a:cs typeface="News Gothic Std"/>
                <a:sym typeface="News Gothic Std"/>
              </a:rPr>
              <a:t>“no tradicionales” como comodidades.</a:t>
            </a:r>
            <a:endParaRPr lang="es-ES_tradnl" sz="1200" noProof="0" dirty="0" smtClean="0">
              <a:solidFill>
                <a:srgbClr val="404040"/>
              </a:solidFill>
              <a:latin typeface="News Gothic Std"/>
              <a:ea typeface="News Gothic Std"/>
              <a:cs typeface="News Gothic Std"/>
              <a:sym typeface="News Gothic Std"/>
            </a:endParaRPr>
          </a:p>
          <a:p>
            <a:pPr marL="241649" lvl="0" indent="-241649" defTabSz="914400">
              <a:lnSpc>
                <a:spcPct val="100000"/>
              </a:lnSpc>
              <a:buSzPct val="100000"/>
              <a:buAutoNum type="arabicPeriod" startAt="2"/>
              <a:defRPr sz="1800"/>
            </a:pPr>
            <a:endParaRPr lang="es-ES_tradnl" sz="1200" noProof="0" dirty="0" smtClean="0">
              <a:solidFill>
                <a:srgbClr val="404040"/>
              </a:solidFill>
              <a:latin typeface="News Gothic Std"/>
              <a:ea typeface="News Gothic Std"/>
              <a:cs typeface="News Gothic Std"/>
              <a:sym typeface="News Gothic Std"/>
            </a:endParaRPr>
          </a:p>
          <a:p>
            <a:pPr marL="241649" lvl="0" indent="-241649" defTabSz="914400">
              <a:lnSpc>
                <a:spcPct val="100000"/>
              </a:lnSpc>
              <a:buSzPct val="100000"/>
              <a:buAutoNum type="arabicPeriod" startAt="3"/>
              <a:defRPr sz="1800"/>
            </a:pPr>
            <a:r>
              <a:rPr lang="es-ES_tradnl" sz="1200" b="1" noProof="0" dirty="0" smtClean="0">
                <a:solidFill>
                  <a:srgbClr val="404040"/>
                </a:solidFill>
                <a:latin typeface="News Gothic Std"/>
                <a:ea typeface="News Gothic Std"/>
                <a:cs typeface="News Gothic Std"/>
                <a:sym typeface="News Gothic Std"/>
              </a:rPr>
              <a:t>“Activos de Aspiraciones” </a:t>
            </a:r>
            <a:r>
              <a:rPr lang="es-ES_tradnl" sz="1200" noProof="0" dirty="0" smtClean="0">
                <a:solidFill>
                  <a:srgbClr val="404040"/>
                </a:solidFill>
                <a:latin typeface="News Gothic Std"/>
                <a:ea typeface="News Gothic Std"/>
                <a:cs typeface="News Gothic Std"/>
                <a:sym typeface="News Gothic Std"/>
              </a:rPr>
              <a:t>mejoran su estilo de vida, ayudándole a crear o aumentar su patrimonio. </a:t>
            </a:r>
            <a:r>
              <a:rPr lang="es-ES_tradnl" sz="1200" i="1" noProof="0" dirty="0" smtClean="0">
                <a:solidFill>
                  <a:srgbClr val="404040"/>
                </a:solidFill>
                <a:latin typeface="News Gothic Std"/>
                <a:ea typeface="News Gothic Std"/>
                <a:cs typeface="News Gothic Std"/>
                <a:sym typeface="News Gothic Std"/>
              </a:rPr>
              <a:t>En esta sección están la inversiones alternativas (capital privado o fondos de cobertura), inversiones de bienes raíces, concentraciones, negocios pequeños, acciones concentradas y posiciones de opciones de acciones.</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 </a:t>
            </a:r>
          </a:p>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¿Y qué del riesgo? </a:t>
            </a:r>
            <a:r>
              <a:rPr lang="es-ES_tradnl" sz="1200" noProof="0" dirty="0" smtClean="0">
                <a:solidFill>
                  <a:srgbClr val="404040"/>
                </a:solidFill>
                <a:latin typeface="News Gothic Std"/>
                <a:ea typeface="News Gothic Std"/>
                <a:cs typeface="News Gothic Std"/>
                <a:sym typeface="News Gothic Std"/>
              </a:rPr>
              <a:t>Pero eso también es riesgoso, porque jubilados pueden sentirse nerviosos colocando sus activos en otra cosa que no sea efectivo o certificados de depósitos. Pero eso también puede ser riesgoso ya que en el transcurso de una jubilación de 10-30 años, inversiones ultra-conservadoras podrían perder un valor substancial debido a la inflación. Por esa razón, considere una distribución de activos de tal manera que sus retornos se produzcan a un mayor paso que la inflación, mientras sigue manteniendo su tolerancia de riesgo.</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 </a:t>
            </a: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Es bueno mantenerse en contacto con su asesor financiero para asegurarse que sus activos se mantengan en camino durante su jubilación.</a:t>
            </a:r>
          </a:p>
          <a:p>
            <a:pPr lvl="0" defTabSz="914400">
              <a:lnSpc>
                <a:spcPct val="100000"/>
              </a:lnSpc>
              <a:defRPr sz="1800"/>
            </a:pP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&lt;haga clic en la siguiente diapositiva&gt;</a:t>
            </a:r>
          </a:p>
          <a:p>
            <a:endParaRPr lang="es-ES_tradnl" b="1" noProof="0" dirty="0"/>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solidFill>
                  <a:prstClr val="black"/>
                </a:solidFill>
                <a:latin typeface="News Gothic Std" pitchFamily="34" charset="0"/>
              </a:rPr>
              <a:pPr marL="289978"/>
              <a:t>32</a:t>
            </a:fld>
            <a:endParaRPr lang="en-US" sz="1200" dirty="0">
              <a:solidFill>
                <a:prstClr val="black"/>
              </a:solidFill>
              <a:latin typeface="News Gothic Std"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2"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665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4200" y="1041400"/>
            <a:ext cx="2451100" cy="1838325"/>
          </a:xfrm>
        </p:spPr>
      </p:sp>
      <p:sp>
        <p:nvSpPr>
          <p:cNvPr id="3" name="Notes Placeholder 2"/>
          <p:cNvSpPr>
            <a:spLocks noGrp="1"/>
          </p:cNvSpPr>
          <p:nvPr>
            <p:ph type="body" idx="1"/>
          </p:nvPr>
        </p:nvSpPr>
        <p:spPr>
          <a:xfrm>
            <a:off x="1518921" y="2879726"/>
            <a:ext cx="5371253" cy="5921376"/>
          </a:xfrm>
        </p:spPr>
        <p:txBody>
          <a:bodyPr/>
          <a:lstStyle/>
          <a:p>
            <a:r>
              <a:rPr lang="es-ES_tradnl" b="1" noProof="0" dirty="0" smtClean="0"/>
              <a:t>La Viudez</a:t>
            </a:r>
          </a:p>
          <a:p>
            <a:endParaRPr lang="es-ES_tradnl" b="1" noProof="0" dirty="0" smtClean="0"/>
          </a:p>
          <a:p>
            <a:r>
              <a:rPr lang="es-ES_tradnl" b="1" noProof="0" dirty="0" smtClean="0"/>
              <a:t>Diga:</a:t>
            </a:r>
            <a:r>
              <a:rPr lang="es-ES_tradnl" noProof="0" dirty="0" smtClean="0"/>
              <a:t> Desafortunadamente,</a:t>
            </a:r>
            <a:r>
              <a:rPr lang="es-ES_tradnl" baseline="0" noProof="0" dirty="0" smtClean="0"/>
              <a:t> la viudez es una realidad para muchas mujeres y puede ocurrir en cualquier etapa de la vida. Es común que una esposa dependa de su marido para que administre las finanzas, invierta los ahorros y coordine los planes de su patrimonio. Pero cuando el fallece – algunas veces de repente – ella necesita aprender como hacerlo todo sola.</a:t>
            </a:r>
          </a:p>
          <a:p>
            <a:r>
              <a:rPr lang="es-ES_tradnl" noProof="0" dirty="0" smtClean="0"/>
              <a:t> </a:t>
            </a:r>
          </a:p>
          <a:p>
            <a:r>
              <a:rPr lang="es-ES_tradnl" noProof="0" dirty="0" smtClean="0"/>
              <a:t>Aquí hay cuatro pasos para ayudarle</a:t>
            </a:r>
            <a:r>
              <a:rPr lang="es-ES_tradnl" baseline="0" noProof="0" dirty="0" smtClean="0"/>
              <a:t> a prepararse mejor. </a:t>
            </a:r>
            <a:endParaRPr lang="es-ES_tradnl" noProof="0" dirty="0" smtClean="0"/>
          </a:p>
          <a:p>
            <a:endParaRPr lang="es-ES_tradnl" sz="1000" noProof="0" dirty="0" smtClean="0"/>
          </a:p>
          <a:p>
            <a:pPr marL="241649" indent="-241649">
              <a:buFont typeface="+mj-lt"/>
              <a:buAutoNum type="arabicPeriod"/>
            </a:pPr>
            <a:r>
              <a:rPr lang="es-ES_tradnl" noProof="0" dirty="0" smtClean="0"/>
              <a:t>Como mencionamos,</a:t>
            </a:r>
            <a:r>
              <a:rPr lang="es-ES_tradnl" baseline="0" noProof="0" dirty="0" smtClean="0"/>
              <a:t> aprenda lo básico de Inversiones</a:t>
            </a:r>
            <a:r>
              <a:rPr lang="es-ES_tradnl" noProof="0" dirty="0" smtClean="0"/>
              <a:t>.  Trabaje</a:t>
            </a:r>
            <a:r>
              <a:rPr lang="es-ES_tradnl" baseline="0" noProof="0" dirty="0" smtClean="0"/>
              <a:t> junto con su esposo para revisar, entender y determinar el plan de distribución que más les convenga.</a:t>
            </a:r>
            <a:endParaRPr lang="es-ES_tradnl" noProof="0" dirty="0" smtClean="0"/>
          </a:p>
          <a:p>
            <a:pPr marL="241649" indent="-241649">
              <a:buFont typeface="+mj-lt"/>
              <a:buAutoNum type="arabicPeriod"/>
            </a:pPr>
            <a:r>
              <a:rPr lang="es-ES_tradnl" noProof="0" dirty="0" smtClean="0"/>
              <a:t>Cree</a:t>
            </a:r>
            <a:r>
              <a:rPr lang="es-ES_tradnl" baseline="0" noProof="0" dirty="0" smtClean="0"/>
              <a:t> un plan detallado de su patrimonio con instrucciones</a:t>
            </a:r>
            <a:r>
              <a:rPr lang="es-ES_tradnl" noProof="0" dirty="0" smtClean="0"/>
              <a:t>. Considere</a:t>
            </a:r>
            <a:r>
              <a:rPr lang="es-ES_tradnl" baseline="0" noProof="0" dirty="0" smtClean="0"/>
              <a:t> revisar los beneficios de empleado, Seguro Social, seguro de vida, y posiblemente usar fideicomisos para transferir el dinero de forma eficiente con respecto a los impuestos.</a:t>
            </a:r>
            <a:endParaRPr lang="es-ES_tradnl" noProof="0" dirty="0" smtClean="0"/>
          </a:p>
          <a:p>
            <a:pPr marL="241649" indent="-241649">
              <a:buFont typeface="+mj-lt"/>
              <a:buAutoNum type="arabicPeriod"/>
            </a:pPr>
            <a:r>
              <a:rPr lang="es-ES_tradnl" noProof="0" dirty="0" smtClean="0"/>
              <a:t>Obtenga experiencia</a:t>
            </a:r>
            <a:r>
              <a:rPr lang="es-ES_tradnl" baseline="0" noProof="0" dirty="0" smtClean="0"/>
              <a:t> con ahorros e inversiones</a:t>
            </a:r>
            <a:r>
              <a:rPr lang="es-ES_tradnl" noProof="0" dirty="0" smtClean="0"/>
              <a:t>. La</a:t>
            </a:r>
            <a:r>
              <a:rPr lang="es-ES_tradnl" baseline="0" noProof="0" dirty="0" smtClean="0"/>
              <a:t> experiencia no tiene substituto.</a:t>
            </a:r>
            <a:endParaRPr lang="es-ES_tradnl" noProof="0" dirty="0" smtClean="0"/>
          </a:p>
          <a:p>
            <a:pPr marL="241649" indent="-241649">
              <a:buFont typeface="+mj-lt"/>
              <a:buAutoNum type="arabicPeriod"/>
            </a:pPr>
            <a:r>
              <a:rPr lang="es-ES_tradnl" noProof="0" dirty="0" smtClean="0"/>
              <a:t>Reúnase</a:t>
            </a:r>
            <a:r>
              <a:rPr lang="es-ES_tradnl" baseline="0" noProof="0" dirty="0" smtClean="0"/>
              <a:t> con sus asesores con regularidad</a:t>
            </a:r>
            <a:r>
              <a:rPr lang="es-ES_tradnl" noProof="0" dirty="0" smtClean="0"/>
              <a:t>. Una buena</a:t>
            </a:r>
            <a:r>
              <a:rPr lang="es-ES_tradnl" baseline="0" noProof="0" dirty="0" smtClean="0"/>
              <a:t> manera de asegurarse de que ambos están listos para heredar el patrimonio y manejarlo sin el otro, es reuniéndose con los asesores financieros y legales por lo menos una vez al año.</a:t>
            </a:r>
            <a:r>
              <a:rPr lang="es-ES_tradnl" noProof="0" dirty="0" smtClean="0"/>
              <a:t> </a:t>
            </a:r>
            <a:endParaRPr lang="es-ES_tradnl" sz="1000" noProof="0" dirty="0" smtClean="0"/>
          </a:p>
          <a:p>
            <a:r>
              <a:rPr lang="es-ES_tradnl" noProof="0" dirty="0" smtClean="0"/>
              <a:t>Hablando</a:t>
            </a:r>
            <a:r>
              <a:rPr lang="es-ES_tradnl" baseline="0" noProof="0" dirty="0" smtClean="0"/>
              <a:t> de esto puede ser difícil y triste</a:t>
            </a:r>
            <a:r>
              <a:rPr lang="es-ES_tradnl" noProof="0" dirty="0" smtClean="0"/>
              <a:t>, pero cuando tiene un plan y lo ha hablado con sus</a:t>
            </a:r>
            <a:r>
              <a:rPr lang="es-ES_tradnl" baseline="0" noProof="0" dirty="0" smtClean="0"/>
              <a:t> seres queridos, podría adquirir ciertos cambios a raíz de dicha conversación como:</a:t>
            </a:r>
            <a:endParaRPr lang="es-ES_tradnl" noProof="0" dirty="0" smtClean="0"/>
          </a:p>
          <a:p>
            <a:pPr marL="364151" lvl="1" indent="-181236">
              <a:buFont typeface="Arial" panose="020B0604020202020204" pitchFamily="34" charset="0"/>
              <a:buChar char="•"/>
            </a:pPr>
            <a:r>
              <a:rPr lang="es-ES_tradnl" noProof="0" dirty="0" smtClean="0"/>
              <a:t>Una relación más cercana</a:t>
            </a:r>
          </a:p>
          <a:p>
            <a:pPr marL="364151" lvl="1" indent="-181236">
              <a:buFont typeface="Arial" panose="020B0604020202020204" pitchFamily="34" charset="0"/>
              <a:buChar char="•"/>
            </a:pPr>
            <a:r>
              <a:rPr lang="es-ES_tradnl" noProof="0" dirty="0" smtClean="0"/>
              <a:t>Calma</a:t>
            </a:r>
            <a:r>
              <a:rPr lang="es-ES_tradnl" baseline="0" noProof="0" dirty="0" smtClean="0"/>
              <a:t> para usted y sus seres queridos</a:t>
            </a:r>
            <a:endParaRPr lang="es-ES_tradnl" noProof="0" dirty="0" smtClean="0"/>
          </a:p>
          <a:p>
            <a:pPr marL="364151" lvl="1" indent="-181236">
              <a:buFont typeface="Arial" panose="020B0604020202020204" pitchFamily="34" charset="0"/>
              <a:buChar char="•"/>
            </a:pPr>
            <a:r>
              <a:rPr lang="es-ES_tradnl" noProof="0" dirty="0" smtClean="0"/>
              <a:t>Saber que, sin importar</a:t>
            </a:r>
            <a:r>
              <a:rPr lang="es-ES_tradnl" baseline="0" noProof="0" dirty="0" smtClean="0"/>
              <a:t> lo que traiga el destino</a:t>
            </a:r>
            <a:r>
              <a:rPr lang="es-ES_tradnl" noProof="0" dirty="0" smtClean="0"/>
              <a:t>, tomaron juntos</a:t>
            </a:r>
            <a:r>
              <a:rPr lang="es-ES_tradnl" baseline="0" noProof="0" dirty="0" smtClean="0"/>
              <a:t> la mejor decisión para ustedes.</a:t>
            </a:r>
            <a:endParaRPr lang="es-ES_tradnl" noProof="0" dirty="0" smtClean="0"/>
          </a:p>
          <a:p>
            <a:endParaRPr lang="es-ES_tradnl" sz="1000" noProof="0" dirty="0" smtClean="0"/>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endParaRPr lang="es-ES_tradnl" noProof="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2"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33</a:t>
            </a:fld>
            <a:endParaRPr lang="en-US" sz="1200" dirty="0">
              <a:latin typeface="News Gothic Std" pitchFamily="34" charset="0"/>
            </a:endParaRPr>
          </a:p>
        </p:txBody>
      </p:sp>
    </p:spTree>
    <p:extLst>
      <p:ext uri="{BB962C8B-B14F-4D97-AF65-F5344CB8AC3E}">
        <p14:creationId xmlns:p14="http://schemas.microsoft.com/office/powerpoint/2010/main" val="1385084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xfrm>
            <a:off x="4394200" y="1041400"/>
            <a:ext cx="2451100" cy="1838325"/>
          </a:xfrm>
          <a:ln/>
        </p:spPr>
      </p:sp>
      <p:sp>
        <p:nvSpPr>
          <p:cNvPr id="70660" name="Rectangle 3"/>
          <p:cNvSpPr>
            <a:spLocks noGrp="1" noChangeArrowheads="1"/>
          </p:cNvSpPr>
          <p:nvPr>
            <p:ph type="body" idx="1"/>
          </p:nvPr>
        </p:nvSpPr>
        <p:spPr>
          <a:xfrm>
            <a:off x="1524000" y="2879725"/>
            <a:ext cx="5321300" cy="6161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14400">
              <a:lnSpc>
                <a:spcPct val="100000"/>
              </a:lnSpc>
              <a:spcBef>
                <a:spcPts val="1900"/>
              </a:spcBef>
              <a:defRPr sz="1800"/>
            </a:pPr>
            <a:r>
              <a:rPr lang="es-ES_tradnl" sz="1200" b="1" noProof="0" dirty="0" smtClean="0">
                <a:solidFill>
                  <a:srgbClr val="404040"/>
                </a:solidFill>
                <a:latin typeface="News Gothic Std"/>
                <a:ea typeface="News Gothic Std"/>
                <a:cs typeface="News Gothic Std"/>
                <a:sym typeface="News Gothic Std"/>
              </a:rPr>
              <a:t>Felicitaciones</a:t>
            </a:r>
            <a:endParaRPr lang="es-ES_tradnl" sz="1200" noProof="0" dirty="0" smtClean="0">
              <a:solidFill>
                <a:srgbClr val="404040"/>
              </a:solidFill>
              <a:latin typeface="News Gothic Std"/>
              <a:ea typeface="News Gothic Std"/>
              <a:cs typeface="News Gothic Std"/>
              <a:sym typeface="News Gothic Std"/>
            </a:endParaRPr>
          </a:p>
          <a:p>
            <a:pPr lvl="0" defTabSz="914400">
              <a:lnSpc>
                <a:spcPts val="800"/>
              </a:lnSpc>
              <a:defRPr sz="1800"/>
            </a:pPr>
            <a:endParaRPr lang="es-ES_tradnl" sz="900" b="1"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y finalmente, vea la parte inferior de su folleto. En resumen, las mujeres deben considerar:</a:t>
            </a:r>
          </a:p>
          <a:p>
            <a:pPr marL="364151" lvl="1" indent="-181235" defTabSz="914400">
              <a:lnSpc>
                <a:spcPct val="100000"/>
              </a:lnSpc>
              <a:buSzPct val="100000"/>
              <a:buFont typeface="Arial"/>
              <a:buChar char="•"/>
              <a:defRPr sz="1800"/>
            </a:pPr>
            <a:r>
              <a:rPr lang="es-ES_tradnl" sz="1200" noProof="0" dirty="0" smtClean="0">
                <a:solidFill>
                  <a:srgbClr val="404040"/>
                </a:solidFill>
                <a:latin typeface="News Gothic Std"/>
                <a:ea typeface="News Gothic Std"/>
                <a:cs typeface="News Gothic Std"/>
                <a:sym typeface="News Gothic Std"/>
              </a:rPr>
              <a:t>Aprender más sobre sus finanzas usando los recursos de Regions.com/espanol</a:t>
            </a:r>
          </a:p>
          <a:p>
            <a:pPr marL="364151" lvl="1" indent="-181235" defTabSz="914400">
              <a:lnSpc>
                <a:spcPct val="100000"/>
              </a:lnSpc>
              <a:buSzPct val="100000"/>
              <a:buFont typeface="Arial"/>
              <a:buChar char="•"/>
              <a:defRPr sz="1800"/>
            </a:pPr>
            <a:r>
              <a:rPr lang="es-ES_tradnl" sz="1200" noProof="0" dirty="0" smtClean="0">
                <a:solidFill>
                  <a:srgbClr val="404040"/>
                </a:solidFill>
                <a:latin typeface="News Gothic Std"/>
                <a:ea typeface="News Gothic Std"/>
                <a:cs typeface="News Gothic Std"/>
                <a:sym typeface="News Gothic Std"/>
              </a:rPr>
              <a:t>Buscar ayuda de un asesor financiero cuando la necesita</a:t>
            </a:r>
          </a:p>
          <a:p>
            <a:pPr marL="364151" lvl="1" indent="-181235" defTabSz="914400">
              <a:lnSpc>
                <a:spcPct val="100000"/>
              </a:lnSpc>
              <a:buSzPct val="100000"/>
              <a:buFont typeface="Arial"/>
              <a:buChar char="•"/>
              <a:defRPr sz="1800"/>
            </a:pPr>
            <a:r>
              <a:rPr lang="es-ES_tradnl" sz="1200" noProof="0" dirty="0" smtClean="0">
                <a:solidFill>
                  <a:srgbClr val="404040"/>
                </a:solidFill>
                <a:latin typeface="News Gothic Std"/>
                <a:ea typeface="News Gothic Std"/>
                <a:cs typeface="News Gothic Std"/>
                <a:sym typeface="News Gothic Std"/>
              </a:rPr>
              <a:t>Organizar su casa financiera: tenga buen crédito a su nombre</a:t>
            </a:r>
          </a:p>
          <a:p>
            <a:pPr marL="364151" lvl="1" indent="-181235" defTabSz="914400">
              <a:lnSpc>
                <a:spcPct val="100000"/>
              </a:lnSpc>
              <a:buSzPct val="100000"/>
              <a:buFont typeface="Arial"/>
              <a:buChar char="•"/>
              <a:defRPr sz="1800"/>
            </a:pPr>
            <a:r>
              <a:rPr lang="es-ES_tradnl" sz="1200" noProof="0" dirty="0" smtClean="0">
                <a:solidFill>
                  <a:srgbClr val="404040"/>
                </a:solidFill>
                <a:latin typeface="News Gothic Std"/>
                <a:ea typeface="News Gothic Std"/>
                <a:cs typeface="News Gothic Std"/>
                <a:sym typeface="News Gothic Std"/>
              </a:rPr>
              <a:t>Involúcrese en el día a día de sus finanzas. </a:t>
            </a:r>
          </a:p>
          <a:p>
            <a:pPr marL="364151" lvl="1" indent="-181235" defTabSz="914400">
              <a:lnSpc>
                <a:spcPct val="100000"/>
              </a:lnSpc>
              <a:buSzPct val="100000"/>
              <a:buFont typeface="Arial"/>
              <a:buChar char="•"/>
              <a:defRPr sz="1800"/>
            </a:pPr>
            <a:r>
              <a:rPr lang="es-ES_tradnl" sz="1200" noProof="0" dirty="0" smtClean="0">
                <a:solidFill>
                  <a:srgbClr val="404040"/>
                </a:solidFill>
                <a:latin typeface="News Gothic Std"/>
                <a:ea typeface="News Gothic Std"/>
                <a:cs typeface="News Gothic Std"/>
                <a:sym typeface="News Gothic Std"/>
              </a:rPr>
              <a:t>Tener un plan financiero incluye metas a corto, -mediano y largo plazo.</a:t>
            </a:r>
          </a:p>
          <a:p>
            <a:pPr marL="364151" lvl="1" indent="-181235" defTabSz="914400">
              <a:lnSpc>
                <a:spcPct val="100000"/>
              </a:lnSpc>
              <a:buSzPct val="100000"/>
              <a:buFont typeface="Arial"/>
              <a:buChar char="•"/>
              <a:defRPr sz="1800"/>
            </a:pPr>
            <a:r>
              <a:rPr lang="es-ES_tradnl" sz="1200" noProof="0" dirty="0" smtClean="0">
                <a:solidFill>
                  <a:srgbClr val="404040"/>
                </a:solidFill>
                <a:latin typeface="News Gothic Std"/>
                <a:ea typeface="News Gothic Std"/>
                <a:cs typeface="News Gothic Std"/>
                <a:sym typeface="News Gothic Std"/>
              </a:rPr>
              <a:t>Empezar a ahorrar ahora para sus metas y su jubilación. Es probable que necesite más para su jubilación de que necesitaría un hombre.</a:t>
            </a:r>
          </a:p>
          <a:p>
            <a:pPr lvl="0" defTabSz="914400">
              <a:lnSpc>
                <a:spcPts val="800"/>
              </a:lnSpc>
              <a:defRPr sz="1800"/>
            </a:pPr>
            <a:endParaRPr lang="es-ES_tradnl" sz="9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Gracias por participar en este seminario de Fundamentos Financieros de Regions  sobre </a:t>
            </a:r>
            <a:r>
              <a:rPr lang="es-ES_tradnl" sz="1200" b="1" i="1" noProof="0" dirty="0" smtClean="0">
                <a:solidFill>
                  <a:srgbClr val="404040"/>
                </a:solidFill>
                <a:latin typeface="News Gothic Std"/>
                <a:ea typeface="News Gothic Std"/>
                <a:cs typeface="News Gothic Std"/>
                <a:sym typeface="News Gothic Std"/>
              </a:rPr>
              <a:t>Lo que toda Mujer debe saber sobre el Dinero</a:t>
            </a:r>
            <a:r>
              <a:rPr lang="es-ES_tradnl" sz="1200" noProof="0" dirty="0" smtClean="0">
                <a:solidFill>
                  <a:srgbClr val="404040"/>
                </a:solidFill>
                <a:latin typeface="News Gothic Std"/>
                <a:ea typeface="News Gothic Std"/>
                <a:cs typeface="News Gothic Std"/>
                <a:sym typeface="News Gothic Std"/>
              </a:rPr>
              <a:t>. Hemos hablado sobre organizar su casa financiera, involucrarse a diario, tener un plan, y comenzar a ahorrar (o ahorrar más).</a:t>
            </a:r>
          </a:p>
          <a:p>
            <a:pPr lvl="0" defTabSz="914400">
              <a:lnSpc>
                <a:spcPts val="800"/>
              </a:lnSpc>
              <a:defRPr sz="1800"/>
            </a:pPr>
            <a:endParaRPr lang="es-ES_tradnl" sz="9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i="1" noProof="0" dirty="0" smtClean="0">
                <a:solidFill>
                  <a:srgbClr val="404040"/>
                </a:solidFill>
                <a:latin typeface="News Gothic Std"/>
                <a:ea typeface="News Gothic Std"/>
                <a:cs typeface="News Gothic Std"/>
                <a:sym typeface="News Gothic Std"/>
              </a:rPr>
              <a:t>[Inserte información y una invitación que sea específica a Regions en el momento. Recuerde que el tono y modo debería ser de consulta y amistoso. Asegúrese de mencionar su información de contacto en los folletos que se llevarán, e invítelos a contactarlo en el futuro.]</a:t>
            </a:r>
            <a:endParaRPr lang="es-ES_tradnl" sz="1200" noProof="0" dirty="0" smtClean="0">
              <a:solidFill>
                <a:srgbClr val="404040"/>
              </a:solidFill>
              <a:latin typeface="News Gothic Std"/>
              <a:ea typeface="News Gothic Std"/>
              <a:cs typeface="News Gothic Std"/>
              <a:sym typeface="News Gothic Std"/>
            </a:endParaRPr>
          </a:p>
          <a:p>
            <a:pPr lvl="0" defTabSz="914400">
              <a:lnSpc>
                <a:spcPts val="800"/>
              </a:lnSpc>
              <a:defRPr sz="1800"/>
            </a:pPr>
            <a:endParaRPr lang="es-ES_tradnl" sz="900" b="1" i="1" noProof="0" dirty="0" smtClean="0">
              <a:solidFill>
                <a:srgbClr val="404040"/>
              </a:solidFill>
              <a:latin typeface="News Gothic Std"/>
              <a:ea typeface="News Gothic Std"/>
              <a:cs typeface="News Gothic Std"/>
              <a:sym typeface="News Gothic Std"/>
            </a:endParaRPr>
          </a:p>
          <a:p>
            <a:pPr lvl="0" defTabSz="914400">
              <a:lnSpc>
                <a:spcPct val="100000"/>
              </a:lnSpc>
              <a:spcBef>
                <a:spcPts val="600"/>
              </a:spcBef>
              <a:defRPr sz="1800"/>
            </a:pPr>
            <a:r>
              <a:rPr lang="es-ES_tradnl" sz="1200" b="1" noProof="0" dirty="0" smtClean="0">
                <a:solidFill>
                  <a:srgbClr val="404040"/>
                </a:solidFill>
                <a:latin typeface="News Gothic Std"/>
                <a:ea typeface="News Gothic Std"/>
                <a:cs typeface="News Gothic Std"/>
                <a:sym typeface="News Gothic Std"/>
              </a:rPr>
              <a:t>Pregunte: </a:t>
            </a:r>
            <a:r>
              <a:rPr lang="es-ES_tradnl" sz="1200" noProof="0" dirty="0" smtClean="0">
                <a:solidFill>
                  <a:srgbClr val="404040"/>
                </a:solidFill>
                <a:latin typeface="News Gothic Std"/>
                <a:ea typeface="News Gothic Std"/>
                <a:cs typeface="News Gothic Std"/>
                <a:sym typeface="News Gothic Std"/>
              </a:rPr>
              <a:t>¿Para finalizar, qué preguntas tienen de lo que hemos cubierto en el seminario?</a:t>
            </a:r>
            <a:r>
              <a:rPr lang="es-ES_tradnl" sz="1200" b="1" noProof="0" dirty="0" smtClean="0">
                <a:solidFill>
                  <a:srgbClr val="404040"/>
                </a:solidFill>
                <a:latin typeface="News Gothic Std"/>
                <a:ea typeface="News Gothic Std"/>
                <a:cs typeface="News Gothic Std"/>
                <a:sym typeface="News Gothic Std"/>
              </a:rPr>
              <a:t> </a:t>
            </a:r>
            <a:endParaRPr lang="es-ES_tradnl" sz="1200" noProof="0" dirty="0" smtClean="0">
              <a:latin typeface="News Gothic Std"/>
              <a:ea typeface="News Gothic Std"/>
              <a:cs typeface="News Gothic Std"/>
              <a:sym typeface="News Gothic Std"/>
            </a:endParaRPr>
          </a:p>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Responda </a:t>
            </a:r>
            <a:r>
              <a:rPr lang="es-ES_tradnl" sz="1200" noProof="0" dirty="0" smtClean="0">
                <a:solidFill>
                  <a:srgbClr val="404040"/>
                </a:solidFill>
                <a:latin typeface="News Gothic Std"/>
                <a:ea typeface="News Gothic Std"/>
                <a:cs typeface="News Gothic Std"/>
                <a:sym typeface="News Gothic Std"/>
              </a:rPr>
              <a:t>todas las preguntas lo más que pueda.</a:t>
            </a:r>
          </a:p>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Diga: </a:t>
            </a:r>
            <a:r>
              <a:rPr lang="es-ES_tradnl" sz="1200" noProof="0" dirty="0" smtClean="0">
                <a:solidFill>
                  <a:srgbClr val="404040"/>
                </a:solidFill>
                <a:latin typeface="News Gothic Std"/>
                <a:ea typeface="News Gothic Std"/>
                <a:cs typeface="News Gothic Std"/>
                <a:sym typeface="News Gothic Std"/>
              </a:rPr>
              <a:t>Aquí formalmente termina nuestra presentación. Si tienen algo específico o confidencial, por favor quédense después de la reunión o pónganse en contacto conmigo a través del número de teléfono en sus folletos.</a:t>
            </a:r>
            <a:endParaRPr lang="es-ES_tradnl" sz="1200" noProof="0" dirty="0">
              <a:solidFill>
                <a:srgbClr val="404040"/>
              </a:solidFill>
              <a:latin typeface="News Gothic Std"/>
              <a:ea typeface="News Gothic Std"/>
              <a:cs typeface="News Gothic Std"/>
              <a:sym typeface="News Gothic Std"/>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34</a:t>
            </a:fld>
            <a:endParaRPr lang="en-US" sz="1200" dirty="0">
              <a:latin typeface="News Gothic Std"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4404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50" y="662940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46760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213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xfrm>
            <a:off x="4195763" y="1006475"/>
            <a:ext cx="2376487" cy="1782763"/>
          </a:xfrm>
          <a:ln/>
        </p:spPr>
      </p:sp>
      <p:sp>
        <p:nvSpPr>
          <p:cNvPr id="70660" name="Rectangle 3"/>
          <p:cNvSpPr>
            <a:spLocks noGrp="1" noChangeArrowheads="1"/>
          </p:cNvSpPr>
          <p:nvPr>
            <p:ph type="body" idx="1"/>
          </p:nvPr>
        </p:nvSpPr>
        <p:spPr>
          <a:xfrm>
            <a:off x="1455632" y="2927721"/>
            <a:ext cx="4853728" cy="58263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931774">
              <a:lnSpc>
                <a:spcPct val="100000"/>
              </a:lnSpc>
              <a:defRPr sz="1800"/>
            </a:pPr>
            <a:r>
              <a:rPr lang="es-ES_tradnl" sz="1200" b="1" noProof="0" dirty="0" smtClean="0">
                <a:solidFill>
                  <a:srgbClr val="404040"/>
                </a:solidFill>
                <a:latin typeface="News Gothic Std"/>
                <a:ea typeface="News Gothic Std"/>
                <a:cs typeface="News Gothic Std"/>
                <a:sym typeface="News Gothic Std"/>
              </a:rPr>
              <a:t>Diga: Quiere aprender como Regions puede ayudarle a alcanzar sus metas financieras?</a:t>
            </a:r>
          </a:p>
          <a:p>
            <a:pPr lvl="0" defTabSz="931774">
              <a:lnSpc>
                <a:spcPct val="100000"/>
              </a:lnSpc>
              <a:defRPr sz="1800"/>
            </a:pPr>
            <a:r>
              <a:rPr lang="es-ES_tradnl" sz="1200" noProof="0" dirty="0" smtClean="0">
                <a:solidFill>
                  <a:srgbClr val="404040"/>
                </a:solidFill>
                <a:latin typeface="News Gothic Std"/>
                <a:ea typeface="News Gothic Std"/>
                <a:cs typeface="News Gothic Std"/>
                <a:sym typeface="News Gothic Std"/>
              </a:rPr>
              <a:t>Como mencioné al principio de la presentación, no soy un banquero. Si tiene alguna pregunta sobre los productos y servicios de Regions, puede coordinar una cita con un Representante de Regions de las siguientes maneras:</a:t>
            </a:r>
          </a:p>
          <a:p>
            <a:pPr lvl="0" defTabSz="914400">
              <a:lnSpc>
                <a:spcPct val="100000"/>
              </a:lnSpc>
              <a:defRPr sz="1800"/>
            </a:pPr>
            <a:endParaRPr lang="es-ES_tradnl" sz="1200" b="1" noProof="0" dirty="0" smtClean="0">
              <a:solidFill>
                <a:srgbClr val="404040"/>
              </a:solidFill>
              <a:latin typeface="News Gothic Std"/>
              <a:ea typeface="News Gothic Std"/>
              <a:cs typeface="News Gothic Std"/>
              <a:sym typeface="News Gothic Std"/>
            </a:endParaRPr>
          </a:p>
          <a:p>
            <a:pPr lvl="0" defTabSz="914400">
              <a:lnSpc>
                <a:spcPct val="100000"/>
              </a:lnSpc>
              <a:spcBef>
                <a:spcPts val="1800"/>
              </a:spcBef>
              <a:defRPr sz="1800"/>
            </a:pPr>
            <a:r>
              <a:rPr lang="es-ES_tradnl" sz="1200" b="1" noProof="0" dirty="0" smtClean="0">
                <a:solidFill>
                  <a:srgbClr val="404040"/>
                </a:solidFill>
                <a:latin typeface="News Gothic Std"/>
                <a:ea typeface="News Gothic Std"/>
                <a:cs typeface="News Gothic Std"/>
                <a:sym typeface="News Gothic Std"/>
              </a:rPr>
              <a:t>Diga:</a:t>
            </a:r>
            <a:endParaRPr lang="es-ES_tradnl" sz="1200" noProof="0" dirty="0" smtClean="0">
              <a:solidFill>
                <a:srgbClr val="404040"/>
              </a:solidFill>
              <a:latin typeface="News Gothic Std"/>
              <a:ea typeface="News Gothic Std"/>
              <a:cs typeface="News Gothic Std"/>
              <a:sym typeface="News Gothic Std"/>
            </a:endParaRPr>
          </a:p>
          <a:p>
            <a:pPr marL="279531" lvl="1" indent="-279531"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Comuníquese con la Línea Verde Regions al 1-800-REGIONS</a:t>
            </a:r>
          </a:p>
          <a:p>
            <a:pPr marL="279531" lvl="1" indent="-279531"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Visite regions.com/espanol y haga clic en  “Concertar una Cita”</a:t>
            </a:r>
          </a:p>
          <a:p>
            <a:pPr marL="279531" lvl="1" indent="-279531"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Visite cualquier sucursal de Regions</a:t>
            </a:r>
          </a:p>
          <a:p>
            <a:pPr marL="279531" lvl="1" indent="-279531" defTabSz="914400">
              <a:lnSpc>
                <a:spcPct val="100000"/>
              </a:lnSpc>
              <a:spcBef>
                <a:spcPts val="600"/>
              </a:spcBef>
              <a:buSzPct val="100000"/>
              <a:buBlip>
                <a:blip r:embed="rId3"/>
              </a:buBlip>
              <a:defRPr sz="1800"/>
            </a:pPr>
            <a:r>
              <a:rPr lang="es-ES_tradnl" sz="1200" noProof="0" dirty="0" smtClean="0">
                <a:solidFill>
                  <a:srgbClr val="404040"/>
                </a:solidFill>
                <a:latin typeface="News Gothic Std"/>
                <a:ea typeface="News Gothic Std"/>
                <a:cs typeface="News Gothic Std"/>
                <a:sym typeface="News Gothic Std"/>
              </a:rPr>
              <a:t>Consejos para evitar trampas de recuperación de crédito</a:t>
            </a:r>
          </a:p>
          <a:p>
            <a:pPr lvl="0" defTabSz="914400">
              <a:lnSpc>
                <a:spcPct val="100000"/>
              </a:lnSpc>
              <a:defRPr sz="1800"/>
            </a:pPr>
            <a:endParaRPr lang="es-ES_tradnl" sz="1200" noProof="0" dirty="0" smtClean="0">
              <a:solidFill>
                <a:srgbClr val="404040"/>
              </a:solidFill>
              <a:latin typeface="News Gothic Std"/>
              <a:ea typeface="News Gothic Std"/>
              <a:cs typeface="News Gothic Std"/>
              <a:sym typeface="News Gothic Std"/>
            </a:endParaRPr>
          </a:p>
          <a:p>
            <a:pPr lvl="0" defTabSz="931774">
              <a:lnSpc>
                <a:spcPct val="100000"/>
              </a:lnSpc>
              <a:defRPr sz="1800"/>
            </a:pPr>
            <a:r>
              <a:rPr lang="es-ES_tradnl" sz="1200" noProof="0" dirty="0" smtClean="0">
                <a:solidFill>
                  <a:srgbClr val="404040"/>
                </a:solidFill>
                <a:latin typeface="News Gothic Std"/>
                <a:ea typeface="News Gothic Std"/>
                <a:cs typeface="News Gothic Std"/>
                <a:sym typeface="News Gothic Std"/>
              </a:rPr>
              <a:t>Gracias por participar en este seminario de Fundamentos Financieros de Regions</a:t>
            </a:r>
          </a:p>
          <a:p>
            <a:pPr lvl="0" defTabSz="931774">
              <a:lnSpc>
                <a:spcPct val="100000"/>
              </a:lnSpc>
              <a:defRPr sz="1800"/>
            </a:pP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i="1" noProof="0" dirty="0" smtClean="0">
                <a:solidFill>
                  <a:srgbClr val="404040"/>
                </a:solidFill>
                <a:latin typeface="News Gothic Std"/>
                <a:ea typeface="News Gothic Std"/>
                <a:cs typeface="News Gothic Std"/>
                <a:sym typeface="News Gothic Std"/>
              </a:rPr>
              <a:t>[Recuerde que el tono y modo debería ser de consulta y amistoso. Asegúrese de mencionar su información de contacto en los folletos que se llevarán, e invítelos a contactarlo en el futuro.]</a:t>
            </a: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endParaRPr lang="es-ES_tradnl" sz="1200" b="1" i="1"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b="1" noProof="0" dirty="0" smtClean="0">
                <a:solidFill>
                  <a:srgbClr val="404040"/>
                </a:solidFill>
                <a:latin typeface="News Gothic Std"/>
                <a:ea typeface="News Gothic Std"/>
                <a:cs typeface="News Gothic Std"/>
                <a:sym typeface="News Gothic Std"/>
              </a:rPr>
              <a:t> </a:t>
            </a: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
            </a:r>
            <a:br>
              <a:rPr lang="es-ES_tradnl" sz="1200" noProof="0" dirty="0" smtClean="0">
                <a:solidFill>
                  <a:srgbClr val="404040"/>
                </a:solidFill>
                <a:latin typeface="News Gothic Std"/>
                <a:ea typeface="News Gothic Std"/>
                <a:cs typeface="News Gothic Std"/>
                <a:sym typeface="News Gothic Std"/>
              </a:rPr>
            </a:b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endParaRPr lang="es-ES_tradnl" sz="1200" noProof="0" dirty="0" smtClean="0">
              <a:solidFill>
                <a:srgbClr val="404040"/>
              </a:solidFill>
              <a:latin typeface="News Gothic Std"/>
              <a:ea typeface="News Gothic Std"/>
              <a:cs typeface="News Gothic Std"/>
              <a:sym typeface="News Gothic Std"/>
            </a:endParaRPr>
          </a:p>
          <a:p>
            <a:pPr lvl="0" defTabSz="914400">
              <a:lnSpc>
                <a:spcPct val="100000"/>
              </a:lnSpc>
              <a:defRPr sz="1800"/>
            </a:pPr>
            <a:r>
              <a:rPr lang="es-ES_tradnl" sz="1200" i="1" noProof="0" dirty="0" smtClean="0">
                <a:solidFill>
                  <a:srgbClr val="404040"/>
                </a:solidFill>
                <a:latin typeface="Arial"/>
                <a:ea typeface="Arial"/>
                <a:cs typeface="Arial"/>
                <a:sym typeface="Arial"/>
              </a:rPr>
              <a:t>	</a:t>
            </a:r>
            <a:endParaRPr lang="es-ES_tradnl" sz="1200" noProof="0" dirty="0" smtClean="0">
              <a:solidFill>
                <a:srgbClr val="404040"/>
              </a:solidFill>
              <a:latin typeface="News Gothic Std"/>
              <a:ea typeface="News Gothic Std"/>
              <a:cs typeface="News Gothic Std"/>
              <a:sym typeface="News Gothic Std"/>
            </a:endParaRPr>
          </a:p>
          <a:p>
            <a:endParaRPr lang="es-ES_tradnl" b="1" i="1" noProof="0" dirty="0" smtClean="0">
              <a:solidFill>
                <a:schemeClr val="tx1">
                  <a:lumMod val="75000"/>
                  <a:lumOff val="25000"/>
                </a:schemeClr>
              </a:solidFill>
            </a:endParaRPr>
          </a:p>
          <a:p>
            <a:r>
              <a:rPr lang="es-ES_tradnl" b="1" noProof="0" dirty="0" smtClean="0">
                <a:solidFill>
                  <a:schemeClr val="tx1">
                    <a:lumMod val="75000"/>
                    <a:lumOff val="25000"/>
                  </a:schemeClr>
                </a:solidFill>
              </a:rPr>
              <a:t> </a:t>
            </a:r>
          </a:p>
          <a:p>
            <a:r>
              <a:rPr lang="es-ES_tradnl" b="1" noProof="0" dirty="0" smtClean="0">
                <a:solidFill>
                  <a:schemeClr val="tx1">
                    <a:lumMod val="75000"/>
                    <a:lumOff val="25000"/>
                  </a:schemeClr>
                </a:solidFill>
              </a:rPr>
              <a:t/>
            </a:r>
            <a:br>
              <a:rPr lang="es-ES_tradnl" b="1" noProof="0" dirty="0" smtClean="0">
                <a:solidFill>
                  <a:schemeClr val="tx1">
                    <a:lumMod val="75000"/>
                    <a:lumOff val="25000"/>
                  </a:schemeClr>
                </a:solidFill>
              </a:rPr>
            </a:b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endParaRPr lang="es-ES_tradnl" noProof="0" dirty="0" smtClean="0"/>
          </a:p>
          <a:p>
            <a:endParaRPr lang="es-ES_tradnl" noProof="0" dirty="0" smtClean="0">
              <a:latin typeface="Arial" pitchFamily="34" charset="0"/>
            </a:endParaRPr>
          </a:p>
          <a:p>
            <a:r>
              <a:rPr lang="es-ES_tradnl" i="1" noProof="0" dirty="0" smtClean="0">
                <a:latin typeface="Arial" pitchFamily="34" charset="0"/>
              </a:rPr>
              <a:t>	</a:t>
            </a:r>
          </a:p>
          <a:p>
            <a:pPr eaLnBrk="1" hangingPunct="1"/>
            <a:endParaRPr lang="es-ES_tradnl" noProof="0" dirty="0" smtClean="0">
              <a:latin typeface="Arial" pitchFamily="34" charset="0"/>
            </a:endParaRPr>
          </a:p>
        </p:txBody>
      </p:sp>
      <p:sp>
        <p:nvSpPr>
          <p:cNvPr id="5" name="Slide Number Placeholder 3"/>
          <p:cNvSpPr txBox="1">
            <a:spLocks/>
          </p:cNvSpPr>
          <p:nvPr/>
        </p:nvSpPr>
        <p:spPr>
          <a:xfrm>
            <a:off x="0" y="8909050"/>
            <a:ext cx="1402080" cy="387350"/>
          </a:xfrm>
          <a:prstGeom prst="rect">
            <a:avLst/>
          </a:prstGeom>
        </p:spPr>
        <p:txBody>
          <a:bodyPr lIns="93177" tIns="46589" rIns="93177" bIns="4658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532"/>
            <a:fld id="{D1B90812-0B77-449E-AACC-F8C52DA348E8}" type="slidenum">
              <a:rPr lang="en-US" sz="1200" smtClean="0">
                <a:latin typeface="News Gothic Std" pitchFamily="34" charset="0"/>
              </a:rPr>
              <a:pPr marL="279532"/>
              <a:t>35</a:t>
            </a:fld>
            <a:endParaRPr lang="en-US" sz="1200" dirty="0">
              <a:latin typeface="News Gothic Std"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333121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09" y="689483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18" y="782447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61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4714240" cy="6000751"/>
          </a:xfrm>
          <a:prstGeom prst="rect">
            <a:avLst/>
          </a:prstGeom>
        </p:spPr>
        <p:txBody>
          <a:bodyPr/>
          <a:lstStyle/>
          <a:p>
            <a:r>
              <a:rPr lang="en-US" b="1" dirty="0" smtClean="0">
                <a:solidFill>
                  <a:schemeClr val="tx1"/>
                </a:solidFill>
              </a:rPr>
              <a:t>Bienvenidos</a:t>
            </a:r>
          </a:p>
          <a:p>
            <a:endParaRPr lang="en-US" b="1" dirty="0">
              <a:solidFill>
                <a:schemeClr val="tx1"/>
              </a:solidFill>
            </a:endParaRPr>
          </a:p>
          <a:p>
            <a:pPr>
              <a:spcBef>
                <a:spcPts val="1834"/>
              </a:spcBef>
            </a:pPr>
            <a:r>
              <a:rPr lang="en-US" b="1" dirty="0" smtClean="0">
                <a:solidFill>
                  <a:schemeClr val="tx1"/>
                </a:solidFill>
              </a:rPr>
              <a:t>Diga</a:t>
            </a:r>
            <a:r>
              <a:rPr lang="es-ES_tradnl" b="1" noProof="0" dirty="0" smtClean="0">
                <a:solidFill>
                  <a:schemeClr val="tx1">
                    <a:lumMod val="75000"/>
                    <a:lumOff val="25000"/>
                  </a:schemeClr>
                </a:solidFill>
                <a:ea typeface="ＭＳ Ｐゴシック" pitchFamily="34" charset="-128"/>
              </a:rPr>
              <a:t>: </a:t>
            </a:r>
            <a:r>
              <a:rPr lang="es-ES_tradnl" b="0" noProof="0" dirty="0" smtClean="0">
                <a:solidFill>
                  <a:schemeClr val="tx1">
                    <a:lumMod val="75000"/>
                    <a:lumOff val="25000"/>
                  </a:schemeClr>
                </a:solidFill>
                <a:ea typeface="ＭＳ Ｐゴシック" pitchFamily="34" charset="-128"/>
              </a:rPr>
              <a:t>Bienvenidos</a:t>
            </a:r>
            <a:r>
              <a:rPr lang="es-ES_tradnl" b="0" baseline="0" noProof="0" dirty="0" smtClean="0">
                <a:solidFill>
                  <a:schemeClr val="tx1">
                    <a:lumMod val="75000"/>
                    <a:lumOff val="25000"/>
                  </a:schemeClr>
                </a:solidFill>
                <a:ea typeface="ＭＳ Ｐゴシック" pitchFamily="34" charset="-128"/>
              </a:rPr>
              <a:t> y gracias por invertir su valioso tiempo aprendiendo sobre su dinero.</a:t>
            </a:r>
            <a:r>
              <a:rPr lang="es-ES_tradnl" noProof="0" dirty="0" smtClean="0">
                <a:solidFill>
                  <a:schemeClr val="tx1">
                    <a:lumMod val="75000"/>
                    <a:lumOff val="25000"/>
                  </a:schemeClr>
                </a:solidFill>
                <a:ea typeface="ＭＳ Ｐゴシック" pitchFamily="34" charset="-128"/>
              </a:rPr>
              <a:t> Mi nombre es [su nombre</a:t>
            </a:r>
            <a:r>
              <a:rPr lang="es-ES_tradnl" baseline="0" noProof="0" dirty="0" smtClean="0">
                <a:solidFill>
                  <a:schemeClr val="tx1">
                    <a:lumMod val="75000"/>
                    <a:lumOff val="25000"/>
                  </a:schemeClr>
                </a:solidFill>
                <a:ea typeface="ＭＳ Ｐゴシック" pitchFamily="34" charset="-128"/>
              </a:rPr>
              <a:t> y apellido</a:t>
            </a:r>
            <a:r>
              <a:rPr lang="es-ES_tradnl" noProof="0" dirty="0" smtClean="0">
                <a:solidFill>
                  <a:schemeClr val="tx1">
                    <a:lumMod val="75000"/>
                    <a:lumOff val="25000"/>
                  </a:schemeClr>
                </a:solidFill>
                <a:ea typeface="ＭＳ Ｐゴシック" pitchFamily="34" charset="-128"/>
              </a:rPr>
              <a:t>]. Soy un/a [</a:t>
            </a:r>
            <a:r>
              <a:rPr lang="es-ES_tradnl" i="1" noProof="0" dirty="0" smtClean="0">
                <a:solidFill>
                  <a:schemeClr val="tx1">
                    <a:lumMod val="75000"/>
                    <a:lumOff val="25000"/>
                  </a:schemeClr>
                </a:solidFill>
                <a:ea typeface="ＭＳ Ｐゴシック" pitchFamily="34" charset="-128"/>
              </a:rPr>
              <a:t>su puesto en Regions</a:t>
            </a:r>
            <a:r>
              <a:rPr lang="es-ES_tradnl" noProof="0" dirty="0" smtClean="0">
                <a:solidFill>
                  <a:schemeClr val="tx1">
                    <a:lumMod val="75000"/>
                    <a:lumOff val="25000"/>
                  </a:schemeClr>
                </a:solidFill>
                <a:ea typeface="ＭＳ Ｐゴシック" pitchFamily="34" charset="-128"/>
              </a:rPr>
              <a:t>] de Regions Bank.</a:t>
            </a:r>
          </a:p>
          <a:p>
            <a:endParaRPr lang="en-US"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lumMod val="75000"/>
                    <a:lumOff val="25000"/>
                  </a:schemeClr>
                </a:solidFill>
                <a:ea typeface="ＭＳ Ｐゴシック" pitchFamily="34" charset="-128"/>
              </a:rPr>
              <a:t>[</a:t>
            </a:r>
            <a:r>
              <a:rPr lang="es-ES_tradnl" i="1" noProof="0" dirty="0" smtClean="0">
                <a:solidFill>
                  <a:schemeClr val="tx1">
                    <a:lumMod val="75000"/>
                    <a:lumOff val="25000"/>
                  </a:schemeClr>
                </a:solidFill>
                <a:ea typeface="ＭＳ Ｐゴシック" pitchFamily="34" charset="-128"/>
              </a:rPr>
              <a:t>Comparta</a:t>
            </a:r>
            <a:r>
              <a:rPr lang="es-ES_tradnl" i="1" baseline="0" noProof="0" dirty="0" smtClean="0">
                <a:solidFill>
                  <a:schemeClr val="tx1">
                    <a:lumMod val="75000"/>
                    <a:lumOff val="25000"/>
                  </a:schemeClr>
                </a:solidFill>
                <a:ea typeface="ＭＳ Ｐゴシック" pitchFamily="34" charset="-128"/>
              </a:rPr>
              <a:t> una breve anécdota sobre usted mismo que indique su entusiasmo sobre la sesión y que lo establezca como un asesor experto en temas financieros como el crédito</a:t>
            </a:r>
            <a:r>
              <a:rPr lang="es-ES_tradnl" i="1" noProof="0" dirty="0" smtClean="0">
                <a:solidFill>
                  <a:schemeClr val="tx1">
                    <a:lumMod val="75000"/>
                    <a:lumOff val="25000"/>
                  </a:schemeClr>
                </a:solidFill>
                <a:ea typeface="ＭＳ Ｐゴシック" pitchFamily="34" charset="-128"/>
              </a:rPr>
              <a:t>.</a:t>
            </a:r>
            <a:r>
              <a:rPr lang="es-ES_tradnl" noProof="0" dirty="0" smtClean="0">
                <a:solidFill>
                  <a:schemeClr val="tx1">
                    <a:lumMod val="75000"/>
                    <a:lumOff val="25000"/>
                  </a:schemeClr>
                </a:solidFill>
                <a:ea typeface="ＭＳ Ｐゴシック" pitchFamily="34" charset="-128"/>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noProof="0" dirty="0" smtClean="0">
              <a:solidFill>
                <a:schemeClr val="tx1">
                  <a:lumMod val="75000"/>
                  <a:lumOff val="25000"/>
                </a:schemeClr>
              </a:solidFill>
              <a:ea typeface="ＭＳ Ｐゴシック" pitchFamily="34" charset="-128"/>
            </a:endParaRPr>
          </a:p>
          <a:p>
            <a:r>
              <a:rPr lang="es-ES_tradnl" noProof="0" dirty="0" smtClean="0">
                <a:solidFill>
                  <a:schemeClr val="tx1">
                    <a:lumMod val="75000"/>
                    <a:lumOff val="25000"/>
                  </a:schemeClr>
                </a:solidFill>
                <a:ea typeface="ＭＳ Ｐゴシック" pitchFamily="34" charset="-128"/>
              </a:rPr>
              <a:t>Estaré pidiendo sus opiniones</a:t>
            </a:r>
            <a:r>
              <a:rPr lang="es-ES_tradnl" baseline="0" noProof="0" dirty="0" smtClean="0">
                <a:solidFill>
                  <a:schemeClr val="tx1">
                    <a:lumMod val="75000"/>
                    <a:lumOff val="25000"/>
                  </a:schemeClr>
                </a:solidFill>
                <a:ea typeface="ＭＳ Ｐゴシック" pitchFamily="34" charset="-128"/>
              </a:rPr>
              <a:t> </a:t>
            </a:r>
            <a:r>
              <a:rPr lang="es-ES_tradnl" noProof="0" dirty="0" smtClean="0">
                <a:solidFill>
                  <a:schemeClr val="tx1">
                    <a:lumMod val="75000"/>
                    <a:lumOff val="25000"/>
                  </a:schemeClr>
                </a:solidFill>
                <a:ea typeface="ＭＳ Ｐゴシック" pitchFamily="34" charset="-128"/>
              </a:rPr>
              <a:t>y</a:t>
            </a:r>
            <a:r>
              <a:rPr lang="es-ES_tradnl" baseline="0" noProof="0" dirty="0" smtClean="0">
                <a:solidFill>
                  <a:schemeClr val="tx1">
                    <a:lumMod val="75000"/>
                    <a:lumOff val="25000"/>
                  </a:schemeClr>
                </a:solidFill>
                <a:ea typeface="ＭＳ Ｐゴシック" pitchFamily="34" charset="-128"/>
              </a:rPr>
              <a:t> tendremos tiempo de responder a todas sus preguntas antes de que acabe la charla.</a:t>
            </a:r>
            <a:endParaRPr lang="es-ES_tradnl" sz="1100" dirty="0" smtClean="0">
              <a:solidFill>
                <a:schemeClr val="tx1">
                  <a:lumMod val="75000"/>
                  <a:lumOff val="25000"/>
                </a:schemeClr>
              </a:solidFill>
              <a:ea typeface="ＭＳ Ｐゴシック" pitchFamily="34" charset="-128"/>
            </a:endParaRPr>
          </a:p>
          <a:p>
            <a:r>
              <a:rPr lang="es-ES_tradnl" noProof="0" dirty="0" smtClean="0">
                <a:solidFill>
                  <a:schemeClr val="tx1">
                    <a:lumMod val="75000"/>
                    <a:lumOff val="25000"/>
                  </a:schemeClr>
                </a:solidFill>
                <a:ea typeface="ＭＳ Ｐゴシック" pitchFamily="34" charset="-128"/>
              </a:rPr>
              <a:t>Comencemos.</a:t>
            </a:r>
          </a:p>
          <a:p>
            <a:pPr marL="0" lvl="1">
              <a:spcBef>
                <a:spcPts val="611"/>
              </a:spcBef>
              <a:spcAft>
                <a:spcPts val="306"/>
              </a:spcAft>
              <a:defRPr/>
            </a:pPr>
            <a:endParaRPr lang="es-ES_tradnl" noProof="0" dirty="0" smtClean="0">
              <a:solidFill>
                <a:schemeClr val="tx1">
                  <a:lumMod val="75000"/>
                  <a:lumOff val="25000"/>
                </a:schemeClr>
              </a:solidFill>
              <a:ea typeface="ＭＳ Ｐゴシック" pitchFamily="34" charset="-128"/>
            </a:endParaRPr>
          </a:p>
          <a:p>
            <a:pPr marL="0" lvl="1">
              <a:spcBef>
                <a:spcPts val="611"/>
              </a:spcBef>
              <a:spcAft>
                <a:spcPts val="306"/>
              </a:spcAft>
              <a:defRPr/>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noProof="0" dirty="0" smtClean="0">
                <a:solidFill>
                  <a:schemeClr val="tx1">
                    <a:lumMod val="75000"/>
                    <a:lumOff val="25000"/>
                  </a:schemeClr>
                </a:solidFill>
                <a:ea typeface="ＭＳ Ｐゴシック" pitchFamily="34" charset="-128"/>
              </a:rPr>
              <a:t>&gt;</a:t>
            </a:r>
          </a:p>
          <a:p>
            <a:endParaRPr lang="en-US" dirty="0">
              <a:solidFill>
                <a:schemeClr val="tx1"/>
              </a:solidFill>
            </a:endParaRPr>
          </a:p>
          <a:p>
            <a:pPr marL="0" lvl="1">
              <a:spcBef>
                <a:spcPts val="1223"/>
              </a:spcBef>
              <a:spcAft>
                <a:spcPts val="306"/>
              </a:spcAft>
              <a:defRPr/>
            </a:pPr>
            <a:r>
              <a:rPr lang="es-ES_tradnl" b="1" noProof="0" dirty="0" smtClean="0">
                <a:solidFill>
                  <a:schemeClr val="tx1">
                    <a:lumMod val="75000"/>
                    <a:lumOff val="25000"/>
                  </a:schemeClr>
                </a:solidFill>
                <a:ea typeface="ＭＳ Ｐゴシック" pitchFamily="34" charset="-128"/>
              </a:rPr>
              <a:t>CONSEJO: </a:t>
            </a:r>
            <a:r>
              <a:rPr lang="es-ES_tradnl" noProof="0" dirty="0" smtClean="0">
                <a:solidFill>
                  <a:schemeClr val="tx1">
                    <a:lumMod val="75000"/>
                    <a:lumOff val="25000"/>
                  </a:schemeClr>
                </a:solidFill>
                <a:ea typeface="ＭＳ Ｐゴシック" pitchFamily="34" charset="-128"/>
              </a:rPr>
              <a:t>Recuerde,</a:t>
            </a:r>
            <a:r>
              <a:rPr lang="es-ES_tradnl" baseline="0" noProof="0" dirty="0" smtClean="0">
                <a:solidFill>
                  <a:schemeClr val="tx1">
                    <a:lumMod val="75000"/>
                    <a:lumOff val="25000"/>
                  </a:schemeClr>
                </a:solidFill>
                <a:ea typeface="ＭＳ Ｐゴシック" pitchFamily="34" charset="-128"/>
              </a:rPr>
              <a:t> ¡aprenda este material por adelantado para que pueda comunicarlo directamente sin leerlo palabra por palabra!</a:t>
            </a:r>
            <a:endParaRPr lang="en-US" dirty="0">
              <a:solidFill>
                <a:schemeClr val="tx1">
                  <a:lumMod val="75000"/>
                  <a:lumOff val="25000"/>
                </a:schemeClr>
              </a:solidFill>
              <a:ea typeface="ＭＳ Ｐゴシック" pitchFamily="34"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52043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4</a:t>
            </a:fld>
            <a:endParaRPr lang="en-US" sz="1200" dirty="0">
              <a:latin typeface="News Gothic Std"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688085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84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4958080" cy="6000751"/>
          </a:xfrm>
          <a:prstGeom prst="rect">
            <a:avLst/>
          </a:prstGeom>
        </p:spPr>
        <p:txBody>
          <a:bodyPr/>
          <a:lstStyle/>
          <a:p>
            <a:r>
              <a:rPr lang="es-ES_tradnl" b="1" noProof="0" dirty="0" smtClean="0">
                <a:solidFill>
                  <a:schemeClr val="tx1"/>
                </a:solidFill>
              </a:rPr>
              <a:t>Agenda </a:t>
            </a:r>
          </a:p>
          <a:p>
            <a:endParaRPr lang="es-ES_tradnl" noProof="0" dirty="0" smtClean="0">
              <a:solidFill>
                <a:schemeClr val="tx1"/>
              </a:solidFill>
            </a:endParaRPr>
          </a:p>
          <a:p>
            <a:r>
              <a:rPr lang="es-ES_tradnl" b="1" noProof="0" dirty="0" smtClean="0">
                <a:solidFill>
                  <a:schemeClr val="tx1"/>
                </a:solidFill>
              </a:rPr>
              <a:t>Diga: </a:t>
            </a:r>
            <a:r>
              <a:rPr lang="es-ES_tradnl" noProof="0" dirty="0" smtClean="0">
                <a:solidFill>
                  <a:schemeClr val="tx1"/>
                </a:solidFill>
              </a:rPr>
              <a:t>Gracias por acompañarnos en el seminario de hoy. Nuestra</a:t>
            </a:r>
            <a:r>
              <a:rPr lang="es-ES_tradnl" baseline="0" noProof="0" dirty="0" smtClean="0">
                <a:solidFill>
                  <a:schemeClr val="tx1"/>
                </a:solidFill>
              </a:rPr>
              <a:t> meta en los próximos 45 minutos es que usted, una mujer, se familiarice con temas de finanzas y ofrecerle consejos y herramientas que le ayudará a obtener confianza en sus finanzas en el transcurso de su vida. Por favor tomen notas en este documento si así lo desean.</a:t>
            </a:r>
            <a:endParaRPr lang="es-ES_tradnl" noProof="0" dirty="0" smtClean="0">
              <a:solidFill>
                <a:schemeClr val="tx1"/>
              </a:solidFill>
            </a:endParaRPr>
          </a:p>
          <a:p>
            <a:r>
              <a:rPr lang="es-ES_tradnl" noProof="0" dirty="0" smtClean="0">
                <a:solidFill>
                  <a:schemeClr val="tx1"/>
                </a:solidFill>
              </a:rPr>
              <a:t> </a:t>
            </a:r>
          </a:p>
          <a:p>
            <a:r>
              <a:rPr lang="es-ES_tradnl" noProof="0" dirty="0" smtClean="0">
                <a:solidFill>
                  <a:schemeClr val="tx1"/>
                </a:solidFill>
              </a:rPr>
              <a:t>Después de</a:t>
            </a:r>
            <a:r>
              <a:rPr lang="es-ES_tradnl" baseline="0" noProof="0" dirty="0" smtClean="0">
                <a:solidFill>
                  <a:schemeClr val="tx1"/>
                </a:solidFill>
              </a:rPr>
              <a:t> está sesión me quedare con gusto para responder preguntas especificas y compartir mi información de contacto con aquellos que quieran quedarse un poco más tiempo. </a:t>
            </a:r>
            <a:endParaRPr lang="es-ES_tradnl" noProof="0" dirty="0" smtClean="0">
              <a:solidFill>
                <a:schemeClr val="tx1"/>
              </a:solidFill>
            </a:endParaRPr>
          </a:p>
          <a:p>
            <a:endParaRPr lang="es-ES_tradnl" noProof="0" dirty="0" smtClean="0">
              <a:solidFill>
                <a:schemeClr val="tx1"/>
              </a:solidFill>
            </a:endParaRPr>
          </a:p>
          <a:p>
            <a:r>
              <a:rPr lang="es-ES_tradnl" noProof="0" dirty="0" smtClean="0">
                <a:solidFill>
                  <a:schemeClr val="tx1"/>
                </a:solidFill>
              </a:rPr>
              <a:t>&lt;haga clic en la siguiente diapositiva&gt;</a:t>
            </a:r>
          </a:p>
          <a:p>
            <a:pPr marL="0" lvl="1">
              <a:spcBef>
                <a:spcPts val="317"/>
              </a:spcBef>
              <a:spcAft>
                <a:spcPts val="317"/>
              </a:spcAft>
              <a:defRPr/>
            </a:pPr>
            <a:endParaRPr lang="en-US" dirty="0" smtClean="0">
              <a:solidFill>
                <a:schemeClr val="tx1">
                  <a:lumMod val="75000"/>
                  <a:lumOff val="25000"/>
                </a:schemeClr>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484707"/>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5</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2960370"/>
            <a:ext cx="5201920" cy="5840730"/>
          </a:xfrm>
          <a:prstGeom prst="rect">
            <a:avLst/>
          </a:prstGeom>
        </p:spPr>
        <p:txBody>
          <a:bodyPr/>
          <a:lstStyle/>
          <a:p>
            <a:r>
              <a:rPr lang="es-ES_tradnl" b="1" noProof="0" dirty="0" smtClean="0">
                <a:solidFill>
                  <a:schemeClr val="tx1"/>
                </a:solidFill>
              </a:rPr>
              <a:t>¿Quién </a:t>
            </a:r>
            <a:r>
              <a:rPr lang="es-ES_tradnl" b="1" baseline="0" noProof="0" dirty="0" smtClean="0">
                <a:solidFill>
                  <a:schemeClr val="tx1"/>
                </a:solidFill>
              </a:rPr>
              <a:t>sabe más sobre el dinero – los hombres o las mujeres?</a:t>
            </a:r>
            <a:endParaRPr lang="es-ES_tradnl" b="1" noProof="0" dirty="0" smtClean="0">
              <a:solidFill>
                <a:schemeClr val="tx1"/>
              </a:solidFill>
            </a:endParaRPr>
          </a:p>
          <a:p>
            <a:endParaRPr lang="es-ES_tradnl" noProof="0" dirty="0" smtClean="0">
              <a:solidFill>
                <a:schemeClr val="tx1"/>
              </a:solidFill>
            </a:endParaRPr>
          </a:p>
          <a:p>
            <a:r>
              <a:rPr lang="es-ES_tradnl" b="1" noProof="0" dirty="0" smtClean="0">
                <a:solidFill>
                  <a:schemeClr val="tx1"/>
                </a:solidFill>
              </a:rPr>
              <a:t>Pregunte:</a:t>
            </a:r>
            <a:r>
              <a:rPr lang="es-ES_tradnl" b="1" baseline="0" noProof="0" dirty="0" smtClean="0">
                <a:solidFill>
                  <a:schemeClr val="tx1"/>
                </a:solidFill>
              </a:rPr>
              <a:t> </a:t>
            </a:r>
            <a:r>
              <a:rPr lang="es-ES_tradnl" b="0" baseline="0" noProof="0" dirty="0" smtClean="0">
                <a:solidFill>
                  <a:schemeClr val="tx1"/>
                </a:solidFill>
              </a:rPr>
              <a:t>haga</a:t>
            </a:r>
            <a:r>
              <a:rPr lang="es-ES_tradnl" b="1" baseline="0" noProof="0" dirty="0" smtClean="0">
                <a:solidFill>
                  <a:schemeClr val="tx1"/>
                </a:solidFill>
              </a:rPr>
              <a:t> </a:t>
            </a:r>
            <a:r>
              <a:rPr lang="es-ES_tradnl" noProof="0" dirty="0" smtClean="0">
                <a:solidFill>
                  <a:schemeClr val="tx1"/>
                </a:solidFill>
              </a:rPr>
              <a:t>la pregunta</a:t>
            </a:r>
            <a:r>
              <a:rPr lang="es-ES_tradnl" baseline="0" noProof="0" dirty="0" smtClean="0">
                <a:solidFill>
                  <a:schemeClr val="tx1"/>
                </a:solidFill>
              </a:rPr>
              <a:t> en la diapositiva y obtenga respuestas rápidas de varios participantes y/o pregúntele al grupo que respondan levantando la mano. </a:t>
            </a:r>
            <a:endParaRPr lang="es-ES_tradnl" noProof="0" dirty="0" smtClean="0">
              <a:solidFill>
                <a:schemeClr val="tx1"/>
              </a:solidFill>
            </a:endParaRPr>
          </a:p>
          <a:p>
            <a:endParaRPr lang="es-ES_tradnl" b="1" noProof="0" dirty="0" smtClean="0">
              <a:solidFill>
                <a:schemeClr val="tx1"/>
              </a:solidFill>
            </a:endParaRPr>
          </a:p>
          <a:p>
            <a:r>
              <a:rPr lang="es-ES_tradnl" b="1" noProof="0" dirty="0" smtClean="0">
                <a:solidFill>
                  <a:schemeClr val="tx1"/>
                </a:solidFill>
              </a:rPr>
              <a:t>Diga: </a:t>
            </a:r>
            <a:r>
              <a:rPr lang="es-ES_tradnl" noProof="0" dirty="0" smtClean="0">
                <a:solidFill>
                  <a:schemeClr val="tx1"/>
                </a:solidFill>
              </a:rPr>
              <a:t>En realidad, cuando se trata de decisiones</a:t>
            </a:r>
            <a:r>
              <a:rPr lang="es-ES_tradnl" baseline="0" noProof="0" dirty="0" smtClean="0">
                <a:solidFill>
                  <a:schemeClr val="tx1"/>
                </a:solidFill>
              </a:rPr>
              <a:t> financieras, las mujeres y los hombres tienen información y experiencias similares. Sin embargo, cuando les preguntamos, las  mujeres mostraron menos confianza en su habilidad de manejar el dinero y tomar decisiones financieras. Y también han expresado que están abiertas, y con ganas, de aprender más. </a:t>
            </a:r>
            <a:endParaRPr lang="es-ES_tradnl" noProof="0" dirty="0" smtClean="0">
              <a:solidFill>
                <a:schemeClr val="tx1"/>
              </a:solidFill>
            </a:endParaRPr>
          </a:p>
          <a:p>
            <a:endParaRPr lang="es-ES_tradnl" noProof="0" dirty="0" smtClean="0">
              <a:solidFill>
                <a:schemeClr val="tx1"/>
              </a:solidFill>
            </a:endParaRPr>
          </a:p>
          <a:p>
            <a:pPr lvl="0" defTabSz="914400">
              <a:lnSpc>
                <a:spcPct val="100000"/>
              </a:lnSpc>
              <a:defRPr sz="1800"/>
            </a:pPr>
            <a:r>
              <a:rPr lang="es-ES_tradnl" sz="1200" noProof="0" dirty="0" smtClean="0">
                <a:solidFill>
                  <a:srgbClr val="404040"/>
                </a:solidFill>
                <a:latin typeface="News Gothic Std"/>
                <a:ea typeface="News Gothic Std"/>
                <a:cs typeface="News Gothic Std"/>
                <a:sym typeface="News Gothic Std"/>
              </a:rPr>
              <a:t>&lt;haga clic en la siguiente diapositiva&gt;</a:t>
            </a:r>
          </a:p>
          <a:p>
            <a:pPr>
              <a:spcBef>
                <a:spcPts val="1902"/>
              </a:spcBef>
              <a:spcAft>
                <a:spcPts val="634"/>
              </a:spcAft>
            </a:pPr>
            <a:endParaRPr lang="en-US" b="1" dirty="0" smtClean="0">
              <a:solidFill>
                <a:schemeClr val="tx1"/>
              </a:solidFill>
            </a:endParaRPr>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6</a:t>
            </a:fld>
            <a:endParaRPr lang="en-US" sz="1200" dirty="0">
              <a:latin typeface="News Gothic Std"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31" y="328041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424053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295400" y="2971800"/>
            <a:ext cx="5715000" cy="5909310"/>
          </a:xfrm>
          <a:prstGeom prst="rect">
            <a:avLst/>
          </a:prstGeom>
        </p:spPr>
        <p:txBody>
          <a:bodyPr/>
          <a:lstStyle/>
          <a:p>
            <a:r>
              <a:rPr lang="es-ES_tradnl" b="1" noProof="0" dirty="0" smtClean="0">
                <a:solidFill>
                  <a:schemeClr val="tx1"/>
                </a:solidFill>
              </a:rPr>
              <a:t>Su Futuro Financiero</a:t>
            </a:r>
            <a:r>
              <a:rPr lang="es-ES_tradnl" noProof="0" dirty="0" smtClean="0">
                <a:solidFill>
                  <a:schemeClr val="tx1"/>
                </a:solidFill>
              </a:rPr>
              <a:t> </a:t>
            </a:r>
          </a:p>
          <a:p>
            <a:endParaRPr lang="es-ES_tradnl" noProof="0" dirty="0" smtClean="0">
              <a:solidFill>
                <a:schemeClr val="tx1"/>
              </a:solidFill>
            </a:endParaRPr>
          </a:p>
          <a:p>
            <a:r>
              <a:rPr lang="es-ES_tradnl" b="1" noProof="0" dirty="0" smtClean="0">
                <a:solidFill>
                  <a:schemeClr val="tx1"/>
                </a:solidFill>
              </a:rPr>
              <a:t>Diga: </a:t>
            </a:r>
            <a:r>
              <a:rPr lang="es-ES_tradnl" noProof="0" dirty="0" smtClean="0">
                <a:solidFill>
                  <a:schemeClr val="tx1"/>
                </a:solidFill>
              </a:rPr>
              <a:t>La verdad es que mucha de la información en este seminario sería igual si ustedes</a:t>
            </a:r>
            <a:r>
              <a:rPr lang="es-ES_tradnl" baseline="0" noProof="0" dirty="0" smtClean="0">
                <a:solidFill>
                  <a:schemeClr val="tx1"/>
                </a:solidFill>
              </a:rPr>
              <a:t> fueran un grupo de hombres</a:t>
            </a:r>
            <a:r>
              <a:rPr lang="es-ES_tradnl" noProof="0" dirty="0" smtClean="0">
                <a:solidFill>
                  <a:schemeClr val="tx1"/>
                </a:solidFill>
              </a:rPr>
              <a:t>. Sin embargo, si</a:t>
            </a:r>
            <a:r>
              <a:rPr lang="es-ES_tradnl" baseline="0" noProof="0" dirty="0" smtClean="0">
                <a:solidFill>
                  <a:schemeClr val="tx1"/>
                </a:solidFill>
              </a:rPr>
              <a:t> EXISTEN algunas diferencias en la realidad del marco financiero de las mujeres</a:t>
            </a:r>
            <a:r>
              <a:rPr lang="es-ES_tradnl" noProof="0" dirty="0" smtClean="0">
                <a:solidFill>
                  <a:schemeClr val="tx1"/>
                </a:solidFill>
              </a:rPr>
              <a:t>. Estas</a:t>
            </a:r>
            <a:r>
              <a:rPr lang="es-ES_tradnl" baseline="0" noProof="0" dirty="0" smtClean="0">
                <a:solidFill>
                  <a:schemeClr val="tx1"/>
                </a:solidFill>
              </a:rPr>
              <a:t> son</a:t>
            </a:r>
            <a:r>
              <a:rPr lang="es-ES_tradnl" noProof="0" dirty="0" smtClean="0">
                <a:solidFill>
                  <a:schemeClr val="tx1"/>
                </a:solidFill>
              </a:rPr>
              <a:t>:</a:t>
            </a:r>
          </a:p>
          <a:p>
            <a:pPr marL="364151" indent="-181236">
              <a:buFont typeface="Arial" panose="020B0604020202020204" pitchFamily="34" charset="0"/>
              <a:buChar char="•"/>
            </a:pPr>
            <a:r>
              <a:rPr lang="es-ES_tradnl" noProof="0" dirty="0" smtClean="0">
                <a:solidFill>
                  <a:schemeClr val="tx1"/>
                </a:solidFill>
              </a:rPr>
              <a:t>Las mujeres</a:t>
            </a:r>
            <a:r>
              <a:rPr lang="es-ES_tradnl" baseline="0" noProof="0" dirty="0" smtClean="0">
                <a:solidFill>
                  <a:schemeClr val="tx1"/>
                </a:solidFill>
              </a:rPr>
              <a:t> tienen una vida más larga</a:t>
            </a:r>
            <a:r>
              <a:rPr lang="es-ES_tradnl" noProof="0" dirty="0" smtClean="0">
                <a:solidFill>
                  <a:schemeClr val="tx1"/>
                </a:solidFill>
              </a:rPr>
              <a:t>.</a:t>
            </a:r>
          </a:p>
          <a:p>
            <a:pPr marL="364151" indent="-181236">
              <a:buFont typeface="Arial" panose="020B0604020202020204" pitchFamily="34" charset="0"/>
              <a:buChar char="•"/>
            </a:pPr>
            <a:r>
              <a:rPr lang="es-ES_tradnl" noProof="0" dirty="0" smtClean="0">
                <a:solidFill>
                  <a:schemeClr val="tx1"/>
                </a:solidFill>
              </a:rPr>
              <a:t>Históricamente, las mujeres</a:t>
            </a:r>
            <a:r>
              <a:rPr lang="es-ES_tradnl" baseline="0" noProof="0" dirty="0" smtClean="0">
                <a:solidFill>
                  <a:schemeClr val="tx1"/>
                </a:solidFill>
              </a:rPr>
              <a:t> han ganado menos dinero durante sus vidas que los hombres (en promedio) y muchas veces dejan de trabajar para cuidar a sus familias</a:t>
            </a:r>
            <a:r>
              <a:rPr lang="es-ES_tradnl" noProof="0" dirty="0" smtClean="0">
                <a:solidFill>
                  <a:schemeClr val="tx1"/>
                </a:solidFill>
              </a:rPr>
              <a:t>.</a:t>
            </a:r>
          </a:p>
          <a:p>
            <a:pPr marL="364151" indent="-181236">
              <a:buFont typeface="Arial" panose="020B0604020202020204" pitchFamily="34" charset="0"/>
              <a:buChar char="•"/>
            </a:pPr>
            <a:r>
              <a:rPr lang="es-ES_tradnl" noProof="0" dirty="0" smtClean="0">
                <a:solidFill>
                  <a:schemeClr val="tx1"/>
                </a:solidFill>
              </a:rPr>
              <a:t>Algunas</a:t>
            </a:r>
            <a:r>
              <a:rPr lang="es-ES_tradnl" baseline="0" noProof="0" dirty="0" smtClean="0">
                <a:solidFill>
                  <a:schemeClr val="tx1"/>
                </a:solidFill>
              </a:rPr>
              <a:t> mujeres han dicho que no se involucran en las finanzas del día a día por razones como estas:</a:t>
            </a:r>
            <a:endParaRPr lang="es-ES_tradnl" noProof="0" dirty="0" smtClean="0">
              <a:solidFill>
                <a:schemeClr val="tx1"/>
              </a:solidFill>
            </a:endParaRPr>
          </a:p>
          <a:p>
            <a:pPr marL="602442" lvl="1"/>
            <a:r>
              <a:rPr lang="es-ES_tradnl" noProof="0" dirty="0" smtClean="0">
                <a:solidFill>
                  <a:schemeClr val="tx1"/>
                </a:solidFill>
              </a:rPr>
              <a:t>“Mi marido</a:t>
            </a:r>
            <a:r>
              <a:rPr lang="es-ES_tradnl" baseline="0" noProof="0" dirty="0" smtClean="0">
                <a:solidFill>
                  <a:schemeClr val="tx1"/>
                </a:solidFill>
              </a:rPr>
              <a:t> o compañero tiene planes de salud o de pensión y por eso no tengo porque preocuparme</a:t>
            </a:r>
            <a:r>
              <a:rPr lang="es-ES_tradnl" noProof="0" dirty="0" smtClean="0">
                <a:solidFill>
                  <a:schemeClr val="tx1"/>
                </a:solidFill>
              </a:rPr>
              <a:t>”. </a:t>
            </a:r>
          </a:p>
          <a:p>
            <a:pPr marL="602442" lvl="1"/>
            <a:r>
              <a:rPr lang="es-ES_tradnl" noProof="0" dirty="0" smtClean="0">
                <a:solidFill>
                  <a:schemeClr val="tx1"/>
                </a:solidFill>
              </a:rPr>
              <a:t>“No se lo suficiente,</a:t>
            </a:r>
            <a:r>
              <a:rPr lang="es-ES_tradnl" baseline="0" noProof="0" dirty="0" smtClean="0">
                <a:solidFill>
                  <a:schemeClr val="tx1"/>
                </a:solidFill>
              </a:rPr>
              <a:t> ni tengo el tiempo adecuado, así que dejo que alguien más se encargue</a:t>
            </a:r>
            <a:r>
              <a:rPr lang="es-ES_tradnl" noProof="0" dirty="0" smtClean="0">
                <a:solidFill>
                  <a:schemeClr val="tx1"/>
                </a:solidFill>
              </a:rPr>
              <a:t>”. </a:t>
            </a:r>
          </a:p>
          <a:p>
            <a:pPr marL="602442" lvl="1"/>
            <a:r>
              <a:rPr lang="es-ES_tradnl" noProof="0" dirty="0" smtClean="0">
                <a:solidFill>
                  <a:schemeClr val="tx1"/>
                </a:solidFill>
              </a:rPr>
              <a:t>“Mis</a:t>
            </a:r>
            <a:r>
              <a:rPr lang="es-ES_tradnl" baseline="0" noProof="0" dirty="0" smtClean="0">
                <a:solidFill>
                  <a:schemeClr val="tx1"/>
                </a:solidFill>
              </a:rPr>
              <a:t> ingresos no me alcanzan para el mes, no tengo porqué ahorrar</a:t>
            </a:r>
            <a:r>
              <a:rPr lang="es-ES_tradnl" noProof="0" dirty="0" smtClean="0">
                <a:solidFill>
                  <a:schemeClr val="tx1"/>
                </a:solidFill>
              </a:rPr>
              <a:t>”. </a:t>
            </a:r>
          </a:p>
          <a:p>
            <a:r>
              <a:rPr lang="es-ES_tradnl" noProof="0" dirty="0" smtClean="0">
                <a:solidFill>
                  <a:schemeClr val="tx1"/>
                </a:solidFill>
              </a:rPr>
              <a:t> </a:t>
            </a:r>
          </a:p>
          <a:p>
            <a:r>
              <a:rPr lang="es-ES_tradnl" noProof="0" dirty="0" smtClean="0">
                <a:solidFill>
                  <a:schemeClr val="tx1"/>
                </a:solidFill>
              </a:rPr>
              <a:t>Las cosas</a:t>
            </a:r>
            <a:r>
              <a:rPr lang="es-ES_tradnl" baseline="0" noProof="0" dirty="0" smtClean="0">
                <a:solidFill>
                  <a:schemeClr val="tx1"/>
                </a:solidFill>
              </a:rPr>
              <a:t> están cambiando para las mujeres y les pueden dar fuerza:</a:t>
            </a:r>
            <a:endParaRPr lang="es-ES_tradnl" noProof="0" dirty="0" smtClean="0">
              <a:solidFill>
                <a:schemeClr val="tx1"/>
              </a:solidFill>
            </a:endParaRPr>
          </a:p>
          <a:p>
            <a:pPr marL="364151" indent="-181236">
              <a:buFont typeface="Arial" panose="020B0604020202020204" pitchFamily="34" charset="0"/>
              <a:buChar char="•"/>
            </a:pPr>
            <a:r>
              <a:rPr lang="es-ES_tradnl" noProof="0" dirty="0" smtClean="0">
                <a:solidFill>
                  <a:schemeClr val="tx1"/>
                </a:solidFill>
              </a:rPr>
              <a:t>Más mujeres</a:t>
            </a:r>
            <a:r>
              <a:rPr lang="es-ES_tradnl" baseline="0" noProof="0" dirty="0" smtClean="0">
                <a:solidFill>
                  <a:schemeClr val="tx1"/>
                </a:solidFill>
              </a:rPr>
              <a:t> que hombres se están graduando de la universidad y con títulos avanzados</a:t>
            </a:r>
            <a:r>
              <a:rPr lang="es-ES_tradnl" noProof="0" dirty="0" smtClean="0">
                <a:solidFill>
                  <a:schemeClr val="tx1"/>
                </a:solidFill>
              </a:rPr>
              <a:t>.</a:t>
            </a:r>
          </a:p>
          <a:p>
            <a:pPr marL="364151" indent="-181236">
              <a:buFont typeface="Arial" panose="020B0604020202020204" pitchFamily="34" charset="0"/>
              <a:buChar char="•"/>
            </a:pPr>
            <a:r>
              <a:rPr lang="es-ES_tradnl" noProof="0" dirty="0" smtClean="0">
                <a:solidFill>
                  <a:schemeClr val="tx1"/>
                </a:solidFill>
              </a:rPr>
              <a:t>Para el año 2030,</a:t>
            </a:r>
            <a:r>
              <a:rPr lang="es-ES_tradnl" baseline="0" noProof="0" dirty="0" smtClean="0">
                <a:solidFill>
                  <a:schemeClr val="tx1"/>
                </a:solidFill>
              </a:rPr>
              <a:t> las mujeres controlarán 2/3 de la riqueza de Estados Unidos</a:t>
            </a:r>
            <a:r>
              <a:rPr lang="es-ES_tradnl" noProof="0" dirty="0" smtClean="0">
                <a:solidFill>
                  <a:schemeClr val="tx1"/>
                </a:solidFill>
              </a:rPr>
              <a:t>.  </a:t>
            </a:r>
          </a:p>
          <a:p>
            <a:pPr marL="364151" indent="-181236"/>
            <a:r>
              <a:rPr lang="es-ES_tradnl" noProof="0" dirty="0" smtClean="0">
                <a:solidFill>
                  <a:schemeClr val="tx1"/>
                </a:solidFill>
              </a:rPr>
              <a:t> </a:t>
            </a:r>
          </a:p>
          <a:p>
            <a:r>
              <a:rPr lang="es-ES_tradnl" noProof="0" dirty="0" smtClean="0">
                <a:solidFill>
                  <a:schemeClr val="tx1"/>
                </a:solidFill>
              </a:rPr>
              <a:t>Educándose</a:t>
            </a:r>
            <a:r>
              <a:rPr lang="es-ES_tradnl" baseline="0" noProof="0" dirty="0" smtClean="0">
                <a:solidFill>
                  <a:schemeClr val="tx1"/>
                </a:solidFill>
              </a:rPr>
              <a:t> </a:t>
            </a:r>
            <a:r>
              <a:rPr lang="es-ES_tradnl" noProof="0" dirty="0" smtClean="0">
                <a:solidFill>
                  <a:schemeClr val="tx1"/>
                </a:solidFill>
              </a:rPr>
              <a:t>sobre sus inversiones</a:t>
            </a:r>
            <a:r>
              <a:rPr lang="es-ES_tradnl" baseline="0" noProof="0" dirty="0" smtClean="0">
                <a:solidFill>
                  <a:schemeClr val="tx1"/>
                </a:solidFill>
              </a:rPr>
              <a:t> y teniendo una meta clara de largo plazo, puede ayudarle a sentirse más cómoda y tener más confianza en su dinero</a:t>
            </a:r>
            <a:r>
              <a:rPr lang="es-ES_tradnl" noProof="0" dirty="0" smtClean="0">
                <a:solidFill>
                  <a:schemeClr val="tx1"/>
                </a:solidFill>
              </a:rPr>
              <a:t>. Otros</a:t>
            </a:r>
            <a:r>
              <a:rPr lang="es-ES_tradnl" baseline="0" noProof="0" dirty="0" smtClean="0">
                <a:solidFill>
                  <a:schemeClr val="tx1"/>
                </a:solidFill>
              </a:rPr>
              <a:t> puntos importantes que podrá escuchar en el seminario de hoy</a:t>
            </a:r>
            <a:r>
              <a:rPr lang="es-ES_tradnl" noProof="0" dirty="0" smtClean="0">
                <a:solidFill>
                  <a:schemeClr val="tx1"/>
                </a:solidFill>
              </a:rPr>
              <a:t>: </a:t>
            </a:r>
            <a:r>
              <a:rPr lang="es-ES_tradnl" b="1" i="1" noProof="0" dirty="0" smtClean="0">
                <a:solidFill>
                  <a:schemeClr val="tx1"/>
                </a:solidFill>
              </a:rPr>
              <a:t>No estás sola. Tienes recursos educativos y asesores disponibles. Puedes lograrlo.</a:t>
            </a:r>
          </a:p>
          <a:p>
            <a:endParaRPr lang="es-ES_tradnl" b="1" noProof="0" dirty="0" smtClean="0">
              <a:solidFill>
                <a:schemeClr val="tx1"/>
              </a:solidFill>
            </a:endParaRPr>
          </a:p>
          <a:p>
            <a:r>
              <a:rPr lang="es-ES_tradnl" noProof="0" dirty="0" smtClean="0">
                <a:solidFill>
                  <a:schemeClr val="tx1"/>
                </a:solidFill>
              </a:rPr>
              <a:t>Comprendiendo</a:t>
            </a:r>
            <a:r>
              <a:rPr lang="es-ES_tradnl" baseline="0" noProof="0" dirty="0" smtClean="0">
                <a:solidFill>
                  <a:schemeClr val="tx1"/>
                </a:solidFill>
              </a:rPr>
              <a:t> la realidad de sus finanzas le da las herramientas necesarias para asegurarle que siempre estará en control durante su vida</a:t>
            </a:r>
            <a:r>
              <a:rPr lang="es-ES_tradnl" noProof="0" dirty="0" smtClean="0">
                <a:solidFill>
                  <a:schemeClr val="tx1"/>
                </a:solidFill>
              </a:rPr>
              <a:t>. ¡Y</a:t>
            </a:r>
            <a:r>
              <a:rPr lang="es-ES_tradnl" baseline="0" noProof="0" dirty="0" smtClean="0">
                <a:solidFill>
                  <a:schemeClr val="tx1"/>
                </a:solidFill>
              </a:rPr>
              <a:t> al acompañarnos hoy, estás dando un paso en el camino correcto</a:t>
            </a:r>
            <a:r>
              <a:rPr lang="es-ES_tradnl" noProof="0" dirty="0" smtClean="0">
                <a:solidFill>
                  <a:schemeClr val="tx1"/>
                </a:solidFill>
              </a:rPr>
              <a:t>!</a:t>
            </a:r>
          </a:p>
          <a:p>
            <a:pPr lvl="0"/>
            <a:endParaRPr lang="es-ES_tradnl" noProof="0" dirty="0" smtClean="0">
              <a:solidFill>
                <a:schemeClr val="tx1"/>
              </a:solidFill>
            </a:endParaRPr>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endParaRPr lang="es-ES_tradnl" b="1" noProof="0" dirty="0" smtClean="0">
              <a:solidFill>
                <a:schemeClr val="tx1"/>
              </a:solidFill>
            </a:endParaRPr>
          </a:p>
          <a:p>
            <a:pPr eaLnBrk="1" hangingPunct="1"/>
            <a:endParaRPr lang="es-ES_tradnl" b="1" noProof="0" dirty="0" smtClean="0">
              <a:solidFill>
                <a:schemeClr val="tx1"/>
              </a:solidFill>
            </a:endParaRPr>
          </a:p>
        </p:txBody>
      </p:sp>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7</a:t>
            </a:fld>
            <a:endParaRPr lang="en-US" sz="1200" dirty="0">
              <a:latin typeface="News Gothic Std"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52043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7863" y="1119188"/>
            <a:ext cx="2347912" cy="1760537"/>
          </a:xfrm>
          <a:prstGeom prst="rect">
            <a:avLst/>
          </a:prstGeom>
        </p:spPr>
      </p:sp>
      <p:sp>
        <p:nvSpPr>
          <p:cNvPr id="3" name="Notes Placeholder 2"/>
          <p:cNvSpPr>
            <a:spLocks noGrp="1"/>
          </p:cNvSpPr>
          <p:nvPr>
            <p:ph type="body" idx="1"/>
          </p:nvPr>
        </p:nvSpPr>
        <p:spPr>
          <a:xfrm>
            <a:off x="1544320" y="3040380"/>
            <a:ext cx="5364480" cy="5840730"/>
          </a:xfrm>
          <a:prstGeom prst="rect">
            <a:avLst/>
          </a:prstGeom>
        </p:spPr>
        <p:txBody>
          <a:bodyPr/>
          <a:lstStyle/>
          <a:p>
            <a:r>
              <a:rPr lang="es-ES_tradnl" b="1" noProof="0" dirty="0" smtClean="0">
                <a:solidFill>
                  <a:schemeClr val="tx1"/>
                </a:solidFill>
              </a:rPr>
              <a:t>El Consumidor de Hoy</a:t>
            </a:r>
          </a:p>
          <a:p>
            <a:endParaRPr lang="es-ES_tradnl" noProof="0" dirty="0" smtClean="0">
              <a:solidFill>
                <a:schemeClr val="tx1"/>
              </a:solidFill>
            </a:endParaRPr>
          </a:p>
          <a:p>
            <a:r>
              <a:rPr lang="es-ES_tradnl" b="1" noProof="0" dirty="0" smtClean="0">
                <a:solidFill>
                  <a:schemeClr val="tx1"/>
                </a:solidFill>
              </a:rPr>
              <a:t>Diga: </a:t>
            </a:r>
            <a:r>
              <a:rPr lang="es-ES_tradnl" noProof="0" dirty="0" smtClean="0">
                <a:solidFill>
                  <a:schemeClr val="tx1"/>
                </a:solidFill>
              </a:rPr>
              <a:t>Aquí hay una</a:t>
            </a:r>
            <a:r>
              <a:rPr lang="es-ES_tradnl" baseline="0" noProof="0" dirty="0" smtClean="0">
                <a:solidFill>
                  <a:schemeClr val="tx1"/>
                </a:solidFill>
              </a:rPr>
              <a:t> información sobre el consumidor de hoy.</a:t>
            </a:r>
            <a:r>
              <a:rPr lang="es-ES_tradnl" noProof="0" dirty="0" smtClean="0">
                <a:solidFill>
                  <a:schemeClr val="tx1"/>
                </a:solidFill>
              </a:rPr>
              <a:t> Estos</a:t>
            </a:r>
            <a:r>
              <a:rPr lang="es-ES_tradnl" baseline="0" noProof="0" dirty="0" smtClean="0">
                <a:solidFill>
                  <a:schemeClr val="tx1"/>
                </a:solidFill>
              </a:rPr>
              <a:t> datos vienen de una encuesta de Planificación de Finanzas en el Hogar </a:t>
            </a:r>
            <a:r>
              <a:rPr lang="es-ES_tradnl" noProof="0" dirty="0" smtClean="0">
                <a:solidFill>
                  <a:schemeClr val="tx1"/>
                </a:solidFill>
              </a:rPr>
              <a:t>realizada</a:t>
            </a:r>
            <a:r>
              <a:rPr lang="es-ES_tradnl" baseline="0" noProof="0" dirty="0" smtClean="0">
                <a:solidFill>
                  <a:schemeClr val="tx1"/>
                </a:solidFill>
              </a:rPr>
              <a:t> por el </a:t>
            </a:r>
            <a:r>
              <a:rPr lang="es-ES_tradnl" b="1" noProof="0" dirty="0" smtClean="0">
                <a:solidFill>
                  <a:schemeClr val="tx1"/>
                </a:solidFill>
              </a:rPr>
              <a:t>Certified Financial Planner Board of Standards, Inc. </a:t>
            </a:r>
            <a:r>
              <a:rPr lang="es-ES_tradnl" noProof="0" dirty="0" smtClean="0">
                <a:solidFill>
                  <a:schemeClr val="tx1"/>
                </a:solidFill>
              </a:rPr>
              <a:t>y el </a:t>
            </a:r>
            <a:r>
              <a:rPr lang="es-ES_tradnl" b="1" noProof="0" dirty="0" smtClean="0">
                <a:solidFill>
                  <a:schemeClr val="tx1"/>
                </a:solidFill>
              </a:rPr>
              <a:t>Consumer Federation of America. </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31% tienen un plan para sus finanzas</a:t>
            </a:r>
          </a:p>
          <a:p>
            <a:pPr marL="364151" lvl="1" indent="-181236">
              <a:buFont typeface="Arial" panose="020B0604020202020204" pitchFamily="34" charset="0"/>
              <a:buChar char="•"/>
            </a:pPr>
            <a:r>
              <a:rPr lang="es-ES_tradnl" noProof="0" dirty="0" smtClean="0">
                <a:solidFill>
                  <a:schemeClr val="tx1"/>
                </a:solidFill>
              </a:rPr>
              <a:t>63% tienen un fondo</a:t>
            </a:r>
            <a:r>
              <a:rPr lang="es-ES_tradnl" baseline="0" noProof="0" dirty="0" smtClean="0">
                <a:solidFill>
                  <a:schemeClr val="tx1"/>
                </a:solidFill>
              </a:rPr>
              <a:t> para emergencias, más bajo que en años anteriores</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38% gastan mensualmente todo lo que ganan</a:t>
            </a:r>
          </a:p>
          <a:p>
            <a:pPr marL="364151" lvl="1" indent="-181236">
              <a:buFont typeface="Arial" panose="020B0604020202020204" pitchFamily="34" charset="0"/>
              <a:buChar char="•"/>
            </a:pPr>
            <a:r>
              <a:rPr lang="es-ES_tradnl" noProof="0" dirty="0" smtClean="0">
                <a:solidFill>
                  <a:schemeClr val="tx1"/>
                </a:solidFill>
              </a:rPr>
              <a:t>41% Se sienten atrasados en sus planes financieros</a:t>
            </a:r>
          </a:p>
          <a:p>
            <a:endParaRPr lang="es-ES_tradnl" noProof="0" dirty="0" smtClean="0">
              <a:solidFill>
                <a:schemeClr val="tx1"/>
              </a:solidFill>
            </a:endParaRPr>
          </a:p>
          <a:p>
            <a:r>
              <a:rPr lang="es-ES_tradnl" noProof="0" dirty="0" smtClean="0">
                <a:solidFill>
                  <a:schemeClr val="tx1"/>
                </a:solidFill>
              </a:rPr>
              <a:t>Ya sea</a:t>
            </a:r>
            <a:r>
              <a:rPr lang="es-ES_tradnl" baseline="0" noProof="0" dirty="0" smtClean="0">
                <a:solidFill>
                  <a:schemeClr val="tx1"/>
                </a:solidFill>
              </a:rPr>
              <a:t> que este haciendo la mayoría de las cosas en esta lista</a:t>
            </a:r>
            <a:r>
              <a:rPr lang="es-ES_tradnl" noProof="0" dirty="0" smtClean="0">
                <a:solidFill>
                  <a:schemeClr val="tx1"/>
                </a:solidFill>
              </a:rPr>
              <a:t>… o no… el seminario de hoy la</a:t>
            </a:r>
            <a:r>
              <a:rPr lang="es-ES_tradnl" baseline="0" noProof="0" dirty="0" smtClean="0">
                <a:solidFill>
                  <a:schemeClr val="tx1"/>
                </a:solidFill>
              </a:rPr>
              <a:t> pondrá al volante para que siga dirigiéndose hacia un futuro financiero positivo</a:t>
            </a:r>
            <a:r>
              <a:rPr lang="es-ES_tradnl" noProof="0" dirty="0" smtClean="0">
                <a:solidFill>
                  <a:schemeClr val="tx1"/>
                </a:solidFill>
              </a:rPr>
              <a:t>.</a:t>
            </a:r>
          </a:p>
          <a:p>
            <a:endParaRPr lang="es-ES_tradnl" b="1" noProof="0" dirty="0" smtClean="0">
              <a:solidFill>
                <a:schemeClr val="tx1"/>
              </a:solidFill>
            </a:endParaRPr>
          </a:p>
          <a:p>
            <a:r>
              <a:rPr lang="es-ES_tradnl" b="1" noProof="0" dirty="0" smtClean="0">
                <a:solidFill>
                  <a:schemeClr val="tx1"/>
                </a:solidFill>
              </a:rPr>
              <a:t>Pregunte: ¿</a:t>
            </a:r>
            <a:r>
              <a:rPr lang="es-ES_tradnl" b="0" noProof="0" dirty="0" smtClean="0">
                <a:solidFill>
                  <a:schemeClr val="tx1"/>
                </a:solidFill>
              </a:rPr>
              <a:t>Qué maneras se le ocurren</a:t>
            </a:r>
            <a:r>
              <a:rPr lang="es-ES_tradnl" b="0" baseline="0" noProof="0" dirty="0" smtClean="0">
                <a:solidFill>
                  <a:schemeClr val="tx1"/>
                </a:solidFill>
              </a:rPr>
              <a:t> para empezar a salir adelante y ahorrar dinero</a:t>
            </a:r>
            <a:r>
              <a:rPr lang="es-ES_tradnl" noProof="0" dirty="0" smtClean="0">
                <a:solidFill>
                  <a:schemeClr val="tx1"/>
                </a:solidFill>
              </a:rPr>
              <a:t>?</a:t>
            </a:r>
          </a:p>
          <a:p>
            <a:endParaRPr lang="es-ES_tradnl" b="1" noProof="0" dirty="0" smtClean="0">
              <a:solidFill>
                <a:schemeClr val="tx1"/>
              </a:solidFill>
            </a:endParaRPr>
          </a:p>
          <a:p>
            <a:r>
              <a:rPr lang="es-ES_tradnl" b="1" noProof="0" dirty="0" smtClean="0">
                <a:solidFill>
                  <a:schemeClr val="tx1"/>
                </a:solidFill>
              </a:rPr>
              <a:t>Analice </a:t>
            </a:r>
            <a:r>
              <a:rPr lang="es-ES_tradnl" b="0" noProof="0" dirty="0" smtClean="0">
                <a:solidFill>
                  <a:schemeClr val="tx1"/>
                </a:solidFill>
              </a:rPr>
              <a:t>todas</a:t>
            </a:r>
            <a:r>
              <a:rPr lang="es-ES_tradnl" b="0" baseline="0" noProof="0" dirty="0" smtClean="0">
                <a:solidFill>
                  <a:schemeClr val="tx1"/>
                </a:solidFill>
              </a:rPr>
              <a:t> las ideas provistas y asegúrese de que lo siguiente sea discutido:</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Deje de</a:t>
            </a:r>
            <a:r>
              <a:rPr lang="es-ES_tradnl" baseline="0" noProof="0" dirty="0" smtClean="0">
                <a:solidFill>
                  <a:schemeClr val="tx1"/>
                </a:solidFill>
              </a:rPr>
              <a:t> depender en tarjetas de crédito y no siga aumentando sus deudas</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Cree </a:t>
            </a:r>
            <a:r>
              <a:rPr lang="es-ES_tradnl" baseline="0" noProof="0" dirty="0" smtClean="0">
                <a:solidFill>
                  <a:schemeClr val="tx1"/>
                </a:solidFill>
              </a:rPr>
              <a:t>una cuenta con fondos para emergencias</a:t>
            </a:r>
            <a:endParaRPr lang="es-ES_tradnl" noProof="0" dirty="0" smtClean="0">
              <a:solidFill>
                <a:schemeClr val="tx1"/>
              </a:solidFill>
            </a:endParaRPr>
          </a:p>
          <a:p>
            <a:pPr marL="364151" lvl="1" indent="-181236">
              <a:buFont typeface="Arial" panose="020B0604020202020204" pitchFamily="34" charset="0"/>
              <a:buChar char="•"/>
            </a:pPr>
            <a:r>
              <a:rPr lang="es-ES_tradnl" noProof="0" dirty="0" smtClean="0">
                <a:solidFill>
                  <a:schemeClr val="tx1"/>
                </a:solidFill>
              </a:rPr>
              <a:t>Ahorre más para el retiro</a:t>
            </a:r>
          </a:p>
          <a:p>
            <a:pPr marL="364151" lvl="1" indent="-181236">
              <a:buFont typeface="Arial" panose="020B0604020202020204" pitchFamily="34" charset="0"/>
              <a:buChar char="•"/>
            </a:pPr>
            <a:r>
              <a:rPr lang="es-ES_tradnl" noProof="0" dirty="0" smtClean="0">
                <a:solidFill>
                  <a:schemeClr val="tx1"/>
                </a:solidFill>
              </a:rPr>
              <a:t>Evite</a:t>
            </a:r>
            <a:r>
              <a:rPr lang="es-ES_tradnl" baseline="0" noProof="0" dirty="0" smtClean="0">
                <a:solidFill>
                  <a:schemeClr val="tx1"/>
                </a:solidFill>
              </a:rPr>
              <a:t> cargos de penalidad pagando siempre a tiempo</a:t>
            </a:r>
            <a:endParaRPr lang="es-ES_tradnl" noProof="0" dirty="0" smtClean="0">
              <a:solidFill>
                <a:schemeClr val="tx1"/>
              </a:solidFill>
            </a:endParaRPr>
          </a:p>
          <a:p>
            <a:endParaRPr lang="es-ES_tradnl" noProof="0" dirty="0" smtClean="0">
              <a:solidFill>
                <a:schemeClr val="tx1"/>
              </a:solidFill>
            </a:endParaRPr>
          </a:p>
          <a:p>
            <a:r>
              <a:rPr lang="es-ES_tradnl" noProof="0" dirty="0" smtClean="0">
                <a:solidFill>
                  <a:schemeClr val="tx1"/>
                </a:solidFill>
              </a:rPr>
              <a:t>&lt;haga clic en la siguiente diapositiva&gt;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477717"/>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8</a:t>
            </a:fld>
            <a:endParaRPr lang="en-US" sz="1200" dirty="0">
              <a:latin typeface="News Gothic St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31" y="528066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31" y="6240780"/>
            <a:ext cx="731520" cy="720091"/>
          </a:xfrm>
          <a:prstGeom prst="rect">
            <a:avLst/>
          </a:prstGeom>
        </p:spPr>
      </p:pic>
    </p:spTree>
    <p:extLst>
      <p:ext uri="{BB962C8B-B14F-4D97-AF65-F5344CB8AC3E}">
        <p14:creationId xmlns:p14="http://schemas.microsoft.com/office/powerpoint/2010/main" val="3173690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4200" y="1041400"/>
            <a:ext cx="2451100" cy="1838325"/>
          </a:xfrm>
        </p:spPr>
      </p:sp>
      <p:sp>
        <p:nvSpPr>
          <p:cNvPr id="3" name="Notes Placeholder 2"/>
          <p:cNvSpPr>
            <a:spLocks noGrp="1"/>
          </p:cNvSpPr>
          <p:nvPr>
            <p:ph type="body" idx="1"/>
          </p:nvPr>
        </p:nvSpPr>
        <p:spPr>
          <a:xfrm>
            <a:off x="1518920" y="2960370"/>
            <a:ext cx="4577080" cy="5777389"/>
          </a:xfrm>
        </p:spPr>
        <p:txBody>
          <a:bodyPr/>
          <a:lstStyle/>
          <a:p>
            <a:r>
              <a:rPr lang="es-ES_tradnl" b="1" noProof="0" dirty="0" smtClean="0">
                <a:solidFill>
                  <a:schemeClr val="tx1"/>
                </a:solidFill>
              </a:rPr>
              <a:t>Encárguese de su Dinero</a:t>
            </a:r>
          </a:p>
          <a:p>
            <a:endParaRPr lang="es-ES_tradnl" noProof="0" dirty="0" smtClean="0">
              <a:solidFill>
                <a:schemeClr val="tx1"/>
              </a:solidFill>
            </a:endParaRPr>
          </a:p>
          <a:p>
            <a:r>
              <a:rPr lang="es-ES_tradnl" b="1" noProof="0" dirty="0" smtClean="0">
                <a:solidFill>
                  <a:schemeClr val="tx1"/>
                </a:solidFill>
              </a:rPr>
              <a:t>Diga: </a:t>
            </a:r>
            <a:r>
              <a:rPr lang="es-ES_tradnl" noProof="0" dirty="0" smtClean="0">
                <a:solidFill>
                  <a:schemeClr val="tx1"/>
                </a:solidFill>
              </a:rPr>
              <a:t>Tome nota</a:t>
            </a:r>
            <a:r>
              <a:rPr lang="es-ES_tradnl" baseline="0" noProof="0" dirty="0" smtClean="0">
                <a:solidFill>
                  <a:schemeClr val="tx1"/>
                </a:solidFill>
              </a:rPr>
              <a:t> de los 5 pasos mientras ve el video</a:t>
            </a:r>
            <a:r>
              <a:rPr lang="es-ES_tradnl" noProof="0" dirty="0" smtClean="0">
                <a:solidFill>
                  <a:schemeClr val="tx1"/>
                </a:solidFill>
              </a:rPr>
              <a:t>.</a:t>
            </a:r>
          </a:p>
          <a:p>
            <a:endParaRPr lang="es-ES_tradnl" b="1" noProof="0" dirty="0" smtClean="0">
              <a:solidFill>
                <a:schemeClr val="tx1"/>
              </a:solidFill>
            </a:endParaRPr>
          </a:p>
          <a:p>
            <a:r>
              <a:rPr lang="es-ES_tradnl" b="1" noProof="0" dirty="0" smtClean="0">
                <a:solidFill>
                  <a:schemeClr val="tx1"/>
                </a:solidFill>
              </a:rPr>
              <a:t>Play</a:t>
            </a:r>
            <a:r>
              <a:rPr lang="es-ES_tradnl" noProof="0" dirty="0" smtClean="0">
                <a:solidFill>
                  <a:schemeClr val="tx1"/>
                </a:solidFill>
              </a:rPr>
              <a:t> Video 1. Encárguese de su Dinero.</a:t>
            </a:r>
          </a:p>
          <a:p>
            <a:endParaRPr lang="es-ES_tradnl" noProof="0" dirty="0" smtClean="0">
              <a:solidFill>
                <a:schemeClr val="tx1"/>
              </a:solidFill>
            </a:endParaRPr>
          </a:p>
          <a:p>
            <a:r>
              <a:rPr lang="es-ES_tradnl" noProof="0" dirty="0" smtClean="0">
                <a:solidFill>
                  <a:schemeClr val="tx1"/>
                </a:solidFill>
              </a:rPr>
              <a:t>NOTA</a:t>
            </a:r>
            <a:r>
              <a:rPr lang="es-ES_tradnl" baseline="0" noProof="0" dirty="0" smtClean="0">
                <a:solidFill>
                  <a:schemeClr val="tx1"/>
                </a:solidFill>
              </a:rPr>
              <a:t> DE VIDEO</a:t>
            </a:r>
            <a:r>
              <a:rPr lang="es-ES_tradnl" noProof="0" dirty="0" smtClean="0">
                <a:solidFill>
                  <a:schemeClr val="tx1"/>
                </a:solidFill>
              </a:rPr>
              <a:t>: Haga</a:t>
            </a:r>
            <a:r>
              <a:rPr lang="es-ES_tradnl" baseline="0" noProof="0" dirty="0" smtClean="0">
                <a:solidFill>
                  <a:schemeClr val="tx1"/>
                </a:solidFill>
              </a:rPr>
              <a:t> clic en el ícono verde o presione ENTER para empezar el video</a:t>
            </a:r>
            <a:r>
              <a:rPr lang="es-ES_tradnl" noProof="0" dirty="0" smtClean="0">
                <a:solidFill>
                  <a:schemeClr val="tx1"/>
                </a:solidFill>
              </a:rPr>
              <a:t>.</a:t>
            </a:r>
            <a:r>
              <a:rPr lang="es-ES_tradnl" baseline="0" noProof="0" dirty="0" smtClean="0">
                <a:solidFill>
                  <a:schemeClr val="tx1"/>
                </a:solidFill>
              </a:rPr>
              <a:t> Haciendo clic dentro del video o presionando ENTER volverá a comenzar el video. </a:t>
            </a:r>
            <a:r>
              <a:rPr lang="es-ES_tradnl" noProof="0" dirty="0" smtClean="0">
                <a:solidFill>
                  <a:schemeClr val="tx1"/>
                </a:solidFill>
              </a:rPr>
              <a:t>Al finalizar</a:t>
            </a:r>
            <a:r>
              <a:rPr lang="es-ES_tradnl" baseline="0" noProof="0" dirty="0" smtClean="0">
                <a:solidFill>
                  <a:schemeClr val="tx1"/>
                </a:solidFill>
              </a:rPr>
              <a:t> el video, haga clic en el área blanca o presione ENTER para seguir a siguiente página</a:t>
            </a:r>
            <a:r>
              <a:rPr lang="es-ES_tradnl" noProof="0" dirty="0" smtClean="0">
                <a:solidFill>
                  <a:schemeClr val="tx1"/>
                </a:solidFill>
              </a:rPr>
              <a:t>.</a:t>
            </a:r>
          </a:p>
          <a:p>
            <a:r>
              <a:rPr lang="es-ES_tradnl" noProof="0" dirty="0" smtClean="0">
                <a:solidFill>
                  <a:schemeClr val="tx1"/>
                </a:solidFill>
              </a:rPr>
              <a:t/>
            </a:r>
            <a:br>
              <a:rPr lang="es-ES_tradnl" noProof="0" dirty="0" smtClean="0">
                <a:solidFill>
                  <a:schemeClr val="tx1"/>
                </a:solidFill>
              </a:rPr>
            </a:br>
            <a:r>
              <a:rPr lang="es-ES_tradnl" b="1" noProof="0" dirty="0" smtClean="0">
                <a:solidFill>
                  <a:schemeClr val="tx1"/>
                </a:solidFill>
              </a:rPr>
              <a:t>Diga: </a:t>
            </a:r>
            <a:r>
              <a:rPr lang="es-ES_tradnl" b="0" noProof="0" dirty="0" smtClean="0">
                <a:solidFill>
                  <a:schemeClr val="tx1"/>
                </a:solidFill>
              </a:rPr>
              <a:t>Estás son los 5 pasos</a:t>
            </a:r>
            <a:r>
              <a:rPr lang="es-ES_tradnl" b="0" baseline="0" noProof="0" dirty="0" smtClean="0">
                <a:solidFill>
                  <a:schemeClr val="tx1"/>
                </a:solidFill>
              </a:rPr>
              <a:t> mencionados en el video que le ayudarán a tomar control de su dinero</a:t>
            </a:r>
            <a:r>
              <a:rPr lang="es-ES_tradnl" noProof="0" dirty="0" smtClean="0">
                <a:solidFill>
                  <a:schemeClr val="tx1"/>
                </a:solidFill>
              </a:rPr>
              <a:t>. </a:t>
            </a:r>
          </a:p>
          <a:p>
            <a:pPr marL="241649" indent="-241649">
              <a:buFont typeface="+mj-lt"/>
              <a:buAutoNum type="arabicPeriod"/>
            </a:pPr>
            <a:r>
              <a:rPr lang="es-ES_tradnl" noProof="0" dirty="0" smtClean="0">
                <a:solidFill>
                  <a:schemeClr val="tx1"/>
                </a:solidFill>
              </a:rPr>
              <a:t>Balancee</a:t>
            </a:r>
            <a:r>
              <a:rPr lang="es-ES_tradnl" baseline="0" noProof="0" dirty="0" smtClean="0">
                <a:solidFill>
                  <a:schemeClr val="tx1"/>
                </a:solidFill>
              </a:rPr>
              <a:t> sus cuentas básicas</a:t>
            </a:r>
            <a:endParaRPr lang="es-ES_tradnl" noProof="0" dirty="0" smtClean="0">
              <a:solidFill>
                <a:schemeClr val="tx1"/>
              </a:solidFill>
            </a:endParaRPr>
          </a:p>
          <a:p>
            <a:pPr marL="241649" indent="-241649">
              <a:buFont typeface="+mj-lt"/>
              <a:buAutoNum type="arabicPeriod"/>
            </a:pPr>
            <a:r>
              <a:rPr lang="es-ES_tradnl" noProof="0" dirty="0" smtClean="0">
                <a:solidFill>
                  <a:schemeClr val="tx1"/>
                </a:solidFill>
              </a:rPr>
              <a:t>Reduzca o elimine</a:t>
            </a:r>
            <a:r>
              <a:rPr lang="es-ES_tradnl" baseline="0" noProof="0" dirty="0" smtClean="0">
                <a:solidFill>
                  <a:schemeClr val="tx1"/>
                </a:solidFill>
              </a:rPr>
              <a:t> sus deudas</a:t>
            </a:r>
            <a:endParaRPr lang="es-ES_tradnl" noProof="0" dirty="0" smtClean="0">
              <a:solidFill>
                <a:schemeClr val="tx1"/>
              </a:solidFill>
            </a:endParaRPr>
          </a:p>
          <a:p>
            <a:pPr marL="241649" indent="-241649">
              <a:buFont typeface="+mj-lt"/>
              <a:buAutoNum type="arabicPeriod"/>
            </a:pPr>
            <a:r>
              <a:rPr lang="es-ES_tradnl" noProof="0" dirty="0" smtClean="0">
                <a:solidFill>
                  <a:schemeClr val="tx1"/>
                </a:solidFill>
              </a:rPr>
              <a:t>Considere formas de generar un ingreso</a:t>
            </a:r>
            <a:r>
              <a:rPr lang="es-ES_tradnl" baseline="0" noProof="0" dirty="0" smtClean="0">
                <a:solidFill>
                  <a:schemeClr val="tx1"/>
                </a:solidFill>
              </a:rPr>
              <a:t> a tiempo parcial</a:t>
            </a:r>
            <a:endParaRPr lang="es-ES_tradnl" noProof="0" dirty="0" smtClean="0">
              <a:solidFill>
                <a:schemeClr val="tx1"/>
              </a:solidFill>
            </a:endParaRPr>
          </a:p>
          <a:p>
            <a:pPr marL="241649" indent="-241649">
              <a:buFont typeface="+mj-lt"/>
              <a:buAutoNum type="arabicPeriod"/>
            </a:pPr>
            <a:r>
              <a:rPr lang="es-ES_tradnl" noProof="0" dirty="0" smtClean="0">
                <a:solidFill>
                  <a:schemeClr val="tx1"/>
                </a:solidFill>
              </a:rPr>
              <a:t>Cree una</a:t>
            </a:r>
            <a:r>
              <a:rPr lang="es-ES_tradnl" baseline="0" noProof="0" dirty="0" smtClean="0">
                <a:solidFill>
                  <a:schemeClr val="tx1"/>
                </a:solidFill>
              </a:rPr>
              <a:t> cuenta de fondos para emergencias</a:t>
            </a:r>
            <a:endParaRPr lang="es-ES_tradnl" noProof="0" dirty="0" smtClean="0">
              <a:solidFill>
                <a:schemeClr val="tx1"/>
              </a:solidFill>
            </a:endParaRPr>
          </a:p>
          <a:p>
            <a:pPr marL="241649" indent="-241649">
              <a:buFont typeface="+mj-lt"/>
              <a:buAutoNum type="arabicPeriod"/>
            </a:pPr>
            <a:r>
              <a:rPr lang="es-ES_tradnl" noProof="0" dirty="0" smtClean="0">
                <a:solidFill>
                  <a:schemeClr val="tx1"/>
                </a:solidFill>
              </a:rPr>
              <a:t>Cree </a:t>
            </a:r>
            <a:r>
              <a:rPr lang="es-ES_tradnl" baseline="0" noProof="0" dirty="0" smtClean="0">
                <a:solidFill>
                  <a:schemeClr val="tx1"/>
                </a:solidFill>
              </a:rPr>
              <a:t>una cuenta de fondos para su jubilación</a:t>
            </a:r>
            <a:endParaRPr lang="es-ES_tradnl" noProof="0" dirty="0" smtClean="0">
              <a:solidFill>
                <a:schemeClr val="tx1"/>
              </a:solidFill>
            </a:endParaRPr>
          </a:p>
          <a:p>
            <a:endParaRPr lang="es-ES_tradnl" noProof="0" dirty="0" smtClean="0">
              <a:solidFill>
                <a:schemeClr val="tx1"/>
              </a:solidFill>
            </a:endParaRPr>
          </a:p>
          <a:p>
            <a:r>
              <a:rPr lang="es-ES_tradnl" noProof="0" dirty="0" smtClean="0">
                <a:solidFill>
                  <a:schemeClr val="tx1"/>
                </a:solidFill>
              </a:rPr>
              <a:t>Ahora que conoce estos</a:t>
            </a:r>
            <a:r>
              <a:rPr lang="es-ES_tradnl" baseline="0" noProof="0" dirty="0" smtClean="0">
                <a:solidFill>
                  <a:schemeClr val="tx1"/>
                </a:solidFill>
              </a:rPr>
              <a:t> 5 pasos, ¿Cómo se siente? Bueno, considere esto… </a:t>
            </a:r>
            <a:endParaRPr lang="es-ES_tradnl" noProof="0" dirty="0" smtClean="0">
              <a:solidFill>
                <a:schemeClr val="tx1"/>
              </a:solidFill>
            </a:endParaRPr>
          </a:p>
          <a:p>
            <a:endParaRPr lang="es-ES_tradnl" noProof="0" dirty="0" smtClean="0">
              <a:solidFill>
                <a:schemeClr val="tx1"/>
              </a:solidFill>
            </a:endParaRPr>
          </a:p>
          <a:p>
            <a:pPr lvl="0" defTabSz="914400">
              <a:lnSpc>
                <a:spcPct val="100000"/>
              </a:lnSpc>
              <a:defRPr sz="1800"/>
            </a:pPr>
            <a:r>
              <a:rPr lang="es-ES_tradnl" sz="1200" dirty="0" smtClean="0">
                <a:solidFill>
                  <a:srgbClr val="404040"/>
                </a:solidFill>
                <a:latin typeface="News Gothic Std"/>
                <a:ea typeface="News Gothic Std"/>
                <a:cs typeface="News Gothic Std"/>
                <a:sym typeface="News Gothic Std"/>
              </a:rPr>
              <a:t>&lt;haga clic en la siguiente diapositiva&gt;</a:t>
            </a:r>
          </a:p>
          <a:p>
            <a:endParaRPr lang="es-ES_tradnl" noProof="0" dirty="0">
              <a:solidFill>
                <a:schemeClr val="tx1">
                  <a:lumMod val="75000"/>
                  <a:lumOff val="25000"/>
                </a:schemeClr>
              </a:solidFill>
            </a:endParaRPr>
          </a:p>
        </p:txBody>
      </p:sp>
      <p:sp>
        <p:nvSpPr>
          <p:cNvPr id="8"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9</a:t>
            </a:fld>
            <a:endParaRPr lang="en-US" sz="1200" dirty="0">
              <a:latin typeface="News Gothic Std"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45" y="4080509"/>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07" y="528066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3360420"/>
            <a:ext cx="731520" cy="7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65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369547"/>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271790"/>
            <a:ext cx="5820886" cy="6586209"/>
          </a:xfrm>
          <a:prstGeom prst="rect">
            <a:avLst/>
          </a:prstGeom>
        </p:spPr>
      </p:pic>
      <p:sp>
        <p:nvSpPr>
          <p:cNvPr id="23" name="Text Placeholder 2"/>
          <p:cNvSpPr>
            <a:spLocks noGrp="1"/>
          </p:cNvSpPr>
          <p:nvPr>
            <p:ph type="body" sz="quarter" idx="10" hasCustomPrompt="1"/>
          </p:nvPr>
        </p:nvSpPr>
        <p:spPr>
          <a:xfrm>
            <a:off x="457200" y="17169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9" name="Rectangle 18"/>
          <p:cNvSpPr/>
          <p:nvPr userDrawn="1"/>
        </p:nvSpPr>
        <p:spPr>
          <a:xfrm>
            <a:off x="0" y="695566"/>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53004906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9" name="Rectangle 8"/>
          <p:cNvSpPr/>
          <p:nvPr userDrawn="1"/>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43455283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9" name="Rectangle 8"/>
          <p:cNvSpPr/>
          <p:nvPr userDrawn="1"/>
        </p:nvSpPr>
        <p:spPr>
          <a:xfrm>
            <a:off x="-5080" y="6785599"/>
            <a:ext cx="2286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3520" y="6786245"/>
            <a:ext cx="457200"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0720" y="6786245"/>
            <a:ext cx="6858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66520" y="6786245"/>
            <a:ext cx="3200400" cy="75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66920" y="6786245"/>
            <a:ext cx="2209800" cy="755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76720" y="6786245"/>
            <a:ext cx="2362200" cy="755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32"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3"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99930000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
        <p:nvSpPr>
          <p:cNvPr id="15" name="Rectangle 14"/>
          <p:cNvSpPr/>
          <p:nvPr userDrawn="1"/>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056656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9"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0"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1"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279400810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Text Placeholder 7"/>
          <p:cNvSpPr>
            <a:spLocks noGrp="1"/>
          </p:cNvSpPr>
          <p:nvPr>
            <p:ph type="body" sz="quarter" idx="13" hasCustomPrompt="1"/>
          </p:nvPr>
        </p:nvSpPr>
        <p:spPr>
          <a:xfrm>
            <a:off x="38100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1828800" y="4431001"/>
            <a:ext cx="0" cy="494645"/>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00025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36195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
        <p:nvSpPr>
          <p:cNvPr id="9" name="Rectangle 8"/>
          <p:cNvSpPr/>
          <p:nvPr userDrawn="1"/>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873817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4/8/15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54391" cy="26860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38100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1828800" y="4431001"/>
            <a:ext cx="0" cy="494645"/>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00025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36195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07381" y="6327794"/>
            <a:ext cx="1805834" cy="298007"/>
          </a:xfrm>
          <a:prstGeom prst="rect">
            <a:avLst/>
          </a:prstGeom>
        </p:spPr>
      </p:pic>
    </p:spTree>
    <p:extLst>
      <p:ext uri="{BB962C8B-B14F-4D97-AF65-F5344CB8AC3E}">
        <p14:creationId xmlns:p14="http://schemas.microsoft.com/office/powerpoint/2010/main" val="905267132"/>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4/8/15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44000" cy="26860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55245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2000250" y="4431001"/>
            <a:ext cx="0" cy="494645"/>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17170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53340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07380" y="6327794"/>
            <a:ext cx="1805836" cy="298007"/>
          </a:xfrm>
          <a:prstGeom prst="rect">
            <a:avLst/>
          </a:prstGeom>
        </p:spPr>
      </p:pic>
    </p:spTree>
    <p:extLst>
      <p:ext uri="{BB962C8B-B14F-4D97-AF65-F5344CB8AC3E}">
        <p14:creationId xmlns:p14="http://schemas.microsoft.com/office/powerpoint/2010/main" val="1281087033"/>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4/8/15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44000" cy="2686050"/>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55245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0" name="Text Placeholder 9"/>
          <p:cNvSpPr>
            <a:spLocks noGrp="1"/>
          </p:cNvSpPr>
          <p:nvPr>
            <p:ph type="body" sz="quarter" idx="14" hasCustomPrompt="1"/>
          </p:nvPr>
        </p:nvSpPr>
        <p:spPr>
          <a:xfrm>
            <a:off x="217170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53340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endParaRPr>
          </a:p>
        </p:txBody>
      </p:sp>
      <p:cxnSp>
        <p:nvCxnSpPr>
          <p:cNvPr id="15" name="Straight Connector 14"/>
          <p:cNvCxnSpPr/>
          <p:nvPr userDrawn="1"/>
        </p:nvCxnSpPr>
        <p:spPr>
          <a:xfrm>
            <a:off x="1828800" y="4431001"/>
            <a:ext cx="0" cy="494645"/>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645379232"/>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516636"/>
            <a:ext cx="9144000" cy="3867148"/>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Rectangle 5"/>
          <p:cNvSpPr/>
          <p:nvPr userDrawn="1"/>
        </p:nvSpPr>
        <p:spPr>
          <a:xfrm>
            <a:off x="0" y="711775"/>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 Placeholder 7"/>
          <p:cNvSpPr>
            <a:spLocks noGrp="1"/>
          </p:cNvSpPr>
          <p:nvPr>
            <p:ph type="body" sz="quarter" idx="13" hasCustomPrompt="1"/>
          </p:nvPr>
        </p:nvSpPr>
        <p:spPr>
          <a:xfrm>
            <a:off x="552450" y="4551494"/>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3" name="Text Placeholder 9"/>
          <p:cNvSpPr>
            <a:spLocks noGrp="1"/>
          </p:cNvSpPr>
          <p:nvPr>
            <p:ph type="body" sz="quarter" idx="14" hasCustomPrompt="1"/>
          </p:nvPr>
        </p:nvSpPr>
        <p:spPr>
          <a:xfrm>
            <a:off x="2171700" y="4592639"/>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4" name="Text Placeholder 12"/>
          <p:cNvSpPr>
            <a:spLocks noGrp="1"/>
          </p:cNvSpPr>
          <p:nvPr>
            <p:ph type="body" sz="quarter" idx="15" hasCustomPrompt="1"/>
          </p:nvPr>
        </p:nvSpPr>
        <p:spPr>
          <a:xfrm>
            <a:off x="533400" y="5257800"/>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419159773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141550"/>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4"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5"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6"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912010275"/>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4/8/15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0516648"/>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4/8/15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solidFill>
            <a:srgbClr val="5C972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6246160"/>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4/8/15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solidFill>
            <a:srgbClr val="8CC6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7260051"/>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4/8/15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blipFill>
            <a:blip r:embed="rId2" cstate="screen">
              <a:extLst>
                <a:ext uri="{28A0092B-C50C-407E-A947-70E740481C1C}">
                  <a14:useLocalDpi xmlns:a14="http://schemas.microsoft.com/office/drawing/2010/main" val="0"/>
                </a:ext>
              </a:extLst>
            </a:blip>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838398"/>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020238-D2E6-4029-B5EF-8E73A86AFB3E}" type="datetimeFigureOut">
              <a:rPr lang="en-US" smtClean="0"/>
              <a:pPr/>
              <a:t>4/8/15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819E0D8-A3B9-4EF6-A76C-5F3C776E61FF}" type="slidenum">
              <a:rPr lang="en-US" smtClean="0"/>
              <a:pPr/>
              <a:t>‹#›</a:t>
            </a:fld>
            <a:endParaRPr lang="en-US" dirty="0"/>
          </a:p>
        </p:txBody>
      </p:sp>
    </p:spTree>
    <p:extLst>
      <p:ext uri="{BB962C8B-B14F-4D97-AF65-F5344CB8AC3E}">
        <p14:creationId xmlns:p14="http://schemas.microsoft.com/office/powerpoint/2010/main" val="2750558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020238-D2E6-4029-B5EF-8E73A86AFB3E}" type="datetimeFigureOut">
              <a:rPr lang="en-US" smtClean="0"/>
              <a:pPr/>
              <a:t>4/8/15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819E0D8-A3B9-4EF6-A76C-5F3C776E61FF}" type="slidenum">
              <a:rPr lang="en-US" smtClean="0"/>
              <a:pPr/>
              <a:t>‹#›</a:t>
            </a:fld>
            <a:endParaRPr lang="en-US" dirty="0"/>
          </a:p>
        </p:txBody>
      </p:sp>
    </p:spTree>
    <p:extLst>
      <p:ext uri="{BB962C8B-B14F-4D97-AF65-F5344CB8AC3E}">
        <p14:creationId xmlns:p14="http://schemas.microsoft.com/office/powerpoint/2010/main" val="1151087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xfrm>
            <a:off x="6981825" y="6496050"/>
            <a:ext cx="2133600" cy="476250"/>
          </a:xfrm>
          <a:prstGeom prst="rect">
            <a:avLst/>
          </a:prstGeom>
          <a:ln/>
        </p:spPr>
        <p:txBody>
          <a:bodyPr/>
          <a:lstStyle>
            <a:lvl1pPr>
              <a:defRPr/>
            </a:lvl1pPr>
          </a:lstStyle>
          <a:p>
            <a:pPr>
              <a:defRPr/>
            </a:pPr>
            <a:fld id="{BA165FA0-844B-40F6-9AEB-685D2F272916}" type="slidenum">
              <a:rPr lang="en-US"/>
              <a:pPr>
                <a:defRPr/>
              </a:pPr>
              <a:t>‹#›</a:t>
            </a:fld>
            <a:endParaRPr lang="en-US" dirty="0"/>
          </a:p>
        </p:txBody>
      </p:sp>
    </p:spTree>
    <p:extLst>
      <p:ext uri="{BB962C8B-B14F-4D97-AF65-F5344CB8AC3E}">
        <p14:creationId xmlns:p14="http://schemas.microsoft.com/office/powerpoint/2010/main" val="46926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7577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1442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 y="1"/>
            <a:ext cx="9150475" cy="6858000"/>
          </a:xfrm>
          <a:prstGeom prst="rect">
            <a:avLst/>
          </a:prstGeom>
        </p:spPr>
      </p:pic>
    </p:spTree>
    <p:extLst>
      <p:ext uri="{BB962C8B-B14F-4D97-AF65-F5344CB8AC3E}">
        <p14:creationId xmlns:p14="http://schemas.microsoft.com/office/powerpoint/2010/main" val="244140846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 y="2739"/>
            <a:ext cx="9143165" cy="6852521"/>
          </a:xfrm>
          <a:prstGeom prst="rect">
            <a:avLst/>
          </a:prstGeom>
        </p:spPr>
      </p:pic>
      <p:sp>
        <p:nvSpPr>
          <p:cNvPr id="3" name="Rectangle 2"/>
          <p:cNvSpPr/>
          <p:nvPr userDrawn="1"/>
        </p:nvSpPr>
        <p:spPr>
          <a:xfrm>
            <a:off x="0" y="2514600"/>
            <a:ext cx="9144000" cy="1676400"/>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411480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9400" y="2895600"/>
            <a:ext cx="3200400" cy="838392"/>
          </a:xfrm>
          <a:prstGeom prst="rect">
            <a:avLst/>
          </a:prstGeom>
        </p:spPr>
      </p:pic>
    </p:spTree>
    <p:extLst>
      <p:ext uri="{BB962C8B-B14F-4D97-AF65-F5344CB8AC3E}">
        <p14:creationId xmlns:p14="http://schemas.microsoft.com/office/powerpoint/2010/main" val="223228028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416014" y="2429480"/>
            <a:ext cx="8270786" cy="3846364"/>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3" name="Text Placeholder 2"/>
          <p:cNvSpPr>
            <a:spLocks noGrp="1"/>
          </p:cNvSpPr>
          <p:nvPr>
            <p:ph type="body" sz="quarter" idx="10" hasCustomPrompt="1"/>
          </p:nvPr>
        </p:nvSpPr>
        <p:spPr>
          <a:xfrm>
            <a:off x="457200" y="1038829"/>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6" name="Text Placeholder 4"/>
          <p:cNvSpPr>
            <a:spLocks noGrp="1"/>
          </p:cNvSpPr>
          <p:nvPr>
            <p:ph type="body" sz="quarter" idx="11" hasCustomPrompt="1"/>
          </p:nvPr>
        </p:nvSpPr>
        <p:spPr>
          <a:xfrm>
            <a:off x="457200" y="1524604"/>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
        <p:nvSpPr>
          <p:cNvPr id="19" name="Rectangle 18"/>
          <p:cNvSpPr/>
          <p:nvPr userDrawn="1"/>
        </p:nvSpPr>
        <p:spPr>
          <a:xfrm>
            <a:off x="0" y="695566"/>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p:cNvSpPr/>
          <p:nvPr userDrawn="1"/>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1152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9" name="Rectangle 8"/>
          <p:cNvSpPr/>
          <p:nvPr userDrawn="1"/>
        </p:nvSpPr>
        <p:spPr>
          <a:xfrm>
            <a:off x="0" y="-646"/>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6"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00520392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Rectangle 8"/>
          <p:cNvSpPr/>
          <p:nvPr userDrawn="1"/>
        </p:nvSpPr>
        <p:spPr>
          <a:xfrm>
            <a:off x="0" y="-646"/>
            <a:ext cx="2286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7374530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9" name="Rectangle 8"/>
          <p:cNvSpPr/>
          <p:nvPr userDrawn="1"/>
        </p:nvSpPr>
        <p:spPr>
          <a:xfrm>
            <a:off x="0" y="-646"/>
            <a:ext cx="2286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36801726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41688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4" r:id="rId4"/>
    <p:sldLayoutId id="2147483654" r:id="rId5"/>
    <p:sldLayoutId id="2147483655" r:id="rId6"/>
    <p:sldLayoutId id="2147483678" r:id="rId7"/>
    <p:sldLayoutId id="2147483666" r:id="rId8"/>
    <p:sldLayoutId id="2147483667" r:id="rId9"/>
    <p:sldLayoutId id="2147483682" r:id="rId10"/>
    <p:sldLayoutId id="2147483668" r:id="rId11"/>
    <p:sldLayoutId id="2147483669" r:id="rId12"/>
    <p:sldLayoutId id="2147483670" r:id="rId13"/>
    <p:sldLayoutId id="2147483665" r:id="rId14"/>
    <p:sldLayoutId id="2147483674" r:id="rId15"/>
    <p:sldLayoutId id="2147483683" r:id="rId16"/>
    <p:sldLayoutId id="2147483677" r:id="rId17"/>
    <p:sldLayoutId id="2147483679" r:id="rId18"/>
    <p:sldLayoutId id="2147483672" r:id="rId19"/>
    <p:sldLayoutId id="2147483673" r:id="rId20"/>
    <p:sldLayoutId id="2147483660" r:id="rId21"/>
    <p:sldLayoutId id="2147483661" r:id="rId22"/>
    <p:sldLayoutId id="2147483662" r:id="rId23"/>
    <p:sldLayoutId id="2147483664" r:id="rId24"/>
    <p:sldLayoutId id="2147483675" r:id="rId25"/>
    <p:sldLayoutId id="2147483676" r:id="rId26"/>
    <p:sldLayoutId id="2147483680" r:id="rId27"/>
    <p:sldLayoutId id="2147483681" r:id="rId28"/>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14.xml"/><Relationship Id="rId5" Type="http://schemas.openxmlformats.org/officeDocument/2006/relationships/image" Target="../media/image28.png"/><Relationship Id="rId1" Type="http://schemas.microsoft.com/office/2007/relationships/media" Target="../media/media2.wmv"/><Relationship Id="rId2" Type="http://schemas.openxmlformats.org/officeDocument/2006/relationships/video" Target="../media/media2.wm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jpeg"/><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9.xml"/><Relationship Id="rId5" Type="http://schemas.openxmlformats.org/officeDocument/2006/relationships/image" Target="../media/image28.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0427" y="4724400"/>
            <a:ext cx="2120207" cy="1768437"/>
          </a:xfrm>
          <a:prstGeom prst="rect">
            <a:avLst/>
          </a:prstGeom>
        </p:spPr>
      </p:pic>
      <p:sp>
        <p:nvSpPr>
          <p:cNvPr id="5" name="Rectangle 4"/>
          <p:cNvSpPr/>
          <p:nvPr/>
        </p:nvSpPr>
        <p:spPr>
          <a:xfrm>
            <a:off x="0" y="2527300"/>
            <a:ext cx="9144000" cy="1676400"/>
          </a:xfrm>
          <a:prstGeom prst="rect">
            <a:avLst/>
          </a:prstGeom>
          <a:solidFill>
            <a:schemeClr val="bg2">
              <a:alpha val="6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127500"/>
            <a:ext cx="9144000" cy="152400"/>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2401"/>
            <a:ext cx="2489906" cy="651922"/>
          </a:xfrm>
          <a:prstGeom prst="rect">
            <a:avLst/>
          </a:prstGeom>
        </p:spPr>
      </p:pic>
      <p:sp>
        <p:nvSpPr>
          <p:cNvPr id="9" name="Text Placeholder 10"/>
          <p:cNvSpPr txBox="1">
            <a:spLocks/>
          </p:cNvSpPr>
          <p:nvPr/>
        </p:nvSpPr>
        <p:spPr>
          <a:xfrm>
            <a:off x="0" y="2880102"/>
            <a:ext cx="9144000" cy="762000"/>
          </a:xfrm>
          <a:prstGeom prst="rect">
            <a:avLst/>
          </a:prstGeom>
          <a:effectLst>
            <a:outerShdw blurRad="63500" sx="102000" sy="102000" algn="ctr" rotWithShape="0">
              <a:prstClr val="black">
                <a:alpha val="40000"/>
              </a:prstClr>
            </a:outerShdw>
          </a:effec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kern="2400" spc="100" dirty="0" smtClean="0">
                <a:solidFill>
                  <a:schemeClr val="bg1"/>
                </a:solidFill>
                <a:latin typeface="News Gothic Std" pitchFamily="34" charset="0"/>
              </a:rPr>
              <a:t>LO QUE TODA MUJER</a:t>
            </a:r>
            <a:r>
              <a:rPr lang="en-US" kern="2400" spc="100" dirty="0">
                <a:solidFill>
                  <a:schemeClr val="bg1"/>
                </a:solidFill>
                <a:latin typeface="News Gothic Std" pitchFamily="34" charset="0"/>
              </a:rPr>
              <a:t/>
            </a:r>
            <a:br>
              <a:rPr lang="en-US" kern="2400" spc="100" dirty="0">
                <a:solidFill>
                  <a:schemeClr val="bg1"/>
                </a:solidFill>
                <a:latin typeface="News Gothic Std" pitchFamily="34" charset="0"/>
              </a:rPr>
            </a:br>
            <a:r>
              <a:rPr lang="en-US" kern="2400" spc="100" dirty="0" smtClean="0">
                <a:solidFill>
                  <a:schemeClr val="bg1"/>
                </a:solidFill>
                <a:latin typeface="News Gothic Std" pitchFamily="34" charset="0"/>
              </a:rPr>
              <a:t>DEBE SABER SOBRE EL DINERO</a:t>
            </a:r>
          </a:p>
        </p:txBody>
      </p:sp>
    </p:spTree>
    <p:extLst>
      <p:ext uri="{BB962C8B-B14F-4D97-AF65-F5344CB8AC3E}">
        <p14:creationId xmlns:p14="http://schemas.microsoft.com/office/powerpoint/2010/main" val="11983064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10</a:t>
            </a:fld>
            <a:endParaRPr lang="en-US" sz="1200" dirty="0">
              <a:latin typeface="News Gothic Std"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4876800" y="1491623"/>
            <a:ext cx="3810000" cy="3349210"/>
          </a:xfrm>
          <a:prstGeom prst="rect">
            <a:avLst/>
          </a:prstGeom>
          <a:ln>
            <a:noFill/>
          </a:ln>
          <a:effectLst>
            <a:outerShdw blurRad="190500" algn="tl" rotWithShape="0">
              <a:srgbClr val="000000">
                <a:alpha val="70000"/>
              </a:srgbClr>
            </a:outerShdw>
          </a:effectLst>
        </p:spPr>
      </p:pic>
      <p:sp>
        <p:nvSpPr>
          <p:cNvPr id="7" name="Text Placeholder 5"/>
          <p:cNvSpPr>
            <a:spLocks noGrp="1"/>
          </p:cNvSpPr>
          <p:nvPr>
            <p:ph type="body" sz="quarter" idx="11"/>
          </p:nvPr>
        </p:nvSpPr>
        <p:spPr>
          <a:xfrm>
            <a:off x="-228600" y="3205937"/>
            <a:ext cx="4953000" cy="944628"/>
          </a:xfrm>
          <a:prstGeom prst="rect">
            <a:avLst/>
          </a:prstGeom>
        </p:spPr>
        <p:txBody>
          <a:bodyPr/>
          <a:lstStyle/>
          <a:p>
            <a:pPr marL="0" indent="0" algn="r">
              <a:buNone/>
            </a:pPr>
            <a:r>
              <a:rPr lang="es-ES_tradnl" sz="2400" dirty="0" smtClean="0">
                <a:solidFill>
                  <a:schemeClr val="bg1"/>
                </a:solidFill>
                <a:latin typeface="News Gothic Std" pitchFamily="34" charset="0"/>
              </a:rPr>
              <a:t>Prepárese para maximizar</a:t>
            </a:r>
          </a:p>
          <a:p>
            <a:pPr marL="0" indent="0" algn="r">
              <a:buNone/>
            </a:pPr>
            <a:r>
              <a:rPr lang="es-ES_tradnl" sz="2400" dirty="0" smtClean="0">
                <a:solidFill>
                  <a:schemeClr val="bg1"/>
                </a:solidFill>
                <a:latin typeface="News Gothic Std" pitchFamily="34" charset="0"/>
              </a:rPr>
              <a:t>sus ingresos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
        <p:nvSpPr>
          <p:cNvPr id="3" name="Rectangle 2"/>
          <p:cNvSpPr/>
          <p:nvPr/>
        </p:nvSpPr>
        <p:spPr>
          <a:xfrm>
            <a:off x="5750093" y="1528573"/>
            <a:ext cx="388043" cy="1646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21088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002"/>
            <a:ext cx="4572000" cy="6867810"/>
          </a:xfrm>
          <a:prstGeom prst="rect">
            <a:avLst/>
          </a:prstGeom>
        </p:spPr>
      </p:pic>
      <p:sp>
        <p:nvSpPr>
          <p:cNvPr id="7"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11</a:t>
            </a:fld>
            <a:endParaRPr lang="en-US" sz="1200" dirty="0">
              <a:latin typeface="News Gothic Std" pitchFamily="34" charset="0"/>
            </a:endParaRPr>
          </a:p>
        </p:txBody>
      </p:sp>
      <p:sp>
        <p:nvSpPr>
          <p:cNvPr id="8" name="Text Placeholder 1"/>
          <p:cNvSpPr>
            <a:spLocks noGrp="1"/>
          </p:cNvSpPr>
          <p:nvPr>
            <p:ph type="body" sz="quarter" idx="10"/>
          </p:nvPr>
        </p:nvSpPr>
        <p:spPr/>
        <p:txBody>
          <a:bodyPr/>
          <a:lstStyle/>
          <a:p>
            <a:pPr marL="0" indent="0">
              <a:buNone/>
            </a:pPr>
            <a:endParaRPr lang="en-US" dirty="0"/>
          </a:p>
          <a:p>
            <a:endParaRPr lang="en-US" dirty="0" smtClean="0"/>
          </a:p>
          <a:p>
            <a:endParaRPr lang="en-US" dirty="0"/>
          </a:p>
          <a:p>
            <a:pPr marL="0" lvl="0" indent="0">
              <a:buNone/>
            </a:pPr>
            <a:endParaRPr lang="en-US" dirty="0"/>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235874441"/>
              </p:ext>
            </p:extLst>
          </p:nvPr>
        </p:nvGraphicFramePr>
        <p:xfrm>
          <a:off x="1759080" y="609600"/>
          <a:ext cx="6713711" cy="4038050"/>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675640"/>
                <a:gridCol w="1475794"/>
                <a:gridCol w="878507"/>
                <a:gridCol w="1037038"/>
                <a:gridCol w="1000321"/>
                <a:gridCol w="594360"/>
                <a:gridCol w="1052051"/>
              </a:tblGrid>
              <a:tr h="142179">
                <a:tc gridSpan="7">
                  <a:txBody>
                    <a:bodyPr/>
                    <a:lstStyle/>
                    <a:p>
                      <a:pPr algn="l"/>
                      <a:r>
                        <a:rPr lang="es-ES_tradnl" sz="1400" noProof="0" dirty="0" smtClean="0">
                          <a:latin typeface="News Gothic Std" pitchFamily="34" charset="0"/>
                        </a:rPr>
                        <a:t>MONITORÉE </a:t>
                      </a:r>
                      <a:r>
                        <a:rPr lang="es-ES_tradnl" sz="1400" baseline="0" noProof="0" dirty="0" smtClean="0">
                          <a:latin typeface="News Gothic Std" pitchFamily="34" charset="0"/>
                        </a:rPr>
                        <a:t>SUS GASTOS DIARIOS</a:t>
                      </a:r>
                      <a:endParaRPr lang="es-ES_tradnl" sz="1400" noProof="0" dirty="0">
                        <a:latin typeface="News Gothic Std"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4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4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3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4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4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4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3840">
                <a:tc gridSpan="7">
                  <a:txBody>
                    <a:bodyPr/>
                    <a:lstStyle/>
                    <a:p>
                      <a:pPr algn="l"/>
                      <a:r>
                        <a:rPr lang="es-ES_tradnl" sz="1000" b="0" noProof="0" dirty="0" smtClean="0">
                          <a:latin typeface="News Gothic Std" pitchFamily="34" charset="0"/>
                        </a:rPr>
                        <a:t>INSTRUCCIONES: Escriba</a:t>
                      </a:r>
                      <a:r>
                        <a:rPr lang="es-ES_tradnl" sz="1000" b="0" baseline="0" noProof="0" dirty="0" smtClean="0">
                          <a:latin typeface="News Gothic Std" pitchFamily="34" charset="0"/>
                        </a:rPr>
                        <a:t> la categoría de sus mayores gastos en la primera fila. Escriba sus gastos diarios durante el mes.  Aquí hay unos ejemplos. </a:t>
                      </a:r>
                      <a:endParaRPr lang="es-ES_tradnl" sz="1000" b="0" noProof="0" dirty="0">
                        <a:latin typeface="News Gothic Std"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370779">
                <a:tc>
                  <a:txBody>
                    <a:bodyPr/>
                    <a:lstStyle/>
                    <a:p>
                      <a:endParaRPr lang="en-US" sz="1600" b="1" i="1" dirty="0"/>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s-ES_tradnl" sz="1400" b="0" i="0" noProof="0" dirty="0" smtClean="0">
                          <a:latin typeface="News Gothic Std" pitchFamily="34" charset="0"/>
                        </a:rPr>
                        <a:t>Transporte</a:t>
                      </a:r>
                      <a:endParaRPr lang="es-ES_tradnl" sz="1400" b="0" i="0"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smtClean="0">
                          <a:latin typeface="News Gothic Std" pitchFamily="34" charset="0"/>
                        </a:rPr>
                        <a:t>Comida</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s-ES_tradnl" sz="1400" b="0" i="0" noProof="0" dirty="0" smtClean="0">
                          <a:latin typeface="News Gothic Std" pitchFamily="34" charset="0"/>
                        </a:rPr>
                        <a:t>Hogar</a:t>
                      </a:r>
                      <a:endParaRPr lang="es-ES_tradnl" sz="1400" b="0" i="0"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s-ES_tradnl" sz="1400" b="0" i="0" noProof="0" dirty="0" smtClean="0">
                          <a:latin typeface="News Gothic Std" pitchFamily="34" charset="0"/>
                        </a:rPr>
                        <a:t>Servicios</a:t>
                      </a:r>
                      <a:endParaRPr lang="es-ES_tradnl" sz="1400" b="0" i="0"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0" i="0" dirty="0" smtClean="0">
                          <a:latin typeface="News Gothic Std" pitchFamily="34" charset="0"/>
                        </a:rPr>
                        <a:t>Rx</a:t>
                      </a:r>
                      <a:endParaRPr lang="en-US" sz="1400" b="0" i="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s-ES_tradnl" sz="1400" b="0" i="0" noProof="0" dirty="0" smtClean="0">
                          <a:latin typeface="News Gothic Std" pitchFamily="34" charset="0"/>
                        </a:rPr>
                        <a:t>Seguros</a:t>
                      </a:r>
                      <a:endParaRPr lang="es-ES_tradnl" sz="1400" b="0" i="0"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779">
                <a:tc>
                  <a:txBody>
                    <a:bodyPr/>
                    <a:lstStyle/>
                    <a:p>
                      <a:pPr algn="ctr"/>
                      <a:r>
                        <a:rPr lang="es-ES_tradnl" sz="1600" noProof="0" dirty="0" smtClean="0">
                          <a:solidFill>
                            <a:schemeClr val="tx1">
                              <a:lumMod val="75000"/>
                              <a:lumOff val="25000"/>
                            </a:schemeClr>
                          </a:solidFill>
                          <a:latin typeface="News Gothic Std" pitchFamily="34" charset="0"/>
                        </a:rPr>
                        <a:t>Día</a:t>
                      </a:r>
                      <a:endParaRPr lang="es-ES_tradnl" sz="1600" noProof="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779">
                <a:tc>
                  <a:txBody>
                    <a:bodyPr/>
                    <a:lstStyle/>
                    <a:p>
                      <a:pPr algn="ctr"/>
                      <a:r>
                        <a:rPr lang="en-US" sz="1600" dirty="0" smtClean="0">
                          <a:solidFill>
                            <a:schemeClr val="tx1">
                              <a:lumMod val="75000"/>
                              <a:lumOff val="25000"/>
                            </a:schemeClr>
                          </a:solidFill>
                          <a:latin typeface="News Gothic Std" pitchFamily="34" charset="0"/>
                        </a:rPr>
                        <a:t>1</a:t>
                      </a:r>
                      <a:endParaRPr lang="en-US" sz="160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779">
                <a:tc>
                  <a:txBody>
                    <a:bodyPr/>
                    <a:lstStyle/>
                    <a:p>
                      <a:pPr algn="ctr"/>
                      <a:r>
                        <a:rPr lang="en-US" sz="1600" dirty="0" smtClean="0">
                          <a:solidFill>
                            <a:schemeClr val="tx1">
                              <a:lumMod val="75000"/>
                              <a:lumOff val="25000"/>
                            </a:schemeClr>
                          </a:solidFill>
                          <a:latin typeface="News Gothic Std" pitchFamily="34" charset="0"/>
                        </a:rPr>
                        <a:t>2</a:t>
                      </a:r>
                      <a:endParaRPr lang="en-US" sz="160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779">
                <a:tc>
                  <a:txBody>
                    <a:bodyPr/>
                    <a:lstStyle/>
                    <a:p>
                      <a:pPr algn="ctr"/>
                      <a:r>
                        <a:rPr lang="en-US" sz="1600" dirty="0" smtClean="0">
                          <a:solidFill>
                            <a:schemeClr val="tx1">
                              <a:lumMod val="75000"/>
                              <a:lumOff val="25000"/>
                            </a:schemeClr>
                          </a:solidFill>
                          <a:latin typeface="News Gothic Std" pitchFamily="34" charset="0"/>
                        </a:rPr>
                        <a:t>3</a:t>
                      </a:r>
                      <a:endParaRPr lang="en-US" sz="160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779">
                <a:tc>
                  <a:txBody>
                    <a:bodyPr/>
                    <a:lstStyle/>
                    <a:p>
                      <a:pPr algn="ctr"/>
                      <a:r>
                        <a:rPr lang="en-US" sz="1600" dirty="0" smtClean="0">
                          <a:solidFill>
                            <a:schemeClr val="tx1">
                              <a:lumMod val="75000"/>
                              <a:lumOff val="25000"/>
                            </a:schemeClr>
                          </a:solidFill>
                          <a:latin typeface="News Gothic Std" pitchFamily="34" charset="0"/>
                        </a:rPr>
                        <a:t>4</a:t>
                      </a:r>
                      <a:endParaRPr lang="en-US" sz="160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779">
                <a:tc>
                  <a:txBody>
                    <a:bodyPr/>
                    <a:lstStyle/>
                    <a:p>
                      <a:pPr algn="ctr"/>
                      <a:r>
                        <a:rPr lang="en-US" sz="1600" dirty="0" smtClean="0">
                          <a:solidFill>
                            <a:schemeClr val="tx1">
                              <a:lumMod val="75000"/>
                              <a:lumOff val="25000"/>
                            </a:schemeClr>
                          </a:solidFill>
                          <a:latin typeface="News Gothic Std" pitchFamily="34" charset="0"/>
                        </a:rPr>
                        <a:t>5</a:t>
                      </a:r>
                      <a:endParaRPr lang="en-US" sz="160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779">
                <a:tc>
                  <a:txBody>
                    <a:bodyPr/>
                    <a:lstStyle/>
                    <a:p>
                      <a:pPr algn="ctr"/>
                      <a:r>
                        <a:rPr lang="en-US" sz="1600" dirty="0" smtClean="0">
                          <a:solidFill>
                            <a:schemeClr val="tx1">
                              <a:lumMod val="75000"/>
                              <a:lumOff val="25000"/>
                            </a:schemeClr>
                          </a:solidFill>
                          <a:latin typeface="News Gothic Std" pitchFamily="34" charset="0"/>
                        </a:rPr>
                        <a:t>6</a:t>
                      </a:r>
                      <a:endParaRPr lang="en-US" sz="160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smtClean="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779">
                <a:tc>
                  <a:txBody>
                    <a:bodyPr/>
                    <a:lstStyle/>
                    <a:p>
                      <a:pPr algn="ctr"/>
                      <a:r>
                        <a:rPr lang="en-US" sz="1600" dirty="0" smtClean="0">
                          <a:solidFill>
                            <a:schemeClr val="tx1">
                              <a:lumMod val="75000"/>
                              <a:lumOff val="25000"/>
                            </a:schemeClr>
                          </a:solidFill>
                          <a:latin typeface="News Gothic Std" pitchFamily="34" charset="0"/>
                        </a:rPr>
                        <a:t>7</a:t>
                      </a:r>
                      <a:endParaRPr lang="en-US" sz="1600"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smtClean="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9" name="Text Placeholder 1"/>
          <p:cNvSpPr>
            <a:spLocks noGrp="1"/>
          </p:cNvSpPr>
          <p:nvPr>
            <p:ph type="body" sz="quarter" idx="11"/>
          </p:nvPr>
        </p:nvSpPr>
        <p:spPr>
          <a:xfrm>
            <a:off x="3982496" y="4704080"/>
            <a:ext cx="4704304" cy="1676400"/>
          </a:xfrm>
        </p:spPr>
        <p:txBody>
          <a:bodyPr>
            <a:noAutofit/>
          </a:bodyPr>
          <a:lstStyle/>
          <a:p>
            <a:r>
              <a:rPr lang="en-US" sz="3600" b="1" dirty="0" smtClean="0">
                <a:solidFill>
                  <a:schemeClr val="tx2"/>
                </a:solidFill>
                <a:latin typeface="News Gothic Std" pitchFamily="34" charset="0"/>
              </a:rPr>
              <a:t>¿A DÓNDE VA</a:t>
            </a:r>
          </a:p>
          <a:p>
            <a:r>
              <a:rPr lang="en-US" sz="3600" b="1" dirty="0" smtClean="0">
                <a:solidFill>
                  <a:schemeClr val="tx2"/>
                </a:solidFill>
                <a:latin typeface="News Gothic Std" pitchFamily="34" charset="0"/>
              </a:rPr>
              <a:t>SU DINERO?</a:t>
            </a:r>
            <a:endParaRPr lang="en-US" sz="3600" b="1" dirty="0">
              <a:solidFill>
                <a:schemeClr val="tx2"/>
              </a:solidFill>
              <a:latin typeface="News Gothic Std" pitchFamily="34" charset="0"/>
            </a:endParaRPr>
          </a:p>
        </p:txBody>
      </p:sp>
    </p:spTree>
    <p:extLst>
      <p:ext uri="{BB962C8B-B14F-4D97-AF65-F5344CB8AC3E}">
        <p14:creationId xmlns:p14="http://schemas.microsoft.com/office/powerpoint/2010/main" val="4257852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5764" y="1389551"/>
            <a:ext cx="8077200" cy="1569660"/>
          </a:xfrm>
          <a:prstGeom prst="rect">
            <a:avLst/>
          </a:prstGeom>
        </p:spPr>
        <p:txBody>
          <a:bodyPr wrap="square">
            <a:spAutoFit/>
          </a:bodyPr>
          <a:lstStyle/>
          <a:p>
            <a:r>
              <a:rPr lang="es-ES_tradnl" sz="9600" b="1" dirty="0" smtClean="0">
                <a:solidFill>
                  <a:schemeClr val="accent3"/>
                </a:solidFill>
                <a:latin typeface="News Gothic Std" pitchFamily="34" charset="0"/>
              </a:rPr>
              <a:t>gastos</a:t>
            </a:r>
            <a:endParaRPr lang="es-ES_tradnl" sz="9600" b="1" dirty="0">
              <a:solidFill>
                <a:schemeClr val="accent3"/>
              </a:solidFill>
              <a:latin typeface="News Gothic Std"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21199" cy="6781800"/>
          </a:xfrm>
          <a:prstGeom prst="rect">
            <a:avLst/>
          </a:prstGeom>
        </p:spPr>
      </p:pic>
      <p:sp>
        <p:nvSpPr>
          <p:cNvPr id="10" name="Rectangle 9"/>
          <p:cNvSpPr/>
          <p:nvPr/>
        </p:nvSpPr>
        <p:spPr>
          <a:xfrm>
            <a:off x="3810000" y="1044714"/>
            <a:ext cx="4648200" cy="707886"/>
          </a:xfrm>
          <a:prstGeom prst="rect">
            <a:avLst/>
          </a:prstGeom>
        </p:spPr>
        <p:txBody>
          <a:bodyPr wrap="square">
            <a:spAutoFit/>
          </a:bodyPr>
          <a:lstStyle/>
          <a:p>
            <a:r>
              <a:rPr lang="es-ES_tradnl" sz="4000" dirty="0" smtClean="0">
                <a:solidFill>
                  <a:schemeClr val="accent3">
                    <a:lumMod val="40000"/>
                    <a:lumOff val="60000"/>
                  </a:schemeClr>
                </a:solidFill>
                <a:latin typeface="News Gothic Std" pitchFamily="34" charset="0"/>
              </a:rPr>
              <a:t>Conozca sus</a:t>
            </a:r>
            <a:endParaRPr lang="es-ES_tradnl" sz="4000" dirty="0">
              <a:solidFill>
                <a:schemeClr val="accent3">
                  <a:lumMod val="40000"/>
                  <a:lumOff val="60000"/>
                </a:schemeClr>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News Gothic Std" pitchFamily="34" charset="0"/>
              </a:rPr>
              <a:pPr marL="274320"/>
              <a:t>12</a:t>
            </a:fld>
            <a:endParaRPr lang="en-US" sz="1200" dirty="0">
              <a:solidFill>
                <a:schemeClr val="bg1"/>
              </a:solidFill>
              <a:latin typeface="News Gothic Std" pitchFamily="34" charset="0"/>
            </a:endParaRPr>
          </a:p>
        </p:txBody>
      </p:sp>
    </p:spTree>
    <p:extLst>
      <p:ext uri="{BB962C8B-B14F-4D97-AF65-F5344CB8AC3E}">
        <p14:creationId xmlns:p14="http://schemas.microsoft.com/office/powerpoint/2010/main" val="4835740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33400"/>
            <a:ext cx="5015761" cy="6248399"/>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13</a:t>
            </a:fld>
            <a:endParaRPr lang="en-US" sz="1200" dirty="0">
              <a:latin typeface="News Gothic Std" pitchFamily="34" charset="0"/>
            </a:endParaRPr>
          </a:p>
        </p:txBody>
      </p:sp>
      <p:sp>
        <p:nvSpPr>
          <p:cNvPr id="28" name="Text Placeholder 5"/>
          <p:cNvSpPr>
            <a:spLocks noGrp="1"/>
          </p:cNvSpPr>
          <p:nvPr>
            <p:ph type="body" sz="quarter" idx="10"/>
          </p:nvPr>
        </p:nvSpPr>
        <p:spPr>
          <a:xfrm>
            <a:off x="4139710" y="1093360"/>
            <a:ext cx="5329080" cy="1916668"/>
          </a:xfrm>
        </p:spPr>
        <p:txBody>
          <a:bodyPr/>
          <a:lstStyle/>
          <a:p>
            <a:r>
              <a:rPr lang="es-ES_tradnl" sz="12000" b="1" dirty="0" smtClean="0">
                <a:solidFill>
                  <a:schemeClr val="accent3"/>
                </a:solidFill>
                <a:latin typeface="News Gothic Std" pitchFamily="34" charset="0"/>
              </a:rPr>
              <a:t>metas</a:t>
            </a:r>
            <a:endParaRPr lang="es-ES_tradnl" sz="12000" b="1" dirty="0">
              <a:solidFill>
                <a:schemeClr val="accent3"/>
              </a:solidFill>
              <a:latin typeface="News Gothic Std" pitchFamily="34" charset="0"/>
            </a:endParaRPr>
          </a:p>
        </p:txBody>
      </p:sp>
      <p:sp>
        <p:nvSpPr>
          <p:cNvPr id="29" name="Rectangle 28"/>
          <p:cNvSpPr/>
          <p:nvPr/>
        </p:nvSpPr>
        <p:spPr>
          <a:xfrm>
            <a:off x="5909397" y="2863190"/>
            <a:ext cx="5486400" cy="707886"/>
          </a:xfrm>
          <a:prstGeom prst="rect">
            <a:avLst/>
          </a:prstGeom>
        </p:spPr>
        <p:txBody>
          <a:bodyPr wrap="square">
            <a:spAutoFit/>
          </a:bodyPr>
          <a:lstStyle/>
          <a:p>
            <a:r>
              <a:rPr lang="es-ES_tradnl" sz="4000" dirty="0" smtClean="0">
                <a:solidFill>
                  <a:schemeClr val="accent3">
                    <a:lumMod val="40000"/>
                    <a:lumOff val="60000"/>
                  </a:schemeClr>
                </a:solidFill>
                <a:latin typeface="News Gothic Std" pitchFamily="34" charset="0"/>
              </a:rPr>
              <a:t>financieras</a:t>
            </a:r>
            <a:endParaRPr lang="es-ES_tradnl" sz="4000" dirty="0">
              <a:solidFill>
                <a:schemeClr val="accent3">
                  <a:lumMod val="40000"/>
                  <a:lumOff val="60000"/>
                </a:schemeClr>
              </a:solidFill>
              <a:latin typeface="News Gothic Std" pitchFamily="34" charset="0"/>
            </a:endParaRPr>
          </a:p>
        </p:txBody>
      </p:sp>
    </p:spTree>
    <p:extLst>
      <p:ext uri="{BB962C8B-B14F-4D97-AF65-F5344CB8AC3E}">
        <p14:creationId xmlns:p14="http://schemas.microsoft.com/office/powerpoint/2010/main" val="9068980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2 Set Financial Goals Master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857250"/>
            <a:ext cx="9144000" cy="5143500"/>
          </a:xfrm>
          <a:prstGeom prst="rect">
            <a:avLst/>
          </a:prstGeom>
        </p:spPr>
      </p:pic>
      <p:grpSp>
        <p:nvGrpSpPr>
          <p:cNvPr id="22" name="VideoPlayCoverWithBtn"/>
          <p:cNvGrpSpPr/>
          <p:nvPr/>
        </p:nvGrpSpPr>
        <p:grpSpPr>
          <a:xfrm>
            <a:off x="0" y="0"/>
            <a:ext cx="9144000" cy="6172200"/>
            <a:chOff x="0" y="0"/>
            <a:chExt cx="9144000" cy="6172200"/>
          </a:xfrm>
        </p:grpSpPr>
        <p:sp>
          <p:nvSpPr>
            <p:cNvPr id="21" name="Rectangle 20"/>
            <p:cNvSpPr/>
            <p:nvPr/>
          </p:nvSpPr>
          <p:spPr>
            <a:xfrm>
              <a:off x="0" y="0"/>
              <a:ext cx="9144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VideoPlayIcon"/>
            <p:cNvGrpSpPr/>
            <p:nvPr/>
          </p:nvGrpSpPr>
          <p:grpSpPr>
            <a:xfrm>
              <a:off x="3429000" y="2257425"/>
              <a:ext cx="2286000" cy="2286000"/>
              <a:chOff x="3429000" y="1981201"/>
              <a:chExt cx="2286000" cy="2286000"/>
            </a:xfrm>
          </p:grpSpPr>
          <p:sp>
            <p:nvSpPr>
              <p:cNvPr id="6" name="Oval 5"/>
              <p:cNvSpPr/>
              <p:nvPr/>
            </p:nvSpPr>
            <p:spPr>
              <a:xfrm>
                <a:off x="3429000" y="1981201"/>
                <a:ext cx="2286000" cy="2286000"/>
              </a:xfrm>
              <a:prstGeom prst="ellipse">
                <a:avLst/>
              </a:prstGeom>
              <a:solidFill>
                <a:schemeClr val="bg1">
                  <a:alpha val="8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p:cNvSpPr/>
              <p:nvPr/>
            </p:nvSpPr>
            <p:spPr>
              <a:xfrm rot="5400000">
                <a:off x="4009696" y="2457780"/>
                <a:ext cx="1524000" cy="131379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14</a:t>
            </a:fld>
            <a:endParaRPr lang="en-US" sz="1200" dirty="0">
              <a:latin typeface="News Gothic Std" pitchFamily="34" charset="0"/>
            </a:endParaRPr>
          </a:p>
        </p:txBody>
      </p:sp>
      <p:sp>
        <p:nvSpPr>
          <p:cNvPr id="12"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14</a:t>
            </a:fld>
            <a:endParaRPr lang="en-US" sz="1200" dirty="0">
              <a:latin typeface="News Gothic Std" pitchFamily="34" charset="0"/>
            </a:endParaRPr>
          </a:p>
        </p:txBody>
      </p:sp>
    </p:spTree>
    <p:extLst>
      <p:ext uri="{BB962C8B-B14F-4D97-AF65-F5344CB8AC3E}">
        <p14:creationId xmlns:p14="http://schemas.microsoft.com/office/powerpoint/2010/main" val="3085429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mediacall" presetSubtype="0" fill="hold" nodeType="withEffect">
                                  <p:stCondLst>
                                    <p:cond delay="0"/>
                                  </p:stCondLst>
                                  <p:childTnLst>
                                    <p:cmd type="call" cmd="togglePause">
                                      <p:cBhvr>
                                        <p:cTn id="9" dur="1" fill="hold"/>
                                        <p:tgtEl>
                                          <p:spTgt spid="2"/>
                                        </p:tgtEl>
                                      </p:cBhvr>
                                    </p:cmd>
                                  </p:childTnLst>
                                </p:cTn>
                              </p:par>
                              <p:par>
                                <p:cTn id="10" presetID="10" presetClass="exit" presetSubtype="0" fill="hold" nodeType="with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851" y="994835"/>
            <a:ext cx="6632749" cy="4642592"/>
          </a:xfrm>
          <a:prstGeom prst="rect">
            <a:avLst/>
          </a:prstGeom>
        </p:spPr>
      </p:pic>
      <p:sp>
        <p:nvSpPr>
          <p:cNvPr id="8" name="Text Placeholder 5"/>
          <p:cNvSpPr>
            <a:spLocks noGrp="1"/>
          </p:cNvSpPr>
          <p:nvPr>
            <p:ph type="body" sz="quarter" idx="12"/>
          </p:nvPr>
        </p:nvSpPr>
        <p:spPr>
          <a:xfrm>
            <a:off x="4383592" y="5726327"/>
            <a:ext cx="2138206" cy="2093764"/>
          </a:xfrm>
        </p:spPr>
        <p:txBody>
          <a:bodyPr/>
          <a:lstStyle/>
          <a:p>
            <a:pPr marL="0" indent="0" algn="ctr">
              <a:buNone/>
            </a:pPr>
            <a:r>
              <a:rPr lang="en-US" sz="1400" dirty="0" smtClean="0">
                <a:solidFill>
                  <a:schemeClr val="tx2"/>
                </a:solidFill>
                <a:latin typeface="News Gothic Std" pitchFamily="34" charset="0"/>
              </a:rPr>
              <a:t>EDÚQUESE </a:t>
            </a:r>
          </a:p>
          <a:p>
            <a:pPr marL="0" indent="0" algn="ctr">
              <a:buNone/>
            </a:pPr>
            <a:r>
              <a:rPr lang="en-US" sz="1400" dirty="0" smtClean="0">
                <a:solidFill>
                  <a:schemeClr val="tx2"/>
                </a:solidFill>
                <a:latin typeface="News Gothic Std" pitchFamily="34" charset="0"/>
              </a:rPr>
              <a:t>USTED MISMO</a:t>
            </a:r>
            <a:endParaRPr lang="en-US" sz="1400" dirty="0">
              <a:solidFill>
                <a:schemeClr val="tx2"/>
              </a:solidFill>
              <a:latin typeface="News Gothic Std" pitchFamily="34" charset="0"/>
            </a:endParaRPr>
          </a:p>
        </p:txBody>
      </p:sp>
      <p:sp>
        <p:nvSpPr>
          <p:cNvPr id="6" name="Text Placeholder 5"/>
          <p:cNvSpPr>
            <a:spLocks noGrp="1"/>
          </p:cNvSpPr>
          <p:nvPr>
            <p:ph type="body" sz="quarter" idx="10"/>
          </p:nvPr>
        </p:nvSpPr>
        <p:spPr>
          <a:xfrm>
            <a:off x="609600" y="964086"/>
            <a:ext cx="8229600" cy="523876"/>
          </a:xfrm>
        </p:spPr>
        <p:txBody>
          <a:bodyPr/>
          <a:lstStyle/>
          <a:p>
            <a:r>
              <a:rPr lang="en-US" sz="17500" b="1" dirty="0" smtClean="0">
                <a:solidFill>
                  <a:schemeClr val="accent2"/>
                </a:solidFill>
                <a:latin typeface="News Gothic Std" pitchFamily="34" charset="0"/>
              </a:rPr>
              <a:t> </a:t>
            </a:r>
            <a:endParaRPr lang="en-US" sz="17500" b="1" dirty="0">
              <a:solidFill>
                <a:schemeClr val="accent2"/>
              </a:solidFill>
              <a:latin typeface="News Gothic Std" pitchFamily="34" charset="0"/>
            </a:endParaRPr>
          </a:p>
        </p:txBody>
      </p:sp>
      <p:sp>
        <p:nvSpPr>
          <p:cNvPr id="7" name="Text Placeholder 1"/>
          <p:cNvSpPr>
            <a:spLocks noGrp="1"/>
          </p:cNvSpPr>
          <p:nvPr>
            <p:ph type="body" sz="quarter" idx="11"/>
          </p:nvPr>
        </p:nvSpPr>
        <p:spPr>
          <a:xfrm>
            <a:off x="381000" y="121136"/>
            <a:ext cx="8248650" cy="523875"/>
          </a:xfrm>
        </p:spPr>
        <p:txBody>
          <a:bodyPr>
            <a:noAutofit/>
          </a:bodyPr>
          <a:lstStyle/>
          <a:p>
            <a:r>
              <a:rPr lang="es-ES_tradnl" dirty="0">
                <a:solidFill>
                  <a:schemeClr val="tx2"/>
                </a:solidFill>
                <a:latin typeface="News Gothic Std" pitchFamily="34" charset="0"/>
              </a:rPr>
              <a:t>Establezca </a:t>
            </a:r>
            <a:r>
              <a:rPr lang="es-ES_tradnl" dirty="0" smtClean="0">
                <a:solidFill>
                  <a:schemeClr val="tx2"/>
                </a:solidFill>
                <a:latin typeface="News Gothic Std" pitchFamily="34" charset="0"/>
              </a:rPr>
              <a:t>Metas Financieras</a:t>
            </a:r>
            <a:endParaRPr lang="es-ES_tradnl" b="1" dirty="0">
              <a:solidFill>
                <a:srgbClr val="6DB33F"/>
              </a:solidFill>
            </a:endParaRPr>
          </a:p>
        </p:txBody>
      </p:sp>
      <p:sp>
        <p:nvSpPr>
          <p:cNvPr id="9" name="Text Placeholder 5"/>
          <p:cNvSpPr>
            <a:spLocks noGrp="1"/>
          </p:cNvSpPr>
          <p:nvPr>
            <p:ph type="body" sz="quarter" idx="4294967295"/>
          </p:nvPr>
        </p:nvSpPr>
        <p:spPr>
          <a:xfrm>
            <a:off x="2604052" y="5702294"/>
            <a:ext cx="2115056" cy="1143000"/>
          </a:xfrm>
          <a:prstGeom prst="rect">
            <a:avLst/>
          </a:prstGeom>
        </p:spPr>
        <p:txBody>
          <a:bodyPr/>
          <a:lstStyle/>
          <a:p>
            <a:pPr marL="0" indent="0" algn="ctr">
              <a:buNone/>
            </a:pPr>
            <a:r>
              <a:rPr lang="en-US" sz="1400" dirty="0" smtClean="0">
                <a:solidFill>
                  <a:schemeClr val="tx2"/>
                </a:solidFill>
                <a:latin typeface="News Gothic Std" pitchFamily="34" charset="0"/>
              </a:rPr>
              <a:t>ORGANICE SUS </a:t>
            </a:r>
          </a:p>
          <a:p>
            <a:pPr marL="0" indent="0" algn="ctr">
              <a:buNone/>
            </a:pPr>
            <a:r>
              <a:rPr lang="en-US" sz="1400" dirty="0" smtClean="0">
                <a:solidFill>
                  <a:schemeClr val="tx2"/>
                </a:solidFill>
                <a:latin typeface="News Gothic Std" pitchFamily="34" charset="0"/>
              </a:rPr>
              <a:t>METAS FINANCIERAS</a:t>
            </a:r>
            <a:endParaRPr lang="en-US" sz="1400" dirty="0">
              <a:solidFill>
                <a:schemeClr val="tx2"/>
              </a:solidFill>
              <a:latin typeface="News Gothic Std" pitchFamily="34" charset="0"/>
            </a:endParaRPr>
          </a:p>
        </p:txBody>
      </p:sp>
      <p:sp>
        <p:nvSpPr>
          <p:cNvPr id="10" name="Text Placeholder 5"/>
          <p:cNvSpPr>
            <a:spLocks noGrp="1"/>
          </p:cNvSpPr>
          <p:nvPr>
            <p:ph type="body" sz="quarter" idx="4294967295"/>
          </p:nvPr>
        </p:nvSpPr>
        <p:spPr>
          <a:xfrm>
            <a:off x="6356424" y="5715000"/>
            <a:ext cx="1828800" cy="1501775"/>
          </a:xfrm>
          <a:prstGeom prst="rect">
            <a:avLst/>
          </a:prstGeom>
        </p:spPr>
        <p:txBody>
          <a:bodyPr/>
          <a:lstStyle/>
          <a:p>
            <a:pPr marL="0" indent="0" algn="ctr">
              <a:buNone/>
            </a:pPr>
            <a:r>
              <a:rPr lang="en-US" sz="1400" dirty="0" smtClean="0">
                <a:solidFill>
                  <a:schemeClr val="tx2"/>
                </a:solidFill>
                <a:latin typeface="News Gothic Std" pitchFamily="34" charset="0"/>
              </a:rPr>
              <a:t>EVALUE</a:t>
            </a:r>
          </a:p>
          <a:p>
            <a:pPr marL="0" indent="0" algn="ctr">
              <a:buNone/>
            </a:pPr>
            <a:r>
              <a:rPr lang="en-US" sz="1400" dirty="0" smtClean="0">
                <a:solidFill>
                  <a:schemeClr val="tx2"/>
                </a:solidFill>
                <a:latin typeface="News Gothic Std" pitchFamily="34" charset="0"/>
              </a:rPr>
              <a:t>SU PROGRESO</a:t>
            </a:r>
            <a:endParaRPr lang="en-US" sz="1400" dirty="0">
              <a:solidFill>
                <a:schemeClr val="tx2"/>
              </a:solidFill>
              <a:latin typeface="News Gothic Std" pitchFamily="34" charset="0"/>
            </a:endParaRPr>
          </a:p>
        </p:txBody>
      </p:sp>
      <p:sp>
        <p:nvSpPr>
          <p:cNvPr id="11" name="Text Placeholder 5"/>
          <p:cNvSpPr>
            <a:spLocks noGrp="1"/>
          </p:cNvSpPr>
          <p:nvPr>
            <p:ph type="body" sz="quarter" idx="4294967295"/>
          </p:nvPr>
        </p:nvSpPr>
        <p:spPr>
          <a:xfrm>
            <a:off x="734083" y="5696361"/>
            <a:ext cx="2113234" cy="1500187"/>
          </a:xfrm>
          <a:prstGeom prst="rect">
            <a:avLst/>
          </a:prstGeom>
        </p:spPr>
        <p:txBody>
          <a:bodyPr/>
          <a:lstStyle/>
          <a:p>
            <a:pPr marL="0" indent="0" algn="ctr">
              <a:buNone/>
            </a:pPr>
            <a:r>
              <a:rPr lang="en-US" sz="1400" dirty="0" smtClean="0">
                <a:solidFill>
                  <a:schemeClr val="tx2"/>
                </a:solidFill>
                <a:latin typeface="News Gothic Std" pitchFamily="34" charset="0"/>
              </a:rPr>
              <a:t>IDENTIFÍQUE SUS</a:t>
            </a:r>
          </a:p>
          <a:p>
            <a:pPr marL="0" indent="0" algn="ctr">
              <a:buNone/>
            </a:pPr>
            <a:r>
              <a:rPr lang="en-US" sz="1400" dirty="0" smtClean="0">
                <a:solidFill>
                  <a:schemeClr val="tx2"/>
                </a:solidFill>
                <a:latin typeface="News Gothic Std" pitchFamily="34" charset="0"/>
              </a:rPr>
              <a:t>METAS FINANCIERAS</a:t>
            </a:r>
            <a:endParaRPr lang="en-US" sz="1400" dirty="0">
              <a:solidFill>
                <a:schemeClr val="tx2"/>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15</a:t>
            </a:fld>
            <a:endParaRPr lang="en-US" sz="1200" dirty="0">
              <a:latin typeface="News Gothic Std" pitchFamily="34" charset="0"/>
            </a:endParaRPr>
          </a:p>
        </p:txBody>
      </p:sp>
    </p:spTree>
    <p:extLst>
      <p:ext uri="{BB962C8B-B14F-4D97-AF65-F5344CB8AC3E}">
        <p14:creationId xmlns:p14="http://schemas.microsoft.com/office/powerpoint/2010/main" val="17389106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lide16.jp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0498" b="5601"/>
          <a:stretch/>
        </p:blipFill>
        <p:spPr>
          <a:xfrm>
            <a:off x="-1" y="0"/>
            <a:ext cx="9144001" cy="5114441"/>
          </a:xfrm>
        </p:spPr>
      </p:pic>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16</a:t>
            </a:fld>
            <a:endParaRPr lang="en-US" sz="1200" dirty="0">
              <a:latin typeface="News Gothic Std" pitchFamily="34" charset="0"/>
            </a:endParaRPr>
          </a:p>
        </p:txBody>
      </p:sp>
      <p:sp>
        <p:nvSpPr>
          <p:cNvPr id="19" name="Rectangle 1027"/>
          <p:cNvSpPr>
            <a:spLocks noGrp="1" noChangeArrowheads="1"/>
          </p:cNvSpPr>
          <p:nvPr>
            <p:ph type="body" sz="quarter" idx="13"/>
          </p:nvPr>
        </p:nvSpPr>
        <p:spPr>
          <a:xfrm>
            <a:off x="152400" y="5394736"/>
            <a:ext cx="3276600" cy="701264"/>
          </a:xfrm>
          <a:prstGeom prst="rect">
            <a:avLst/>
          </a:prstGeom>
        </p:spPr>
        <p:txBody>
          <a:bodyPr/>
          <a:lstStyle/>
          <a:p>
            <a:pPr eaLnBrk="1" hangingPunct="1"/>
            <a:r>
              <a:rPr lang="es-ES_tradnl" sz="2800" dirty="0" smtClean="0">
                <a:solidFill>
                  <a:schemeClr val="tx2"/>
                </a:solidFill>
                <a:latin typeface="News Gothic Std" pitchFamily="34" charset="0"/>
              </a:rPr>
              <a:t>Establezca Metas</a:t>
            </a:r>
            <a:br>
              <a:rPr lang="es-ES_tradnl" sz="2800" dirty="0" smtClean="0">
                <a:solidFill>
                  <a:schemeClr val="tx2"/>
                </a:solidFill>
                <a:latin typeface="News Gothic Std" pitchFamily="34" charset="0"/>
              </a:rPr>
            </a:br>
            <a:r>
              <a:rPr lang="es-ES_tradnl" sz="2800" dirty="0" smtClean="0">
                <a:solidFill>
                  <a:schemeClr val="tx2"/>
                </a:solidFill>
                <a:latin typeface="News Gothic Std" pitchFamily="34" charset="0"/>
              </a:rPr>
              <a:t>Financieras</a:t>
            </a:r>
          </a:p>
          <a:p>
            <a:pPr lvl="1" eaLnBrk="1" hangingPunct="1"/>
            <a:endParaRPr lang="es-ES_tradnl" dirty="0" smtClean="0"/>
          </a:p>
          <a:p>
            <a:pPr eaLnBrk="1" hangingPunct="1">
              <a:buFontTx/>
              <a:buNone/>
            </a:pPr>
            <a:endParaRPr lang="es-ES_tradnl" sz="2800" b="1" dirty="0" smtClean="0">
              <a:solidFill>
                <a:srgbClr val="6DB33F"/>
              </a:solidFill>
            </a:endParaRPr>
          </a:p>
        </p:txBody>
      </p:sp>
      <p:sp>
        <p:nvSpPr>
          <p:cNvPr id="21" name="Text Placeholder 2"/>
          <p:cNvSpPr>
            <a:spLocks noGrp="1"/>
          </p:cNvSpPr>
          <p:nvPr>
            <p:ph type="body" sz="quarter" idx="14"/>
          </p:nvPr>
        </p:nvSpPr>
        <p:spPr>
          <a:xfrm>
            <a:off x="3704884" y="5451648"/>
            <a:ext cx="7315200" cy="779462"/>
          </a:xfrm>
        </p:spPr>
        <p:txBody>
          <a:bodyPr/>
          <a:lstStyle/>
          <a:p>
            <a:r>
              <a:rPr lang="es-ES_tradnl" b="1" dirty="0" smtClean="0">
                <a:solidFill>
                  <a:schemeClr val="tx1">
                    <a:lumMod val="75000"/>
                    <a:lumOff val="25000"/>
                  </a:schemeClr>
                </a:solidFill>
                <a:latin typeface="News Gothic Std" pitchFamily="34" charset="0"/>
              </a:rPr>
              <a:t>Metas a Corto Plazo</a:t>
            </a:r>
            <a:endParaRPr lang="es-ES_tradnl" b="1" dirty="0">
              <a:solidFill>
                <a:schemeClr val="tx1">
                  <a:lumMod val="75000"/>
                  <a:lumOff val="25000"/>
                </a:schemeClr>
              </a:solidFill>
              <a:latin typeface="News Gothic Std" pitchFamily="34" charset="0"/>
            </a:endParaRPr>
          </a:p>
        </p:txBody>
      </p:sp>
      <p:sp>
        <p:nvSpPr>
          <p:cNvPr id="22" name="Rectangle 21"/>
          <p:cNvSpPr/>
          <p:nvPr/>
        </p:nvSpPr>
        <p:spPr>
          <a:xfrm>
            <a:off x="-7883" y="5096077"/>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3" name="Straight Connector 22"/>
          <p:cNvCxnSpPr/>
          <p:nvPr/>
        </p:nvCxnSpPr>
        <p:spPr>
          <a:xfrm>
            <a:off x="3552484" y="5408676"/>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Text Placeholder 3"/>
          <p:cNvSpPr txBox="1">
            <a:spLocks/>
          </p:cNvSpPr>
          <p:nvPr/>
        </p:nvSpPr>
        <p:spPr>
          <a:xfrm>
            <a:off x="473149" y="1447799"/>
            <a:ext cx="3352800" cy="91440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4"/>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a:p>
        </p:txBody>
      </p:sp>
      <p:sp>
        <p:nvSpPr>
          <p:cNvPr id="13" name="Rectangle 12"/>
          <p:cNvSpPr/>
          <p:nvPr/>
        </p:nvSpPr>
        <p:spPr>
          <a:xfrm>
            <a:off x="181345" y="2446682"/>
            <a:ext cx="5746084" cy="2515398"/>
          </a:xfrm>
          <a:prstGeom prst="rect">
            <a:avLst/>
          </a:prstGeom>
          <a:solidFill>
            <a:schemeClr val="tx2">
              <a:alpha val="72000"/>
            </a:schemeClr>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ectangle 13"/>
          <p:cNvSpPr/>
          <p:nvPr/>
        </p:nvSpPr>
        <p:spPr>
          <a:xfrm>
            <a:off x="293148" y="2578504"/>
            <a:ext cx="5771911" cy="2554545"/>
          </a:xfrm>
          <a:prstGeom prst="rect">
            <a:avLst/>
          </a:prstGeom>
        </p:spPr>
        <p:txBody>
          <a:bodyPr wrap="square">
            <a:spAutoFit/>
          </a:bodyPr>
          <a:lstStyle/>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Pague su tarjeta de crédito</a:t>
            </a:r>
          </a:p>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Empiece un plan de ahorros</a:t>
            </a:r>
          </a:p>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Guarde efectivo en un fondo para emergencias</a:t>
            </a:r>
          </a:p>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Adquiera un seguro de vida o de incapacidad</a:t>
            </a:r>
          </a:p>
          <a:p>
            <a:pPr marL="457200" indent="-457200">
              <a:spcBef>
                <a:spcPts val="300"/>
              </a:spcBef>
              <a:spcAft>
                <a:spcPts val="300"/>
              </a:spcAft>
              <a:buBlip>
                <a:blip r:embed="rId4"/>
              </a:buBlip>
            </a:pPr>
            <a:endParaRPr lang="es-ES_tradnl" sz="2000" dirty="0">
              <a:solidFill>
                <a:schemeClr val="bg1"/>
              </a:solidFill>
              <a:latin typeface="News Gothic Std" pitchFamily="34" charset="0"/>
            </a:endParaRPr>
          </a:p>
        </p:txBody>
      </p:sp>
    </p:spTree>
    <p:extLst>
      <p:ext uri="{BB962C8B-B14F-4D97-AF65-F5344CB8AC3E}">
        <p14:creationId xmlns:p14="http://schemas.microsoft.com/office/powerpoint/2010/main" val="36934031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17</a:t>
            </a:fld>
            <a:endParaRPr lang="en-US" sz="1200" dirty="0">
              <a:latin typeface="News Gothic Std" pitchFamily="34" charset="0"/>
            </a:endParaRPr>
          </a:p>
        </p:txBody>
      </p:sp>
      <p:pic>
        <p:nvPicPr>
          <p:cNvPr id="20"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1827" y="407"/>
            <a:ext cx="9139768" cy="5177737"/>
          </a:xfrm>
        </p:spPr>
      </p:pic>
      <p:sp>
        <p:nvSpPr>
          <p:cNvPr id="22" name="Rectangle 21"/>
          <p:cNvSpPr/>
          <p:nvPr/>
        </p:nvSpPr>
        <p:spPr>
          <a:xfrm>
            <a:off x="-7883" y="5096077"/>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Text Placeholder 3"/>
          <p:cNvSpPr txBox="1">
            <a:spLocks/>
          </p:cNvSpPr>
          <p:nvPr/>
        </p:nvSpPr>
        <p:spPr>
          <a:xfrm>
            <a:off x="473149" y="1447799"/>
            <a:ext cx="3352800" cy="91440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4"/>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a:p>
        </p:txBody>
      </p:sp>
      <p:sp>
        <p:nvSpPr>
          <p:cNvPr id="13" name="Rectangle 12"/>
          <p:cNvSpPr/>
          <p:nvPr/>
        </p:nvSpPr>
        <p:spPr>
          <a:xfrm>
            <a:off x="265182" y="2970973"/>
            <a:ext cx="5094794" cy="1980650"/>
          </a:xfrm>
          <a:prstGeom prst="rect">
            <a:avLst/>
          </a:prstGeom>
          <a:solidFill>
            <a:schemeClr val="tx2">
              <a:alpha val="72000"/>
            </a:schemeClr>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ectangle 13"/>
          <p:cNvSpPr/>
          <p:nvPr/>
        </p:nvSpPr>
        <p:spPr>
          <a:xfrm>
            <a:off x="376985" y="3104160"/>
            <a:ext cx="5771911" cy="2169825"/>
          </a:xfrm>
          <a:prstGeom prst="rect">
            <a:avLst/>
          </a:prstGeom>
        </p:spPr>
        <p:txBody>
          <a:bodyPr wrap="square">
            <a:spAutoFit/>
          </a:bodyPr>
          <a:lstStyle/>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Comience a ahorrar </a:t>
            </a:r>
            <a:r>
              <a:rPr lang="es-ES_tradnl" sz="2000" dirty="0">
                <a:solidFill>
                  <a:schemeClr val="bg1"/>
                </a:solidFill>
                <a:latin typeface="News Gothic Std" pitchFamily="34" charset="0"/>
              </a:rPr>
              <a:t> </a:t>
            </a:r>
            <a:r>
              <a:rPr lang="es-ES_tradnl" sz="2000" dirty="0" smtClean="0">
                <a:solidFill>
                  <a:schemeClr val="bg1"/>
                </a:solidFill>
                <a:latin typeface="News Gothic Std" pitchFamily="34" charset="0"/>
              </a:rPr>
              <a:t/>
            </a:r>
            <a:br>
              <a:rPr lang="es-ES_tradnl" sz="2000" dirty="0" smtClean="0">
                <a:solidFill>
                  <a:schemeClr val="bg1"/>
                </a:solidFill>
                <a:latin typeface="News Gothic Std" pitchFamily="34" charset="0"/>
              </a:rPr>
            </a:br>
            <a:r>
              <a:rPr lang="es-ES_tradnl" sz="2000" dirty="0" smtClean="0">
                <a:solidFill>
                  <a:schemeClr val="bg1"/>
                </a:solidFill>
                <a:latin typeface="News Gothic Std" pitchFamily="34" charset="0"/>
              </a:rPr>
              <a:t>para la universidad</a:t>
            </a:r>
          </a:p>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Diversifique sus inversiones</a:t>
            </a:r>
          </a:p>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Contribuya el máximo a su 401K</a:t>
            </a:r>
            <a:br>
              <a:rPr lang="es-ES_tradnl" sz="2000" dirty="0" smtClean="0">
                <a:solidFill>
                  <a:schemeClr val="bg1"/>
                </a:solidFill>
                <a:latin typeface="News Gothic Std" pitchFamily="34" charset="0"/>
              </a:rPr>
            </a:br>
            <a:r>
              <a:rPr lang="es-ES_tradnl" sz="2000" dirty="0" smtClean="0">
                <a:solidFill>
                  <a:schemeClr val="bg1"/>
                </a:solidFill>
                <a:latin typeface="News Gothic Std" pitchFamily="34" charset="0"/>
              </a:rPr>
              <a:t> y su IRA</a:t>
            </a:r>
          </a:p>
          <a:p>
            <a:pPr marL="457200" indent="-457200">
              <a:spcBef>
                <a:spcPts val="300"/>
              </a:spcBef>
              <a:spcAft>
                <a:spcPts val="300"/>
              </a:spcAft>
              <a:buBlip>
                <a:blip r:embed="rId4"/>
              </a:buBlip>
            </a:pPr>
            <a:endParaRPr lang="es-ES_tradnl" sz="2000" dirty="0">
              <a:solidFill>
                <a:schemeClr val="bg1"/>
              </a:solidFill>
              <a:latin typeface="News Gothic Std" pitchFamily="34" charset="0"/>
            </a:endParaRPr>
          </a:p>
        </p:txBody>
      </p:sp>
      <p:sp>
        <p:nvSpPr>
          <p:cNvPr id="17" name="Rectangle 1027"/>
          <p:cNvSpPr>
            <a:spLocks noGrp="1" noChangeArrowheads="1"/>
          </p:cNvSpPr>
          <p:nvPr>
            <p:ph type="body" sz="quarter" idx="13"/>
          </p:nvPr>
        </p:nvSpPr>
        <p:spPr>
          <a:xfrm>
            <a:off x="152400" y="5394736"/>
            <a:ext cx="3276600" cy="701264"/>
          </a:xfrm>
          <a:prstGeom prst="rect">
            <a:avLst/>
          </a:prstGeom>
        </p:spPr>
        <p:txBody>
          <a:bodyPr/>
          <a:lstStyle/>
          <a:p>
            <a:r>
              <a:rPr lang="es-ES_tradnl" sz="2800" dirty="0">
                <a:solidFill>
                  <a:schemeClr val="tx2"/>
                </a:solidFill>
                <a:latin typeface="News Gothic Std" pitchFamily="34" charset="0"/>
              </a:rPr>
              <a:t>Establezca Metas</a:t>
            </a:r>
            <a:r>
              <a:rPr lang="es-ES_tradnl" sz="2800" dirty="0" smtClean="0">
                <a:solidFill>
                  <a:schemeClr val="tx2"/>
                </a:solidFill>
                <a:latin typeface="News Gothic Std" pitchFamily="34" charset="0"/>
              </a:rPr>
              <a:t/>
            </a:r>
            <a:br>
              <a:rPr lang="es-ES_tradnl" sz="2800" dirty="0" smtClean="0">
                <a:solidFill>
                  <a:schemeClr val="tx2"/>
                </a:solidFill>
                <a:latin typeface="News Gothic Std" pitchFamily="34" charset="0"/>
              </a:rPr>
            </a:br>
            <a:r>
              <a:rPr lang="es-ES_tradnl" sz="2800" dirty="0" smtClean="0">
                <a:solidFill>
                  <a:schemeClr val="tx2"/>
                </a:solidFill>
                <a:latin typeface="News Gothic Std" pitchFamily="34" charset="0"/>
              </a:rPr>
              <a:t>Financieras</a:t>
            </a:r>
          </a:p>
          <a:p>
            <a:pPr lvl="1" eaLnBrk="1" hangingPunct="1"/>
            <a:endParaRPr lang="en-US" dirty="0" smtClean="0"/>
          </a:p>
          <a:p>
            <a:pPr eaLnBrk="1" hangingPunct="1">
              <a:buFontTx/>
              <a:buNone/>
            </a:pPr>
            <a:endParaRPr lang="en-US" sz="2800" b="1" dirty="0" smtClean="0">
              <a:solidFill>
                <a:srgbClr val="6DB33F"/>
              </a:solidFill>
            </a:endParaRPr>
          </a:p>
        </p:txBody>
      </p:sp>
      <p:sp>
        <p:nvSpPr>
          <p:cNvPr id="18" name="Text Placeholder 2"/>
          <p:cNvSpPr>
            <a:spLocks noGrp="1"/>
          </p:cNvSpPr>
          <p:nvPr>
            <p:ph type="body" sz="quarter" idx="14"/>
          </p:nvPr>
        </p:nvSpPr>
        <p:spPr>
          <a:xfrm>
            <a:off x="3704884" y="5451648"/>
            <a:ext cx="7315200" cy="779462"/>
          </a:xfrm>
        </p:spPr>
        <p:txBody>
          <a:bodyPr/>
          <a:lstStyle/>
          <a:p>
            <a:r>
              <a:rPr lang="es-ES_tradnl" b="1" dirty="0" smtClean="0">
                <a:solidFill>
                  <a:schemeClr val="tx1">
                    <a:lumMod val="75000"/>
                    <a:lumOff val="25000"/>
                  </a:schemeClr>
                </a:solidFill>
                <a:latin typeface="News Gothic Std" pitchFamily="34" charset="0"/>
              </a:rPr>
              <a:t>Metas a Mediano Plazo</a:t>
            </a:r>
            <a:endParaRPr lang="es-ES_tradnl" b="1" dirty="0">
              <a:solidFill>
                <a:schemeClr val="tx1">
                  <a:lumMod val="75000"/>
                  <a:lumOff val="25000"/>
                </a:schemeClr>
              </a:solidFill>
              <a:latin typeface="News Gothic Std" pitchFamily="34" charset="0"/>
            </a:endParaRPr>
          </a:p>
        </p:txBody>
      </p:sp>
      <p:cxnSp>
        <p:nvCxnSpPr>
          <p:cNvPr id="24" name="Straight Connector 23"/>
          <p:cNvCxnSpPr/>
          <p:nvPr/>
        </p:nvCxnSpPr>
        <p:spPr>
          <a:xfrm>
            <a:off x="3552484" y="5408676"/>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0140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lide18.jp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1949" b="4301"/>
          <a:stretch/>
        </p:blipFill>
        <p:spPr>
          <a:xfrm>
            <a:off x="0" y="0"/>
            <a:ext cx="9154495" cy="5105400"/>
          </a:xfrm>
        </p:spPr>
      </p:pic>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18</a:t>
            </a:fld>
            <a:endParaRPr lang="en-US" sz="1200" dirty="0">
              <a:latin typeface="News Gothic Std" pitchFamily="34" charset="0"/>
            </a:endParaRPr>
          </a:p>
        </p:txBody>
      </p:sp>
      <p:sp>
        <p:nvSpPr>
          <p:cNvPr id="22" name="Rectangle 21"/>
          <p:cNvSpPr/>
          <p:nvPr/>
        </p:nvSpPr>
        <p:spPr>
          <a:xfrm>
            <a:off x="-7883" y="5096077"/>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Text Placeholder 3"/>
          <p:cNvSpPr txBox="1">
            <a:spLocks/>
          </p:cNvSpPr>
          <p:nvPr/>
        </p:nvSpPr>
        <p:spPr>
          <a:xfrm>
            <a:off x="473149" y="1447799"/>
            <a:ext cx="3352800" cy="91440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4"/>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a:p>
        </p:txBody>
      </p:sp>
      <p:sp>
        <p:nvSpPr>
          <p:cNvPr id="11" name="Rectangle 10"/>
          <p:cNvSpPr/>
          <p:nvPr/>
        </p:nvSpPr>
        <p:spPr>
          <a:xfrm>
            <a:off x="3576321" y="3471963"/>
            <a:ext cx="5407462" cy="1489882"/>
          </a:xfrm>
          <a:prstGeom prst="rect">
            <a:avLst/>
          </a:prstGeom>
          <a:solidFill>
            <a:schemeClr val="tx2">
              <a:alpha val="72000"/>
            </a:schemeClr>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2" name="Rectangle 11"/>
          <p:cNvSpPr/>
          <p:nvPr/>
        </p:nvSpPr>
        <p:spPr>
          <a:xfrm>
            <a:off x="3612589" y="3585347"/>
            <a:ext cx="5771911" cy="1738937"/>
          </a:xfrm>
          <a:prstGeom prst="rect">
            <a:avLst/>
          </a:prstGeom>
        </p:spPr>
        <p:txBody>
          <a:bodyPr wrap="square">
            <a:spAutoFit/>
          </a:bodyPr>
          <a:lstStyle/>
          <a:p>
            <a:pPr marL="457200" indent="-457200">
              <a:spcBef>
                <a:spcPts val="300"/>
              </a:spcBef>
              <a:spcAft>
                <a:spcPts val="300"/>
              </a:spcAft>
              <a:buBlip>
                <a:blip r:embed="rId4"/>
              </a:buBlip>
            </a:pPr>
            <a:r>
              <a:rPr lang="es-ES_tradnl" dirty="0" smtClean="0">
                <a:solidFill>
                  <a:schemeClr val="bg1"/>
                </a:solidFill>
                <a:latin typeface="News Gothic Std" pitchFamily="34" charset="0"/>
              </a:rPr>
              <a:t>Pague la hipoteca o compre una</a:t>
            </a:r>
            <a:br>
              <a:rPr lang="es-ES_tradnl" dirty="0" smtClean="0">
                <a:solidFill>
                  <a:schemeClr val="bg1"/>
                </a:solidFill>
                <a:latin typeface="News Gothic Std" pitchFamily="34" charset="0"/>
              </a:rPr>
            </a:br>
            <a:r>
              <a:rPr lang="es-ES_tradnl" dirty="0" smtClean="0">
                <a:solidFill>
                  <a:schemeClr val="bg1"/>
                </a:solidFill>
                <a:latin typeface="News Gothic Std" pitchFamily="34" charset="0"/>
              </a:rPr>
              <a:t>propiedad para su jubilarse</a:t>
            </a:r>
          </a:p>
          <a:p>
            <a:pPr marL="457200" indent="-457200">
              <a:spcBef>
                <a:spcPts val="300"/>
              </a:spcBef>
              <a:spcAft>
                <a:spcPts val="300"/>
              </a:spcAft>
              <a:buBlip>
                <a:blip r:embed="rId4"/>
              </a:buBlip>
            </a:pPr>
            <a:r>
              <a:rPr lang="es-ES_tradnl" dirty="0" smtClean="0">
                <a:solidFill>
                  <a:schemeClr val="bg1"/>
                </a:solidFill>
                <a:latin typeface="News Gothic Std" pitchFamily="34" charset="0"/>
              </a:rPr>
              <a:t>Defina su edad de jubilación</a:t>
            </a:r>
          </a:p>
          <a:p>
            <a:pPr marL="457200" indent="-457200">
              <a:spcBef>
                <a:spcPts val="300"/>
              </a:spcBef>
              <a:spcAft>
                <a:spcPts val="300"/>
              </a:spcAft>
              <a:buBlip>
                <a:blip r:embed="rId4"/>
              </a:buBlip>
            </a:pPr>
            <a:r>
              <a:rPr lang="es-ES_tradnl" dirty="0" smtClean="0">
                <a:solidFill>
                  <a:schemeClr val="bg1"/>
                </a:solidFill>
                <a:latin typeface="News Gothic Std" pitchFamily="34" charset="0"/>
              </a:rPr>
              <a:t>Mantenga el estilo de vida antes de jubilarse</a:t>
            </a:r>
          </a:p>
          <a:p>
            <a:pPr marL="457200" indent="-457200">
              <a:spcBef>
                <a:spcPts val="300"/>
              </a:spcBef>
              <a:spcAft>
                <a:spcPts val="300"/>
              </a:spcAft>
              <a:buBlip>
                <a:blip r:embed="rId4"/>
              </a:buBlip>
            </a:pPr>
            <a:endParaRPr lang="es-ES_tradnl" sz="2000" dirty="0">
              <a:solidFill>
                <a:schemeClr val="bg1"/>
              </a:solidFill>
              <a:latin typeface="News Gothic Std" pitchFamily="34" charset="0"/>
            </a:endParaRPr>
          </a:p>
        </p:txBody>
      </p:sp>
      <p:sp>
        <p:nvSpPr>
          <p:cNvPr id="13" name="Rectangle 1027"/>
          <p:cNvSpPr>
            <a:spLocks noGrp="1" noChangeArrowheads="1"/>
          </p:cNvSpPr>
          <p:nvPr>
            <p:ph type="body" sz="quarter" idx="13"/>
          </p:nvPr>
        </p:nvSpPr>
        <p:spPr>
          <a:xfrm>
            <a:off x="152400" y="5394736"/>
            <a:ext cx="3276600" cy="978296"/>
          </a:xfrm>
          <a:prstGeom prst="rect">
            <a:avLst/>
          </a:prstGeom>
        </p:spPr>
        <p:txBody>
          <a:bodyPr/>
          <a:lstStyle/>
          <a:p>
            <a:r>
              <a:rPr lang="es-ES_tradnl" sz="2800" dirty="0">
                <a:solidFill>
                  <a:schemeClr val="tx2"/>
                </a:solidFill>
                <a:latin typeface="News Gothic Std" pitchFamily="34" charset="0"/>
              </a:rPr>
              <a:t>Establezca Metas</a:t>
            </a:r>
            <a:r>
              <a:rPr lang="es-ES_tradnl" sz="2800" dirty="0" smtClean="0">
                <a:solidFill>
                  <a:schemeClr val="tx2"/>
                </a:solidFill>
                <a:latin typeface="News Gothic Std" pitchFamily="34" charset="0"/>
              </a:rPr>
              <a:t/>
            </a:r>
            <a:br>
              <a:rPr lang="es-ES_tradnl" sz="2800" dirty="0" smtClean="0">
                <a:solidFill>
                  <a:schemeClr val="tx2"/>
                </a:solidFill>
                <a:latin typeface="News Gothic Std" pitchFamily="34" charset="0"/>
              </a:rPr>
            </a:br>
            <a:r>
              <a:rPr lang="es-ES_tradnl" sz="2800" dirty="0" smtClean="0">
                <a:solidFill>
                  <a:schemeClr val="tx2"/>
                </a:solidFill>
                <a:latin typeface="News Gothic Std" pitchFamily="34" charset="0"/>
              </a:rPr>
              <a:t>Financieras</a:t>
            </a:r>
            <a:endParaRPr lang="es-ES_tradnl" sz="2800" b="1" dirty="0" smtClean="0">
              <a:solidFill>
                <a:srgbClr val="6DB33F"/>
              </a:solidFill>
            </a:endParaRPr>
          </a:p>
        </p:txBody>
      </p:sp>
      <p:sp>
        <p:nvSpPr>
          <p:cNvPr id="14" name="Text Placeholder 2"/>
          <p:cNvSpPr>
            <a:spLocks noGrp="1"/>
          </p:cNvSpPr>
          <p:nvPr>
            <p:ph type="body" sz="quarter" idx="14"/>
          </p:nvPr>
        </p:nvSpPr>
        <p:spPr>
          <a:xfrm>
            <a:off x="3704884" y="5451648"/>
            <a:ext cx="7315200" cy="779462"/>
          </a:xfrm>
        </p:spPr>
        <p:txBody>
          <a:bodyPr/>
          <a:lstStyle/>
          <a:p>
            <a:r>
              <a:rPr lang="es-ES_tradnl" b="1" dirty="0" smtClean="0">
                <a:solidFill>
                  <a:schemeClr val="tx1">
                    <a:lumMod val="75000"/>
                    <a:lumOff val="25000"/>
                  </a:schemeClr>
                </a:solidFill>
                <a:latin typeface="News Gothic Std" pitchFamily="34" charset="0"/>
              </a:rPr>
              <a:t>Metas a Largo Plazo</a:t>
            </a:r>
            <a:endParaRPr lang="es-ES_tradnl" b="1" dirty="0">
              <a:solidFill>
                <a:schemeClr val="tx1">
                  <a:lumMod val="75000"/>
                  <a:lumOff val="25000"/>
                </a:schemeClr>
              </a:solidFill>
              <a:latin typeface="News Gothic Std" pitchFamily="34" charset="0"/>
            </a:endParaRPr>
          </a:p>
        </p:txBody>
      </p:sp>
      <p:cxnSp>
        <p:nvCxnSpPr>
          <p:cNvPr id="15" name="Straight Connector 14"/>
          <p:cNvCxnSpPr/>
          <p:nvPr/>
        </p:nvCxnSpPr>
        <p:spPr>
          <a:xfrm>
            <a:off x="3552484" y="5408676"/>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4271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29337"/>
            <a:ext cx="4317284" cy="6452463"/>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19</a:t>
            </a:fld>
            <a:endParaRPr lang="en-US" sz="1200" dirty="0">
              <a:latin typeface="News Gothic Std" pitchFamily="34" charset="0"/>
            </a:endParaRPr>
          </a:p>
        </p:txBody>
      </p:sp>
      <p:sp>
        <p:nvSpPr>
          <p:cNvPr id="8" name="Text Placeholder 5"/>
          <p:cNvSpPr>
            <a:spLocks noGrp="1"/>
          </p:cNvSpPr>
          <p:nvPr>
            <p:ph type="body" sz="quarter" idx="10"/>
          </p:nvPr>
        </p:nvSpPr>
        <p:spPr>
          <a:xfrm>
            <a:off x="4237318" y="1858682"/>
            <a:ext cx="5029200" cy="1916668"/>
          </a:xfrm>
        </p:spPr>
        <p:txBody>
          <a:bodyPr/>
          <a:lstStyle/>
          <a:p>
            <a:r>
              <a:rPr lang="es-ES_tradnl" sz="8000" b="1" dirty="0" smtClean="0">
                <a:solidFill>
                  <a:schemeClr val="accent3"/>
                </a:solidFill>
                <a:latin typeface="News Gothic Std" pitchFamily="34" charset="0"/>
              </a:rPr>
              <a:t>siga, siga!</a:t>
            </a:r>
            <a:endParaRPr lang="es-ES_tradnl" sz="8000" b="1" dirty="0">
              <a:solidFill>
                <a:schemeClr val="accent3"/>
              </a:solidFill>
              <a:latin typeface="News Gothic Std" pitchFamily="34" charset="0"/>
            </a:endParaRPr>
          </a:p>
        </p:txBody>
      </p:sp>
      <p:sp>
        <p:nvSpPr>
          <p:cNvPr id="9" name="Rectangle 8"/>
          <p:cNvSpPr/>
          <p:nvPr/>
        </p:nvSpPr>
        <p:spPr>
          <a:xfrm>
            <a:off x="3276600" y="1066800"/>
            <a:ext cx="5486400" cy="1323439"/>
          </a:xfrm>
          <a:prstGeom prst="rect">
            <a:avLst/>
          </a:prstGeom>
        </p:spPr>
        <p:txBody>
          <a:bodyPr wrap="square">
            <a:spAutoFit/>
          </a:bodyPr>
          <a:lstStyle/>
          <a:p>
            <a:r>
              <a:rPr lang="en-US" sz="8000" b="1" dirty="0" smtClean="0">
                <a:solidFill>
                  <a:srgbClr val="FF6600"/>
                </a:solidFill>
                <a:latin typeface="News Gothic Std" pitchFamily="34" charset="0"/>
              </a:rPr>
              <a:t>¡no pare</a:t>
            </a:r>
            <a:endParaRPr lang="en-US" sz="3600" dirty="0">
              <a:solidFill>
                <a:schemeClr val="accent3">
                  <a:lumMod val="40000"/>
                  <a:lumOff val="60000"/>
                </a:schemeClr>
              </a:solidFill>
              <a:latin typeface="News Gothic Std" pitchFamily="34" charset="0"/>
            </a:endParaRPr>
          </a:p>
        </p:txBody>
      </p:sp>
    </p:spTree>
    <p:extLst>
      <p:ext uri="{BB962C8B-B14F-4D97-AF65-F5344CB8AC3E}">
        <p14:creationId xmlns:p14="http://schemas.microsoft.com/office/powerpoint/2010/main" val="30454774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41671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flipV="1">
            <a:off x="3751263" y="40703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6" name="Rectangle 2"/>
          <p:cNvSpPr txBox="1">
            <a:spLocks noChangeArrowheads="1"/>
          </p:cNvSpPr>
          <p:nvPr/>
        </p:nvSpPr>
        <p:spPr bwMode="auto">
          <a:xfrm>
            <a:off x="0" y="30416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Hidden Slide: </a:t>
            </a:r>
            <a:br>
              <a:rPr lang="en-US" sz="2800" b="1" cap="all" dirty="0" smtClean="0">
                <a:solidFill>
                  <a:schemeClr val="tx2"/>
                </a:solidFill>
                <a:latin typeface="News Gothic Std" pitchFamily="34" charset="0"/>
                <a:cs typeface="Arial" charset="0"/>
              </a:rPr>
            </a:br>
            <a:r>
              <a:rPr lang="en-US" sz="2400" dirty="0" smtClean="0">
                <a:solidFill>
                  <a:schemeClr val="tx2"/>
                </a:solidFill>
                <a:latin typeface="News Gothic Std" pitchFamily="34" charset="0"/>
                <a:cs typeface="Arial" charset="0"/>
              </a:rPr>
              <a:t>Facilitator Preparation Instructions</a:t>
            </a: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a:t>
            </a:fld>
            <a:endParaRPr lang="en-US" sz="1200" dirty="0">
              <a:latin typeface="News Gothic Std" pitchFamily="34" charset="0"/>
            </a:endParaRPr>
          </a:p>
        </p:txBody>
      </p:sp>
    </p:spTree>
    <p:extLst>
      <p:ext uri="{BB962C8B-B14F-4D97-AF65-F5344CB8AC3E}">
        <p14:creationId xmlns:p14="http://schemas.microsoft.com/office/powerpoint/2010/main" val="17904565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20</a:t>
            </a:fld>
            <a:endParaRPr lang="en-US" sz="1200" dirty="0">
              <a:latin typeface="News Gothic Std"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9609"/>
          <a:stretch/>
        </p:blipFill>
        <p:spPr>
          <a:xfrm>
            <a:off x="-221558" y="1119733"/>
            <a:ext cx="4372465" cy="5649204"/>
          </a:xfrm>
          <a:prstGeom prst="rect">
            <a:avLst/>
          </a:prstGeom>
        </p:spPr>
      </p:pic>
      <p:sp>
        <p:nvSpPr>
          <p:cNvPr id="6" name="Text Placeholder 5"/>
          <p:cNvSpPr>
            <a:spLocks noGrp="1"/>
          </p:cNvSpPr>
          <p:nvPr>
            <p:ph type="body" sz="quarter" idx="10"/>
          </p:nvPr>
        </p:nvSpPr>
        <p:spPr>
          <a:xfrm>
            <a:off x="3570029" y="543556"/>
            <a:ext cx="5200441" cy="1618400"/>
          </a:xfrm>
        </p:spPr>
        <p:txBody>
          <a:bodyPr/>
          <a:lstStyle/>
          <a:p>
            <a:r>
              <a:rPr lang="es-ES_tradnl" sz="8800" b="1" dirty="0" smtClean="0">
                <a:solidFill>
                  <a:schemeClr val="accent3"/>
                </a:solidFill>
                <a:latin typeface="News Gothic Std" pitchFamily="34" charset="0"/>
              </a:rPr>
              <a:t>prioridad</a:t>
            </a:r>
            <a:endParaRPr lang="es-ES_tradnl" sz="8800" b="1" dirty="0">
              <a:solidFill>
                <a:schemeClr val="accent3"/>
              </a:solidFill>
              <a:latin typeface="News Gothic Std" pitchFamily="34" charset="0"/>
            </a:endParaRPr>
          </a:p>
        </p:txBody>
      </p:sp>
      <p:sp>
        <p:nvSpPr>
          <p:cNvPr id="8" name="Rectangle 7"/>
          <p:cNvSpPr/>
          <p:nvPr/>
        </p:nvSpPr>
        <p:spPr>
          <a:xfrm>
            <a:off x="379360" y="190134"/>
            <a:ext cx="5486400" cy="1323439"/>
          </a:xfrm>
          <a:prstGeom prst="rect">
            <a:avLst/>
          </a:prstGeom>
        </p:spPr>
        <p:txBody>
          <a:bodyPr wrap="square">
            <a:spAutoFit/>
          </a:bodyPr>
          <a:lstStyle/>
          <a:p>
            <a:r>
              <a:rPr lang="es-ES_tradnl" sz="4000" dirty="0" smtClean="0">
                <a:solidFill>
                  <a:schemeClr val="accent3">
                    <a:lumMod val="40000"/>
                    <a:lumOff val="60000"/>
                  </a:schemeClr>
                </a:solidFill>
                <a:latin typeface="News Gothic Std" pitchFamily="34" charset="0"/>
              </a:rPr>
              <a:t>Ahorrar para su retiro debe ser una</a:t>
            </a:r>
            <a:endParaRPr lang="es-ES_tradnl" sz="4000" dirty="0">
              <a:solidFill>
                <a:schemeClr val="accent3">
                  <a:lumMod val="40000"/>
                  <a:lumOff val="60000"/>
                </a:schemeClr>
              </a:solidFill>
              <a:latin typeface="News Gothic Std" pitchFamily="34" charset="0"/>
            </a:endParaRPr>
          </a:p>
        </p:txBody>
      </p:sp>
      <p:sp>
        <p:nvSpPr>
          <p:cNvPr id="9" name="Text Placeholder 5"/>
          <p:cNvSpPr>
            <a:spLocks noGrp="1"/>
          </p:cNvSpPr>
          <p:nvPr>
            <p:ph type="body" sz="quarter" idx="10"/>
          </p:nvPr>
        </p:nvSpPr>
        <p:spPr>
          <a:xfrm>
            <a:off x="2994686" y="2198061"/>
            <a:ext cx="5709853" cy="2286000"/>
          </a:xfrm>
        </p:spPr>
        <p:txBody>
          <a:bodyPr/>
          <a:lstStyle/>
          <a:p>
            <a:r>
              <a:rPr lang="es-ES_tradnl" sz="8800" b="1" dirty="0" smtClean="0">
                <a:solidFill>
                  <a:schemeClr val="accent3"/>
                </a:solidFill>
                <a:latin typeface="News Gothic Std" pitchFamily="34" charset="0"/>
              </a:rPr>
              <a:t>Comience</a:t>
            </a:r>
            <a:endParaRPr lang="es-ES_tradnl" sz="8800" b="1" dirty="0">
              <a:solidFill>
                <a:schemeClr val="accent3"/>
              </a:solidFill>
              <a:latin typeface="News Gothic Std" pitchFamily="34" charset="0"/>
            </a:endParaRPr>
          </a:p>
        </p:txBody>
      </p:sp>
      <p:sp>
        <p:nvSpPr>
          <p:cNvPr id="10" name="Text Placeholder 5"/>
          <p:cNvSpPr>
            <a:spLocks noGrp="1"/>
          </p:cNvSpPr>
          <p:nvPr>
            <p:ph type="body" sz="quarter" idx="10"/>
          </p:nvPr>
        </p:nvSpPr>
        <p:spPr>
          <a:xfrm>
            <a:off x="3167526" y="5128815"/>
            <a:ext cx="6230472" cy="2025259"/>
          </a:xfrm>
        </p:spPr>
        <p:txBody>
          <a:bodyPr/>
          <a:lstStyle/>
          <a:p>
            <a:r>
              <a:rPr lang="es-ES_tradnl" sz="5400" b="1" dirty="0" smtClean="0">
                <a:solidFill>
                  <a:schemeClr val="accent3"/>
                </a:solidFill>
                <a:latin typeface="News Gothic Std" pitchFamily="34" charset="0"/>
              </a:rPr>
              <a:t>Y siga ahorrando.</a:t>
            </a:r>
            <a:endParaRPr lang="es-ES_tradnl" sz="5400" b="1" dirty="0">
              <a:solidFill>
                <a:schemeClr val="accent3"/>
              </a:solidFill>
              <a:latin typeface="News Gothic Std" pitchFamily="34" charset="0"/>
            </a:endParaRPr>
          </a:p>
        </p:txBody>
      </p:sp>
      <p:sp>
        <p:nvSpPr>
          <p:cNvPr id="11" name="Rectangle 10"/>
          <p:cNvSpPr/>
          <p:nvPr/>
        </p:nvSpPr>
        <p:spPr>
          <a:xfrm>
            <a:off x="6390471" y="3317982"/>
            <a:ext cx="2536042" cy="923330"/>
          </a:xfrm>
          <a:prstGeom prst="rect">
            <a:avLst/>
          </a:prstGeom>
        </p:spPr>
        <p:txBody>
          <a:bodyPr wrap="square">
            <a:spAutoFit/>
          </a:bodyPr>
          <a:lstStyle/>
          <a:p>
            <a:r>
              <a:rPr lang="en-US" sz="5400" dirty="0" smtClean="0">
                <a:solidFill>
                  <a:schemeClr val="accent3">
                    <a:lumMod val="40000"/>
                    <a:lumOff val="60000"/>
                  </a:schemeClr>
                </a:solidFill>
                <a:latin typeface="News Gothic Std" pitchFamily="34" charset="0"/>
              </a:rPr>
              <a:t>HOY</a:t>
            </a:r>
            <a:r>
              <a:rPr lang="en-US" sz="4000" dirty="0" smtClean="0">
                <a:solidFill>
                  <a:schemeClr val="accent3">
                    <a:lumMod val="40000"/>
                    <a:lumOff val="60000"/>
                  </a:schemeClr>
                </a:solidFill>
                <a:latin typeface="News Gothic Std" pitchFamily="34" charset="0"/>
              </a:rPr>
              <a:t>.</a:t>
            </a:r>
            <a:endParaRPr lang="en-US" sz="4000" dirty="0">
              <a:solidFill>
                <a:schemeClr val="accent3">
                  <a:lumMod val="40000"/>
                  <a:lumOff val="60000"/>
                </a:schemeClr>
              </a:solidFill>
              <a:latin typeface="News Gothic Std" pitchFamily="34" charset="0"/>
            </a:endParaRPr>
          </a:p>
        </p:txBody>
      </p:sp>
    </p:spTree>
    <p:extLst>
      <p:ext uri="{BB962C8B-B14F-4D97-AF65-F5344CB8AC3E}">
        <p14:creationId xmlns:p14="http://schemas.microsoft.com/office/powerpoint/2010/main" val="35024797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21</a:t>
            </a:fld>
            <a:endParaRPr lang="en-US" sz="1200" dirty="0">
              <a:solidFill>
                <a:prstClr val="black"/>
              </a:solidFill>
              <a:latin typeface="News Gothic Std"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4255007"/>
          </a:xfrm>
          <a:prstGeom prst="rect">
            <a:avLst/>
          </a:prstGeom>
        </p:spPr>
      </p:pic>
      <p:sp>
        <p:nvSpPr>
          <p:cNvPr id="8" name="Rectangle 1027"/>
          <p:cNvSpPr>
            <a:spLocks noGrp="1" noChangeArrowheads="1"/>
          </p:cNvSpPr>
          <p:nvPr>
            <p:ph type="body" sz="quarter" idx="13"/>
          </p:nvPr>
        </p:nvSpPr>
        <p:spPr>
          <a:xfrm>
            <a:off x="152400" y="4424740"/>
            <a:ext cx="3810000" cy="852140"/>
          </a:xfrm>
          <a:prstGeom prst="rect">
            <a:avLst/>
          </a:prstGeom>
        </p:spPr>
        <p:txBody>
          <a:bodyPr/>
          <a:lstStyle/>
          <a:p>
            <a:pPr eaLnBrk="1" hangingPunct="1"/>
            <a:r>
              <a:rPr lang="es-ES_tradnl" sz="2800" dirty="0" smtClean="0">
                <a:solidFill>
                  <a:schemeClr val="tx2"/>
                </a:solidFill>
                <a:latin typeface="News Gothic Std" pitchFamily="34" charset="0"/>
              </a:rPr>
              <a:t>Metas a Largo Plazo</a:t>
            </a:r>
          </a:p>
          <a:p>
            <a:pPr lvl="1" eaLnBrk="1" hangingPunct="1"/>
            <a:endParaRPr lang="en-US" dirty="0" smtClean="0"/>
          </a:p>
          <a:p>
            <a:pPr eaLnBrk="1" hangingPunct="1">
              <a:buFontTx/>
              <a:buNone/>
            </a:pPr>
            <a:endParaRPr lang="en-US" sz="2800" b="1" dirty="0" smtClean="0">
              <a:solidFill>
                <a:srgbClr val="6DB33F"/>
              </a:solidFill>
            </a:endParaRPr>
          </a:p>
        </p:txBody>
      </p:sp>
      <p:sp>
        <p:nvSpPr>
          <p:cNvPr id="9" name="Text Placeholder 2"/>
          <p:cNvSpPr>
            <a:spLocks noGrp="1"/>
          </p:cNvSpPr>
          <p:nvPr>
            <p:ph type="body" sz="quarter" idx="14"/>
          </p:nvPr>
        </p:nvSpPr>
        <p:spPr>
          <a:xfrm>
            <a:off x="3815463" y="4481592"/>
            <a:ext cx="7315200" cy="779462"/>
          </a:xfrm>
        </p:spPr>
        <p:txBody>
          <a:bodyPr/>
          <a:lstStyle/>
          <a:p>
            <a:r>
              <a:rPr lang="es-ES_tradnl" b="1" dirty="0" smtClean="0">
                <a:solidFill>
                  <a:schemeClr val="tx1">
                    <a:lumMod val="75000"/>
                    <a:lumOff val="25000"/>
                  </a:schemeClr>
                </a:solidFill>
                <a:latin typeface="News Gothic Std" pitchFamily="34" charset="0"/>
              </a:rPr>
              <a:t>Cómo ahorrar para la Jubilación</a:t>
            </a:r>
            <a:endParaRPr lang="es-ES_tradnl" b="1" dirty="0">
              <a:solidFill>
                <a:schemeClr val="tx1">
                  <a:lumMod val="75000"/>
                  <a:lumOff val="25000"/>
                </a:schemeClr>
              </a:solidFill>
              <a:latin typeface="News Gothic Std" pitchFamily="34" charset="0"/>
            </a:endParaRPr>
          </a:p>
        </p:txBody>
      </p:sp>
      <p:sp>
        <p:nvSpPr>
          <p:cNvPr id="10" name="Rectangle 9"/>
          <p:cNvSpPr/>
          <p:nvPr/>
        </p:nvSpPr>
        <p:spPr>
          <a:xfrm>
            <a:off x="-7883" y="4143455"/>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11"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21</a:t>
            </a:fld>
            <a:endParaRPr lang="en-US" sz="1200" dirty="0">
              <a:solidFill>
                <a:prstClr val="black"/>
              </a:solidFill>
              <a:latin typeface="News Gothic Std" pitchFamily="34" charset="0"/>
            </a:endParaRPr>
          </a:p>
        </p:txBody>
      </p:sp>
      <p:cxnSp>
        <p:nvCxnSpPr>
          <p:cNvPr id="12" name="Straight Connector 11"/>
          <p:cNvCxnSpPr/>
          <p:nvPr/>
        </p:nvCxnSpPr>
        <p:spPr>
          <a:xfrm>
            <a:off x="3758665" y="4455194"/>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Text Placeholder 10"/>
          <p:cNvSpPr>
            <a:spLocks noGrp="1"/>
          </p:cNvSpPr>
          <p:nvPr>
            <p:ph type="body" sz="quarter" idx="15"/>
          </p:nvPr>
        </p:nvSpPr>
        <p:spPr>
          <a:xfrm>
            <a:off x="152400" y="5067300"/>
            <a:ext cx="7924800" cy="2971800"/>
          </a:xfrm>
        </p:spPr>
        <p:txBody>
          <a:bodyPr/>
          <a:lstStyle/>
          <a:p>
            <a:pPr marL="457200">
              <a:spcBef>
                <a:spcPts val="600"/>
              </a:spcBef>
              <a:spcAft>
                <a:spcPts val="600"/>
              </a:spcAft>
            </a:pPr>
            <a:r>
              <a:rPr lang="es-ES_tradnl" dirty="0" smtClean="0">
                <a:solidFill>
                  <a:schemeClr val="tx1">
                    <a:lumMod val="75000"/>
                    <a:lumOff val="25000"/>
                  </a:schemeClr>
                </a:solidFill>
              </a:rPr>
              <a:t>En una Cuenta Individual de Retiro </a:t>
            </a:r>
            <a:r>
              <a:rPr lang="es-ES_tradnl" b="1" dirty="0" smtClean="0">
                <a:solidFill>
                  <a:schemeClr val="tx1">
                    <a:lumMod val="75000"/>
                    <a:lumOff val="25000"/>
                  </a:schemeClr>
                </a:solidFill>
              </a:rPr>
              <a:t>(IRA)</a:t>
            </a:r>
            <a:r>
              <a:rPr lang="es-ES_tradnl" dirty="0" smtClean="0">
                <a:solidFill>
                  <a:schemeClr val="tx1">
                    <a:lumMod val="75000"/>
                    <a:lumOff val="25000"/>
                  </a:schemeClr>
                </a:solidFill>
              </a:rPr>
              <a:t> usted deposita dinero en una cuenta usted mismo</a:t>
            </a:r>
          </a:p>
          <a:p>
            <a:pPr marL="457200">
              <a:spcBef>
                <a:spcPts val="600"/>
              </a:spcBef>
              <a:spcAft>
                <a:spcPts val="600"/>
              </a:spcAft>
            </a:pPr>
            <a:r>
              <a:rPr lang="es-ES_tradnl" dirty="0" smtClean="0">
                <a:solidFill>
                  <a:schemeClr val="tx1">
                    <a:lumMod val="75000"/>
                    <a:lumOff val="25000"/>
                  </a:schemeClr>
                </a:solidFill>
              </a:rPr>
              <a:t>Un plan 401 (K) es una cuenta de ahorros establecida por una empresa</a:t>
            </a:r>
            <a:endParaRPr lang="es-ES_tradnl" dirty="0">
              <a:solidFill>
                <a:schemeClr val="tx1">
                  <a:lumMod val="75000"/>
                  <a:lumOff val="25000"/>
                </a:schemeClr>
              </a:solidFill>
            </a:endParaRPr>
          </a:p>
        </p:txBody>
      </p:sp>
    </p:spTree>
    <p:extLst>
      <p:ext uri="{BB962C8B-B14F-4D97-AF65-F5344CB8AC3E}">
        <p14:creationId xmlns:p14="http://schemas.microsoft.com/office/powerpoint/2010/main" val="3396411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22</a:t>
            </a:fld>
            <a:endParaRPr lang="en-US" sz="1200" dirty="0">
              <a:latin typeface="News Gothic Std" pitchFamily="34" charset="0"/>
            </a:endParaRPr>
          </a:p>
        </p:txBody>
      </p:sp>
      <p:sp>
        <p:nvSpPr>
          <p:cNvPr id="4" name="Freeform 3"/>
          <p:cNvSpPr/>
          <p:nvPr/>
        </p:nvSpPr>
        <p:spPr>
          <a:xfrm rot="10800000">
            <a:off x="2520562" y="2437740"/>
            <a:ext cx="1406432" cy="2439060"/>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p:cNvSpPr/>
          <p:nvPr/>
        </p:nvSpPr>
        <p:spPr>
          <a:xfrm>
            <a:off x="1" y="1996871"/>
            <a:ext cx="9144000" cy="173692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 name="Text Placeholder 5"/>
          <p:cNvSpPr>
            <a:spLocks noGrp="1"/>
          </p:cNvSpPr>
          <p:nvPr>
            <p:ph type="body" sz="quarter" idx="4294967295"/>
          </p:nvPr>
        </p:nvSpPr>
        <p:spPr>
          <a:xfrm>
            <a:off x="3010101" y="2836392"/>
            <a:ext cx="1866699" cy="602564"/>
          </a:xfrm>
          <a:prstGeom prst="rect">
            <a:avLst/>
          </a:prstGeom>
        </p:spPr>
        <p:txBody>
          <a:bodyPr/>
          <a:lstStyle/>
          <a:p>
            <a:pPr marL="0" indent="0" algn="ctr">
              <a:buNone/>
            </a:pPr>
            <a:r>
              <a:rPr lang="en-US" sz="1600" dirty="0" smtClean="0">
                <a:solidFill>
                  <a:schemeClr val="bg1"/>
                </a:solidFill>
                <a:latin typeface="News Gothic Std" pitchFamily="34" charset="0"/>
              </a:rPr>
              <a:t>DEFINA METAS</a:t>
            </a:r>
            <a:br>
              <a:rPr lang="en-US" sz="1600" dirty="0" smtClean="0">
                <a:solidFill>
                  <a:schemeClr val="bg1"/>
                </a:solidFill>
                <a:latin typeface="News Gothic Std" pitchFamily="34" charset="0"/>
              </a:rPr>
            </a:br>
            <a:r>
              <a:rPr lang="en-US" sz="1600" dirty="0" smtClean="0">
                <a:solidFill>
                  <a:schemeClr val="bg1"/>
                </a:solidFill>
                <a:latin typeface="News Gothic Std" pitchFamily="34" charset="0"/>
              </a:rPr>
              <a:t>REALISTAS</a:t>
            </a:r>
            <a:endParaRPr lang="en-US" sz="1600" dirty="0">
              <a:solidFill>
                <a:schemeClr val="bg1"/>
              </a:solidFill>
              <a:latin typeface="News Gothic Std" pitchFamily="34" charset="0"/>
            </a:endParaRPr>
          </a:p>
        </p:txBody>
      </p:sp>
      <p:sp>
        <p:nvSpPr>
          <p:cNvPr id="10" name="Text Placeholder 5"/>
          <p:cNvSpPr>
            <a:spLocks noGrp="1"/>
          </p:cNvSpPr>
          <p:nvPr>
            <p:ph type="body" sz="quarter" idx="4294967295"/>
          </p:nvPr>
        </p:nvSpPr>
        <p:spPr>
          <a:xfrm>
            <a:off x="7010400" y="2743200"/>
            <a:ext cx="1981434" cy="735198"/>
          </a:xfrm>
          <a:prstGeom prst="rect">
            <a:avLst/>
          </a:prstGeom>
        </p:spPr>
        <p:txBody>
          <a:bodyPr/>
          <a:lstStyle/>
          <a:p>
            <a:pPr marL="0" indent="0" algn="ctr">
              <a:buNone/>
            </a:pPr>
            <a:r>
              <a:rPr lang="en-US" sz="1600" dirty="0" smtClean="0">
                <a:solidFill>
                  <a:schemeClr val="bg1"/>
                </a:solidFill>
                <a:latin typeface="News Gothic Std" pitchFamily="34" charset="0"/>
              </a:rPr>
              <a:t>DETERMINE CUANTO NECESITA AHORRAR</a:t>
            </a:r>
            <a:endParaRPr lang="en-US" sz="1600" dirty="0">
              <a:solidFill>
                <a:schemeClr val="bg1"/>
              </a:solidFill>
              <a:latin typeface="News Gothic Std" pitchFamily="34" charset="0"/>
            </a:endParaRPr>
          </a:p>
        </p:txBody>
      </p:sp>
      <p:grpSp>
        <p:nvGrpSpPr>
          <p:cNvPr id="11" name="Group 10"/>
          <p:cNvGrpSpPr/>
          <p:nvPr/>
        </p:nvGrpSpPr>
        <p:grpSpPr>
          <a:xfrm>
            <a:off x="360624" y="661327"/>
            <a:ext cx="1617814" cy="320166"/>
            <a:chOff x="2599058" y="661327"/>
            <a:chExt cx="1617814" cy="320166"/>
          </a:xfrm>
        </p:grpSpPr>
        <p:sp>
          <p:nvSpPr>
            <p:cNvPr id="12" name="Right Arrow 8"/>
            <p:cNvSpPr/>
            <p:nvPr/>
          </p:nvSpPr>
          <p:spPr>
            <a:xfrm rot="16200000">
              <a:off x="2573794"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Right Arrow 8"/>
            <p:cNvSpPr/>
            <p:nvPr/>
          </p:nvSpPr>
          <p:spPr>
            <a:xfrm rot="16200000">
              <a:off x="2910838"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4" name="Right Arrow 8"/>
            <p:cNvSpPr/>
            <p:nvPr/>
          </p:nvSpPr>
          <p:spPr>
            <a:xfrm rot="16200000">
              <a:off x="3247882"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Right Arrow 8"/>
            <p:cNvSpPr/>
            <p:nvPr/>
          </p:nvSpPr>
          <p:spPr>
            <a:xfrm rot="16200000">
              <a:off x="3584927" y="686591"/>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ight Arrow 8"/>
            <p:cNvSpPr/>
            <p:nvPr/>
          </p:nvSpPr>
          <p:spPr>
            <a:xfrm rot="16200000">
              <a:off x="3921972" y="686594"/>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17" name="Freeform 16"/>
          <p:cNvSpPr/>
          <p:nvPr/>
        </p:nvSpPr>
        <p:spPr>
          <a:xfrm rot="10800000">
            <a:off x="2084777" y="3786536"/>
            <a:ext cx="5916221" cy="2157052"/>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p:cNvCxnSpPr/>
          <p:nvPr/>
        </p:nvCxnSpPr>
        <p:spPr>
          <a:xfrm flipH="1" flipV="1">
            <a:off x="3922230" y="3432810"/>
            <a:ext cx="1" cy="28949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7" idx="0"/>
          </p:cNvCxnSpPr>
          <p:nvPr/>
        </p:nvCxnSpPr>
        <p:spPr>
          <a:xfrm flipH="1" flipV="1">
            <a:off x="8000998" y="3786536"/>
            <a:ext cx="4" cy="2346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 name="Text Placeholder 5"/>
          <p:cNvSpPr>
            <a:spLocks noGrp="1"/>
          </p:cNvSpPr>
          <p:nvPr>
            <p:ph type="body" sz="quarter" idx="4294967295"/>
          </p:nvPr>
        </p:nvSpPr>
        <p:spPr>
          <a:xfrm>
            <a:off x="282127" y="294315"/>
            <a:ext cx="4623415" cy="527093"/>
          </a:xfrm>
          <a:prstGeom prst="rect">
            <a:avLst/>
          </a:prstGeom>
        </p:spPr>
        <p:txBody>
          <a:bodyPr/>
          <a:lstStyle/>
          <a:p>
            <a:pPr marL="0" indent="0">
              <a:buNone/>
            </a:pPr>
            <a:r>
              <a:rPr lang="en-US" sz="1600" dirty="0" smtClean="0">
                <a:solidFill>
                  <a:schemeClr val="accent4"/>
                </a:solidFill>
                <a:latin typeface="News Gothic Std" pitchFamily="34" charset="0"/>
              </a:rPr>
              <a:t>DESARROLLE UN PLAN DE AHORROS PARA</a:t>
            </a:r>
            <a:endParaRPr lang="en-US" sz="1600" dirty="0">
              <a:solidFill>
                <a:schemeClr val="accent4"/>
              </a:solidFill>
              <a:latin typeface="News Gothic Std"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6875">
            <a:off x="7011606" y="326987"/>
            <a:ext cx="2232422" cy="2726532"/>
          </a:xfrm>
          <a:prstGeom prst="rect">
            <a:avLst/>
          </a:prstGeom>
          <a:effectLst>
            <a:outerShdw blurRad="63500" sx="102000" sy="102000" algn="ctr" rotWithShape="0">
              <a:prstClr val="black">
                <a:alpha val="40000"/>
              </a:prstClr>
            </a:outerShdw>
          </a:effec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9055" y="1378901"/>
            <a:ext cx="1546349" cy="1235940"/>
          </a:xfrm>
          <a:prstGeom prst="rect">
            <a:avLst/>
          </a:prstGeom>
          <a:effectLst>
            <a:outerShdw blurRad="63500" sx="102000" sy="102000" algn="ctr" rotWithShape="0">
              <a:prstClr val="black">
                <a:alpha val="40000"/>
              </a:prstClr>
            </a:outerShdw>
          </a:effectLst>
        </p:spPr>
      </p:pic>
      <p:sp>
        <p:nvSpPr>
          <p:cNvPr id="24" name="Text Placeholder 5"/>
          <p:cNvSpPr>
            <a:spLocks noGrp="1"/>
          </p:cNvSpPr>
          <p:nvPr>
            <p:ph type="body" sz="quarter" idx="4294967295"/>
          </p:nvPr>
        </p:nvSpPr>
        <p:spPr>
          <a:xfrm>
            <a:off x="4992828" y="2743200"/>
            <a:ext cx="1935728" cy="735198"/>
          </a:xfrm>
          <a:prstGeom prst="rect">
            <a:avLst/>
          </a:prstGeom>
        </p:spPr>
        <p:txBody>
          <a:bodyPr/>
          <a:lstStyle/>
          <a:p>
            <a:pPr marL="0" indent="0" algn="ctr">
              <a:buNone/>
            </a:pPr>
            <a:r>
              <a:rPr lang="en-US" sz="1600" dirty="0" smtClean="0">
                <a:solidFill>
                  <a:schemeClr val="bg1"/>
                </a:solidFill>
                <a:latin typeface="News Gothic Std" pitchFamily="34" charset="0"/>
              </a:rPr>
              <a:t>IDENTIFIQUE EL INGRESO NECESARIO PARA JUBILACIÓN</a:t>
            </a:r>
            <a:endParaRPr lang="en-US" sz="1600" dirty="0">
              <a:solidFill>
                <a:schemeClr val="bg1"/>
              </a:solidFill>
              <a:latin typeface="News Gothic Std" pitchFamily="34" charset="0"/>
            </a:endParaRPr>
          </a:p>
        </p:txBody>
      </p:sp>
      <p:sp>
        <p:nvSpPr>
          <p:cNvPr id="25" name="Freeform 24"/>
          <p:cNvSpPr/>
          <p:nvPr/>
        </p:nvSpPr>
        <p:spPr>
          <a:xfrm rot="10800000">
            <a:off x="1371598" y="3774886"/>
            <a:ext cx="4571999" cy="1635314"/>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6" name="Straight Connector 25"/>
          <p:cNvCxnSpPr/>
          <p:nvPr/>
        </p:nvCxnSpPr>
        <p:spPr>
          <a:xfrm flipV="1">
            <a:off x="5940830" y="3587425"/>
            <a:ext cx="0" cy="14637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2599" y="874153"/>
            <a:ext cx="1688750" cy="1910351"/>
          </a:xfrm>
          <a:prstGeom prst="rect">
            <a:avLst/>
          </a:prstGeom>
          <a:effectLst>
            <a:outerShdw blurRad="63500" sx="102000" sy="102000" algn="ctr" rotWithShape="0">
              <a:prstClr val="black">
                <a:alpha val="40000"/>
              </a:prstClr>
            </a:outerShdw>
          </a:effectLst>
        </p:spPr>
      </p:pic>
      <p:sp>
        <p:nvSpPr>
          <p:cNvPr id="2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22</a:t>
            </a:fld>
            <a:endParaRPr lang="en-US" sz="1200" dirty="0">
              <a:latin typeface="News Gothic Std" pitchFamily="34" charset="0"/>
            </a:endParaRPr>
          </a:p>
        </p:txBody>
      </p:sp>
      <p:sp>
        <p:nvSpPr>
          <p:cNvPr id="30" name="Text Placeholder 5"/>
          <p:cNvSpPr>
            <a:spLocks noGrp="1"/>
          </p:cNvSpPr>
          <p:nvPr>
            <p:ph type="body" sz="quarter" idx="4294967295"/>
          </p:nvPr>
        </p:nvSpPr>
        <p:spPr>
          <a:xfrm>
            <a:off x="4825849" y="228600"/>
            <a:ext cx="4166674" cy="1089371"/>
          </a:xfrm>
          <a:prstGeom prst="rect">
            <a:avLst/>
          </a:prstGeom>
        </p:spPr>
        <p:txBody>
          <a:bodyPr lIns="91440" tIns="0">
            <a:noAutofit/>
            <a:scene3d>
              <a:camera prst="orthographicFront"/>
              <a:lightRig rig="threePt" dir="t"/>
            </a:scene3d>
            <a:sp3d/>
          </a:bodyPr>
          <a:lstStyle/>
          <a:p>
            <a:pPr marL="0" indent="0">
              <a:buNone/>
            </a:pPr>
            <a:r>
              <a:rPr lang="en-US" sz="4000" dirty="0" smtClean="0">
                <a:solidFill>
                  <a:schemeClr val="tx1">
                    <a:lumMod val="75000"/>
                    <a:lumOff val="25000"/>
                  </a:schemeClr>
                </a:solidFill>
                <a:latin typeface="News Gothic Std" pitchFamily="34" charset="0"/>
              </a:rPr>
              <a:t>SU JUBILACIÓN</a:t>
            </a:r>
            <a:endParaRPr lang="en-US" sz="4000" dirty="0">
              <a:solidFill>
                <a:schemeClr val="tx1">
                  <a:lumMod val="75000"/>
                  <a:lumOff val="25000"/>
                </a:schemeClr>
              </a:solidFill>
              <a:latin typeface="News Gothic Std" pitchFamily="34" charset="0"/>
            </a:endParaRPr>
          </a:p>
        </p:txBody>
      </p:sp>
      <p:grpSp>
        <p:nvGrpSpPr>
          <p:cNvPr id="32" name="Group 31"/>
          <p:cNvGrpSpPr/>
          <p:nvPr/>
        </p:nvGrpSpPr>
        <p:grpSpPr>
          <a:xfrm>
            <a:off x="2039786" y="653643"/>
            <a:ext cx="1280769" cy="320164"/>
            <a:chOff x="2599058" y="661327"/>
            <a:chExt cx="1280769" cy="320164"/>
          </a:xfrm>
        </p:grpSpPr>
        <p:sp>
          <p:nvSpPr>
            <p:cNvPr id="33" name="Right Arrow 8"/>
            <p:cNvSpPr/>
            <p:nvPr/>
          </p:nvSpPr>
          <p:spPr>
            <a:xfrm rot="16200000">
              <a:off x="2573794"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4" name="Right Arrow 8"/>
            <p:cNvSpPr/>
            <p:nvPr/>
          </p:nvSpPr>
          <p:spPr>
            <a:xfrm rot="16200000">
              <a:off x="2910838"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5" name="Right Arrow 8"/>
            <p:cNvSpPr/>
            <p:nvPr/>
          </p:nvSpPr>
          <p:spPr>
            <a:xfrm rot="16200000">
              <a:off x="3247882"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6" name="Right Arrow 8"/>
            <p:cNvSpPr/>
            <p:nvPr/>
          </p:nvSpPr>
          <p:spPr>
            <a:xfrm rot="16200000">
              <a:off x="3584927" y="686591"/>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620"/>
          <a:stretch/>
        </p:blipFill>
        <p:spPr>
          <a:xfrm>
            <a:off x="0" y="1276248"/>
            <a:ext cx="4900004" cy="5505206"/>
          </a:xfrm>
          <a:prstGeom prst="rect">
            <a:avLst/>
          </a:prstGeom>
        </p:spPr>
      </p:pic>
      <p:grpSp>
        <p:nvGrpSpPr>
          <p:cNvPr id="37" name="Group 36"/>
          <p:cNvGrpSpPr/>
          <p:nvPr/>
        </p:nvGrpSpPr>
        <p:grpSpPr>
          <a:xfrm>
            <a:off x="3356476" y="653643"/>
            <a:ext cx="1280769" cy="320164"/>
            <a:chOff x="2599058" y="661327"/>
            <a:chExt cx="1280769" cy="320164"/>
          </a:xfrm>
        </p:grpSpPr>
        <p:sp>
          <p:nvSpPr>
            <p:cNvPr id="38" name="Right Arrow 8"/>
            <p:cNvSpPr/>
            <p:nvPr/>
          </p:nvSpPr>
          <p:spPr>
            <a:xfrm rot="16200000">
              <a:off x="2573794"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9" name="Right Arrow 8"/>
            <p:cNvSpPr/>
            <p:nvPr/>
          </p:nvSpPr>
          <p:spPr>
            <a:xfrm rot="16200000">
              <a:off x="2910838"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0" name="Right Arrow 8"/>
            <p:cNvSpPr/>
            <p:nvPr/>
          </p:nvSpPr>
          <p:spPr>
            <a:xfrm rot="16200000">
              <a:off x="3247882"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1" name="Right Arrow 8"/>
            <p:cNvSpPr/>
            <p:nvPr/>
          </p:nvSpPr>
          <p:spPr>
            <a:xfrm rot="16200000">
              <a:off x="3584927" y="686591"/>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884934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8203" y="1438705"/>
            <a:ext cx="4767594" cy="4571397"/>
          </a:xfrm>
          <a:prstGeom prst="rect">
            <a:avLst/>
          </a:prstGeom>
          <a:ln w="9525">
            <a:solidFill>
              <a:srgbClr val="8CC63F"/>
            </a:solidFill>
            <a:miter lim="800000"/>
            <a:headEnd/>
            <a:tailEnd/>
          </a:ln>
          <a:effectLst>
            <a:outerShdw blurRad="190500" algn="tl" rotWithShape="0">
              <a:srgbClr val="000000">
                <a:alpha val="60000"/>
              </a:srgbClr>
            </a:outerShdw>
          </a:effectLst>
          <a:extLst>
            <a:ext uri="{909E8E84-426E-40dd-AFC4-6F175D3DCCD1}">
              <a14:hiddenFill xmlns:a14="http://schemas.microsoft.com/office/drawing/2010/main">
                <a:solidFill>
                  <a:schemeClr val="accent1"/>
                </a:solidFill>
              </a14:hiddenFill>
            </a:ext>
          </a:extLst>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23</a:t>
            </a:fld>
            <a:endParaRPr lang="en-US" sz="1200" dirty="0">
              <a:latin typeface="News Gothic Std" pitchFamily="34" charset="0"/>
            </a:endParaRPr>
          </a:p>
        </p:txBody>
      </p:sp>
      <p:sp>
        <p:nvSpPr>
          <p:cNvPr id="10" name="Text Placeholder 1"/>
          <p:cNvSpPr>
            <a:spLocks noGrp="1"/>
          </p:cNvSpPr>
          <p:nvPr>
            <p:ph type="body" sz="quarter" idx="10"/>
          </p:nvPr>
        </p:nvSpPr>
        <p:spPr>
          <a:xfrm>
            <a:off x="457200" y="228600"/>
            <a:ext cx="8229600" cy="523876"/>
          </a:xfrm>
        </p:spPr>
        <p:txBody>
          <a:bodyPr/>
          <a:lstStyle/>
          <a:p>
            <a:r>
              <a:rPr lang="en-US" sz="2800" cap="all" dirty="0" smtClean="0">
                <a:latin typeface="News Gothic Std" pitchFamily="34" charset="0"/>
              </a:rPr>
              <a:t>¿CUANTO DINERO NECESITO PARA JUBILARME?</a:t>
            </a:r>
            <a:endParaRPr lang="en-US" sz="2800" cap="all" dirty="0">
              <a:latin typeface="News Gothic Std" pitchFamily="34" charset="0"/>
            </a:endParaRPr>
          </a:p>
        </p:txBody>
      </p:sp>
      <p:sp>
        <p:nvSpPr>
          <p:cNvPr id="11" name="Rectangle 10"/>
          <p:cNvSpPr/>
          <p:nvPr/>
        </p:nvSpPr>
        <p:spPr>
          <a:xfrm>
            <a:off x="0" y="791582"/>
            <a:ext cx="8610916" cy="58932"/>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rgbClr val="33CCCC">
                  <a:lumMod val="20000"/>
                  <a:lumOff val="80000"/>
                </a:srgbClr>
              </a:solidFill>
            </a:endParaRPr>
          </a:p>
        </p:txBody>
      </p:sp>
      <p:sp>
        <p:nvSpPr>
          <p:cNvPr id="12" name="Oval 11"/>
          <p:cNvSpPr/>
          <p:nvPr/>
        </p:nvSpPr>
        <p:spPr>
          <a:xfrm rot="5400000">
            <a:off x="8608756" y="645011"/>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5"/>
          <p:cNvSpPr>
            <a:spLocks noGrp="1"/>
          </p:cNvSpPr>
          <p:nvPr>
            <p:ph type="body" sz="quarter" idx="4294967295"/>
          </p:nvPr>
        </p:nvSpPr>
        <p:spPr>
          <a:xfrm>
            <a:off x="491048" y="834616"/>
            <a:ext cx="4373052" cy="337462"/>
          </a:xfrm>
          <a:prstGeom prst="rect">
            <a:avLst/>
          </a:prstGeom>
        </p:spPr>
        <p:txBody>
          <a:bodyPr/>
          <a:lstStyle/>
          <a:p>
            <a:pPr marL="0" indent="0">
              <a:buNone/>
            </a:pPr>
            <a:r>
              <a:rPr lang="en-US" sz="2400" dirty="0" smtClean="0">
                <a:solidFill>
                  <a:schemeClr val="accent3"/>
                </a:solidFill>
                <a:latin typeface="News Gothic Std" pitchFamily="34" charset="0"/>
              </a:rPr>
              <a:t>Regions.com/perspectivas</a:t>
            </a:r>
            <a:endParaRPr lang="en-US" sz="2400" dirty="0">
              <a:solidFill>
                <a:schemeClr val="accent3"/>
              </a:solidFill>
              <a:latin typeface="News Gothic Std" pitchFamily="34" charset="0"/>
            </a:endParaRPr>
          </a:p>
        </p:txBody>
      </p:sp>
    </p:spTree>
    <p:extLst>
      <p:ext uri="{BB962C8B-B14F-4D97-AF65-F5344CB8AC3E}">
        <p14:creationId xmlns:p14="http://schemas.microsoft.com/office/powerpoint/2010/main" val="16453068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168987" cy="6779323"/>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24</a:t>
            </a:fld>
            <a:endParaRPr lang="en-US" sz="1200" dirty="0">
              <a:latin typeface="News Gothic Std" pitchFamily="34" charset="0"/>
            </a:endParaRPr>
          </a:p>
        </p:txBody>
      </p:sp>
      <p:sp>
        <p:nvSpPr>
          <p:cNvPr id="18" name="Text Placeholder 12"/>
          <p:cNvSpPr>
            <a:spLocks noGrp="1"/>
          </p:cNvSpPr>
          <p:nvPr>
            <p:ph type="body" sz="quarter" idx="12"/>
          </p:nvPr>
        </p:nvSpPr>
        <p:spPr>
          <a:xfrm>
            <a:off x="4953000" y="2685396"/>
            <a:ext cx="3733800" cy="3846364"/>
          </a:xfrm>
        </p:spPr>
        <p:txBody>
          <a:bodyPr/>
          <a:lstStyle/>
          <a:p>
            <a:pPr marL="640080" lvl="0" indent="-640080">
              <a:spcBef>
                <a:spcPts val="1200"/>
              </a:spcBef>
              <a:spcAft>
                <a:spcPts val="1200"/>
              </a:spcAft>
              <a:buClr>
                <a:schemeClr val="tx2"/>
              </a:buClr>
              <a:buSzPct val="200000"/>
              <a:buFont typeface="+mj-lt"/>
              <a:buAutoNum type="arabicPeriod"/>
            </a:pPr>
            <a:r>
              <a:rPr lang="es-ES_tradnl" sz="2000" dirty="0" smtClean="0">
                <a:solidFill>
                  <a:prstClr val="black"/>
                </a:solidFill>
                <a:latin typeface="News Gothic Std" pitchFamily="34" charset="0"/>
              </a:rPr>
              <a:t>¿Cuanto dinero quiere acumular durante cierto período tiempo? </a:t>
            </a:r>
          </a:p>
          <a:p>
            <a:pPr marL="640080" indent="-640080">
              <a:spcBef>
                <a:spcPts val="1200"/>
              </a:spcBef>
              <a:spcAft>
                <a:spcPts val="1200"/>
              </a:spcAft>
              <a:buClr>
                <a:schemeClr val="tx2"/>
              </a:buClr>
              <a:buSzPct val="200000"/>
              <a:buFont typeface="+mj-lt"/>
              <a:buAutoNum type="arabicPeriod"/>
            </a:pPr>
            <a:r>
              <a:rPr lang="es-ES_tradnl" sz="2000" dirty="0">
                <a:solidFill>
                  <a:prstClr val="black"/>
                </a:solidFill>
                <a:latin typeface="News Gothic Std" pitchFamily="34" charset="0"/>
              </a:rPr>
              <a:t>¿Cuánto tiempo puede dejar su dinero </a:t>
            </a:r>
            <a:r>
              <a:rPr lang="es-ES_tradnl" sz="2000" dirty="0" smtClean="0">
                <a:solidFill>
                  <a:prstClr val="black"/>
                </a:solidFill>
                <a:latin typeface="News Gothic Std" pitchFamily="34" charset="0"/>
              </a:rPr>
              <a:t>invertido? </a:t>
            </a:r>
          </a:p>
          <a:p>
            <a:pPr marL="640080" lvl="0" indent="-640080">
              <a:spcBef>
                <a:spcPts val="1200"/>
              </a:spcBef>
              <a:spcAft>
                <a:spcPts val="1200"/>
              </a:spcAft>
              <a:buClr>
                <a:schemeClr val="tx2"/>
              </a:buClr>
              <a:buSzPct val="200000"/>
              <a:buFont typeface="+mj-lt"/>
              <a:buAutoNum type="arabicPeriod"/>
            </a:pPr>
            <a:r>
              <a:rPr lang="es-ES_tradnl" sz="2000" dirty="0" smtClean="0">
                <a:solidFill>
                  <a:prstClr val="black"/>
                </a:solidFill>
                <a:latin typeface="News Gothic Std" pitchFamily="34" charset="0"/>
              </a:rPr>
              <a:t>¿Cuál es su tolerancia para tomar riesgos con su dinero? </a:t>
            </a:r>
            <a:endParaRPr lang="es-ES_tradnl" sz="2000" dirty="0">
              <a:solidFill>
                <a:prstClr val="black"/>
              </a:solidFill>
              <a:latin typeface="News Gothic Std" pitchFamily="34" charset="0"/>
            </a:endParaRPr>
          </a:p>
        </p:txBody>
      </p:sp>
      <p:sp>
        <p:nvSpPr>
          <p:cNvPr id="19" name="Text Placeholder 1"/>
          <p:cNvSpPr>
            <a:spLocks noGrp="1"/>
          </p:cNvSpPr>
          <p:nvPr>
            <p:ph type="body" sz="quarter" idx="10"/>
          </p:nvPr>
        </p:nvSpPr>
        <p:spPr>
          <a:xfrm>
            <a:off x="4948130" y="738250"/>
            <a:ext cx="3814869" cy="1219200"/>
          </a:xfrm>
        </p:spPr>
        <p:txBody>
          <a:bodyPr/>
          <a:lstStyle/>
          <a:p>
            <a:r>
              <a:rPr lang="en-US" sz="2800" dirty="0" smtClean="0">
                <a:latin typeface="News Gothic Std" pitchFamily="34" charset="0"/>
              </a:rPr>
              <a:t>PLAN DE AHORROS PARA LA JUBILACIÓN</a:t>
            </a:r>
          </a:p>
        </p:txBody>
      </p:sp>
      <p:sp>
        <p:nvSpPr>
          <p:cNvPr id="20" name="Text Placeholder 1"/>
          <p:cNvSpPr>
            <a:spLocks noGrp="1"/>
          </p:cNvSpPr>
          <p:nvPr>
            <p:ph type="body" sz="quarter" idx="10"/>
          </p:nvPr>
        </p:nvSpPr>
        <p:spPr>
          <a:xfrm>
            <a:off x="5264595" y="2010573"/>
            <a:ext cx="3521102" cy="533400"/>
          </a:xfrm>
        </p:spPr>
        <p:txBody>
          <a:bodyPr/>
          <a:lstStyle/>
          <a:p>
            <a:r>
              <a:rPr lang="es-ES_tradnl" sz="2200" b="1" dirty="0" smtClean="0">
                <a:latin typeface="News Gothic Std" pitchFamily="34" charset="0"/>
              </a:rPr>
              <a:t>Factores para considerar</a:t>
            </a:r>
            <a:endParaRPr lang="es-ES_tradnl" sz="2200" b="1" dirty="0">
              <a:latin typeface="News Gothic Std" pitchFamily="34" charset="0"/>
            </a:endParaRPr>
          </a:p>
        </p:txBody>
      </p:sp>
    </p:spTree>
    <p:extLst>
      <p:ext uri="{BB962C8B-B14F-4D97-AF65-F5344CB8AC3E}">
        <p14:creationId xmlns:p14="http://schemas.microsoft.com/office/powerpoint/2010/main" val="26420481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25</a:t>
            </a:fld>
            <a:endParaRPr lang="en-US" sz="1200" dirty="0">
              <a:latin typeface="News Gothic Std" pitchFamily="34" charset="0"/>
            </a:endParaRPr>
          </a:p>
        </p:txBody>
      </p:sp>
      <p:pic>
        <p:nvPicPr>
          <p:cNvPr id="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41671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flipV="1">
            <a:off x="3751263" y="40703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7" name="Rectangle 2"/>
          <p:cNvSpPr txBox="1">
            <a:spLocks noChangeArrowheads="1"/>
          </p:cNvSpPr>
          <p:nvPr/>
        </p:nvSpPr>
        <p:spPr bwMode="auto">
          <a:xfrm>
            <a:off x="0" y="30416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Hidden Slide: </a:t>
            </a:r>
            <a:br>
              <a:rPr lang="en-US" sz="2800" b="1" cap="all" dirty="0" smtClean="0">
                <a:solidFill>
                  <a:schemeClr val="tx2"/>
                </a:solidFill>
                <a:latin typeface="News Gothic Std" pitchFamily="34" charset="0"/>
                <a:cs typeface="Arial" charset="0"/>
              </a:rPr>
            </a:br>
            <a:r>
              <a:rPr lang="en-US" sz="2400" dirty="0" smtClean="0">
                <a:solidFill>
                  <a:schemeClr val="tx2"/>
                </a:solidFill>
                <a:latin typeface="News Gothic Std" pitchFamily="34" charset="0"/>
                <a:cs typeface="Arial" charset="0"/>
              </a:rPr>
              <a:t>Facilitator Preparation Instructions</a:t>
            </a:r>
          </a:p>
        </p:txBody>
      </p:sp>
    </p:spTree>
    <p:extLst>
      <p:ext uri="{BB962C8B-B14F-4D97-AF65-F5344CB8AC3E}">
        <p14:creationId xmlns:p14="http://schemas.microsoft.com/office/powerpoint/2010/main" val="1129374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3797"/>
            <a:ext cx="6562032" cy="5710629"/>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26</a:t>
            </a:fld>
            <a:endParaRPr lang="en-US" sz="1200" dirty="0">
              <a:latin typeface="News Gothic Std" pitchFamily="34" charset="0"/>
            </a:endParaRPr>
          </a:p>
        </p:txBody>
      </p:sp>
      <p:sp>
        <p:nvSpPr>
          <p:cNvPr id="20" name="Text Placeholder 12"/>
          <p:cNvSpPr>
            <a:spLocks noGrp="1"/>
          </p:cNvSpPr>
          <p:nvPr>
            <p:ph type="body" sz="quarter" idx="12"/>
          </p:nvPr>
        </p:nvSpPr>
        <p:spPr>
          <a:xfrm>
            <a:off x="4952999" y="2590800"/>
            <a:ext cx="3809393" cy="3846364"/>
          </a:xfrm>
        </p:spPr>
        <p:txBody>
          <a:bodyPr/>
          <a:lstStyle/>
          <a:p>
            <a:pPr marL="640080" indent="-640080">
              <a:spcBef>
                <a:spcPts val="1200"/>
              </a:spcBef>
              <a:spcAft>
                <a:spcPts val="1200"/>
              </a:spcAft>
              <a:buClr>
                <a:schemeClr val="tx2"/>
              </a:buClr>
              <a:buSzPct val="200000"/>
              <a:buFont typeface="+mj-lt"/>
              <a:buAutoNum type="arabicPeriod"/>
            </a:pPr>
            <a:r>
              <a:rPr lang="es-ES_tradnl" sz="2000" dirty="0" smtClean="0">
                <a:solidFill>
                  <a:prstClr val="black"/>
                </a:solidFill>
                <a:latin typeface="News Gothic Std" pitchFamily="34" charset="0"/>
              </a:rPr>
              <a:t>¿Qué </a:t>
            </a:r>
            <a:r>
              <a:rPr lang="es-ES_tradnl" sz="2000" dirty="0">
                <a:solidFill>
                  <a:prstClr val="black"/>
                </a:solidFill>
                <a:latin typeface="News Gothic Std" pitchFamily="34" charset="0"/>
              </a:rPr>
              <a:t>haré ahora para ahorrar dinero hacia mis </a:t>
            </a:r>
            <a:r>
              <a:rPr lang="es-ES_tradnl" sz="2000" dirty="0" smtClean="0">
                <a:solidFill>
                  <a:prstClr val="black"/>
                </a:solidFill>
                <a:latin typeface="News Gothic Std" pitchFamily="34" charset="0"/>
              </a:rPr>
              <a:t>metas? </a:t>
            </a:r>
          </a:p>
          <a:p>
            <a:pPr marL="640080" indent="-640080">
              <a:spcBef>
                <a:spcPts val="1200"/>
              </a:spcBef>
              <a:spcAft>
                <a:spcPts val="1200"/>
              </a:spcAft>
              <a:buClr>
                <a:schemeClr val="tx2"/>
              </a:buClr>
              <a:buSzPct val="200000"/>
              <a:buFont typeface="+mj-lt"/>
              <a:buAutoNum type="arabicPeriod"/>
            </a:pPr>
            <a:r>
              <a:rPr lang="es-ES_tradnl" sz="2000" dirty="0">
                <a:solidFill>
                  <a:prstClr val="black"/>
                </a:solidFill>
                <a:latin typeface="News Gothic Std" pitchFamily="34" charset="0"/>
              </a:rPr>
              <a:t>¿Qué haré a final de mes para ahorrar dinero hacia mis metas ? </a:t>
            </a:r>
            <a:endParaRPr lang="es-ES_tradnl" sz="2000" dirty="0" smtClean="0">
              <a:solidFill>
                <a:prstClr val="black"/>
              </a:solidFill>
              <a:latin typeface="News Gothic Std" pitchFamily="34" charset="0"/>
            </a:endParaRPr>
          </a:p>
          <a:p>
            <a:pPr marL="640080" indent="-640080">
              <a:spcBef>
                <a:spcPts val="1200"/>
              </a:spcBef>
              <a:spcAft>
                <a:spcPts val="1200"/>
              </a:spcAft>
              <a:buClr>
                <a:schemeClr val="tx2"/>
              </a:buClr>
              <a:buSzPct val="200000"/>
              <a:buFont typeface="+mj-lt"/>
              <a:buAutoNum type="arabicPeriod"/>
            </a:pPr>
            <a:r>
              <a:rPr lang="es-ES_tradnl" sz="2000" dirty="0">
                <a:solidFill>
                  <a:prstClr val="black"/>
                </a:solidFill>
                <a:latin typeface="News Gothic Std" pitchFamily="34" charset="0"/>
              </a:rPr>
              <a:t>¿Qué haré a final de año para ahorrar dinero hacia mis metas ? </a:t>
            </a:r>
          </a:p>
        </p:txBody>
      </p:sp>
      <p:sp>
        <p:nvSpPr>
          <p:cNvPr id="21" name="Text Placeholder 1"/>
          <p:cNvSpPr>
            <a:spLocks noGrp="1"/>
          </p:cNvSpPr>
          <p:nvPr>
            <p:ph type="body" sz="quarter" idx="10"/>
          </p:nvPr>
        </p:nvSpPr>
        <p:spPr>
          <a:xfrm>
            <a:off x="4854222" y="738250"/>
            <a:ext cx="3838221" cy="1219200"/>
          </a:xfrm>
        </p:spPr>
        <p:txBody>
          <a:bodyPr/>
          <a:lstStyle/>
          <a:p>
            <a:r>
              <a:rPr lang="en-US" sz="2800" dirty="0">
                <a:latin typeface="News Gothic Std" pitchFamily="34" charset="0"/>
              </a:rPr>
              <a:t>PLAN DE AHORROS PARA </a:t>
            </a:r>
            <a:r>
              <a:rPr lang="en-US" sz="2800" dirty="0" smtClean="0">
                <a:latin typeface="News Gothic Std" pitchFamily="34" charset="0"/>
              </a:rPr>
              <a:t>LA JUBILACIÓN</a:t>
            </a:r>
            <a:endParaRPr lang="en-US" sz="2800" dirty="0">
              <a:latin typeface="News Gothic Std" pitchFamily="34" charset="0"/>
            </a:endParaRPr>
          </a:p>
        </p:txBody>
      </p:sp>
      <p:sp>
        <p:nvSpPr>
          <p:cNvPr id="22" name="Text Placeholder 1"/>
          <p:cNvSpPr>
            <a:spLocks noGrp="1"/>
          </p:cNvSpPr>
          <p:nvPr>
            <p:ph type="body" sz="quarter" idx="10"/>
          </p:nvPr>
        </p:nvSpPr>
        <p:spPr>
          <a:xfrm>
            <a:off x="5567550" y="2045525"/>
            <a:ext cx="3429000" cy="533400"/>
          </a:xfrm>
        </p:spPr>
        <p:txBody>
          <a:bodyPr/>
          <a:lstStyle/>
          <a:p>
            <a:r>
              <a:rPr lang="es-ES_tradnl" sz="2200" b="1" dirty="0" smtClean="0">
                <a:latin typeface="News Gothic Std" pitchFamily="34" charset="0"/>
              </a:rPr>
              <a:t>Plan de Acción</a:t>
            </a:r>
            <a:endParaRPr lang="es-ES_tradnl" sz="2200" b="1" dirty="0">
              <a:latin typeface="News Gothic Std" pitchFamily="34" charset="0"/>
            </a:endParaRPr>
          </a:p>
        </p:txBody>
      </p:sp>
    </p:spTree>
    <p:extLst>
      <p:ext uri="{BB962C8B-B14F-4D97-AF65-F5344CB8AC3E}">
        <p14:creationId xmlns:p14="http://schemas.microsoft.com/office/powerpoint/2010/main" val="41290454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27</a:t>
            </a:fld>
            <a:endParaRPr lang="en-US" sz="1200" dirty="0">
              <a:latin typeface="News Gothic Std" pitchFamily="34" charset="0"/>
            </a:endParaRPr>
          </a:p>
        </p:txBody>
      </p:sp>
      <p:sp>
        <p:nvSpPr>
          <p:cNvPr id="9"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27</a:t>
            </a:fld>
            <a:endParaRPr lang="en-US" sz="1200" dirty="0">
              <a:latin typeface="News Gothic Std"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095" r="45533"/>
          <a:stretch/>
        </p:blipFill>
        <p:spPr>
          <a:xfrm>
            <a:off x="0" y="0"/>
            <a:ext cx="4512964" cy="6780590"/>
          </a:xfrm>
          <a:prstGeom prst="rect">
            <a:avLst/>
          </a:prstGeom>
        </p:spPr>
      </p:pic>
      <p:sp>
        <p:nvSpPr>
          <p:cNvPr id="11" name="Text Placeholder 10"/>
          <p:cNvSpPr>
            <a:spLocks noGrp="1"/>
          </p:cNvSpPr>
          <p:nvPr>
            <p:ph type="body" sz="quarter" idx="10"/>
          </p:nvPr>
        </p:nvSpPr>
        <p:spPr>
          <a:xfrm>
            <a:off x="4953000" y="666749"/>
            <a:ext cx="3856001" cy="2883183"/>
          </a:xfrm>
        </p:spPr>
        <p:txBody>
          <a:bodyPr/>
          <a:lstStyle/>
          <a:p>
            <a:r>
              <a:rPr lang="es-ES_tradnl" dirty="0" smtClean="0">
                <a:latin typeface="News Gothic Std" pitchFamily="34" charset="0"/>
              </a:rPr>
              <a:t>¿Qué puede hacer?</a:t>
            </a:r>
            <a:endParaRPr lang="es-ES_tradnl" dirty="0"/>
          </a:p>
        </p:txBody>
      </p:sp>
      <p:sp>
        <p:nvSpPr>
          <p:cNvPr id="12" name="Rectangle 11"/>
          <p:cNvSpPr/>
          <p:nvPr/>
        </p:nvSpPr>
        <p:spPr>
          <a:xfrm rot="16200000">
            <a:off x="1674700" y="3899962"/>
            <a:ext cx="5710769" cy="45719"/>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3" name="Oval 12"/>
          <p:cNvSpPr/>
          <p:nvPr/>
        </p:nvSpPr>
        <p:spPr>
          <a:xfrm>
            <a:off x="4360654" y="73843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429555" y="3886200"/>
            <a:ext cx="180339" cy="180339"/>
          </a:xfrm>
          <a:prstGeom prst="ellipse">
            <a:avLst/>
          </a:prstGeom>
          <a:solidFill>
            <a:schemeClr val="accent2">
              <a:lumMod val="60000"/>
              <a:lumOff val="4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429556" y="2334261"/>
            <a:ext cx="180339" cy="180339"/>
          </a:xfrm>
          <a:prstGeom prst="ellipse">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439914" y="5542345"/>
            <a:ext cx="180339" cy="180339"/>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3"/>
          <p:cNvSpPr txBox="1">
            <a:spLocks/>
          </p:cNvSpPr>
          <p:nvPr/>
        </p:nvSpPr>
        <p:spPr>
          <a:xfrm>
            <a:off x="-228599"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News Gothic Std" pitchFamily="34" charset="0"/>
              </a:rPr>
              <a:pPr marL="274320"/>
              <a:t>27</a:t>
            </a:fld>
            <a:endParaRPr lang="en-US" sz="1200" dirty="0">
              <a:solidFill>
                <a:schemeClr val="bg1"/>
              </a:solidFill>
              <a:latin typeface="News Gothic Std" pitchFamily="34" charset="0"/>
            </a:endParaRPr>
          </a:p>
        </p:txBody>
      </p:sp>
    </p:spTree>
    <p:extLst>
      <p:ext uri="{BB962C8B-B14F-4D97-AF65-F5344CB8AC3E}">
        <p14:creationId xmlns:p14="http://schemas.microsoft.com/office/powerpoint/2010/main" val="34491543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5"/>
          <p:cNvSpPr>
            <a:spLocks noGrp="1"/>
          </p:cNvSpPr>
          <p:nvPr>
            <p:ph type="body" sz="quarter" idx="12"/>
          </p:nvPr>
        </p:nvSpPr>
        <p:spPr>
          <a:xfrm>
            <a:off x="1447800" y="4495800"/>
            <a:ext cx="8382000" cy="1709944"/>
          </a:xfrm>
        </p:spPr>
        <p:txBody>
          <a:bodyPr/>
          <a:lstStyle/>
          <a:p>
            <a:pPr marL="0" indent="0">
              <a:spcBef>
                <a:spcPts val="600"/>
              </a:spcBef>
              <a:spcAft>
                <a:spcPts val="600"/>
              </a:spcAft>
              <a:buNone/>
            </a:pPr>
            <a:r>
              <a:rPr lang="es-ES_tradnl" sz="1800" b="1" dirty="0" smtClean="0">
                <a:solidFill>
                  <a:schemeClr val="tx1">
                    <a:lumMod val="75000"/>
                    <a:lumOff val="25000"/>
                  </a:schemeClr>
                </a:solidFill>
                <a:latin typeface="News Gothic Std" pitchFamily="34" charset="0"/>
              </a:rPr>
              <a:t>NECESIDADES TÍPICAS </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Establecer un hogar o comprar una vivienda</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Establecer responsabilidad de crédito</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Comprar un auto</a:t>
            </a:r>
            <a:endParaRPr lang="es-ES_tradnl" sz="1800" dirty="0">
              <a:solidFill>
                <a:schemeClr val="bg1"/>
              </a:solidFill>
              <a:latin typeface="News Gothic Std" pitchFamily="34" charset="0"/>
            </a:endParaRPr>
          </a:p>
        </p:txBody>
      </p:sp>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28</a:t>
            </a:fld>
            <a:endParaRPr lang="en-US" sz="1200" dirty="0">
              <a:solidFill>
                <a:prstClr val="black"/>
              </a:solidFill>
              <a:latin typeface="News Gothic Std" pitchFamily="34" charset="0"/>
            </a:endParaRPr>
          </a:p>
        </p:txBody>
      </p:sp>
      <p:sp>
        <p:nvSpPr>
          <p:cNvPr id="20" name="Rectangle 19"/>
          <p:cNvSpPr/>
          <p:nvPr/>
        </p:nvSpPr>
        <p:spPr>
          <a:xfrm rot="16200000">
            <a:off x="-2902182" y="3028949"/>
            <a:ext cx="7162802" cy="64769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Text Placeholder 4"/>
          <p:cNvSpPr>
            <a:spLocks noGrp="1"/>
          </p:cNvSpPr>
          <p:nvPr>
            <p:ph type="body" sz="quarter" idx="11"/>
          </p:nvPr>
        </p:nvSpPr>
        <p:spPr>
          <a:xfrm rot="16200000">
            <a:off x="-1816338" y="3619501"/>
            <a:ext cx="4953000" cy="457199"/>
          </a:xfrm>
        </p:spPr>
        <p:txBody>
          <a:bodyPr/>
          <a:lstStyle/>
          <a:p>
            <a:r>
              <a:rPr lang="en-US" sz="2800" b="1" dirty="0" smtClean="0">
                <a:solidFill>
                  <a:schemeClr val="bg1"/>
                </a:solidFill>
                <a:latin typeface="News Gothic Std" pitchFamily="34" charset="0"/>
              </a:rPr>
              <a:t>ETAPAS DE VIDA</a:t>
            </a:r>
            <a:endParaRPr lang="en-US" sz="2800" b="1" dirty="0">
              <a:solidFill>
                <a:schemeClr val="bg1"/>
              </a:solidFill>
              <a:latin typeface="News Gothic Std"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179" y="358269"/>
            <a:ext cx="7609127" cy="3913632"/>
          </a:xfrm>
          <a:prstGeom prst="rect">
            <a:avLst/>
          </a:prstGeom>
        </p:spPr>
      </p:pic>
    </p:spTree>
    <p:extLst>
      <p:ext uri="{BB962C8B-B14F-4D97-AF65-F5344CB8AC3E}">
        <p14:creationId xmlns:p14="http://schemas.microsoft.com/office/powerpoint/2010/main" val="145743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5"/>
          <p:cNvSpPr>
            <a:spLocks noGrp="1"/>
          </p:cNvSpPr>
          <p:nvPr>
            <p:ph type="body" sz="quarter" idx="12"/>
          </p:nvPr>
        </p:nvSpPr>
        <p:spPr>
          <a:xfrm>
            <a:off x="1447800" y="4495800"/>
            <a:ext cx="8382000" cy="2247900"/>
          </a:xfrm>
        </p:spPr>
        <p:txBody>
          <a:bodyPr/>
          <a:lstStyle/>
          <a:p>
            <a:pPr marL="0" indent="0">
              <a:spcBef>
                <a:spcPts val="600"/>
              </a:spcBef>
              <a:spcAft>
                <a:spcPts val="600"/>
              </a:spcAft>
              <a:buNone/>
            </a:pPr>
            <a:r>
              <a:rPr lang="es-ES_tradnl" sz="1800" b="1" dirty="0" smtClean="0">
                <a:solidFill>
                  <a:schemeClr val="tx1">
                    <a:lumMod val="75000"/>
                    <a:lumOff val="25000"/>
                  </a:schemeClr>
                </a:solidFill>
                <a:latin typeface="News Gothic Std" pitchFamily="34" charset="0"/>
              </a:rPr>
              <a:t>NECESIDADES TÍPICAS</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Comprar </a:t>
            </a:r>
            <a:r>
              <a:rPr lang="es-ES_tradnl" sz="1800" dirty="0" smtClean="0">
                <a:solidFill>
                  <a:schemeClr val="tx1">
                    <a:lumMod val="75000"/>
                    <a:lumOff val="25000"/>
                  </a:schemeClr>
                </a:solidFill>
                <a:latin typeface="News Gothic Std" pitchFamily="34" charset="0"/>
              </a:rPr>
              <a:t>su</a:t>
            </a:r>
            <a:r>
              <a:rPr lang="es-ES_tradnl" sz="1800" dirty="0" smtClean="0">
                <a:solidFill>
                  <a:schemeClr val="tx1">
                    <a:lumMod val="75000"/>
                    <a:lumOff val="25000"/>
                  </a:schemeClr>
                </a:solidFill>
                <a:latin typeface="News Gothic Std" pitchFamily="34" charset="0"/>
              </a:rPr>
              <a:t> </a:t>
            </a:r>
            <a:r>
              <a:rPr lang="es-ES_tradnl" sz="1800" dirty="0" smtClean="0">
                <a:solidFill>
                  <a:schemeClr val="tx1">
                    <a:lumMod val="75000"/>
                    <a:lumOff val="25000"/>
                  </a:schemeClr>
                </a:solidFill>
                <a:latin typeface="News Gothic Std" pitchFamily="34" charset="0"/>
              </a:rPr>
              <a:t>primera casa o remplazarla con una nueva</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Ahorrar para la universidad</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Establecer un plan </a:t>
            </a:r>
            <a:r>
              <a:rPr lang="es-ES_tradnl" sz="1800" dirty="0" smtClean="0">
                <a:solidFill>
                  <a:schemeClr val="tx1">
                    <a:lumMod val="75000"/>
                    <a:lumOff val="25000"/>
                  </a:schemeClr>
                </a:solidFill>
                <a:latin typeface="News Gothic Std" pitchFamily="34" charset="0"/>
              </a:rPr>
              <a:t>para su</a:t>
            </a:r>
            <a:r>
              <a:rPr lang="es-ES_tradnl" sz="1800" dirty="0" smtClean="0">
                <a:solidFill>
                  <a:schemeClr val="tx1">
                    <a:lumMod val="75000"/>
                    <a:lumOff val="25000"/>
                  </a:schemeClr>
                </a:solidFill>
                <a:latin typeface="News Gothic Std" pitchFamily="34" charset="0"/>
              </a:rPr>
              <a:t> </a:t>
            </a:r>
            <a:r>
              <a:rPr lang="es-ES_tradnl" sz="1800" dirty="0" smtClean="0">
                <a:solidFill>
                  <a:schemeClr val="tx1">
                    <a:lumMod val="75000"/>
                    <a:lumOff val="25000"/>
                  </a:schemeClr>
                </a:solidFill>
                <a:latin typeface="News Gothic Std" pitchFamily="34" charset="0"/>
              </a:rPr>
              <a:t>jubilación</a:t>
            </a:r>
            <a:endParaRPr lang="es-ES_tradnl" sz="1800" dirty="0" smtClean="0">
              <a:solidFill>
                <a:schemeClr val="bg1"/>
              </a:solidFill>
              <a:latin typeface="News Gothic Std" pitchFamily="34" charset="0"/>
            </a:endParaRP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Ahorrar para unas vacaciones con la familia</a:t>
            </a:r>
            <a:endParaRPr lang="es-ES_tradnl" sz="1800" dirty="0">
              <a:solidFill>
                <a:schemeClr val="tx1">
                  <a:lumMod val="75000"/>
                  <a:lumOff val="25000"/>
                </a:schemeClr>
              </a:solidFill>
              <a:latin typeface="News Gothic Std" pitchFamily="34" charset="0"/>
            </a:endParaRPr>
          </a:p>
        </p:txBody>
      </p:sp>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29</a:t>
            </a:fld>
            <a:endParaRPr lang="en-US" sz="1200" dirty="0">
              <a:solidFill>
                <a:prstClr val="black"/>
              </a:solidFill>
              <a:latin typeface="News Gothic Std" pitchFamily="34" charset="0"/>
            </a:endParaRPr>
          </a:p>
        </p:txBody>
      </p:sp>
      <p:sp>
        <p:nvSpPr>
          <p:cNvPr id="20" name="Rectangle 19"/>
          <p:cNvSpPr/>
          <p:nvPr/>
        </p:nvSpPr>
        <p:spPr>
          <a:xfrm rot="16200000">
            <a:off x="-2902182" y="3028949"/>
            <a:ext cx="7162802" cy="64769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Text Placeholder 4"/>
          <p:cNvSpPr>
            <a:spLocks noGrp="1"/>
          </p:cNvSpPr>
          <p:nvPr>
            <p:ph type="body" sz="quarter" idx="11"/>
          </p:nvPr>
        </p:nvSpPr>
        <p:spPr>
          <a:xfrm rot="16200000">
            <a:off x="-1816338" y="3619501"/>
            <a:ext cx="4953000" cy="457199"/>
          </a:xfrm>
        </p:spPr>
        <p:txBody>
          <a:bodyPr/>
          <a:lstStyle/>
          <a:p>
            <a:r>
              <a:rPr lang="en-US" sz="2800" b="1" dirty="0" smtClean="0">
                <a:solidFill>
                  <a:schemeClr val="bg1"/>
                </a:solidFill>
                <a:latin typeface="News Gothic Std" pitchFamily="34" charset="0"/>
              </a:rPr>
              <a:t>ETAPAS DE VIDA</a:t>
            </a:r>
            <a:endParaRPr lang="en-US" sz="2800" b="1" dirty="0">
              <a:solidFill>
                <a:schemeClr val="bg1"/>
              </a:solidFill>
              <a:latin typeface="News Gothic Std"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43" y="368603"/>
            <a:ext cx="7620000" cy="3892964"/>
          </a:xfrm>
          <a:prstGeom prst="rect">
            <a:avLst/>
          </a:prstGeom>
        </p:spPr>
      </p:pic>
    </p:spTree>
    <p:extLst>
      <p:ext uri="{BB962C8B-B14F-4D97-AF65-F5344CB8AC3E}">
        <p14:creationId xmlns:p14="http://schemas.microsoft.com/office/powerpoint/2010/main" val="225491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3</a:t>
            </a:fld>
            <a:endParaRPr lang="en-US" sz="1200" dirty="0">
              <a:solidFill>
                <a:prstClr val="black"/>
              </a:solidFill>
              <a:latin typeface="News Gothic Std" pitchFamily="34" charset="0"/>
            </a:endParaRPr>
          </a:p>
        </p:txBody>
      </p:sp>
      <p:sp>
        <p:nvSpPr>
          <p:cNvPr id="9" name="Text Placeholder 10"/>
          <p:cNvSpPr>
            <a:spLocks noGrp="1"/>
          </p:cNvSpPr>
          <p:nvPr>
            <p:ph type="body" sz="quarter" idx="10"/>
          </p:nvPr>
        </p:nvSpPr>
        <p:spPr>
          <a:xfrm>
            <a:off x="457200" y="1038829"/>
            <a:ext cx="8229600" cy="523876"/>
          </a:xfrm>
        </p:spPr>
        <p:txBody>
          <a:bodyPr/>
          <a:lstStyle/>
          <a:p>
            <a:r>
              <a:rPr lang="en-US" sz="3000" dirty="0">
                <a:latin typeface="News Gothic Std" pitchFamily="34" charset="0"/>
              </a:rPr>
              <a:t>FUNDAMENTOS FINANCIEROS  DE REGIONS</a:t>
            </a:r>
          </a:p>
          <a:p>
            <a:endParaRPr lang="en-US" dirty="0"/>
          </a:p>
        </p:txBody>
      </p:sp>
      <p:sp>
        <p:nvSpPr>
          <p:cNvPr id="10" name="Text Placeholder 12"/>
          <p:cNvSpPr>
            <a:spLocks noGrp="1"/>
          </p:cNvSpPr>
          <p:nvPr>
            <p:ph type="body" sz="quarter" idx="12"/>
          </p:nvPr>
        </p:nvSpPr>
        <p:spPr>
          <a:xfrm>
            <a:off x="495300" y="2097236"/>
            <a:ext cx="8343900" cy="4151164"/>
          </a:xfrm>
        </p:spPr>
        <p:txBody>
          <a:bodyPr/>
          <a:lstStyle/>
          <a:p>
            <a:pPr marL="0" indent="0">
              <a:lnSpc>
                <a:spcPts val="3900"/>
              </a:lnSpc>
              <a:spcBef>
                <a:spcPts val="1200"/>
              </a:spcBef>
              <a:spcAft>
                <a:spcPts val="1200"/>
              </a:spcAft>
              <a:buClr>
                <a:schemeClr val="tx2"/>
              </a:buClr>
              <a:buSzPct val="200000"/>
              <a:buNone/>
            </a:pPr>
            <a:r>
              <a:rPr lang="es-ES_tradnl" sz="2000" dirty="0">
                <a:solidFill>
                  <a:schemeClr val="tx1">
                    <a:lumMod val="75000"/>
                    <a:lumOff val="25000"/>
                  </a:schemeClr>
                </a:solidFill>
                <a:latin typeface="News Gothic Std" pitchFamily="34" charset="0"/>
              </a:rPr>
              <a:t>Esta información es generalizada, esta provista sólo para propósitos </a:t>
            </a:r>
            <a:r>
              <a:rPr lang="es-ES_tradnl" sz="2000" dirty="0" smtClean="0">
                <a:solidFill>
                  <a:schemeClr val="tx1">
                    <a:lumMod val="75000"/>
                    <a:lumOff val="25000"/>
                  </a:schemeClr>
                </a:solidFill>
                <a:latin typeface="News Gothic Std" pitchFamily="34" charset="0"/>
              </a:rPr>
              <a:t>educativos, </a:t>
            </a:r>
            <a:r>
              <a:rPr lang="es-ES_tradnl" sz="2000" dirty="0">
                <a:solidFill>
                  <a:schemeClr val="tx1">
                    <a:lumMod val="75000"/>
                    <a:lumOff val="25000"/>
                  </a:schemeClr>
                </a:solidFill>
                <a:latin typeface="News Gothic Std" pitchFamily="34" charset="0"/>
              </a:rPr>
              <a:t>y no debería ser usada como base o interpretada como asesoramiento para contaduría, planificación financiera, inversiones, impuestos o </a:t>
            </a:r>
            <a:r>
              <a:rPr lang="es-ES_tradnl" sz="2000" dirty="0" smtClean="0">
                <a:solidFill>
                  <a:schemeClr val="tx1">
                    <a:lumMod val="75000"/>
                    <a:lumOff val="25000"/>
                  </a:schemeClr>
                </a:solidFill>
                <a:latin typeface="News Gothic Std" pitchFamily="34" charset="0"/>
              </a:rPr>
              <a:t>asuntos legales. </a:t>
            </a:r>
            <a:r>
              <a:rPr lang="es-ES_tradnl" sz="2000" dirty="0">
                <a:solidFill>
                  <a:schemeClr val="tx1">
                    <a:lumMod val="75000"/>
                    <a:lumOff val="25000"/>
                  </a:schemeClr>
                </a:solidFill>
                <a:latin typeface="News Gothic Std" pitchFamily="34" charset="0"/>
              </a:rPr>
              <a:t>Regions no endosa ni garantiza esta información y </a:t>
            </a:r>
            <a:r>
              <a:rPr lang="es-ES_tradnl" sz="2000" dirty="0" smtClean="0">
                <a:solidFill>
                  <a:schemeClr val="tx1">
                    <a:lumMod val="75000"/>
                    <a:lumOff val="25000"/>
                  </a:schemeClr>
                </a:solidFill>
                <a:latin typeface="News Gothic Std" pitchFamily="34" charset="0"/>
              </a:rPr>
              <a:t>recomienda consultar con </a:t>
            </a:r>
            <a:r>
              <a:rPr lang="es-ES_tradnl" sz="2000" dirty="0">
                <a:solidFill>
                  <a:schemeClr val="tx1">
                    <a:lumMod val="75000"/>
                    <a:lumOff val="25000"/>
                  </a:schemeClr>
                </a:solidFill>
                <a:latin typeface="News Gothic Std" pitchFamily="34" charset="0"/>
              </a:rPr>
              <a:t>un profesional para obtener asesoramiento aplicable a su situación específica.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7075"/>
          <a:stretch/>
        </p:blipFill>
        <p:spPr>
          <a:xfrm>
            <a:off x="609600" y="5953760"/>
            <a:ext cx="1177521" cy="480060"/>
          </a:xfrm>
          <a:prstGeom prst="rect">
            <a:avLst/>
          </a:prstGeom>
        </p:spPr>
      </p:pic>
      <p:sp>
        <p:nvSpPr>
          <p:cNvPr id="7" name="Text Box 51"/>
          <p:cNvSpPr txBox="1"/>
          <p:nvPr/>
        </p:nvSpPr>
        <p:spPr>
          <a:xfrm>
            <a:off x="1756498" y="6014748"/>
            <a:ext cx="2139681" cy="470300"/>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rade Gothic LT Std"/>
                <a:ea typeface="Calibri"/>
                <a:cs typeface="Times New Roman"/>
              </a:rPr>
              <a:t>© </a:t>
            </a:r>
            <a:r>
              <a:rPr kumimoji="0" lang="en-US" sz="1400" b="0" i="0" u="none" strike="noStrike" kern="0" cap="none" spc="0" normalizeH="0" baseline="0" noProof="0" dirty="0" smtClean="0">
                <a:ln>
                  <a:noFill/>
                </a:ln>
                <a:solidFill>
                  <a:sysClr val="windowText" lastClr="000000"/>
                </a:solidFill>
                <a:effectLst/>
                <a:uLnTx/>
                <a:uFillTx/>
                <a:latin typeface="Trade Gothic LT Std"/>
                <a:ea typeface="Calibri"/>
                <a:cs typeface="Times New Roman"/>
              </a:rPr>
              <a:t>2015 </a:t>
            </a:r>
            <a:r>
              <a:rPr kumimoji="0" lang="en-US" sz="1400" b="0" i="0" u="none" strike="noStrike" kern="0" cap="none" spc="0" normalizeH="0" baseline="0" noProof="0" dirty="0">
                <a:ln>
                  <a:noFill/>
                </a:ln>
                <a:solidFill>
                  <a:sysClr val="windowText" lastClr="000000"/>
                </a:solidFill>
                <a:effectLst/>
                <a:uLnTx/>
                <a:uFillTx/>
                <a:latin typeface="Trade Gothic LT Std"/>
                <a:ea typeface="Calibri"/>
                <a:cs typeface="Times New Roman"/>
              </a:rPr>
              <a:t>Regions Bank.</a:t>
            </a:r>
            <a:endParaRPr kumimoji="0" lang="en-US" sz="14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Tree>
    <p:extLst>
      <p:ext uri="{BB962C8B-B14F-4D97-AF65-F5344CB8AC3E}">
        <p14:creationId xmlns:p14="http://schemas.microsoft.com/office/powerpoint/2010/main" val="40299762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30</a:t>
            </a:fld>
            <a:endParaRPr lang="en-US" sz="1200" dirty="0">
              <a:latin typeface="News Gothic Std" pitchFamily="34" charset="0"/>
            </a:endParaRPr>
          </a:p>
        </p:txBody>
      </p:sp>
      <p:pic>
        <p:nvPicPr>
          <p:cNvPr id="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41671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flipV="1">
            <a:off x="3751263" y="40703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7" name="Rectangle 2"/>
          <p:cNvSpPr txBox="1">
            <a:spLocks noChangeArrowheads="1"/>
          </p:cNvSpPr>
          <p:nvPr/>
        </p:nvSpPr>
        <p:spPr bwMode="auto">
          <a:xfrm>
            <a:off x="0" y="30416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Hidden Slide: </a:t>
            </a:r>
            <a:br>
              <a:rPr lang="en-US" sz="2800" b="1" cap="all" dirty="0" smtClean="0">
                <a:solidFill>
                  <a:schemeClr val="tx2"/>
                </a:solidFill>
                <a:latin typeface="News Gothic Std" pitchFamily="34" charset="0"/>
                <a:cs typeface="Arial" charset="0"/>
              </a:rPr>
            </a:br>
            <a:r>
              <a:rPr lang="en-US" sz="2400" dirty="0" smtClean="0">
                <a:solidFill>
                  <a:schemeClr val="tx2"/>
                </a:solidFill>
                <a:latin typeface="News Gothic Std" pitchFamily="34" charset="0"/>
                <a:cs typeface="Arial" charset="0"/>
              </a:rPr>
              <a:t>Facilitator Preparation Instructions</a:t>
            </a:r>
          </a:p>
        </p:txBody>
      </p:sp>
    </p:spTree>
    <p:extLst>
      <p:ext uri="{BB962C8B-B14F-4D97-AF65-F5344CB8AC3E}">
        <p14:creationId xmlns:p14="http://schemas.microsoft.com/office/powerpoint/2010/main" val="2394085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5"/>
          <p:cNvSpPr>
            <a:spLocks noGrp="1"/>
          </p:cNvSpPr>
          <p:nvPr>
            <p:ph type="body" sz="quarter" idx="12"/>
          </p:nvPr>
        </p:nvSpPr>
        <p:spPr>
          <a:xfrm>
            <a:off x="1447800" y="4495800"/>
            <a:ext cx="8382000" cy="1709944"/>
          </a:xfrm>
        </p:spPr>
        <p:txBody>
          <a:bodyPr/>
          <a:lstStyle/>
          <a:p>
            <a:pPr marL="0" indent="0">
              <a:spcBef>
                <a:spcPts val="600"/>
              </a:spcBef>
              <a:spcAft>
                <a:spcPts val="600"/>
              </a:spcAft>
              <a:buNone/>
            </a:pPr>
            <a:r>
              <a:rPr lang="es-ES_tradnl" sz="1800" b="1" dirty="0" smtClean="0">
                <a:solidFill>
                  <a:schemeClr val="tx1">
                    <a:lumMod val="75000"/>
                    <a:lumOff val="25000"/>
                  </a:schemeClr>
                </a:solidFill>
                <a:latin typeface="News Gothic Std" pitchFamily="34" charset="0"/>
              </a:rPr>
              <a:t>NECESIDADES TÍPICAS</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Terminar de pagar la hipoteca</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Aumentar los ahorros de jubilación</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Ayudarle a un hijo con su educación, primer hogar o matrimonio</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Revisar el plan de jubilación</a:t>
            </a:r>
            <a:endParaRPr lang="es-ES_tradnl" sz="1800" dirty="0">
              <a:solidFill>
                <a:schemeClr val="bg1"/>
              </a:solidFill>
              <a:latin typeface="News Gothic Std" pitchFamily="34" charset="0"/>
            </a:endParaRPr>
          </a:p>
        </p:txBody>
      </p:sp>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31</a:t>
            </a:fld>
            <a:endParaRPr lang="en-US" sz="1200" dirty="0">
              <a:solidFill>
                <a:prstClr val="black"/>
              </a:solidFill>
              <a:latin typeface="News Gothic Std" pitchFamily="34" charset="0"/>
            </a:endParaRPr>
          </a:p>
        </p:txBody>
      </p:sp>
      <p:sp>
        <p:nvSpPr>
          <p:cNvPr id="20" name="Rectangle 19"/>
          <p:cNvSpPr/>
          <p:nvPr/>
        </p:nvSpPr>
        <p:spPr>
          <a:xfrm rot="16200000">
            <a:off x="-2902182" y="3028949"/>
            <a:ext cx="7162802" cy="64769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Text Placeholder 4"/>
          <p:cNvSpPr>
            <a:spLocks noGrp="1"/>
          </p:cNvSpPr>
          <p:nvPr>
            <p:ph type="body" sz="quarter" idx="11"/>
          </p:nvPr>
        </p:nvSpPr>
        <p:spPr>
          <a:xfrm rot="16200000">
            <a:off x="-1816338" y="3619501"/>
            <a:ext cx="4953000" cy="457199"/>
          </a:xfrm>
        </p:spPr>
        <p:txBody>
          <a:bodyPr/>
          <a:lstStyle/>
          <a:p>
            <a:r>
              <a:rPr lang="en-US" sz="2800" b="1" dirty="0" smtClean="0">
                <a:solidFill>
                  <a:schemeClr val="bg1"/>
                </a:solidFill>
                <a:latin typeface="News Gothic Std" pitchFamily="34" charset="0"/>
              </a:rPr>
              <a:t>ETAPAS DE VIDA</a:t>
            </a:r>
            <a:endParaRPr lang="en-US" sz="2800" b="1" dirty="0">
              <a:solidFill>
                <a:schemeClr val="bg1"/>
              </a:solidFill>
              <a:latin typeface="News Gothic Std"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43" y="368603"/>
            <a:ext cx="7620000" cy="3892964"/>
          </a:xfrm>
          <a:prstGeom prst="rect">
            <a:avLst/>
          </a:prstGeom>
        </p:spPr>
      </p:pic>
    </p:spTree>
    <p:extLst>
      <p:ext uri="{BB962C8B-B14F-4D97-AF65-F5344CB8AC3E}">
        <p14:creationId xmlns:p14="http://schemas.microsoft.com/office/powerpoint/2010/main" val="245303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5"/>
          <p:cNvSpPr>
            <a:spLocks noGrp="1"/>
          </p:cNvSpPr>
          <p:nvPr>
            <p:ph type="body" sz="quarter" idx="12"/>
          </p:nvPr>
        </p:nvSpPr>
        <p:spPr>
          <a:xfrm>
            <a:off x="1447800" y="4495800"/>
            <a:ext cx="8382000" cy="1709944"/>
          </a:xfrm>
        </p:spPr>
        <p:txBody>
          <a:bodyPr/>
          <a:lstStyle/>
          <a:p>
            <a:pPr marL="0" indent="0">
              <a:spcBef>
                <a:spcPts val="600"/>
              </a:spcBef>
              <a:spcAft>
                <a:spcPts val="600"/>
              </a:spcAft>
              <a:buNone/>
            </a:pPr>
            <a:r>
              <a:rPr lang="es-ES_tradnl" sz="1800" b="1" dirty="0" smtClean="0">
                <a:solidFill>
                  <a:schemeClr val="tx1">
                    <a:lumMod val="75000"/>
                    <a:lumOff val="25000"/>
                  </a:schemeClr>
                </a:solidFill>
                <a:latin typeface="News Gothic Std" pitchFamily="34" charset="0"/>
              </a:rPr>
              <a:t>NECESIDADES TÍPICAS</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Proteger su estilo de vida actual</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Mantenerse a la par de la inflación</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Mejorar su estilo de vida</a:t>
            </a:r>
          </a:p>
        </p:txBody>
      </p:sp>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32</a:t>
            </a:fld>
            <a:endParaRPr lang="en-US" sz="1200" dirty="0">
              <a:solidFill>
                <a:prstClr val="black"/>
              </a:solidFill>
              <a:latin typeface="News Gothic Std" pitchFamily="34" charset="0"/>
            </a:endParaRPr>
          </a:p>
        </p:txBody>
      </p:sp>
      <p:sp>
        <p:nvSpPr>
          <p:cNvPr id="20" name="Rectangle 19"/>
          <p:cNvSpPr/>
          <p:nvPr/>
        </p:nvSpPr>
        <p:spPr>
          <a:xfrm rot="16200000">
            <a:off x="-2902182" y="3028949"/>
            <a:ext cx="7162802" cy="64769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Text Placeholder 4"/>
          <p:cNvSpPr>
            <a:spLocks noGrp="1"/>
          </p:cNvSpPr>
          <p:nvPr>
            <p:ph type="body" sz="quarter" idx="11"/>
          </p:nvPr>
        </p:nvSpPr>
        <p:spPr>
          <a:xfrm rot="16200000">
            <a:off x="-1816338" y="3619501"/>
            <a:ext cx="4953000" cy="457199"/>
          </a:xfrm>
        </p:spPr>
        <p:txBody>
          <a:bodyPr/>
          <a:lstStyle/>
          <a:p>
            <a:r>
              <a:rPr lang="en-US" sz="2800" b="1" dirty="0" smtClean="0">
                <a:solidFill>
                  <a:schemeClr val="bg1"/>
                </a:solidFill>
                <a:latin typeface="News Gothic Std" pitchFamily="34" charset="0"/>
              </a:rPr>
              <a:t>ETAPAS DE VIDA</a:t>
            </a:r>
            <a:endParaRPr lang="en-US" sz="2800" b="1" dirty="0">
              <a:solidFill>
                <a:schemeClr val="bg1"/>
              </a:solidFill>
              <a:latin typeface="News Gothic Std"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43" y="358772"/>
            <a:ext cx="7620000" cy="3912626"/>
          </a:xfrm>
          <a:prstGeom prst="rect">
            <a:avLst/>
          </a:prstGeom>
        </p:spPr>
      </p:pic>
    </p:spTree>
    <p:extLst>
      <p:ext uri="{BB962C8B-B14F-4D97-AF65-F5344CB8AC3E}">
        <p14:creationId xmlns:p14="http://schemas.microsoft.com/office/powerpoint/2010/main" val="400221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0"/>
          <p:cNvSpPr>
            <a:spLocks noGrp="1"/>
          </p:cNvSpPr>
          <p:nvPr>
            <p:ph type="body" sz="quarter" idx="10"/>
          </p:nvPr>
        </p:nvSpPr>
        <p:spPr>
          <a:xfrm>
            <a:off x="471312" y="192163"/>
            <a:ext cx="8229600" cy="523876"/>
          </a:xfrm>
        </p:spPr>
        <p:txBody>
          <a:bodyPr/>
          <a:lstStyle/>
          <a:p>
            <a:r>
              <a:rPr lang="es-ES_tradnl" cap="all" dirty="0" smtClean="0">
                <a:latin typeface="News Gothic Std" pitchFamily="34" charset="0"/>
              </a:rPr>
              <a:t>La viudez</a:t>
            </a:r>
          </a:p>
          <a:p>
            <a:endParaRPr lang="es-ES_tradnl" dirty="0"/>
          </a:p>
        </p:txBody>
      </p:sp>
      <p:sp>
        <p:nvSpPr>
          <p:cNvPr id="1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33</a:t>
            </a:fld>
            <a:endParaRPr lang="en-US" sz="1200" dirty="0">
              <a:solidFill>
                <a:prstClr val="black"/>
              </a:solidFill>
              <a:latin typeface="News Gothic St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329" y="4405895"/>
            <a:ext cx="2407896" cy="16052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985" y="974673"/>
            <a:ext cx="5013240" cy="323774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7284" y="4403153"/>
            <a:ext cx="2404872" cy="1602276"/>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5367" t="-590" r="5367" b="6235"/>
          <a:stretch/>
        </p:blipFill>
        <p:spPr>
          <a:xfrm flipH="1">
            <a:off x="578550" y="2460082"/>
            <a:ext cx="2895381" cy="3543784"/>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r="17224"/>
          <a:stretch/>
        </p:blipFill>
        <p:spPr>
          <a:xfrm>
            <a:off x="1682672" y="974674"/>
            <a:ext cx="1630229" cy="131296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4672" b="-1632"/>
          <a:stretch/>
        </p:blipFill>
        <p:spPr>
          <a:xfrm>
            <a:off x="578553" y="974672"/>
            <a:ext cx="912252" cy="1325579"/>
          </a:xfrm>
          <a:prstGeom prst="rect">
            <a:avLst/>
          </a:prstGeom>
        </p:spPr>
      </p:pic>
    </p:spTree>
    <p:extLst>
      <p:ext uri="{BB962C8B-B14F-4D97-AF65-F5344CB8AC3E}">
        <p14:creationId xmlns:p14="http://schemas.microsoft.com/office/powerpoint/2010/main" val="40897499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p:txBody>
          <a:bodyPr/>
          <a:lstStyle/>
          <a:p>
            <a:r>
              <a:rPr lang="en-US" cap="all" dirty="0" smtClean="0">
                <a:latin typeface="News Gothic Std" pitchFamily="34" charset="0"/>
              </a:rPr>
              <a:t>FELICITACIONES</a:t>
            </a:r>
            <a:endParaRPr lang="en-US" cap="all" dirty="0">
              <a:latin typeface="News Gothic Std" pitchFamily="34" charset="0"/>
            </a:endParaRPr>
          </a:p>
          <a:p>
            <a:endParaRPr lang="en-US" dirty="0"/>
          </a:p>
        </p:txBody>
      </p:sp>
      <p:sp>
        <p:nvSpPr>
          <p:cNvPr id="9" name="Text Placeholder 11"/>
          <p:cNvSpPr>
            <a:spLocks noGrp="1"/>
          </p:cNvSpPr>
          <p:nvPr>
            <p:ph type="body" sz="quarter" idx="11"/>
          </p:nvPr>
        </p:nvSpPr>
        <p:spPr>
          <a:xfrm>
            <a:off x="457200" y="1698030"/>
            <a:ext cx="8248650" cy="523875"/>
          </a:xfrm>
        </p:spPr>
        <p:txBody>
          <a:bodyPr/>
          <a:lstStyle/>
          <a:p>
            <a:r>
              <a:rPr lang="es-ES_tradnl" sz="2000" b="1" dirty="0" smtClean="0">
                <a:solidFill>
                  <a:schemeClr val="tx1">
                    <a:lumMod val="75000"/>
                    <a:lumOff val="25000"/>
                  </a:schemeClr>
                </a:solidFill>
                <a:latin typeface="News Gothic Std" pitchFamily="34" charset="0"/>
              </a:rPr>
              <a:t>Hoy, se irá con ideas que le ayudarán a:</a:t>
            </a:r>
          </a:p>
          <a:p>
            <a:endParaRPr lang="en-US" dirty="0"/>
          </a:p>
        </p:txBody>
      </p:sp>
      <p:sp>
        <p:nvSpPr>
          <p:cNvPr id="5" name="Text Placeholder 4"/>
          <p:cNvSpPr>
            <a:spLocks noGrp="1"/>
          </p:cNvSpPr>
          <p:nvPr>
            <p:ph type="body" sz="quarter" idx="12"/>
          </p:nvPr>
        </p:nvSpPr>
        <p:spPr>
          <a:xfrm>
            <a:off x="416014" y="2286000"/>
            <a:ext cx="8346986" cy="3846364"/>
          </a:xfrm>
        </p:spPr>
        <p:txBody>
          <a:bodyPr/>
          <a:lstStyle/>
          <a:p>
            <a:pPr marL="457200">
              <a:spcBef>
                <a:spcPts val="1200"/>
              </a:spcBef>
              <a:spcAft>
                <a:spcPts val="1200"/>
              </a:spcAft>
            </a:pPr>
            <a:r>
              <a:rPr lang="es-ES_tradnl" sz="2400" dirty="0" smtClean="0">
                <a:solidFill>
                  <a:schemeClr val="tx1">
                    <a:lumMod val="75000"/>
                    <a:lumOff val="25000"/>
                  </a:schemeClr>
                </a:solidFill>
                <a:latin typeface="News Gothic Std" pitchFamily="34" charset="0"/>
              </a:rPr>
              <a:t>Organizar las finanzas de su hogar</a:t>
            </a:r>
          </a:p>
          <a:p>
            <a:pPr marL="457200">
              <a:spcBef>
                <a:spcPts val="1200"/>
              </a:spcBef>
              <a:spcAft>
                <a:spcPts val="1200"/>
              </a:spcAft>
            </a:pPr>
            <a:r>
              <a:rPr lang="es-ES_tradnl" sz="2400" dirty="0" smtClean="0">
                <a:solidFill>
                  <a:schemeClr val="tx1">
                    <a:lumMod val="75000"/>
                    <a:lumOff val="25000"/>
                  </a:schemeClr>
                </a:solidFill>
                <a:latin typeface="News Gothic Std" pitchFamily="34" charset="0"/>
              </a:rPr>
              <a:t>Involucrarse con el manejo diario de las finanzas de su familia</a:t>
            </a:r>
          </a:p>
          <a:p>
            <a:pPr marL="457200">
              <a:spcBef>
                <a:spcPts val="1200"/>
              </a:spcBef>
              <a:spcAft>
                <a:spcPts val="1200"/>
              </a:spcAft>
            </a:pPr>
            <a:r>
              <a:rPr lang="es-ES_tradnl" sz="2400" dirty="0" smtClean="0">
                <a:solidFill>
                  <a:schemeClr val="tx1">
                    <a:lumMod val="75000"/>
                    <a:lumOff val="25000"/>
                  </a:schemeClr>
                </a:solidFill>
                <a:latin typeface="News Gothic Std" pitchFamily="34" charset="0"/>
              </a:rPr>
              <a:t>Tener un plan financiero que incluya metas de corto, medio, y largo plazo</a:t>
            </a:r>
          </a:p>
          <a:p>
            <a:pPr marL="457200">
              <a:spcBef>
                <a:spcPts val="1200"/>
              </a:spcBef>
              <a:spcAft>
                <a:spcPts val="1200"/>
              </a:spcAft>
            </a:pPr>
            <a:r>
              <a:rPr lang="es-ES_tradnl" sz="2400" dirty="0" smtClean="0">
                <a:solidFill>
                  <a:schemeClr val="tx1">
                    <a:lumMod val="75000"/>
                    <a:lumOff val="25000"/>
                  </a:schemeClr>
                </a:solidFill>
                <a:latin typeface="News Gothic Std" pitchFamily="34" charset="0"/>
              </a:rPr>
              <a:t>Empezar a ahorrar ahora para sus metas y jubilación</a:t>
            </a:r>
          </a:p>
          <a:p>
            <a:pPr marL="461963" indent="0">
              <a:spcBef>
                <a:spcPts val="1200"/>
              </a:spcBef>
              <a:spcAft>
                <a:spcPts val="1200"/>
              </a:spcAft>
              <a:buNone/>
            </a:pPr>
            <a:r>
              <a:rPr lang="es-ES_tradnl" dirty="0" smtClean="0">
                <a:solidFill>
                  <a:schemeClr val="tx1">
                    <a:lumMod val="75000"/>
                    <a:lumOff val="25000"/>
                  </a:schemeClr>
                </a:solidFill>
                <a:latin typeface="News Gothic Std" pitchFamily="34" charset="0"/>
              </a:rPr>
              <a:t>Gracias.</a:t>
            </a:r>
            <a:endParaRPr lang="es-ES_tradnl" dirty="0">
              <a:solidFill>
                <a:schemeClr val="tx1">
                  <a:lumMod val="75000"/>
                  <a:lumOff val="25000"/>
                </a:schemeClr>
              </a:solidFill>
            </a:endParaRPr>
          </a:p>
        </p:txBody>
      </p:sp>
      <p:sp>
        <p:nvSpPr>
          <p:cNvPr id="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34</a:t>
            </a:fld>
            <a:endParaRPr lang="en-US" sz="1200" dirty="0">
              <a:latin typeface="News Gothic Std" pitchFamily="34" charset="0"/>
            </a:endParaRPr>
          </a:p>
        </p:txBody>
      </p:sp>
    </p:spTree>
    <p:extLst>
      <p:ext uri="{BB962C8B-B14F-4D97-AF65-F5344CB8AC3E}">
        <p14:creationId xmlns:p14="http://schemas.microsoft.com/office/powerpoint/2010/main" val="32126841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p:txBody>
          <a:bodyPr/>
          <a:lstStyle/>
          <a:p>
            <a:r>
              <a:rPr lang="es-ES_tradnl" sz="3000" cap="all" dirty="0" smtClean="0">
                <a:latin typeface="News Gothic Std" pitchFamily="34" charset="0"/>
              </a:rPr>
              <a:t>¿Quiere aprender como REGIONS puede ayudarLE a alcanzar sus metas financieras?</a:t>
            </a:r>
          </a:p>
          <a:p>
            <a:endParaRPr lang="es-ES_tradnl" dirty="0"/>
          </a:p>
        </p:txBody>
      </p:sp>
      <p:sp>
        <p:nvSpPr>
          <p:cNvPr id="9" name="Text Placeholder 11"/>
          <p:cNvSpPr>
            <a:spLocks noGrp="1"/>
          </p:cNvSpPr>
          <p:nvPr>
            <p:ph type="body" sz="quarter" idx="11"/>
          </p:nvPr>
        </p:nvSpPr>
        <p:spPr>
          <a:xfrm>
            <a:off x="457200" y="2676525"/>
            <a:ext cx="8248650" cy="523875"/>
          </a:xfrm>
        </p:spPr>
        <p:txBody>
          <a:bodyPr/>
          <a:lstStyle/>
          <a:p>
            <a:r>
              <a:rPr lang="es-ES_tradnl" sz="2000" b="1" dirty="0" smtClean="0">
                <a:solidFill>
                  <a:schemeClr val="tx1">
                    <a:lumMod val="75000"/>
                    <a:lumOff val="25000"/>
                  </a:schemeClr>
                </a:solidFill>
                <a:latin typeface="News Gothic Std" pitchFamily="34" charset="0"/>
              </a:rPr>
              <a:t>Para concertar una cita con un Representante de Regions:</a:t>
            </a:r>
          </a:p>
          <a:p>
            <a:endParaRPr lang="en-US" dirty="0"/>
          </a:p>
        </p:txBody>
      </p:sp>
      <p:sp>
        <p:nvSpPr>
          <p:cNvPr id="5" name="Text Placeholder 4"/>
          <p:cNvSpPr>
            <a:spLocks noGrp="1"/>
          </p:cNvSpPr>
          <p:nvPr>
            <p:ph type="body" sz="quarter" idx="12"/>
          </p:nvPr>
        </p:nvSpPr>
        <p:spPr>
          <a:xfrm>
            <a:off x="416014" y="3352800"/>
            <a:ext cx="7965986" cy="2474764"/>
          </a:xfrm>
        </p:spPr>
        <p:txBody>
          <a:bodyPr/>
          <a:lstStyle/>
          <a:p>
            <a:pPr marL="457200">
              <a:spcBef>
                <a:spcPts val="1200"/>
              </a:spcBef>
              <a:spcAft>
                <a:spcPts val="1200"/>
              </a:spcAft>
            </a:pPr>
            <a:r>
              <a:rPr lang="es-ES_tradnl" sz="2400" dirty="0" smtClean="0">
                <a:solidFill>
                  <a:schemeClr val="tx1">
                    <a:lumMod val="75000"/>
                    <a:lumOff val="25000"/>
                  </a:schemeClr>
                </a:solidFill>
              </a:rPr>
              <a:t>Comuníquese con Regions al  1-800-REGIONS</a:t>
            </a:r>
          </a:p>
          <a:p>
            <a:pPr marL="457200">
              <a:spcBef>
                <a:spcPts val="1200"/>
              </a:spcBef>
              <a:spcAft>
                <a:spcPts val="1200"/>
              </a:spcAft>
            </a:pPr>
            <a:r>
              <a:rPr lang="es-ES_tradnl" sz="2400" dirty="0" smtClean="0">
                <a:solidFill>
                  <a:schemeClr val="tx1">
                    <a:lumMod val="75000"/>
                    <a:lumOff val="25000"/>
                  </a:schemeClr>
                </a:solidFill>
              </a:rPr>
              <a:t>Visite regions.com/espanol y haga clic en                 “Concertar una Cita”</a:t>
            </a:r>
          </a:p>
          <a:p>
            <a:pPr marL="457200">
              <a:spcBef>
                <a:spcPts val="1200"/>
              </a:spcBef>
              <a:spcAft>
                <a:spcPts val="1200"/>
              </a:spcAft>
            </a:pPr>
            <a:r>
              <a:rPr lang="es-ES_tradnl" sz="2400" dirty="0" smtClean="0">
                <a:solidFill>
                  <a:schemeClr val="tx1">
                    <a:lumMod val="75000"/>
                    <a:lumOff val="25000"/>
                  </a:schemeClr>
                </a:solidFill>
              </a:rPr>
              <a:t>Visite una sucursal de Regions</a:t>
            </a:r>
            <a:endParaRPr lang="es-ES_tradnl" dirty="0"/>
          </a:p>
        </p:txBody>
      </p:sp>
      <p:sp>
        <p:nvSpPr>
          <p:cNvPr id="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35</a:t>
            </a:fld>
            <a:endParaRPr lang="en-US" sz="1200" dirty="0">
              <a:latin typeface="News Gothic Std" pitchFamily="34" charset="0"/>
            </a:endParaRPr>
          </a:p>
        </p:txBody>
      </p:sp>
    </p:spTree>
    <p:extLst>
      <p:ext uri="{BB962C8B-B14F-4D97-AF65-F5344CB8AC3E}">
        <p14:creationId xmlns:p14="http://schemas.microsoft.com/office/powerpoint/2010/main" val="10656273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53630067.jpg"/>
          <p:cNvPicPr>
            <a:picLocks noChangeAspect="1"/>
          </p:cNvPicPr>
          <p:nvPr/>
        </p:nvPicPr>
        <p:blipFill rotWithShape="1">
          <a:blip r:embed="rId3" cstate="print">
            <a:extLst>
              <a:ext uri="{28A0092B-C50C-407E-A947-70E740481C1C}">
                <a14:useLocalDpi xmlns:a14="http://schemas.microsoft.com/office/drawing/2010/main" val="0"/>
              </a:ext>
            </a:extLst>
          </a:blip>
          <a:srcRect l="17841" r="21653"/>
          <a:stretch/>
        </p:blipFill>
        <p:spPr>
          <a:xfrm>
            <a:off x="-1" y="-1"/>
            <a:ext cx="6161655" cy="6790578"/>
          </a:xfrm>
          <a:prstGeom prst="rect">
            <a:avLst/>
          </a:prstGeom>
        </p:spPr>
      </p:pic>
      <p:sp>
        <p:nvSpPr>
          <p:cNvPr id="19" name="Text Placeholder 10"/>
          <p:cNvSpPr>
            <a:spLocks noGrp="1"/>
          </p:cNvSpPr>
          <p:nvPr>
            <p:ph type="body" sz="quarter" idx="10"/>
          </p:nvPr>
        </p:nvSpPr>
        <p:spPr>
          <a:xfrm>
            <a:off x="6553200" y="514350"/>
            <a:ext cx="2590800" cy="2000250"/>
          </a:xfrm>
        </p:spPr>
        <p:txBody>
          <a:bodyPr/>
          <a:lstStyle/>
          <a:p>
            <a:r>
              <a:rPr lang="en-US" sz="2600" dirty="0" smtClean="0">
                <a:latin typeface="News Gothic Std" pitchFamily="34" charset="0"/>
              </a:rPr>
              <a:t>LO QUE TODA MUJER DEBE SABER SOBRE EL DINERO</a:t>
            </a:r>
            <a:endParaRPr lang="en-US" sz="2600" dirty="0">
              <a:latin typeface="News Gothic Std" pitchFamily="34" charset="0"/>
            </a:endParaRPr>
          </a:p>
          <a:p>
            <a:endParaRPr lang="en-US" dirty="0"/>
          </a:p>
        </p:txBody>
      </p:sp>
      <p:sp>
        <p:nvSpPr>
          <p:cNvPr id="20" name="Rectangle 19"/>
          <p:cNvSpPr/>
          <p:nvPr/>
        </p:nvSpPr>
        <p:spPr>
          <a:xfrm rot="16200000">
            <a:off x="3677381" y="3374673"/>
            <a:ext cx="4964991" cy="4572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21" name="Oval 20"/>
          <p:cNvSpPr/>
          <p:nvPr/>
        </p:nvSpPr>
        <p:spPr>
          <a:xfrm>
            <a:off x="5990446" y="58603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6059347" y="3733800"/>
            <a:ext cx="180339" cy="180339"/>
          </a:xfrm>
          <a:prstGeom prst="ellipse">
            <a:avLst/>
          </a:prstGeom>
          <a:solidFill>
            <a:schemeClr val="accent2">
              <a:lumMod val="60000"/>
              <a:lumOff val="4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6059348" y="2181861"/>
            <a:ext cx="180339" cy="180339"/>
          </a:xfrm>
          <a:prstGeom prst="ellipse">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6069706" y="5389945"/>
            <a:ext cx="180339" cy="180339"/>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567854" y="2667000"/>
            <a:ext cx="2042746" cy="923330"/>
          </a:xfrm>
          <a:prstGeom prst="rect">
            <a:avLst/>
          </a:prstGeom>
        </p:spPr>
        <p:txBody>
          <a:bodyPr wrap="square">
            <a:spAutoFit/>
          </a:bodyPr>
          <a:lstStyle/>
          <a:p>
            <a:r>
              <a:rPr lang="es-ES_tradnl" dirty="0" smtClean="0">
                <a:solidFill>
                  <a:schemeClr val="tx1">
                    <a:lumMod val="75000"/>
                    <a:lumOff val="25000"/>
                  </a:schemeClr>
                </a:solidFill>
                <a:latin typeface="News Gothic Std" pitchFamily="34" charset="0"/>
              </a:rPr>
              <a:t>[Agregue su nombre y título  aquí</a:t>
            </a:r>
            <a:r>
              <a:rPr lang="en-US" dirty="0" smtClean="0">
                <a:solidFill>
                  <a:schemeClr val="tx1">
                    <a:lumMod val="75000"/>
                    <a:lumOff val="25000"/>
                  </a:schemeClr>
                </a:solidFill>
                <a:latin typeface="News Gothic Std" pitchFamily="34" charset="0"/>
              </a:rPr>
              <a:t>]</a:t>
            </a:r>
            <a:endParaRPr lang="en-US" dirty="0">
              <a:solidFill>
                <a:schemeClr val="tx1">
                  <a:lumMod val="75000"/>
                  <a:lumOff val="25000"/>
                </a:schemeClr>
              </a:solidFill>
              <a:latin typeface="News Gothic Std" pitchFamily="34" charset="0"/>
            </a:endParaRPr>
          </a:p>
        </p:txBody>
      </p:sp>
      <p:sp>
        <p:nvSpPr>
          <p:cNvPr id="26" name="Rectangle 25"/>
          <p:cNvSpPr/>
          <p:nvPr/>
        </p:nvSpPr>
        <p:spPr>
          <a:xfrm>
            <a:off x="6614746" y="5179779"/>
            <a:ext cx="2271346" cy="369332"/>
          </a:xfrm>
          <a:prstGeom prst="rect">
            <a:avLst/>
          </a:prstGeom>
        </p:spPr>
        <p:txBody>
          <a:bodyPr wrap="square">
            <a:spAutoFit/>
          </a:bodyPr>
          <a:lstStyle/>
          <a:p>
            <a:r>
              <a:rPr lang="es-ES_tradnl" dirty="0" smtClean="0">
                <a:solidFill>
                  <a:schemeClr val="tx1">
                    <a:lumMod val="75000"/>
                    <a:lumOff val="25000"/>
                  </a:schemeClr>
                </a:solidFill>
                <a:latin typeface="News Gothic Std" pitchFamily="34" charset="0"/>
              </a:rPr>
              <a:t>45 Minutos</a:t>
            </a:r>
            <a:endParaRPr lang="es-ES_tradnl" dirty="0">
              <a:solidFill>
                <a:schemeClr val="tx1">
                  <a:lumMod val="75000"/>
                  <a:lumOff val="25000"/>
                </a:schemeClr>
              </a:solidFill>
              <a:latin typeface="News Gothic Std" pitchFamily="34" charset="0"/>
            </a:endParaRPr>
          </a:p>
        </p:txBody>
      </p:sp>
      <p:sp>
        <p:nvSpPr>
          <p:cNvPr id="27"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News Gothic Std" pitchFamily="34" charset="0"/>
              </a:rPr>
              <a:pPr marL="274320"/>
              <a:t>4</a:t>
            </a:fld>
            <a:endParaRPr lang="en-US" sz="1200" dirty="0">
              <a:solidFill>
                <a:schemeClr val="bg1"/>
              </a:solidFill>
              <a:latin typeface="News Gothic Std" pitchFamily="34" charset="0"/>
            </a:endParaRPr>
          </a:p>
        </p:txBody>
      </p:sp>
    </p:spTree>
    <p:extLst>
      <p:ext uri="{BB962C8B-B14F-4D97-AF65-F5344CB8AC3E}">
        <p14:creationId xmlns:p14="http://schemas.microsoft.com/office/powerpoint/2010/main" val="6713873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a:xfrm>
            <a:off x="416014" y="2293396"/>
            <a:ext cx="8270786" cy="3490117"/>
          </a:xfrm>
        </p:spPr>
        <p:txBody>
          <a:bodyPr/>
          <a:lstStyle/>
          <a:p>
            <a:pPr marL="640080" lvl="0" indent="-640080">
              <a:spcBef>
                <a:spcPts val="1200"/>
              </a:spcBef>
              <a:spcAft>
                <a:spcPts val="1200"/>
              </a:spcAft>
              <a:buClr>
                <a:schemeClr val="tx2"/>
              </a:buClr>
              <a:buSzPct val="200000"/>
              <a:buFont typeface="+mj-lt"/>
              <a:buAutoNum type="arabicPeriod"/>
            </a:pPr>
            <a:r>
              <a:rPr lang="es-ES_tradnl" sz="2000" dirty="0" smtClean="0">
                <a:solidFill>
                  <a:schemeClr val="tx1">
                    <a:lumMod val="75000"/>
                    <a:lumOff val="25000"/>
                  </a:schemeClr>
                </a:solidFill>
                <a:latin typeface="News Gothic Std" pitchFamily="34" charset="0"/>
              </a:rPr>
              <a:t>¿Por qué debo confiar en mi habilidad en tomar decisiones financieras?</a:t>
            </a:r>
          </a:p>
          <a:p>
            <a:pPr marL="640080" lvl="0" indent="-640080">
              <a:spcBef>
                <a:spcPts val="1200"/>
              </a:spcBef>
              <a:spcAft>
                <a:spcPts val="1200"/>
              </a:spcAft>
              <a:buClr>
                <a:schemeClr val="tx2"/>
              </a:buClr>
              <a:buSzPct val="200000"/>
              <a:buFont typeface="+mj-lt"/>
              <a:buAutoNum type="arabicPeriod"/>
            </a:pPr>
            <a:r>
              <a:rPr lang="es-ES_tradnl" sz="2000" dirty="0" smtClean="0">
                <a:solidFill>
                  <a:schemeClr val="tx1">
                    <a:lumMod val="75000"/>
                    <a:lumOff val="25000"/>
                  </a:schemeClr>
                </a:solidFill>
                <a:latin typeface="News Gothic Std" pitchFamily="34" charset="0"/>
              </a:rPr>
              <a:t>¿Cuáles son mis metas? ¿Corto plazo? ¿Medio plazo? ¿Largo plazo?</a:t>
            </a:r>
          </a:p>
          <a:p>
            <a:pPr marL="640080" lvl="0" indent="-640080">
              <a:spcBef>
                <a:spcPts val="1200"/>
              </a:spcBef>
              <a:spcAft>
                <a:spcPts val="1200"/>
              </a:spcAft>
              <a:buClr>
                <a:schemeClr val="tx2"/>
              </a:buClr>
              <a:buSzPct val="200000"/>
              <a:buFont typeface="+mj-lt"/>
              <a:buAutoNum type="arabicPeriod"/>
            </a:pPr>
            <a:r>
              <a:rPr lang="es-ES_tradnl" sz="2000" dirty="0" smtClean="0">
                <a:solidFill>
                  <a:schemeClr val="tx1">
                    <a:lumMod val="75000"/>
                    <a:lumOff val="25000"/>
                  </a:schemeClr>
                </a:solidFill>
                <a:latin typeface="News Gothic Std" pitchFamily="34" charset="0"/>
              </a:rPr>
              <a:t>¿Porqué ahorrar es tan importante para mi?</a:t>
            </a:r>
          </a:p>
          <a:p>
            <a:pPr marL="640080" lvl="0" indent="-640080">
              <a:spcBef>
                <a:spcPts val="1200"/>
              </a:spcBef>
              <a:spcAft>
                <a:spcPts val="1200"/>
              </a:spcAft>
              <a:buClr>
                <a:schemeClr val="tx2"/>
              </a:buClr>
              <a:buSzPct val="200000"/>
              <a:buFont typeface="+mj-lt"/>
              <a:buAutoNum type="arabicPeriod"/>
            </a:pPr>
            <a:r>
              <a:rPr lang="es-ES_tradnl" sz="2000" dirty="0" smtClean="0">
                <a:solidFill>
                  <a:schemeClr val="tx1">
                    <a:lumMod val="75000"/>
                    <a:lumOff val="25000"/>
                  </a:schemeClr>
                </a:solidFill>
                <a:latin typeface="News Gothic Std" pitchFamily="34" charset="0"/>
              </a:rPr>
              <a:t>¿Mis planes de ahorros deberían cambiar según mi edad? </a:t>
            </a:r>
          </a:p>
          <a:p>
            <a:pPr marL="640080" lvl="0" indent="-640080">
              <a:spcBef>
                <a:spcPts val="1200"/>
              </a:spcBef>
              <a:spcAft>
                <a:spcPts val="1200"/>
              </a:spcAft>
              <a:buClr>
                <a:schemeClr val="tx2"/>
              </a:buClr>
              <a:buSzPct val="200000"/>
              <a:buFont typeface="+mj-lt"/>
              <a:buAutoNum type="arabicPeriod"/>
            </a:pPr>
            <a:r>
              <a:rPr lang="es-ES_tradnl" sz="2000" dirty="0" smtClean="0">
                <a:solidFill>
                  <a:schemeClr val="tx1">
                    <a:lumMod val="75000"/>
                    <a:lumOff val="25000"/>
                  </a:schemeClr>
                </a:solidFill>
                <a:latin typeface="News Gothic Std" pitchFamily="34" charset="0"/>
              </a:rPr>
              <a:t>¿Cómo puedo aprender más? </a:t>
            </a:r>
            <a:endParaRPr lang="es-ES_tradnl" sz="2000" dirty="0">
              <a:solidFill>
                <a:schemeClr val="tx1">
                  <a:lumMod val="75000"/>
                  <a:lumOff val="25000"/>
                </a:schemeClr>
              </a:solidFill>
              <a:latin typeface="News Gothic Std" pitchFamily="34" charset="0"/>
            </a:endParaRPr>
          </a:p>
        </p:txBody>
      </p:sp>
      <p:sp>
        <p:nvSpPr>
          <p:cNvPr id="11" name="Text Placeholder 10"/>
          <p:cNvSpPr>
            <a:spLocks noGrp="1"/>
          </p:cNvSpPr>
          <p:nvPr>
            <p:ph type="body" sz="quarter" idx="10"/>
          </p:nvPr>
        </p:nvSpPr>
        <p:spPr/>
        <p:txBody>
          <a:bodyPr/>
          <a:lstStyle/>
          <a:p>
            <a:r>
              <a:rPr lang="en-US" dirty="0" smtClean="0">
                <a:latin typeface="News Gothic Std" pitchFamily="34" charset="0"/>
              </a:rPr>
              <a:t>AGENDA</a:t>
            </a:r>
            <a:endParaRPr lang="en-US" dirty="0">
              <a:latin typeface="News Gothic Std" pitchFamily="34" charset="0"/>
            </a:endParaRPr>
          </a:p>
          <a:p>
            <a:endParaRPr lang="en-US" dirty="0"/>
          </a:p>
        </p:txBody>
      </p:sp>
      <p:sp>
        <p:nvSpPr>
          <p:cNvPr id="12" name="Text Placeholder 11"/>
          <p:cNvSpPr>
            <a:spLocks noGrp="1"/>
          </p:cNvSpPr>
          <p:nvPr>
            <p:ph type="body" sz="quarter" idx="11"/>
          </p:nvPr>
        </p:nvSpPr>
        <p:spPr>
          <a:xfrm>
            <a:off x="457200" y="1682264"/>
            <a:ext cx="8248650" cy="523875"/>
          </a:xfrm>
        </p:spPr>
        <p:txBody>
          <a:bodyPr/>
          <a:lstStyle/>
          <a:p>
            <a:r>
              <a:rPr lang="es-ES_tradnl" sz="2000" b="1" dirty="0" smtClean="0">
                <a:solidFill>
                  <a:schemeClr val="tx1">
                    <a:lumMod val="75000"/>
                    <a:lumOff val="25000"/>
                  </a:schemeClr>
                </a:solidFill>
                <a:latin typeface="News Gothic Std" pitchFamily="34" charset="0"/>
              </a:rPr>
              <a:t>Hoy contestaremos estas grandes preguntas. . .</a:t>
            </a:r>
          </a:p>
          <a:p>
            <a:endParaRPr lang="en-US" dirty="0"/>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5</a:t>
            </a:fld>
            <a:endParaRPr lang="en-US" sz="1200" dirty="0">
              <a:latin typeface="News Gothic Std" pitchFamily="34" charset="0"/>
            </a:endParaRPr>
          </a:p>
        </p:txBody>
      </p:sp>
      <p:sp>
        <p:nvSpPr>
          <p:cNvPr id="3" name="TextBox 2"/>
          <p:cNvSpPr txBox="1"/>
          <p:nvPr/>
        </p:nvSpPr>
        <p:spPr>
          <a:xfrm>
            <a:off x="351529" y="5819587"/>
            <a:ext cx="8563871" cy="553998"/>
          </a:xfrm>
          <a:prstGeom prst="rect">
            <a:avLst/>
          </a:prstGeom>
          <a:noFill/>
        </p:spPr>
        <p:txBody>
          <a:bodyPr wrap="square" rtlCol="0">
            <a:spAutoFit/>
          </a:bodyPr>
          <a:lstStyle/>
          <a:p>
            <a:pPr>
              <a:spcBef>
                <a:spcPts val="1200"/>
              </a:spcBef>
              <a:spcAft>
                <a:spcPts val="1200"/>
              </a:spcAft>
              <a:buClr>
                <a:schemeClr val="tx2"/>
              </a:buClr>
              <a:buSzPct val="200000"/>
            </a:pPr>
            <a:r>
              <a:rPr lang="es-ES_tradnl" sz="1000" dirty="0">
                <a:solidFill>
                  <a:schemeClr val="tx1">
                    <a:lumMod val="75000"/>
                    <a:lumOff val="25000"/>
                  </a:schemeClr>
                </a:solidFill>
                <a:latin typeface="News Gothic Std" pitchFamily="34" charset="0"/>
              </a:rPr>
              <a:t>Esta información es generalizada, esta provista sólo para propósitos educativos, y no debería ser usada como base o interpretada como asesoramiento para contaduría, planificación financiera, inversiones, impuestos o asuntos legales. Regions no endosa ni garantiza esta información y recomienda consultar con un profesional para obtener asesoramiento aplicable a su situación específica.</a:t>
            </a:r>
          </a:p>
        </p:txBody>
      </p:sp>
    </p:spTree>
    <p:extLst>
      <p:ext uri="{BB962C8B-B14F-4D97-AF65-F5344CB8AC3E}">
        <p14:creationId xmlns:p14="http://schemas.microsoft.com/office/powerpoint/2010/main" val="42902217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jpg"/>
          <p:cNvPicPr>
            <a:picLocks noChangeAspect="1"/>
          </p:cNvPicPr>
          <p:nvPr/>
        </p:nvPicPr>
        <p:blipFill rotWithShape="1">
          <a:blip r:embed="rId3" cstate="print">
            <a:extLst>
              <a:ext uri="{28A0092B-C50C-407E-A947-70E740481C1C}">
                <a14:useLocalDpi xmlns:a14="http://schemas.microsoft.com/office/drawing/2010/main" val="0"/>
              </a:ext>
            </a:extLst>
          </a:blip>
          <a:srcRect l="11929" r="43595"/>
          <a:stretch/>
        </p:blipFill>
        <p:spPr>
          <a:xfrm>
            <a:off x="-1" y="0"/>
            <a:ext cx="4524515" cy="6781800"/>
          </a:xfrm>
          <a:prstGeom prst="rect">
            <a:avLst/>
          </a:prstGeom>
        </p:spPr>
      </p:pic>
      <p:sp>
        <p:nvSpPr>
          <p:cNvPr id="9" name="Text Placeholder 10"/>
          <p:cNvSpPr>
            <a:spLocks noGrp="1"/>
          </p:cNvSpPr>
          <p:nvPr>
            <p:ph type="body" sz="quarter" idx="10"/>
          </p:nvPr>
        </p:nvSpPr>
        <p:spPr>
          <a:xfrm>
            <a:off x="4953000" y="666749"/>
            <a:ext cx="2971800" cy="2883183"/>
          </a:xfrm>
        </p:spPr>
        <p:txBody>
          <a:bodyPr/>
          <a:lstStyle/>
          <a:p>
            <a:r>
              <a:rPr lang="es-ES_tradnl" dirty="0" smtClean="0">
                <a:latin typeface="News Gothic Std" pitchFamily="34" charset="0"/>
              </a:rPr>
              <a:t>¿Quién sabe más sobre el dinero – los hombres o las mujeres? </a:t>
            </a:r>
            <a:endParaRPr lang="es-ES_tradnl" dirty="0"/>
          </a:p>
        </p:txBody>
      </p:sp>
      <p:sp>
        <p:nvSpPr>
          <p:cNvPr id="10" name="Rectangle 9"/>
          <p:cNvSpPr/>
          <p:nvPr/>
        </p:nvSpPr>
        <p:spPr>
          <a:xfrm rot="16200000">
            <a:off x="1674699" y="3899962"/>
            <a:ext cx="5710769" cy="45719"/>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1" name="Oval 10"/>
          <p:cNvSpPr/>
          <p:nvPr/>
        </p:nvSpPr>
        <p:spPr>
          <a:xfrm>
            <a:off x="4360653" y="73843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429554" y="3886200"/>
            <a:ext cx="180339" cy="180339"/>
          </a:xfrm>
          <a:prstGeom prst="ellipse">
            <a:avLst/>
          </a:prstGeom>
          <a:solidFill>
            <a:schemeClr val="accent2">
              <a:lumMod val="60000"/>
              <a:lumOff val="4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429555" y="2334261"/>
            <a:ext cx="180339" cy="180339"/>
          </a:xfrm>
          <a:prstGeom prst="ellipse">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439913" y="5542345"/>
            <a:ext cx="180339" cy="180339"/>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News Gothic Std" pitchFamily="34" charset="0"/>
              </a:rPr>
              <a:pPr marL="274320"/>
              <a:t>6</a:t>
            </a:fld>
            <a:endParaRPr lang="en-US" sz="1200" dirty="0">
              <a:solidFill>
                <a:schemeClr val="bg1"/>
              </a:solidFill>
              <a:latin typeface="News Gothic Std" pitchFamily="34" charset="0"/>
            </a:endParaRPr>
          </a:p>
        </p:txBody>
      </p:sp>
    </p:spTree>
    <p:extLst>
      <p:ext uri="{BB962C8B-B14F-4D97-AF65-F5344CB8AC3E}">
        <p14:creationId xmlns:p14="http://schemas.microsoft.com/office/powerpoint/2010/main" val="23978990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034"/>
          <a:stretch/>
        </p:blipFill>
        <p:spPr>
          <a:xfrm flipH="1">
            <a:off x="157425" y="-1"/>
            <a:ext cx="3823364" cy="6781799"/>
          </a:xfrm>
          <a:prstGeom prst="rect">
            <a:avLst/>
          </a:prstGeom>
        </p:spPr>
      </p:pic>
      <p:sp>
        <p:nvSpPr>
          <p:cNvPr id="6" name="Text Placeholder 5"/>
          <p:cNvSpPr>
            <a:spLocks noGrp="1"/>
          </p:cNvSpPr>
          <p:nvPr>
            <p:ph type="body" sz="quarter" idx="10"/>
          </p:nvPr>
        </p:nvSpPr>
        <p:spPr>
          <a:xfrm>
            <a:off x="4511962" y="2514600"/>
            <a:ext cx="3352800" cy="523876"/>
          </a:xfrm>
        </p:spPr>
        <p:txBody>
          <a:bodyPr/>
          <a:lstStyle/>
          <a:p>
            <a:r>
              <a:rPr lang="en-US" sz="4000" dirty="0" smtClean="0">
                <a:solidFill>
                  <a:schemeClr val="accent3">
                    <a:lumMod val="40000"/>
                    <a:lumOff val="60000"/>
                  </a:schemeClr>
                </a:solidFill>
                <a:latin typeface="News Gothic Std" pitchFamily="34" charset="0"/>
              </a:rPr>
              <a:t>Su</a:t>
            </a:r>
            <a:endParaRPr lang="en-US" sz="4000" dirty="0">
              <a:solidFill>
                <a:schemeClr val="accent3">
                  <a:lumMod val="40000"/>
                  <a:lumOff val="60000"/>
                </a:schemeClr>
              </a:solidFill>
              <a:latin typeface="News Gothic Std" pitchFamily="34" charset="0"/>
            </a:endParaRPr>
          </a:p>
        </p:txBody>
      </p:sp>
      <p:sp>
        <p:nvSpPr>
          <p:cNvPr id="4" name="Rectangle 3"/>
          <p:cNvSpPr/>
          <p:nvPr/>
        </p:nvSpPr>
        <p:spPr>
          <a:xfrm>
            <a:off x="4816762" y="2809876"/>
            <a:ext cx="4362450" cy="1569660"/>
          </a:xfrm>
          <a:prstGeom prst="rect">
            <a:avLst/>
          </a:prstGeom>
        </p:spPr>
        <p:txBody>
          <a:bodyPr wrap="square">
            <a:spAutoFit/>
          </a:bodyPr>
          <a:lstStyle/>
          <a:p>
            <a:r>
              <a:rPr lang="es-ES_tradnl" sz="9600" b="1" dirty="0" smtClean="0">
                <a:solidFill>
                  <a:schemeClr val="accent3"/>
                </a:solidFill>
                <a:latin typeface="News Gothic Std" pitchFamily="34" charset="0"/>
              </a:rPr>
              <a:t>futuro</a:t>
            </a:r>
            <a:endParaRPr lang="es-ES_tradnl" sz="9600" b="1" dirty="0">
              <a:solidFill>
                <a:schemeClr val="accent3"/>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7</a:t>
            </a:fld>
            <a:endParaRPr lang="en-US" sz="1200" dirty="0">
              <a:latin typeface="News Gothic Std" pitchFamily="34" charset="0"/>
            </a:endParaRPr>
          </a:p>
        </p:txBody>
      </p:sp>
      <p:sp>
        <p:nvSpPr>
          <p:cNvPr id="8" name="Text Placeholder 5"/>
          <p:cNvSpPr>
            <a:spLocks noGrp="1"/>
          </p:cNvSpPr>
          <p:nvPr>
            <p:ph type="body" sz="quarter" idx="10"/>
          </p:nvPr>
        </p:nvSpPr>
        <p:spPr>
          <a:xfrm>
            <a:off x="6122189" y="4045533"/>
            <a:ext cx="2666029" cy="523876"/>
          </a:xfrm>
        </p:spPr>
        <p:txBody>
          <a:bodyPr/>
          <a:lstStyle/>
          <a:p>
            <a:r>
              <a:rPr lang="es-ES_tradnl" sz="4000" dirty="0" smtClean="0">
                <a:solidFill>
                  <a:schemeClr val="accent3">
                    <a:lumMod val="40000"/>
                    <a:lumOff val="60000"/>
                  </a:schemeClr>
                </a:solidFill>
                <a:latin typeface="News Gothic Std" pitchFamily="34" charset="0"/>
              </a:rPr>
              <a:t>financiero</a:t>
            </a:r>
            <a:endParaRPr lang="es-ES_tradnl" sz="4000" dirty="0">
              <a:solidFill>
                <a:schemeClr val="accent3">
                  <a:lumMod val="40000"/>
                  <a:lumOff val="60000"/>
                </a:schemeClr>
              </a:solidFill>
              <a:latin typeface="News Gothic Std" pitchFamily="34" charset="0"/>
            </a:endParaRPr>
          </a:p>
        </p:txBody>
      </p:sp>
    </p:spTree>
    <p:extLst>
      <p:ext uri="{BB962C8B-B14F-4D97-AF65-F5344CB8AC3E}">
        <p14:creationId xmlns:p14="http://schemas.microsoft.com/office/powerpoint/2010/main" val="35962320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8</a:t>
            </a:fld>
            <a:endParaRPr lang="en-US" sz="1200" dirty="0">
              <a:latin typeface="News Gothic Std" pitchFamily="34" charset="0"/>
            </a:endParaRPr>
          </a:p>
        </p:txBody>
      </p:sp>
      <p:sp>
        <p:nvSpPr>
          <p:cNvPr id="46" name="Text Placeholder 10"/>
          <p:cNvSpPr>
            <a:spLocks noGrp="1"/>
          </p:cNvSpPr>
          <p:nvPr>
            <p:ph type="body" sz="quarter" idx="10"/>
          </p:nvPr>
        </p:nvSpPr>
        <p:spPr>
          <a:xfrm>
            <a:off x="381000" y="304800"/>
            <a:ext cx="8229600" cy="523876"/>
          </a:xfrm>
          <a:prstGeom prst="rect">
            <a:avLst/>
          </a:prstGeom>
        </p:spPr>
        <p:txBody>
          <a:bodyPr/>
          <a:lstStyle/>
          <a:p>
            <a:pPr marL="0" indent="0">
              <a:buNone/>
            </a:pPr>
            <a:r>
              <a:rPr lang="en-US" sz="3000" dirty="0" smtClean="0">
                <a:latin typeface="News Gothic Std" pitchFamily="34" charset="0"/>
              </a:rPr>
              <a:t>El CONSUMIDOR DE HOY</a:t>
            </a:r>
            <a:endParaRPr lang="en-US" dirty="0"/>
          </a:p>
        </p:txBody>
      </p:sp>
      <p:sp>
        <p:nvSpPr>
          <p:cNvPr id="47" name="Rectangle 46"/>
          <p:cNvSpPr/>
          <p:nvPr/>
        </p:nvSpPr>
        <p:spPr>
          <a:xfrm>
            <a:off x="-1" y="896470"/>
            <a:ext cx="4876801" cy="45719"/>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rgbClr val="33CCCC">
                  <a:lumMod val="20000"/>
                  <a:lumOff val="80000"/>
                </a:srgbClr>
              </a:solidFill>
            </a:endParaRPr>
          </a:p>
        </p:txBody>
      </p:sp>
      <p:sp>
        <p:nvSpPr>
          <p:cNvPr id="48" name="Oval 47"/>
          <p:cNvSpPr/>
          <p:nvPr/>
        </p:nvSpPr>
        <p:spPr>
          <a:xfrm rot="5400000">
            <a:off x="4876800" y="74989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129" y="1394449"/>
            <a:ext cx="6967742" cy="4815850"/>
          </a:xfrm>
          <a:prstGeom prst="rect">
            <a:avLst/>
          </a:prstGeom>
        </p:spPr>
      </p:pic>
      <p:sp>
        <p:nvSpPr>
          <p:cNvPr id="80" name="Rectangle 79"/>
          <p:cNvSpPr/>
          <p:nvPr/>
        </p:nvSpPr>
        <p:spPr>
          <a:xfrm>
            <a:off x="1143000" y="3364468"/>
            <a:ext cx="2895600" cy="369332"/>
          </a:xfrm>
          <a:prstGeom prst="rect">
            <a:avLst/>
          </a:prstGeom>
        </p:spPr>
        <p:txBody>
          <a:bodyPr wrap="square">
            <a:spAutoFit/>
          </a:bodyPr>
          <a:lstStyle/>
          <a:p>
            <a:pPr lvl="0" algn="ctr"/>
            <a:r>
              <a:rPr lang="es-ES_tradnl" b="1" dirty="0" smtClean="0">
                <a:solidFill>
                  <a:schemeClr val="accent3">
                    <a:lumMod val="40000"/>
                    <a:lumOff val="60000"/>
                  </a:schemeClr>
                </a:solidFill>
                <a:latin typeface="News Gothic Std" pitchFamily="34" charset="0"/>
              </a:rPr>
              <a:t>Plan Financiero</a:t>
            </a:r>
            <a:endParaRPr lang="es-ES_tradnl" b="1" dirty="0"/>
          </a:p>
        </p:txBody>
      </p:sp>
      <p:sp>
        <p:nvSpPr>
          <p:cNvPr id="81" name="Rectangle 80"/>
          <p:cNvSpPr/>
          <p:nvPr/>
        </p:nvSpPr>
        <p:spPr>
          <a:xfrm>
            <a:off x="4871216" y="3364468"/>
            <a:ext cx="3378484" cy="369332"/>
          </a:xfrm>
          <a:prstGeom prst="rect">
            <a:avLst/>
          </a:prstGeom>
        </p:spPr>
        <p:txBody>
          <a:bodyPr wrap="square">
            <a:spAutoFit/>
          </a:bodyPr>
          <a:lstStyle/>
          <a:p>
            <a:pPr lvl="0" algn="ctr"/>
            <a:r>
              <a:rPr lang="es-ES_tradnl" b="1" dirty="0" smtClean="0">
                <a:solidFill>
                  <a:schemeClr val="accent3">
                    <a:lumMod val="40000"/>
                    <a:lumOff val="60000"/>
                  </a:schemeClr>
                </a:solidFill>
                <a:latin typeface="News Gothic Std" pitchFamily="34" charset="0"/>
              </a:rPr>
              <a:t>Fondo para Emergencias</a:t>
            </a:r>
            <a:endParaRPr lang="es-ES_tradnl" b="1" dirty="0"/>
          </a:p>
        </p:txBody>
      </p:sp>
      <p:sp>
        <p:nvSpPr>
          <p:cNvPr id="82" name="Rectangle 81"/>
          <p:cNvSpPr/>
          <p:nvPr/>
        </p:nvSpPr>
        <p:spPr>
          <a:xfrm>
            <a:off x="818606" y="5893526"/>
            <a:ext cx="3479074" cy="369332"/>
          </a:xfrm>
          <a:prstGeom prst="rect">
            <a:avLst/>
          </a:prstGeom>
        </p:spPr>
        <p:txBody>
          <a:bodyPr wrap="square">
            <a:spAutoFit/>
          </a:bodyPr>
          <a:lstStyle/>
          <a:p>
            <a:pPr lvl="0" algn="ctr"/>
            <a:r>
              <a:rPr lang="es-ES_tradnl" b="1" dirty="0" smtClean="0">
                <a:solidFill>
                  <a:schemeClr val="accent3">
                    <a:lumMod val="40000"/>
                    <a:lumOff val="60000"/>
                  </a:schemeClr>
                </a:solidFill>
                <a:latin typeface="News Gothic Std" pitchFamily="34" charset="0"/>
              </a:rPr>
              <a:t>Gastan lo que Ganan</a:t>
            </a:r>
            <a:endParaRPr lang="es-ES_tradnl" b="1" dirty="0"/>
          </a:p>
        </p:txBody>
      </p:sp>
      <p:sp>
        <p:nvSpPr>
          <p:cNvPr id="83" name="Rectangle 82"/>
          <p:cNvSpPr/>
          <p:nvPr/>
        </p:nvSpPr>
        <p:spPr>
          <a:xfrm>
            <a:off x="4763604" y="5893526"/>
            <a:ext cx="3502992" cy="369332"/>
          </a:xfrm>
          <a:prstGeom prst="rect">
            <a:avLst/>
          </a:prstGeom>
        </p:spPr>
        <p:txBody>
          <a:bodyPr wrap="square">
            <a:spAutoFit/>
          </a:bodyPr>
          <a:lstStyle/>
          <a:p>
            <a:pPr lvl="0" algn="ctr"/>
            <a:r>
              <a:rPr lang="es-ES_tradnl" b="1" dirty="0" smtClean="0">
                <a:solidFill>
                  <a:schemeClr val="accent3">
                    <a:lumMod val="40000"/>
                    <a:lumOff val="60000"/>
                  </a:schemeClr>
                </a:solidFill>
                <a:latin typeface="News Gothic Std" pitchFamily="34" charset="0"/>
              </a:rPr>
              <a:t>Se Sienten Atrasados</a:t>
            </a:r>
            <a:endParaRPr lang="es-ES_tradnl" b="1" dirty="0"/>
          </a:p>
        </p:txBody>
      </p:sp>
    </p:spTree>
    <p:extLst>
      <p:ext uri="{BB962C8B-B14F-4D97-AF65-F5344CB8AC3E}">
        <p14:creationId xmlns:p14="http://schemas.microsoft.com/office/powerpoint/2010/main" val="12117987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1 Taking Charge of Your Money Master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857250"/>
            <a:ext cx="9144000" cy="5143500"/>
          </a:xfrm>
          <a:prstGeom prst="rect">
            <a:avLst/>
          </a:prstGeom>
        </p:spPr>
      </p:pic>
      <p:grpSp>
        <p:nvGrpSpPr>
          <p:cNvPr id="22" name="VideoPlayCoverWithBtn"/>
          <p:cNvGrpSpPr/>
          <p:nvPr/>
        </p:nvGrpSpPr>
        <p:grpSpPr>
          <a:xfrm>
            <a:off x="0" y="0"/>
            <a:ext cx="9144000" cy="6172200"/>
            <a:chOff x="0" y="0"/>
            <a:chExt cx="9144000" cy="6172200"/>
          </a:xfrm>
        </p:grpSpPr>
        <p:sp>
          <p:nvSpPr>
            <p:cNvPr id="21" name="Rectangle 20"/>
            <p:cNvSpPr/>
            <p:nvPr/>
          </p:nvSpPr>
          <p:spPr>
            <a:xfrm>
              <a:off x="0" y="0"/>
              <a:ext cx="9144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VideoPlayIcon"/>
            <p:cNvGrpSpPr/>
            <p:nvPr/>
          </p:nvGrpSpPr>
          <p:grpSpPr>
            <a:xfrm>
              <a:off x="3429000" y="2257425"/>
              <a:ext cx="2286000" cy="2286000"/>
              <a:chOff x="3429000" y="1981201"/>
              <a:chExt cx="2286000" cy="2286000"/>
            </a:xfrm>
          </p:grpSpPr>
          <p:sp>
            <p:nvSpPr>
              <p:cNvPr id="6" name="Oval 5"/>
              <p:cNvSpPr/>
              <p:nvPr/>
            </p:nvSpPr>
            <p:spPr>
              <a:xfrm>
                <a:off x="3429000" y="1981201"/>
                <a:ext cx="2286000" cy="2286000"/>
              </a:xfrm>
              <a:prstGeom prst="ellipse">
                <a:avLst/>
              </a:prstGeom>
              <a:solidFill>
                <a:schemeClr val="bg1">
                  <a:alpha val="8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p:cNvSpPr/>
              <p:nvPr/>
            </p:nvSpPr>
            <p:spPr>
              <a:xfrm rot="5400000">
                <a:off x="4009696" y="2457780"/>
                <a:ext cx="1524000" cy="131379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9</a:t>
            </a:fld>
            <a:endParaRPr lang="en-US" sz="1200" dirty="0">
              <a:latin typeface="News Gothic Std" pitchFamily="34" charset="0"/>
            </a:endParaRPr>
          </a:p>
        </p:txBody>
      </p:sp>
      <p:sp>
        <p:nvSpPr>
          <p:cNvPr id="12"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9</a:t>
            </a:fld>
            <a:endParaRPr lang="en-US" sz="1200" dirty="0">
              <a:latin typeface="News Gothic Std" pitchFamily="34" charset="0"/>
            </a:endParaRPr>
          </a:p>
        </p:txBody>
      </p:sp>
    </p:spTree>
    <p:extLst>
      <p:ext uri="{BB962C8B-B14F-4D97-AF65-F5344CB8AC3E}">
        <p14:creationId xmlns:p14="http://schemas.microsoft.com/office/powerpoint/2010/main" val="427900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mediacall" presetSubtype="0" fill="hold" nodeType="withEffect">
                                  <p:stCondLst>
                                    <p:cond delay="0"/>
                                  </p:stCondLst>
                                  <p:childTnLst>
                                    <p:cmd type="call" cmd="togglePause">
                                      <p:cBhvr>
                                        <p:cTn id="9" dur="1" fill="hold"/>
                                        <p:tgtEl>
                                          <p:spTgt spid="2"/>
                                        </p:tgtEl>
                                      </p:cBhvr>
                                    </p:cmd>
                                  </p:childTnLst>
                                </p:cTn>
                              </p:par>
                              <p:par>
                                <p:cTn id="10" presetID="10" presetClass="exit" presetSubtype="0" fill="hold" nodeType="with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65&quot;/&gt;&lt;/object&gt;&lt;object type=&quot;3&quot; unique_id=&quot;10005&quot;&gt;&lt;property id=&quot;20148&quot; value=&quot;5&quot;/&gt;&lt;property id=&quot;20300&quot; value=&quot;Slide 2&quot;/&gt;&lt;property id=&quot;20307&quot; value=&quot;407&quot;/&gt;&lt;/object&gt;&lt;object type=&quot;3&quot; unique_id=&quot;10006&quot;&gt;&lt;property id=&quot;20148&quot; value=&quot;5&quot;/&gt;&lt;property id=&quot;20300&quot; value=&quot;Slide 4&quot;/&gt;&lt;property id=&quot;20307&quot; value=&quot;396&quot;/&gt;&lt;/object&gt;&lt;object type=&quot;3&quot; unique_id=&quot;10007&quot;&gt;&lt;property id=&quot;20148&quot; value=&quot;5&quot;/&gt;&lt;property id=&quot;20300&quot; value=&quot;Slide 5&quot;/&gt;&lt;property id=&quot;20307&quot; value=&quot;397&quot;/&gt;&lt;/object&gt;&lt;object type=&quot;3&quot; unique_id=&quot;10016&quot;&gt;&lt;property id=&quot;20148&quot; value=&quot;5&quot;/&gt;&lt;property id=&quot;20300&quot; value=&quot;Slide 7&quot;/&gt;&lt;property id=&quot;20307&quot; value=&quot;405&quot;/&gt;&lt;/object&gt;&lt;object type=&quot;3&quot; unique_id=&quot;10029&quot;&gt;&lt;property id=&quot;20148&quot; value=&quot;5&quot;/&gt;&lt;property id=&quot;20300&quot; value=&quot;Slide 34&quot;/&gt;&lt;property id=&quot;20307&quot; value=&quot;455&quot;/&gt;&lt;/object&gt;&lt;object type=&quot;3&quot; unique_id=&quot;10086&quot;&gt;&lt;property id=&quot;20148&quot; value=&quot;5&quot;/&gt;&lt;property id=&quot;20300&quot; value=&quot;Slide 3&quot;/&gt;&lt;property id=&quot;20307&quot; value=&quot;467&quot;/&gt;&lt;/object&gt;&lt;object type=&quot;3&quot; unique_id=&quot;10089&quot;&gt;&lt;property id=&quot;20148&quot; value=&quot;5&quot;/&gt;&lt;property id=&quot;20300&quot; value=&quot;Slide 6&quot;/&gt;&lt;property id=&quot;20307&quot; value=&quot;495&quot;/&gt;&lt;/object&gt;&lt;object type=&quot;3&quot; unique_id=&quot;10103&quot;&gt;&lt;property id=&quot;20148&quot; value=&quot;5&quot;/&gt;&lt;property id=&quot;20300&quot; value=&quot;Slide 10&quot;/&gt;&lt;property id=&quot;20307&quot; value=&quot;508&quot;/&gt;&lt;/object&gt;&lt;object type=&quot;3&quot; unique_id=&quot;10652&quot;&gt;&lt;property id=&quot;20148&quot; value=&quot;5&quot;/&gt;&lt;property id=&quot;20300&quot; value=&quot;Slide 16&quot;/&gt;&lt;property id=&quot;20307&quot; value=&quot;513&quot;/&gt;&lt;/object&gt;&lt;object type=&quot;3&quot; unique_id=&quot;10653&quot;&gt;&lt;property id=&quot;20148&quot; value=&quot;5&quot;/&gt;&lt;property id=&quot;20300&quot; value=&quot;Slide 17&quot;/&gt;&lt;property id=&quot;20307&quot; value=&quot;514&quot;/&gt;&lt;/object&gt;&lt;object type=&quot;3&quot; unique_id=&quot;10654&quot;&gt;&lt;property id=&quot;20148&quot; value=&quot;5&quot;/&gt;&lt;property id=&quot;20300&quot; value=&quot;Slide 18&quot;/&gt;&lt;property id=&quot;20307&quot; value=&quot;515&quot;/&gt;&lt;/object&gt;&lt;object type=&quot;3&quot; unique_id=&quot;10947&quot;&gt;&lt;property id=&quot;20148&quot; value=&quot;5&quot;/&gt;&lt;property id=&quot;20300&quot; value=&quot;Slide 13&quot;/&gt;&lt;property id=&quot;20307&quot; value=&quot;516&quot;/&gt;&lt;/object&gt;&lt;object type=&quot;3&quot; unique_id=&quot;11152&quot;&gt;&lt;property id=&quot;20148&quot; value=&quot;5&quot;/&gt;&lt;property id=&quot;20300&quot; value=&quot;Slide 9&quot;/&gt;&lt;property id=&quot;20307&quot; value=&quot;518&quot;/&gt;&lt;/object&gt;&lt;object type=&quot;3&quot; unique_id=&quot;11153&quot;&gt;&lt;property id=&quot;20148&quot; value=&quot;5&quot;/&gt;&lt;property id=&quot;20300&quot; value=&quot;Slide 14&quot;/&gt;&lt;property id=&quot;20307&quot; value=&quot;519&quot;/&gt;&lt;/object&gt;&lt;object type=&quot;3&quot; unique_id=&quot;11154&quot;&gt;&lt;property id=&quot;20148&quot; value=&quot;5&quot;/&gt;&lt;property id=&quot;20300&quot; value=&quot;Slide 8&quot;/&gt;&lt;property id=&quot;20307&quot; value=&quot;520&quot;/&gt;&lt;/object&gt;&lt;object type=&quot;3&quot; unique_id=&quot;11155&quot;&gt;&lt;property id=&quot;20148&quot; value=&quot;5&quot;/&gt;&lt;property id=&quot;20300&quot; value=&quot;Slide 11&quot;/&gt;&lt;property id=&quot;20307&quot; value=&quot;521&quot;/&gt;&lt;/object&gt;&lt;object type=&quot;3&quot; unique_id=&quot;11156&quot;&gt;&lt;property id=&quot;20148&quot; value=&quot;5&quot;/&gt;&lt;property id=&quot;20300&quot; value=&quot;Slide 12&quot;/&gt;&lt;property id=&quot;20307&quot; value=&quot;522&quot;/&gt;&lt;/object&gt;&lt;object type=&quot;3&quot; unique_id=&quot;11157&quot;&gt;&lt;property id=&quot;20148&quot; value=&quot;5&quot;/&gt;&lt;property id=&quot;20300&quot; value=&quot;Slide 15&quot;/&gt;&lt;property id=&quot;20307&quot; value=&quot;523&quot;/&gt;&lt;/object&gt;&lt;object type=&quot;3&quot; unique_id=&quot;11158&quot;&gt;&lt;property id=&quot;20148&quot; value=&quot;5&quot;/&gt;&lt;property id=&quot;20300&quot; value=&quot;Slide 19&quot;/&gt;&lt;property id=&quot;20307&quot; value=&quot;526&quot;/&gt;&lt;/object&gt;&lt;object type=&quot;3&quot; unique_id=&quot;11159&quot;&gt;&lt;property id=&quot;20148&quot; value=&quot;5&quot;/&gt;&lt;property id=&quot;20300&quot; value=&quot;Slide 20&quot;/&gt;&lt;property id=&quot;20307&quot; value=&quot;524&quot;/&gt;&lt;/object&gt;&lt;object type=&quot;3&quot; unique_id=&quot;11160&quot;&gt;&lt;property id=&quot;20148&quot; value=&quot;5&quot;/&gt;&lt;property id=&quot;20300&quot; value=&quot;Slide 21&quot;/&gt;&lt;property id=&quot;20307&quot; value=&quot;527&quot;/&gt;&lt;/object&gt;&lt;object type=&quot;3&quot; unique_id=&quot;11161&quot;&gt;&lt;property id=&quot;20148&quot; value=&quot;5&quot;/&gt;&lt;property id=&quot;20300&quot; value=&quot;Slide 22&quot;/&gt;&lt;property id=&quot;20307&quot; value=&quot;528&quot;/&gt;&lt;/object&gt;&lt;object type=&quot;3&quot; unique_id=&quot;11162&quot;&gt;&lt;property id=&quot;20148&quot; value=&quot;5&quot;/&gt;&lt;property id=&quot;20300&quot; value=&quot;Slide 23&quot;/&gt;&lt;property id=&quot;20307&quot; value=&quot;529&quot;/&gt;&lt;/object&gt;&lt;object type=&quot;3&quot; unique_id=&quot;11163&quot;&gt;&lt;property id=&quot;20148&quot; value=&quot;5&quot;/&gt;&lt;property id=&quot;20300&quot; value=&quot;Slide 24&quot;/&gt;&lt;property id=&quot;20307&quot; value=&quot;530&quot;/&gt;&lt;/object&gt;&lt;object type=&quot;3&quot; unique_id=&quot;11164&quot;&gt;&lt;property id=&quot;20148&quot; value=&quot;5&quot;/&gt;&lt;property id=&quot;20300&quot; value=&quot;Slide 25&quot;/&gt;&lt;property id=&quot;20307&quot; value=&quot;536&quot;/&gt;&lt;/object&gt;&lt;object type=&quot;3&quot; unique_id=&quot;11165&quot;&gt;&lt;property id=&quot;20148&quot; value=&quot;5&quot;/&gt;&lt;property id=&quot;20300&quot; value=&quot;Slide 26&quot;/&gt;&lt;property id=&quot;20307&quot; value=&quot;531&quot;/&gt;&lt;/object&gt;&lt;object type=&quot;3&quot; unique_id=&quot;11166&quot;&gt;&lt;property id=&quot;20148&quot; value=&quot;5&quot;/&gt;&lt;property id=&quot;20300&quot; value=&quot;Slide 27&quot;/&gt;&lt;property id=&quot;20307&quot; value=&quot;532&quot;/&gt;&lt;/object&gt;&lt;object type=&quot;3&quot; unique_id=&quot;11167&quot;&gt;&lt;property id=&quot;20148&quot; value=&quot;5&quot;/&gt;&lt;property id=&quot;20300&quot; value=&quot;Slide 28&quot;/&gt;&lt;property id=&quot;20307&quot; value=&quot;533&quot;/&gt;&lt;/object&gt;&lt;object type=&quot;3&quot; unique_id=&quot;11168&quot;&gt;&lt;property id=&quot;20148&quot; value=&quot;5&quot;/&gt;&lt;property id=&quot;20300&quot; value=&quot;Slide 29&quot;/&gt;&lt;property id=&quot;20307&quot; value=&quot;534&quot;/&gt;&lt;/object&gt;&lt;object type=&quot;3&quot; unique_id=&quot;11169&quot;&gt;&lt;property id=&quot;20148&quot; value=&quot;5&quot;/&gt;&lt;property id=&quot;20300&quot; value=&quot;Slide 30&quot;/&gt;&lt;property id=&quot;20307&quot; value=&quot;537&quot;/&gt;&lt;/object&gt;&lt;object type=&quot;3&quot; unique_id=&quot;11170&quot;&gt;&lt;property id=&quot;20148&quot; value=&quot;5&quot;/&gt;&lt;property id=&quot;20300&quot; value=&quot;Slide 31&quot;/&gt;&lt;property id=&quot;20307&quot; value=&quot;535&quot;/&gt;&lt;/object&gt;&lt;object type=&quot;3&quot; unique_id=&quot;11171&quot;&gt;&lt;property id=&quot;20148&quot; value=&quot;5&quot;/&gt;&lt;property id=&quot;20300&quot; value=&quot;Slide 32&quot;/&gt;&lt;property id=&quot;20307&quot; value=&quot;538&quot;/&gt;&lt;/object&gt;&lt;object type=&quot;3&quot; unique_id=&quot;11172&quot;&gt;&lt;property id=&quot;20148&quot; value=&quot;5&quot;/&gt;&lt;property id=&quot;20300&quot; value=&quot;Slide 33&quot;/&gt;&lt;property id=&quot;20307&quot; value=&quot;539&quot;/&gt;&lt;/object&gt;&lt;/object&gt;&lt;/object&gt;&lt;/database&gt;"/>
  <p:tag name="SECTOMILLISECCONVERTED" val="1"/>
</p:tagLst>
</file>

<file path=ppt/theme/theme1.xml><?xml version="1.0" encoding="utf-8"?>
<a:theme xmlns:a="http://schemas.openxmlformats.org/drawingml/2006/main" name="Office Theme">
  <a:themeElements>
    <a:clrScheme name="Regions Color Values">
      <a:dk1>
        <a:sysClr val="windowText" lastClr="000000"/>
      </a:dk1>
      <a:lt1>
        <a:sysClr val="window" lastClr="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Regions Color Values">
      <a:dk1>
        <a:sysClr val="windowText" lastClr="000000"/>
      </a:dk1>
      <a:lt1>
        <a:sysClr val="window" lastClr="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D6602AE50ED6449D01D4F76FC6FF30" ma:contentTypeVersion="0" ma:contentTypeDescription="Create a new document." ma:contentTypeScope="" ma:versionID="667e3f05cb6ed70f8e0819fcf098e44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8F622D-15DF-42F0-AB53-3EE0092E4435}">
  <ds:schemaRef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6627BEC5-A93C-4C49-993F-C643C0DF2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0924082-0E56-4620-811F-94EAC15FCC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37955</TotalTime>
  <Words>5755</Words>
  <Application>Microsoft Macintosh PowerPoint</Application>
  <PresentationFormat>On-screen Show (4:3)</PresentationFormat>
  <Paragraphs>618</Paragraphs>
  <Slides>35</Slides>
  <Notes>35</Notes>
  <HiddenSlides>3</HiddenSlides>
  <MMClips>2</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Every Woman Should Know About Money Seminar PPT and Facilitator Guide</dc:title>
  <dc:creator>Lisa</dc:creator>
  <cp:lastModifiedBy>Emmie Vazquez</cp:lastModifiedBy>
  <cp:revision>828</cp:revision>
  <cp:lastPrinted>2014-10-29T18:22:51Z</cp:lastPrinted>
  <dcterms:created xsi:type="dcterms:W3CDTF">2013-03-07T00:50:48Z</dcterms:created>
  <dcterms:modified xsi:type="dcterms:W3CDTF">2015-04-10T21:34:22Z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0x0101001DD6602AE50ED6449D01D4F76FC6FF30</vt:lpwstr>
  </property>
</Properties>
</file>