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xml" ContentType="application/vnd.openxmlformats-officedocument.drawingml.char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4"/>
  </p:notesMasterIdLst>
  <p:handoutMasterIdLst>
    <p:handoutMasterId r:id="rId45"/>
  </p:handoutMasterIdLst>
  <p:sldIdLst>
    <p:sldId id="465" r:id="rId5"/>
    <p:sldId id="407" r:id="rId6"/>
    <p:sldId id="531" r:id="rId7"/>
    <p:sldId id="396" r:id="rId8"/>
    <p:sldId id="397" r:id="rId9"/>
    <p:sldId id="398" r:id="rId10"/>
    <p:sldId id="501" r:id="rId11"/>
    <p:sldId id="491" r:id="rId12"/>
    <p:sldId id="503" r:id="rId13"/>
    <p:sldId id="416" r:id="rId14"/>
    <p:sldId id="487" r:id="rId15"/>
    <p:sldId id="492" r:id="rId16"/>
    <p:sldId id="493" r:id="rId17"/>
    <p:sldId id="502" r:id="rId18"/>
    <p:sldId id="494" r:id="rId19"/>
    <p:sldId id="505" r:id="rId20"/>
    <p:sldId id="495" r:id="rId21"/>
    <p:sldId id="496" r:id="rId22"/>
    <p:sldId id="506" r:id="rId23"/>
    <p:sldId id="497" r:id="rId24"/>
    <p:sldId id="507" r:id="rId25"/>
    <p:sldId id="498" r:id="rId26"/>
    <p:sldId id="508" r:id="rId27"/>
    <p:sldId id="509" r:id="rId28"/>
    <p:sldId id="525" r:id="rId29"/>
    <p:sldId id="512" r:id="rId30"/>
    <p:sldId id="514" r:id="rId31"/>
    <p:sldId id="516" r:id="rId32"/>
    <p:sldId id="517" r:id="rId33"/>
    <p:sldId id="518" r:id="rId34"/>
    <p:sldId id="515" r:id="rId35"/>
    <p:sldId id="520" r:id="rId36"/>
    <p:sldId id="528" r:id="rId37"/>
    <p:sldId id="521" r:id="rId38"/>
    <p:sldId id="522" r:id="rId39"/>
    <p:sldId id="499" r:id="rId40"/>
    <p:sldId id="519" r:id="rId41"/>
    <p:sldId id="455" r:id="rId42"/>
    <p:sldId id="530" r:id="rId43"/>
  </p:sldIdLst>
  <p:sldSz cx="9144000" cy="6858000" type="screen4x3"/>
  <p:notesSz cx="6997700" cy="9283700"/>
  <p:custDataLst>
    <p:tags r:id="rId4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4" userDrawn="1">
          <p15:clr>
            <a:srgbClr val="A4A3A4"/>
          </p15:clr>
        </p15:guide>
        <p15:guide id="2" pos="22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yon, Tracey L" initials="LTL" lastIdx="27" clrIdx="0"/>
  <p:cmAuthor id="1" name="Lisa" initials="LW"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1B200"/>
    <a:srgbClr val="7CAC00"/>
    <a:srgbClr val="78A600"/>
    <a:srgbClr val="82B400"/>
    <a:srgbClr val="7CAB00"/>
    <a:srgbClr val="8CC63F"/>
    <a:srgbClr val="5C972E"/>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7774" autoAdjust="0"/>
    <p:restoredTop sz="71220" autoAdjust="0"/>
  </p:normalViewPr>
  <p:slideViewPr>
    <p:cSldViewPr>
      <p:cViewPr varScale="1">
        <p:scale>
          <a:sx n="45" d="100"/>
          <a:sy n="45" d="100"/>
        </p:scale>
        <p:origin x="859" y="43"/>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7" d="100"/>
          <a:sy n="87" d="100"/>
        </p:scale>
        <p:origin x="3804" y="96"/>
      </p:cViewPr>
      <p:guideLst>
        <p:guide orient="horz" pos="2924"/>
        <p:guide pos="22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gs" Target="tags/tag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385416666666701"/>
          <c:y val="0.16196236559139901"/>
          <c:w val="0.578125000000001"/>
          <c:h val="0.74596774193548399"/>
        </c:manualLayout>
      </c:layout>
      <c:doughnutChart>
        <c:varyColors val="1"/>
        <c:ser>
          <c:idx val="0"/>
          <c:order val="0"/>
          <c:tx>
            <c:strRef>
              <c:f>Sheet1!$B$1</c:f>
              <c:strCache>
                <c:ptCount val="1"/>
                <c:pt idx="0">
                  <c:v>Sales</c:v>
                </c:pt>
              </c:strCache>
            </c:strRef>
          </c:tx>
          <c:spPr>
            <a:effectLst>
              <a:outerShdw blurRad="50800" dist="38100" dir="2700000" algn="tl" rotWithShape="0">
                <a:prstClr val="black">
                  <a:alpha val="40000"/>
                </a:prstClr>
              </a:outerShdw>
            </a:effectLst>
          </c:spPr>
          <c:dPt>
            <c:idx val="1"/>
            <c:bubble3D val="0"/>
            <c:spPr>
              <a:solidFill>
                <a:schemeClr val="tx2"/>
              </a:solidFill>
              <a:effectLst>
                <a:outerShdw blurRad="50800" dist="38100" dir="2700000" algn="tl" rotWithShape="0">
                  <a:prstClr val="black">
                    <a:alpha val="40000"/>
                  </a:prstClr>
                </a:outerShdw>
              </a:effectLst>
            </c:spPr>
          </c:dPt>
          <c:dPt>
            <c:idx val="3"/>
            <c:bubble3D val="0"/>
            <c:spPr>
              <a:solidFill>
                <a:schemeClr val="accent2"/>
              </a:solidFill>
              <a:effectLst>
                <a:outerShdw blurRad="50800" dist="38100" dir="2700000" algn="tl" rotWithShape="0">
                  <a:prstClr val="black">
                    <a:alpha val="40000"/>
                  </a:prstClr>
                </a:outerShdw>
              </a:effectLst>
            </c:spPr>
          </c:dPt>
          <c:dPt>
            <c:idx val="4"/>
            <c:bubble3D val="0"/>
            <c:spPr>
              <a:solidFill>
                <a:schemeClr val="accent1">
                  <a:lumMod val="20000"/>
                  <a:lumOff val="80000"/>
                </a:schemeClr>
              </a:solidFill>
              <a:effectLst>
                <a:outerShdw blurRad="50800" dist="38100" dir="2700000" algn="tl" rotWithShape="0">
                  <a:prstClr val="black">
                    <a:alpha val="40000"/>
                  </a:prstClr>
                </a:outerShdw>
              </a:effectLst>
            </c:spPr>
          </c:dPt>
          <c:dLbls>
            <c:dLbl>
              <c:idx val="0"/>
              <c:layout>
                <c:manualLayout>
                  <c:x val="0.16041666666666701"/>
                  <c:y val="-2.4193548387096801E-2"/>
                </c:manualLayout>
              </c:layout>
              <c:spPr/>
              <c:txPr>
                <a:bodyPr/>
                <a:lstStyle/>
                <a:p>
                  <a:pPr>
                    <a:defRPr>
                      <a:solidFill>
                        <a:schemeClr val="accent1">
                          <a:lumMod val="50000"/>
                        </a:schemeClr>
                      </a:solidFill>
                    </a:defRPr>
                  </a:pPr>
                  <a:endParaRPr lang="en-US"/>
                </a:p>
              </c:txPr>
              <c:showLegendKey val="0"/>
              <c:showVal val="0"/>
              <c:showCatName val="0"/>
              <c:showSerName val="0"/>
              <c:showPercent val="1"/>
              <c:showBubbleSize val="0"/>
              <c:extLst>
                <c:ext xmlns:c15="http://schemas.microsoft.com/office/drawing/2012/chart" uri="{CE6537A1-D6FC-4f65-9D91-7224C49458BB}"/>
              </c:extLst>
            </c:dLbl>
            <c:dLbl>
              <c:idx val="1"/>
              <c:layout>
                <c:manualLayout>
                  <c:x val="0.25624999999999998"/>
                  <c:y val="2.68817204301076E-2"/>
                </c:manualLayout>
              </c:layout>
              <c:tx>
                <c:rich>
                  <a:bodyPr/>
                  <a:lstStyle/>
                  <a:p>
                    <a:r>
                      <a:rPr lang="en-US" dirty="0">
                        <a:solidFill>
                          <a:schemeClr val="tx2">
                            <a:lumMod val="50000"/>
                          </a:schemeClr>
                        </a:solidFill>
                      </a:rPr>
                      <a:t>30%</a:t>
                    </a:r>
                  </a:p>
                </c:rich>
              </c:tx>
              <c:showLegendKey val="0"/>
              <c:showVal val="0"/>
              <c:showCatName val="0"/>
              <c:showSerName val="0"/>
              <c:showPercent val="1"/>
              <c:showBubbleSize val="0"/>
              <c:extLst>
                <c:ext xmlns:c15="http://schemas.microsoft.com/office/drawing/2012/chart" uri="{CE6537A1-D6FC-4f65-9D91-7224C49458BB}"/>
              </c:extLst>
            </c:dLbl>
            <c:dLbl>
              <c:idx val="2"/>
              <c:layout>
                <c:manualLayout>
                  <c:x val="-0.102083333333333"/>
                  <c:y val="0.204301075268817"/>
                </c:manualLayout>
              </c:layout>
              <c:tx>
                <c:rich>
                  <a:bodyPr/>
                  <a:lstStyle/>
                  <a:p>
                    <a:r>
                      <a:rPr lang="en-US" dirty="0">
                        <a:solidFill>
                          <a:schemeClr val="accent3">
                            <a:lumMod val="50000"/>
                          </a:schemeClr>
                        </a:solidFill>
                      </a:rPr>
                      <a:t>15%</a:t>
                    </a:r>
                  </a:p>
                </c:rich>
              </c:tx>
              <c:showLegendKey val="0"/>
              <c:showVal val="0"/>
              <c:showCatName val="0"/>
              <c:showSerName val="0"/>
              <c:showPercent val="1"/>
              <c:showBubbleSize val="0"/>
              <c:extLst>
                <c:ext xmlns:c15="http://schemas.microsoft.com/office/drawing/2012/chart" uri="{CE6537A1-D6FC-4f65-9D91-7224C49458BB}"/>
              </c:extLst>
            </c:dLbl>
            <c:dLbl>
              <c:idx val="3"/>
              <c:layout>
                <c:manualLayout>
                  <c:x val="-0.12708333333333299"/>
                  <c:y val="-2.1505376344085999E-2"/>
                </c:manualLayout>
              </c:layout>
              <c:tx>
                <c:rich>
                  <a:bodyPr/>
                  <a:lstStyle/>
                  <a:p>
                    <a:r>
                      <a:rPr lang="en-US" dirty="0">
                        <a:solidFill>
                          <a:schemeClr val="accent2">
                            <a:lumMod val="50000"/>
                          </a:schemeClr>
                        </a:solidFill>
                      </a:rPr>
                      <a:t>10%</a:t>
                    </a:r>
                  </a:p>
                </c:rich>
              </c:tx>
              <c:showLegendKey val="0"/>
              <c:showVal val="0"/>
              <c:showCatName val="0"/>
              <c:showSerName val="0"/>
              <c:showPercent val="1"/>
              <c:showBubbleSize val="0"/>
              <c:extLst>
                <c:ext xmlns:c15="http://schemas.microsoft.com/office/drawing/2012/chart" uri="{CE6537A1-D6FC-4f65-9D91-7224C49458BB}"/>
              </c:extLst>
            </c:dLbl>
            <c:dLbl>
              <c:idx val="4"/>
              <c:layout>
                <c:manualLayout>
                  <c:x val="-0.13541666666666699"/>
                  <c:y val="-0.14247311827956999"/>
                </c:manualLayout>
              </c:layout>
              <c:tx>
                <c:rich>
                  <a:bodyPr/>
                  <a:lstStyle/>
                  <a:p>
                    <a:r>
                      <a:rPr lang="en-US" dirty="0">
                        <a:solidFill>
                          <a:schemeClr val="accent1">
                            <a:lumMod val="75000"/>
                          </a:schemeClr>
                        </a:solidFill>
                      </a:rPr>
                      <a:t>10%</a:t>
                    </a:r>
                  </a:p>
                </c:rich>
              </c:tx>
              <c:showLegendKey val="0"/>
              <c:showVal val="0"/>
              <c:showCatName val="0"/>
              <c:showSerName val="0"/>
              <c:showPercent val="1"/>
              <c:showBubbleSize val="0"/>
              <c:extLst>
                <c:ext xmlns:c15="http://schemas.microsoft.com/office/drawing/2012/chart" uri="{CE6537A1-D6FC-4f65-9D91-7224C49458BB}"/>
              </c:extLst>
            </c:dLbl>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Sheet1!$A$2:$A$6</c:f>
              <c:strCache>
                <c:ptCount val="5"/>
                <c:pt idx="0">
                  <c:v>Payment History</c:v>
                </c:pt>
                <c:pt idx="1">
                  <c:v>Amounts Owed</c:v>
                </c:pt>
                <c:pt idx="2">
                  <c:v>Length of Credit History</c:v>
                </c:pt>
                <c:pt idx="3">
                  <c:v>New Credit</c:v>
                </c:pt>
                <c:pt idx="4">
                  <c:v>Types of Credit in Use</c:v>
                </c:pt>
              </c:strCache>
            </c:strRef>
          </c:cat>
          <c:val>
            <c:numRef>
              <c:f>Sheet1!$B$2:$B$6</c:f>
              <c:numCache>
                <c:formatCode>0%</c:formatCode>
                <c:ptCount val="5"/>
                <c:pt idx="0">
                  <c:v>0.35</c:v>
                </c:pt>
                <c:pt idx="1">
                  <c:v>0.3</c:v>
                </c:pt>
                <c:pt idx="2">
                  <c:v>0.15</c:v>
                </c:pt>
                <c:pt idx="3">
                  <c:v>0.1</c:v>
                </c:pt>
                <c:pt idx="4">
                  <c:v>0.1</c:v>
                </c:pt>
              </c:numCache>
            </c:numRef>
          </c:val>
        </c:ser>
        <c:dLbls>
          <c:showLegendKey val="0"/>
          <c:showVal val="0"/>
          <c:showCatName val="0"/>
          <c:showSerName val="0"/>
          <c:showPercent val="1"/>
          <c:showBubbleSize val="0"/>
          <c:showLeaderLines val="1"/>
        </c:dLbls>
        <c:firstSliceAng val="0"/>
        <c:holeSize val="50"/>
      </c:doughnutChart>
    </c:plotArea>
    <c:plotVisOnly val="1"/>
    <c:dispBlanksAs val="zero"/>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337" cy="464185"/>
          </a:xfrm>
          <a:prstGeom prst="rect">
            <a:avLst/>
          </a:prstGeom>
        </p:spPr>
        <p:txBody>
          <a:bodyPr vert="horz" lIns="93028" tIns="46514" rIns="93028" bIns="46514" rtlCol="0"/>
          <a:lstStyle>
            <a:lvl1pPr algn="l">
              <a:defRPr sz="1200"/>
            </a:lvl1pPr>
          </a:lstStyle>
          <a:p>
            <a:endParaRPr lang="en-US" dirty="0"/>
          </a:p>
        </p:txBody>
      </p:sp>
      <p:sp>
        <p:nvSpPr>
          <p:cNvPr id="3" name="Date Placeholder 2"/>
          <p:cNvSpPr>
            <a:spLocks noGrp="1"/>
          </p:cNvSpPr>
          <p:nvPr>
            <p:ph type="dt" sz="quarter" idx="1"/>
          </p:nvPr>
        </p:nvSpPr>
        <p:spPr>
          <a:xfrm>
            <a:off x="3963744" y="0"/>
            <a:ext cx="3032337" cy="464185"/>
          </a:xfrm>
          <a:prstGeom prst="rect">
            <a:avLst/>
          </a:prstGeom>
        </p:spPr>
        <p:txBody>
          <a:bodyPr vert="horz" lIns="93028" tIns="46514" rIns="93028" bIns="46514" rtlCol="0"/>
          <a:lstStyle>
            <a:lvl1pPr algn="r">
              <a:defRPr sz="1200"/>
            </a:lvl1pPr>
          </a:lstStyle>
          <a:p>
            <a:fld id="{BA1FF26E-EE3B-4A9F-87A2-F750150D9BF1}" type="datetimeFigureOut">
              <a:rPr lang="en-US" smtClean="0"/>
              <a:pPr/>
              <a:t>12/4/2015</a:t>
            </a:fld>
            <a:endParaRPr lang="en-US" dirty="0"/>
          </a:p>
        </p:txBody>
      </p:sp>
      <p:sp>
        <p:nvSpPr>
          <p:cNvPr id="4" name="Footer Placeholder 3"/>
          <p:cNvSpPr>
            <a:spLocks noGrp="1"/>
          </p:cNvSpPr>
          <p:nvPr>
            <p:ph type="ftr" sz="quarter" idx="2"/>
          </p:nvPr>
        </p:nvSpPr>
        <p:spPr>
          <a:xfrm>
            <a:off x="0" y="8817904"/>
            <a:ext cx="3032337" cy="464185"/>
          </a:xfrm>
          <a:prstGeom prst="rect">
            <a:avLst/>
          </a:prstGeom>
        </p:spPr>
        <p:txBody>
          <a:bodyPr vert="horz" lIns="93028" tIns="46514" rIns="93028" bIns="4651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63744" y="8817904"/>
            <a:ext cx="3032337" cy="464185"/>
          </a:xfrm>
          <a:prstGeom prst="rect">
            <a:avLst/>
          </a:prstGeom>
        </p:spPr>
        <p:txBody>
          <a:bodyPr vert="horz" lIns="93028" tIns="46514" rIns="93028" bIns="46514" rtlCol="0" anchor="b"/>
          <a:lstStyle>
            <a:lvl1pPr algn="r">
              <a:defRPr sz="1200"/>
            </a:lvl1pPr>
          </a:lstStyle>
          <a:p>
            <a:fld id="{CA0B29B2-F200-4C9A-BB13-418D75BC8519}" type="slidenum">
              <a:rPr lang="en-US" smtClean="0"/>
              <a:pPr/>
              <a:t>‹#›</a:t>
            </a:fld>
            <a:endParaRPr lang="en-US" dirty="0"/>
          </a:p>
        </p:txBody>
      </p:sp>
    </p:spTree>
    <p:extLst>
      <p:ext uri="{BB962C8B-B14F-4D97-AF65-F5344CB8AC3E}">
        <p14:creationId xmlns:p14="http://schemas.microsoft.com/office/powerpoint/2010/main" val="20102408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4"/>
          </p:nvPr>
        </p:nvSpPr>
        <p:spPr>
          <a:xfrm>
            <a:off x="155505" y="8742151"/>
            <a:ext cx="3032337" cy="464185"/>
          </a:xfrm>
          <a:prstGeom prst="rect">
            <a:avLst/>
          </a:prstGeom>
        </p:spPr>
        <p:txBody>
          <a:bodyPr vert="horz" lIns="93028" tIns="46514" rIns="93028" bIns="46514" rtlCol="0" anchor="b"/>
          <a:lstStyle>
            <a:lvl1pPr algn="l">
              <a:defRPr sz="1200">
                <a:latin typeface="News Gothic Std" pitchFamily="34" charset="0"/>
              </a:defRPr>
            </a:lvl1pPr>
          </a:lstStyle>
          <a:p>
            <a:fld id="{D1B90812-0B77-449E-AACC-F8C52DA348E8}" type="slidenum">
              <a:rPr lang="en-US" smtClean="0"/>
              <a:pPr/>
              <a:t>‹#›</a:t>
            </a:fld>
            <a:endParaRPr lang="en-US" dirty="0" smtClean="0"/>
          </a:p>
        </p:txBody>
      </p:sp>
      <p:sp>
        <p:nvSpPr>
          <p:cNvPr id="8" name="Rectangle 7"/>
          <p:cNvSpPr/>
          <p:nvPr/>
        </p:nvSpPr>
        <p:spPr>
          <a:xfrm>
            <a:off x="0" y="706193"/>
            <a:ext cx="6997700" cy="120688"/>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lIns="93028" tIns="46514" rIns="93028" bIns="46514" rtlCol="0" anchor="ctr"/>
          <a:lstStyle/>
          <a:p>
            <a:pPr algn="ctr"/>
            <a:endParaRPr lang="en-US" dirty="0"/>
          </a:p>
        </p:txBody>
      </p:sp>
      <p:cxnSp>
        <p:nvCxnSpPr>
          <p:cNvPr id="12" name="Straight Connector 11"/>
          <p:cNvCxnSpPr/>
          <p:nvPr/>
        </p:nvCxnSpPr>
        <p:spPr>
          <a:xfrm>
            <a:off x="1297491" y="2923721"/>
            <a:ext cx="0" cy="5586338"/>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Rectangle 4"/>
          <p:cNvSpPr>
            <a:spLocks noGrp="1" noRot="1" noChangeAspect="1" noChangeArrowheads="1" noTextEdit="1"/>
          </p:cNvSpPr>
          <p:nvPr>
            <p:ph type="sldImg" idx="2"/>
          </p:nvPr>
        </p:nvSpPr>
        <p:spPr bwMode="auto">
          <a:xfrm>
            <a:off x="4187825" y="1004888"/>
            <a:ext cx="2373313" cy="1781175"/>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 name="Rectangle 5"/>
          <p:cNvSpPr>
            <a:spLocks noGrp="1" noChangeArrowheads="1"/>
          </p:cNvSpPr>
          <p:nvPr>
            <p:ph type="body" sz="quarter" idx="3"/>
          </p:nvPr>
        </p:nvSpPr>
        <p:spPr bwMode="auto">
          <a:xfrm>
            <a:off x="1452995" y="2923721"/>
            <a:ext cx="5138126" cy="5586338"/>
          </a:xfrm>
          <a:prstGeom prst="rect">
            <a:avLst/>
          </a:prstGeom>
          <a:noFill/>
          <a:ln w="9525">
            <a:noFill/>
            <a:miter lim="800000"/>
            <a:headEnd/>
            <a:tailEnd/>
          </a:ln>
          <a:effectLst/>
        </p:spPr>
        <p:txBody>
          <a:bodyPr vert="horz" wrap="square" lIns="98333" tIns="49166" rIns="98333" bIns="49166"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4903" y="8896880"/>
            <a:ext cx="1436653" cy="235900"/>
          </a:xfrm>
          <a:prstGeom prst="rect">
            <a:avLst/>
          </a:prstGeom>
        </p:spPr>
      </p:pic>
    </p:spTree>
    <p:extLst>
      <p:ext uri="{BB962C8B-B14F-4D97-AF65-F5344CB8AC3E}">
        <p14:creationId xmlns:p14="http://schemas.microsoft.com/office/powerpoint/2010/main" val="1082815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News Gothic Std" pitchFamily="34" charset="0"/>
        <a:ea typeface="+mn-ea"/>
        <a:cs typeface="+mn-cs"/>
      </a:defRPr>
    </a:lvl1pPr>
    <a:lvl2pPr marL="457200" algn="l" defTabSz="914400" rtl="0" eaLnBrk="1" latinLnBrk="0" hangingPunct="1">
      <a:defRPr sz="1200" kern="1200">
        <a:solidFill>
          <a:schemeClr val="tx1"/>
        </a:solidFill>
        <a:latin typeface="News Gothic Std" pitchFamily="34" charset="0"/>
        <a:ea typeface="+mn-ea"/>
        <a:cs typeface="+mn-cs"/>
      </a:defRPr>
    </a:lvl2pPr>
    <a:lvl3pPr marL="914400" algn="l" defTabSz="914400" rtl="0" eaLnBrk="1" latinLnBrk="0" hangingPunct="1">
      <a:defRPr sz="1200" kern="1200">
        <a:solidFill>
          <a:schemeClr val="tx1"/>
        </a:solidFill>
        <a:latin typeface="News Gothic Std" pitchFamily="34" charset="0"/>
        <a:ea typeface="+mn-ea"/>
        <a:cs typeface="+mn-cs"/>
      </a:defRPr>
    </a:lvl3pPr>
    <a:lvl4pPr marL="1371600" algn="l" defTabSz="914400" rtl="0" eaLnBrk="1" latinLnBrk="0" hangingPunct="1">
      <a:defRPr sz="1200" kern="1200">
        <a:solidFill>
          <a:schemeClr val="tx1"/>
        </a:solidFill>
        <a:latin typeface="News Gothic Std" pitchFamily="34" charset="0"/>
        <a:ea typeface="+mn-ea"/>
        <a:cs typeface="+mn-cs"/>
      </a:defRPr>
    </a:lvl4pPr>
    <a:lvl5pPr marL="1828800" algn="l" defTabSz="914400" rtl="0" eaLnBrk="1" latinLnBrk="0" hangingPunct="1">
      <a:defRPr sz="1200" kern="1200">
        <a:solidFill>
          <a:schemeClr val="tx1"/>
        </a:solidFill>
        <a:latin typeface="News Gothic Std"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image" Target="../media/image14.png"/><Relationship Id="rId4" Type="http://schemas.openxmlformats.org/officeDocument/2006/relationships/image" Target="../media/image13.png"/></Relationships>
</file>

<file path=ppt/notesSlides/_rels/note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image" Target="../media/image19.png"/><Relationship Id="rId5" Type="http://schemas.openxmlformats.org/officeDocument/2006/relationships/image" Target="../media/image17.png"/><Relationship Id="rId4" Type="http://schemas.openxmlformats.org/officeDocument/2006/relationships/image" Target="../media/image21.png"/></Relationships>
</file>

<file path=ppt/notesSlides/_rels/note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image" Target="../media/image19.png"/><Relationship Id="rId5" Type="http://schemas.openxmlformats.org/officeDocument/2006/relationships/image" Target="../media/image2.png"/><Relationship Id="rId4" Type="http://schemas.openxmlformats.org/officeDocument/2006/relationships/image" Target="../media/image20.png"/></Relationships>
</file>

<file path=ppt/notesSlides/_rels/note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image" Target="../media/image21.png"/><Relationship Id="rId4" Type="http://schemas.openxmlformats.org/officeDocument/2006/relationships/image" Target="../media/image19.png"/></Relationships>
</file>

<file path=ppt/notesSlides/_rels/note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image" Target="../media/image21.png"/></Relationships>
</file>

<file path=ppt/notesSlides/_rels/note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image" Target="../media/image19.png"/></Relationships>
</file>

<file path=ppt/notesSlides/_rels/note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image" Target="../media/image21.png"/><Relationship Id="rId4" Type="http://schemas.openxmlformats.org/officeDocument/2006/relationships/image" Target="../media/image19.png"/></Relationships>
</file>

<file path=ppt/notesSlides/_rels/note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image" Target="../media/image20.png"/><Relationship Id="rId5" Type="http://schemas.openxmlformats.org/officeDocument/2006/relationships/image" Target="../media/image21.png"/><Relationship Id="rId4" Type="http://schemas.openxmlformats.org/officeDocument/2006/relationships/image" Target="../media/image19.png"/></Relationships>
</file>

<file path=ppt/notesSlides/_rels/note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image" Target="../media/image20.png"/><Relationship Id="rId5" Type="http://schemas.openxmlformats.org/officeDocument/2006/relationships/image" Target="../media/image21.png"/><Relationship Id="rId4" Type="http://schemas.openxmlformats.org/officeDocument/2006/relationships/image" Target="../media/image19.png"/></Relationships>
</file>

<file path=ppt/notesSlides/_rels/note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image" Target="../media/image20.png"/></Relationships>
</file>

<file path=ppt/notesSlides/_rels/notesSlide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9.png"/><Relationship Id="rId4" Type="http://schemas.openxmlformats.org/officeDocument/2006/relationships/image" Target="../media/image17.png"/><Relationship Id="rId9" Type="http://schemas.openxmlformats.org/officeDocument/2006/relationships/image" Target="../media/image22.png"/></Relationships>
</file>

<file path=ppt/notesSlides/_rels/note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image" Target="../media/image20.png"/><Relationship Id="rId5" Type="http://schemas.openxmlformats.org/officeDocument/2006/relationships/image" Target="../media/image21.png"/><Relationship Id="rId4" Type="http://schemas.openxmlformats.org/officeDocument/2006/relationships/image" Target="../media/image17.png"/></Relationships>
</file>

<file path=ppt/notesSlides/_rels/note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s/slide21.xml"/><Relationship Id="rId1" Type="http://schemas.openxmlformats.org/officeDocument/2006/relationships/notesMaster" Target="../notesMasters/notesMaster1.xml"/><Relationship Id="rId5" Type="http://schemas.openxmlformats.org/officeDocument/2006/relationships/image" Target="../media/image20.png"/><Relationship Id="rId4" Type="http://schemas.openxmlformats.org/officeDocument/2006/relationships/image" Target="../media/image21.png"/></Relationships>
</file>

<file path=ppt/notesSlides/_rels/note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s/slide22.xml"/><Relationship Id="rId1" Type="http://schemas.openxmlformats.org/officeDocument/2006/relationships/notesMaster" Target="../notesMasters/notesMaster1.xml"/><Relationship Id="rId5" Type="http://schemas.openxmlformats.org/officeDocument/2006/relationships/image" Target="../media/image21.png"/><Relationship Id="rId4" Type="http://schemas.openxmlformats.org/officeDocument/2006/relationships/image" Target="../media/image19.png"/></Relationships>
</file>

<file path=ppt/notesSlides/_rels/notesSlide23.xml.rels><?xml version="1.0" encoding="UTF-8" standalone="yes"?>
<Relationships xmlns="http://schemas.openxmlformats.org/package/2006/relationships"><Relationship Id="rId8" Type="http://schemas.openxmlformats.org/officeDocument/2006/relationships/hyperlink" Target="http://www.bankofamerica.com/weblinking/index.cfm?referredby=thebudgetfashionista" TargetMode="External"/><Relationship Id="rId3" Type="http://schemas.openxmlformats.org/officeDocument/2006/relationships/image" Target="../media/image2.png"/><Relationship Id="rId7" Type="http://schemas.openxmlformats.org/officeDocument/2006/relationships/hyperlink" Target="http://www.bankofamerica.com/weblinking/index.cfm?referredby=smarter"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www.bankofamerica.com/weblinking/index.cfm?referredby=shopzilla" TargetMode="External"/><Relationship Id="rId5" Type="http://schemas.openxmlformats.org/officeDocument/2006/relationships/hyperlink" Target="http://www.bankofamerica.com/weblinking/index.cfm?referredby=pricegrabber" TargetMode="External"/><Relationship Id="rId10" Type="http://schemas.openxmlformats.org/officeDocument/2006/relationships/image" Target="../media/image19.png"/><Relationship Id="rId4" Type="http://schemas.openxmlformats.org/officeDocument/2006/relationships/hyperlink" Target="http://www.bankofamerica.com/weblinking/index.cfm?referredby=bizrate" TargetMode="External"/><Relationship Id="rId9" Type="http://schemas.openxmlformats.org/officeDocument/2006/relationships/hyperlink" Target="http://www.bankofamerica.com/weblinking/index.cfm?referredby=thegrocerygame" TargetMode="External"/></Relationships>
</file>

<file path=ppt/notesSlides/_rels/note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image" Target="../media/image19.png"/></Relationships>
</file>

<file path=ppt/notesSlides/_rels/note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image" Target="../media/image16.png"/><Relationship Id="rId5" Type="http://schemas.openxmlformats.org/officeDocument/2006/relationships/image" Target="../media/image21.png"/><Relationship Id="rId4" Type="http://schemas.openxmlformats.org/officeDocument/2006/relationships/image" Target="../media/image19.png"/></Relationships>
</file>

<file path=ppt/notesSlides/_rels/note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s/slide26.xml"/><Relationship Id="rId1" Type="http://schemas.openxmlformats.org/officeDocument/2006/relationships/notesMaster" Target="../notesMasters/notesMaster1.xml"/><Relationship Id="rId5" Type="http://schemas.openxmlformats.org/officeDocument/2006/relationships/image" Target="../media/image21.png"/><Relationship Id="rId4" Type="http://schemas.openxmlformats.org/officeDocument/2006/relationships/image" Target="../media/image19.png"/></Relationships>
</file>

<file path=ppt/notesSlides/_rels/note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s/slide27.xml"/><Relationship Id="rId1" Type="http://schemas.openxmlformats.org/officeDocument/2006/relationships/notesMaster" Target="../notesMasters/notesMaster1.xml"/><Relationship Id="rId5" Type="http://schemas.openxmlformats.org/officeDocument/2006/relationships/image" Target="../media/image20.png"/><Relationship Id="rId4" Type="http://schemas.openxmlformats.org/officeDocument/2006/relationships/image" Target="../media/image21.png"/></Relationships>
</file>

<file path=ppt/notesSlides/_rels/note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image" Target="../media/image19.png"/></Relationships>
</file>

<file path=ppt/notesSlides/_rels/note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image" Target="../media/image19.png"/></Relationships>
</file>

<file path=ppt/notesSlides/_rels/note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image" Target="../media/image22.png"/></Relationships>
</file>

<file path=ppt/notesSlides/_rels/note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image" Target="../media/image19.png"/></Relationships>
</file>

<file path=ppt/notesSlides/_rels/notesSlide3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1.png"/><Relationship Id="rId2" Type="http://schemas.openxmlformats.org/officeDocument/2006/relationships/slide" Target="../slides/slide32.xml"/><Relationship Id="rId1" Type="http://schemas.openxmlformats.org/officeDocument/2006/relationships/notesMaster" Target="../notesMasters/notesMaster1.xml"/><Relationship Id="rId6" Type="http://schemas.openxmlformats.org/officeDocument/2006/relationships/image" Target="../media/image20.png"/><Relationship Id="rId5" Type="http://schemas.openxmlformats.org/officeDocument/2006/relationships/image" Target="../media/image17.png"/><Relationship Id="rId4" Type="http://schemas.openxmlformats.org/officeDocument/2006/relationships/image" Target="../media/image19.png"/></Relationships>
</file>

<file path=ppt/notesSlides/_rels/note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 Target="../slides/slide33.xml"/><Relationship Id="rId1" Type="http://schemas.openxmlformats.org/officeDocument/2006/relationships/notesMaster" Target="../notesMasters/notesMaster1.xml"/><Relationship Id="rId5" Type="http://schemas.openxmlformats.org/officeDocument/2006/relationships/image" Target="../media/image16.png"/><Relationship Id="rId4" Type="http://schemas.openxmlformats.org/officeDocument/2006/relationships/image" Target="../media/image19.png"/></Relationships>
</file>

<file path=ppt/notesSlides/_rels/note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s/slide34.xml"/><Relationship Id="rId1" Type="http://schemas.openxmlformats.org/officeDocument/2006/relationships/notesMaster" Target="../notesMasters/notesMaster1.xml"/><Relationship Id="rId5" Type="http://schemas.openxmlformats.org/officeDocument/2006/relationships/image" Target="../media/image22.png"/><Relationship Id="rId4" Type="http://schemas.openxmlformats.org/officeDocument/2006/relationships/image" Target="../media/image19.png"/></Relationships>
</file>

<file path=ppt/notesSlides/_rels/note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s/slide35.xml"/><Relationship Id="rId1" Type="http://schemas.openxmlformats.org/officeDocument/2006/relationships/notesMaster" Target="../notesMasters/notesMaster1.xml"/><Relationship Id="rId4" Type="http://schemas.openxmlformats.org/officeDocument/2006/relationships/image" Target="../media/image19.png"/></Relationships>
</file>

<file path=ppt/notesSlides/_rels/note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s/slide36.xml"/><Relationship Id="rId1" Type="http://schemas.openxmlformats.org/officeDocument/2006/relationships/notesMaster" Target="../notesMasters/notesMaster1.xml"/><Relationship Id="rId4" Type="http://schemas.openxmlformats.org/officeDocument/2006/relationships/image" Target="../media/image19.png"/></Relationships>
</file>

<file path=ppt/notesSlides/_rels/note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s/slide37.xml"/><Relationship Id="rId1" Type="http://schemas.openxmlformats.org/officeDocument/2006/relationships/notesMaster" Target="../notesMasters/notesMaster1.xml"/><Relationship Id="rId4" Type="http://schemas.openxmlformats.org/officeDocument/2006/relationships/image" Target="../media/image2.png"/></Relationships>
</file>

<file path=ppt/notesSlides/_rels/note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s/slide38.xml"/><Relationship Id="rId1" Type="http://schemas.openxmlformats.org/officeDocument/2006/relationships/notesMaster" Target="../notesMasters/notesMaster1.xml"/><Relationship Id="rId4" Type="http://schemas.openxmlformats.org/officeDocument/2006/relationships/image" Target="../media/image21.png"/></Relationships>
</file>

<file path=ppt/notesSlides/_rels/note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s/slide39.xml"/><Relationship Id="rId1" Type="http://schemas.openxmlformats.org/officeDocument/2006/relationships/notesMaster" Target="../notesMasters/notesMaster1.xml"/><Relationship Id="rId5" Type="http://schemas.openxmlformats.org/officeDocument/2006/relationships/image" Target="../media/image21.png"/><Relationship Id="rId4" Type="http://schemas.openxmlformats.org/officeDocument/2006/relationships/image" Target="../media/image19.png"/></Relationships>
</file>

<file path=ppt/notesSlides/_rels/note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image" Target="../media/image16.png"/></Relationships>
</file>

<file path=ppt/notesSlides/_rels/note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image" Target="../media/image19.png"/></Relationships>
</file>

<file path=ppt/notesSlides/_rels/note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image" Target="../media/image16.png"/><Relationship Id="rId5" Type="http://schemas.openxmlformats.org/officeDocument/2006/relationships/image" Target="../media/image20.png"/><Relationship Id="rId4" Type="http://schemas.openxmlformats.org/officeDocument/2006/relationships/image" Target="../media/image21.png"/></Relationships>
</file>

<file path=ppt/notesSlides/_rels/note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notesSlides/_rels/note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0.png"/><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image" Target="../media/image21.png"/><Relationship Id="rId5" Type="http://schemas.openxmlformats.org/officeDocument/2006/relationships/image" Target="../media/image19.png"/><Relationship Id="rId4" Type="http://schemas.openxmlformats.org/officeDocument/2006/relationships/image" Target="../media/image17.png"/></Relationships>
</file>

<file path=ppt/notesSlides/_rels/note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image" Target="../media/image19.png"/></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6997700" cy="928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3028" tIns="46514" rIns="93028" bIns="46514" rtlCol="0" anchor="ctr"/>
          <a:lstStyle/>
          <a:p>
            <a:pPr algn="ctr"/>
            <a:endParaRPr lang="en-US"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758"/>
            <a:ext cx="6999210" cy="9276942"/>
          </a:xfrm>
          <a:prstGeom prst="rect">
            <a:avLst/>
          </a:prstGeom>
        </p:spPr>
      </p:pic>
      <p:sp>
        <p:nvSpPr>
          <p:cNvPr id="14" name="Rectangle 13"/>
          <p:cNvSpPr/>
          <p:nvPr/>
        </p:nvSpPr>
        <p:spPr>
          <a:xfrm>
            <a:off x="0" y="2553017"/>
            <a:ext cx="6997700" cy="1702012"/>
          </a:xfrm>
          <a:prstGeom prst="rect">
            <a:avLst/>
          </a:prstGeom>
          <a:solidFill>
            <a:schemeClr val="bg2">
              <a:alpha val="67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3028" tIns="46514" rIns="93028" bIns="46514" rtlCol="0" anchor="ctr"/>
          <a:lstStyle/>
          <a:p>
            <a:pPr algn="ctr"/>
            <a:endParaRPr lang="en-US" dirty="0"/>
          </a:p>
        </p:txBody>
      </p:sp>
      <p:sp>
        <p:nvSpPr>
          <p:cNvPr id="15" name="Rectangle 14"/>
          <p:cNvSpPr/>
          <p:nvPr/>
        </p:nvSpPr>
        <p:spPr>
          <a:xfrm>
            <a:off x="0" y="4177665"/>
            <a:ext cx="6997700" cy="154728"/>
          </a:xfrm>
          <a:prstGeom prst="rect">
            <a:avLst/>
          </a:prstGeom>
          <a:solidFill>
            <a:schemeClr val="tx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3028" tIns="46514" rIns="93028" bIns="46514" rtlCol="0" anchor="ctr"/>
          <a:lstStyle/>
          <a:p>
            <a:pPr algn="ctr"/>
            <a:endParaRPr lang="en-US" dirty="0"/>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65133" y="215514"/>
            <a:ext cx="2104469" cy="548254"/>
          </a:xfrm>
          <a:prstGeom prst="rect">
            <a:avLst/>
          </a:prstGeom>
        </p:spPr>
      </p:pic>
      <p:sp>
        <p:nvSpPr>
          <p:cNvPr id="9" name="Text Placeholder 10"/>
          <p:cNvSpPr txBox="1">
            <a:spLocks/>
          </p:cNvSpPr>
          <p:nvPr/>
        </p:nvSpPr>
        <p:spPr>
          <a:xfrm>
            <a:off x="1" y="2587261"/>
            <a:ext cx="6999210" cy="1303051"/>
          </a:xfrm>
          <a:prstGeom prst="rect">
            <a:avLst/>
          </a:prstGeom>
        </p:spPr>
        <p:txBody>
          <a:bodyPr lIns="93028" tIns="46514" rIns="93028" bIns="46514"/>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spcAft>
                <a:spcPts val="610"/>
              </a:spcAft>
              <a:buNone/>
            </a:pPr>
            <a:r>
              <a:rPr lang="en-US" kern="2400" spc="102" dirty="0">
                <a:solidFill>
                  <a:schemeClr val="bg1"/>
                </a:solidFill>
                <a:latin typeface="News Gothic Std" pitchFamily="34" charset="0"/>
              </a:rPr>
              <a:t>MANAGING YOUR MONEY AND MORE FOR HEALTHCARE NAVIGATORS</a:t>
            </a:r>
          </a:p>
          <a:p>
            <a:pPr marL="0" indent="0" algn="ctr">
              <a:buNone/>
            </a:pPr>
            <a:endParaRPr lang="en-US" dirty="0">
              <a:solidFill>
                <a:schemeClr val="bg1"/>
              </a:solidFill>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67423" y="4719214"/>
            <a:ext cx="1864365" cy="1547283"/>
          </a:xfrm>
          <a:prstGeom prst="rect">
            <a:avLst/>
          </a:prstGeom>
        </p:spPr>
      </p:pic>
    </p:spTree>
    <p:extLst>
      <p:ext uri="{BB962C8B-B14F-4D97-AF65-F5344CB8AC3E}">
        <p14:creationId xmlns:p14="http://schemas.microsoft.com/office/powerpoint/2010/main" val="34858471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1026"/>
          <p:cNvSpPr>
            <a:spLocks noGrp="1" noRot="1" noChangeAspect="1" noChangeArrowheads="1" noTextEdit="1"/>
          </p:cNvSpPr>
          <p:nvPr>
            <p:ph type="sldImg"/>
          </p:nvPr>
        </p:nvSpPr>
        <p:spPr>
          <a:xfrm>
            <a:off x="4187825" y="1004888"/>
            <a:ext cx="2373313" cy="1781175"/>
          </a:xfrm>
          <a:ln/>
        </p:spPr>
      </p:sp>
      <p:sp>
        <p:nvSpPr>
          <p:cNvPr id="46084" name="Rectangle 1027"/>
          <p:cNvSpPr>
            <a:spLocks noGrp="1" noChangeArrowheads="1"/>
          </p:cNvSpPr>
          <p:nvPr>
            <p:ph type="body" idx="1"/>
          </p:nvPr>
        </p:nvSpPr>
        <p:spPr>
          <a:xfrm>
            <a:off x="1452995" y="2846357"/>
            <a:ext cx="4922688" cy="651470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s-ES_tradnl" b="1" noProof="0" dirty="0" smtClean="0">
                <a:solidFill>
                  <a:schemeClr val="tx1">
                    <a:lumMod val="75000"/>
                    <a:lumOff val="25000"/>
                  </a:schemeClr>
                </a:solidFill>
              </a:rPr>
              <a:t>Monitoree los</a:t>
            </a:r>
            <a:r>
              <a:rPr lang="es-ES_tradnl" b="1" baseline="0" noProof="0" dirty="0" smtClean="0">
                <a:solidFill>
                  <a:schemeClr val="tx1">
                    <a:lumMod val="75000"/>
                    <a:lumOff val="25000"/>
                  </a:schemeClr>
                </a:solidFill>
              </a:rPr>
              <a:t> Gastos Diarios</a:t>
            </a:r>
            <a:endParaRPr lang="es-ES_tradnl" b="1" noProof="0" dirty="0" smtClean="0">
              <a:solidFill>
                <a:schemeClr val="tx1">
                  <a:lumMod val="75000"/>
                  <a:lumOff val="25000"/>
                </a:schemeClr>
              </a:solidFill>
            </a:endParaRPr>
          </a:p>
          <a:p>
            <a:pPr>
              <a:spcBef>
                <a:spcPts val="1831"/>
              </a:spcBef>
            </a:pPr>
            <a:r>
              <a:rPr lang="es-ES_tradnl" b="1" noProof="0" dirty="0" smtClean="0">
                <a:solidFill>
                  <a:schemeClr val="tx1">
                    <a:lumMod val="75000"/>
                    <a:lumOff val="25000"/>
                  </a:schemeClr>
                </a:solidFill>
              </a:rPr>
              <a:t>Refiérase </a:t>
            </a:r>
            <a:r>
              <a:rPr lang="es-ES_tradnl" b="0" noProof="0" dirty="0" smtClean="0">
                <a:solidFill>
                  <a:schemeClr val="tx1">
                    <a:lumMod val="75000"/>
                    <a:lumOff val="25000"/>
                  </a:schemeClr>
                </a:solidFill>
              </a:rPr>
              <a:t>a la</a:t>
            </a:r>
            <a:r>
              <a:rPr lang="es-ES_tradnl" b="0" baseline="0" noProof="0" dirty="0" smtClean="0">
                <a:solidFill>
                  <a:schemeClr val="tx1">
                    <a:lumMod val="75000"/>
                    <a:lumOff val="25000"/>
                  </a:schemeClr>
                </a:solidFill>
              </a:rPr>
              <a:t> hoja de información</a:t>
            </a:r>
            <a:r>
              <a:rPr lang="es-ES_tradnl" noProof="0" dirty="0" smtClean="0">
                <a:solidFill>
                  <a:schemeClr val="tx1">
                    <a:lumMod val="75000"/>
                    <a:lumOff val="25000"/>
                  </a:schemeClr>
                </a:solidFill>
              </a:rPr>
              <a:t>: </a:t>
            </a:r>
            <a:r>
              <a:rPr lang="es-ES_tradnl" i="1" noProof="0" dirty="0" smtClean="0">
                <a:solidFill>
                  <a:schemeClr val="tx1">
                    <a:lumMod val="75000"/>
                    <a:lumOff val="25000"/>
                  </a:schemeClr>
                </a:solidFill>
              </a:rPr>
              <a:t>Maneje</a:t>
            </a:r>
            <a:r>
              <a:rPr lang="es-ES_tradnl" i="1" baseline="0" noProof="0" dirty="0" smtClean="0">
                <a:solidFill>
                  <a:schemeClr val="tx1">
                    <a:lumMod val="75000"/>
                    <a:lumOff val="25000"/>
                  </a:schemeClr>
                </a:solidFill>
              </a:rPr>
              <a:t> su Dinero:  Plan de Gastos Personales. </a:t>
            </a:r>
            <a:endParaRPr lang="es-ES_tradnl" noProof="0" dirty="0" smtClean="0">
              <a:solidFill>
                <a:schemeClr val="tx1">
                  <a:lumMod val="75000"/>
                  <a:lumOff val="25000"/>
                </a:schemeClr>
              </a:solidFill>
            </a:endParaRPr>
          </a:p>
          <a:p>
            <a:pPr lvl="0"/>
            <a:endParaRPr lang="es-ES_tradnl" b="1" baseline="0" noProof="0" dirty="0" smtClean="0">
              <a:solidFill>
                <a:schemeClr val="tx1">
                  <a:lumMod val="75000"/>
                  <a:lumOff val="25000"/>
                </a:schemeClr>
              </a:solidFill>
            </a:endParaRPr>
          </a:p>
          <a:p>
            <a:pPr lvl="0"/>
            <a:r>
              <a:rPr lang="es-ES_tradnl" b="1" baseline="0" noProof="0" dirty="0" smtClean="0">
                <a:solidFill>
                  <a:schemeClr val="tx1">
                    <a:lumMod val="75000"/>
                    <a:lumOff val="25000"/>
                  </a:schemeClr>
                </a:solidFill>
              </a:rPr>
              <a:t>Pregunte: </a:t>
            </a:r>
            <a:r>
              <a:rPr lang="es-ES_tradnl" b="0" baseline="0" noProof="0" dirty="0" smtClean="0">
                <a:solidFill>
                  <a:schemeClr val="tx1">
                    <a:lumMod val="75000"/>
                    <a:lumOff val="25000"/>
                  </a:schemeClr>
                </a:solidFill>
              </a:rPr>
              <a:t>¿Sabe en qué gasta su dinero todas las semanas? ¿Y cada mes? </a:t>
            </a:r>
            <a:r>
              <a:rPr lang="es-ES_tradnl" b="1" noProof="0" dirty="0" smtClean="0">
                <a:solidFill>
                  <a:schemeClr val="tx1">
                    <a:lumMod val="75000"/>
                    <a:lumOff val="25000"/>
                  </a:schemeClr>
                </a:solidFill>
              </a:rPr>
              <a:t>Acepte todas las respuestas</a:t>
            </a:r>
            <a:r>
              <a:rPr lang="es-ES_tradnl" noProof="0" dirty="0" smtClean="0">
                <a:solidFill>
                  <a:schemeClr val="tx1">
                    <a:lumMod val="75000"/>
                    <a:lumOff val="25000"/>
                  </a:schemeClr>
                </a:solidFill>
              </a:rPr>
              <a:t>. Promueva una conversación alrededor</a:t>
            </a:r>
            <a:r>
              <a:rPr lang="es-ES_tradnl" baseline="0" noProof="0" dirty="0" smtClean="0">
                <a:solidFill>
                  <a:schemeClr val="tx1">
                    <a:lumMod val="75000"/>
                    <a:lumOff val="25000"/>
                  </a:schemeClr>
                </a:solidFill>
              </a:rPr>
              <a:t> de esta pregunta. Esta conversación no debe durar mucho.  </a:t>
            </a:r>
          </a:p>
          <a:p>
            <a:pPr lvl="0"/>
            <a:endParaRPr lang="es-ES_tradnl" noProof="0" dirty="0" smtClean="0">
              <a:solidFill>
                <a:schemeClr val="tx1">
                  <a:lumMod val="75000"/>
                  <a:lumOff val="25000"/>
                </a:schemeClr>
              </a:solidFill>
            </a:endParaRPr>
          </a:p>
          <a:p>
            <a:pPr lvl="0"/>
            <a:r>
              <a:rPr lang="es-ES_tradnl" b="1" noProof="0" dirty="0" smtClean="0">
                <a:solidFill>
                  <a:schemeClr val="tx1">
                    <a:lumMod val="75000"/>
                    <a:lumOff val="25000"/>
                  </a:schemeClr>
                </a:solidFill>
              </a:rPr>
              <a:t>Diga: </a:t>
            </a:r>
            <a:r>
              <a:rPr lang="es-ES_tradnl" b="0" noProof="0" dirty="0" smtClean="0">
                <a:solidFill>
                  <a:schemeClr val="tx1">
                    <a:lumMod val="75000"/>
                    <a:lumOff val="25000"/>
                  </a:schemeClr>
                </a:solidFill>
              </a:rPr>
              <a:t>la hoja de información</a:t>
            </a:r>
            <a:r>
              <a:rPr lang="es-ES_tradnl" b="0" baseline="0" noProof="0" dirty="0" smtClean="0">
                <a:solidFill>
                  <a:schemeClr val="tx1">
                    <a:lumMod val="75000"/>
                    <a:lumOff val="25000"/>
                  </a:schemeClr>
                </a:solidFill>
              </a:rPr>
              <a:t> de </a:t>
            </a:r>
            <a:r>
              <a:rPr lang="es-ES_tradnl" b="0" noProof="0" dirty="0" smtClean="0">
                <a:solidFill>
                  <a:schemeClr val="tx1">
                    <a:lumMod val="75000"/>
                    <a:lumOff val="25000"/>
                  </a:schemeClr>
                </a:solidFill>
              </a:rPr>
              <a:t>El</a:t>
            </a:r>
            <a:r>
              <a:rPr lang="es-ES_tradnl" b="0" baseline="0" noProof="0" dirty="0" smtClean="0">
                <a:solidFill>
                  <a:schemeClr val="tx1">
                    <a:lumMod val="75000"/>
                    <a:lumOff val="25000"/>
                  </a:schemeClr>
                </a:solidFill>
              </a:rPr>
              <a:t> Plan Personal de Gastos es un buen lugar para comenzar.</a:t>
            </a:r>
            <a:endParaRPr lang="es-ES_tradnl" baseline="0" noProof="0" dirty="0" smtClean="0">
              <a:solidFill>
                <a:schemeClr val="tx1">
                  <a:lumMod val="75000"/>
                  <a:lumOff val="25000"/>
                </a:schemeClr>
              </a:solidFill>
            </a:endParaRPr>
          </a:p>
          <a:p>
            <a:pPr lvl="0"/>
            <a:endParaRPr lang="es-ES_tradnl" noProof="0" dirty="0" smtClean="0">
              <a:solidFill>
                <a:schemeClr val="tx1">
                  <a:lumMod val="75000"/>
                  <a:lumOff val="25000"/>
                </a:schemeClr>
              </a:solidFill>
            </a:endParaRPr>
          </a:p>
          <a:p>
            <a:pPr>
              <a:spcBef>
                <a:spcPts val="610"/>
              </a:spcBef>
            </a:pPr>
            <a:r>
              <a:rPr lang="es-ES_tradnl" b="1" noProof="0" dirty="0" smtClean="0">
                <a:solidFill>
                  <a:schemeClr val="tx1">
                    <a:lumMod val="75000"/>
                    <a:lumOff val="25000"/>
                  </a:schemeClr>
                </a:solidFill>
              </a:rPr>
              <a:t>El poder de entender</a:t>
            </a:r>
            <a:r>
              <a:rPr lang="es-ES_tradnl" b="1" baseline="0" noProof="0" dirty="0" smtClean="0">
                <a:solidFill>
                  <a:schemeClr val="tx1">
                    <a:lumMod val="75000"/>
                    <a:lumOff val="25000"/>
                  </a:schemeClr>
                </a:solidFill>
              </a:rPr>
              <a:t> </a:t>
            </a:r>
            <a:r>
              <a:rPr lang="es-ES_tradnl" b="1" noProof="0" dirty="0" smtClean="0">
                <a:solidFill>
                  <a:schemeClr val="tx1">
                    <a:lumMod val="75000"/>
                    <a:lumOff val="25000"/>
                  </a:schemeClr>
                </a:solidFill>
              </a:rPr>
              <a:t>su flujo mensual</a:t>
            </a:r>
            <a:r>
              <a:rPr lang="es-ES_tradnl" b="1" baseline="0" noProof="0" dirty="0" smtClean="0">
                <a:solidFill>
                  <a:schemeClr val="tx1">
                    <a:lumMod val="75000"/>
                    <a:lumOff val="25000"/>
                  </a:schemeClr>
                </a:solidFill>
              </a:rPr>
              <a:t> de dinero en efectivo. </a:t>
            </a:r>
            <a:r>
              <a:rPr lang="es-ES_tradnl" b="0" baseline="0" noProof="0" dirty="0" smtClean="0">
                <a:solidFill>
                  <a:schemeClr val="tx1">
                    <a:lumMod val="75000"/>
                    <a:lumOff val="25000"/>
                  </a:schemeClr>
                </a:solidFill>
              </a:rPr>
              <a:t>Saber de donde viene su dinero (ingresos), y como lo gasta (gastos) todos los meses le ayudará a controlar sus finanzas. </a:t>
            </a:r>
            <a:endParaRPr lang="es-ES_tradnl" noProof="0" dirty="0" smtClean="0">
              <a:solidFill>
                <a:schemeClr val="tx1">
                  <a:lumMod val="75000"/>
                  <a:lumOff val="25000"/>
                </a:schemeClr>
              </a:solidFill>
            </a:endParaRPr>
          </a:p>
          <a:p>
            <a:pPr>
              <a:spcAft>
                <a:spcPts val="306"/>
              </a:spcAft>
            </a:pPr>
            <a:r>
              <a:rPr lang="es-ES_tradnl" noProof="0" dirty="0" smtClean="0">
                <a:solidFill>
                  <a:schemeClr val="tx1">
                    <a:lumMod val="75000"/>
                    <a:lumOff val="25000"/>
                  </a:schemeClr>
                </a:solidFill>
              </a:rPr>
              <a:t>Existen cuatro</a:t>
            </a:r>
            <a:r>
              <a:rPr lang="es-ES_tradnl" baseline="0" noProof="0" dirty="0" smtClean="0">
                <a:solidFill>
                  <a:schemeClr val="tx1">
                    <a:lumMod val="75000"/>
                    <a:lumOff val="25000"/>
                  </a:schemeClr>
                </a:solidFill>
              </a:rPr>
              <a:t> pasos para preparar un plan de gastos:</a:t>
            </a:r>
            <a:endParaRPr lang="es-ES_tradnl" noProof="0" dirty="0" smtClean="0">
              <a:solidFill>
                <a:schemeClr val="tx1">
                  <a:lumMod val="75000"/>
                  <a:lumOff val="25000"/>
                </a:schemeClr>
              </a:solidFill>
            </a:endParaRPr>
          </a:p>
          <a:p>
            <a:pPr marL="279085" lvl="1" indent="-279085">
              <a:spcBef>
                <a:spcPts val="610"/>
              </a:spcBef>
              <a:spcAft>
                <a:spcPts val="610"/>
              </a:spcAft>
              <a:buBlip>
                <a:blip r:embed="rId3"/>
              </a:buBlip>
              <a:defRPr/>
            </a:pPr>
            <a:r>
              <a:rPr lang="es-ES_tradnl" noProof="0" dirty="0" smtClean="0">
                <a:solidFill>
                  <a:schemeClr val="tx1">
                    <a:lumMod val="75000"/>
                    <a:lumOff val="25000"/>
                  </a:schemeClr>
                </a:solidFill>
              </a:rPr>
              <a:t>Monitoree</a:t>
            </a:r>
            <a:r>
              <a:rPr lang="es-ES_tradnl" baseline="0" noProof="0" dirty="0" smtClean="0">
                <a:solidFill>
                  <a:schemeClr val="tx1">
                    <a:lumMod val="75000"/>
                    <a:lumOff val="25000"/>
                  </a:schemeClr>
                </a:solidFill>
              </a:rPr>
              <a:t> sus gastos diarios – puede usar una hoja de cálculo como esta para anotar sus gastos diarios.</a:t>
            </a:r>
            <a:endParaRPr lang="es-ES_tradnl" noProof="0" dirty="0" smtClean="0">
              <a:solidFill>
                <a:schemeClr val="tx1">
                  <a:lumMod val="75000"/>
                  <a:lumOff val="25000"/>
                </a:schemeClr>
              </a:solidFill>
            </a:endParaRPr>
          </a:p>
          <a:p>
            <a:pPr marL="279085" lvl="1" indent="-279085">
              <a:spcBef>
                <a:spcPts val="610"/>
              </a:spcBef>
              <a:spcAft>
                <a:spcPts val="610"/>
              </a:spcAft>
              <a:buBlip>
                <a:blip r:embed="rId3"/>
              </a:buBlip>
              <a:defRPr/>
            </a:pPr>
            <a:r>
              <a:rPr lang="es-ES_tradnl" noProof="0" dirty="0" smtClean="0">
                <a:solidFill>
                  <a:schemeClr val="tx1">
                    <a:lumMod val="75000"/>
                    <a:lumOff val="25000"/>
                  </a:schemeClr>
                </a:solidFill>
              </a:rPr>
              <a:t>Determine</a:t>
            </a:r>
            <a:r>
              <a:rPr lang="es-ES_tradnl" baseline="0" noProof="0" dirty="0" smtClean="0">
                <a:solidFill>
                  <a:schemeClr val="tx1">
                    <a:lumMod val="75000"/>
                    <a:lumOff val="25000"/>
                  </a:schemeClr>
                </a:solidFill>
              </a:rPr>
              <a:t> su ingreso mensual y sus gastos. </a:t>
            </a:r>
            <a:endParaRPr lang="es-ES_tradnl" noProof="0" dirty="0" smtClean="0">
              <a:solidFill>
                <a:schemeClr val="tx1">
                  <a:lumMod val="75000"/>
                  <a:lumOff val="25000"/>
                </a:schemeClr>
              </a:solidFill>
            </a:endParaRPr>
          </a:p>
          <a:p>
            <a:pPr marL="279085" lvl="1" indent="-279085">
              <a:spcBef>
                <a:spcPts val="610"/>
              </a:spcBef>
              <a:spcAft>
                <a:spcPts val="610"/>
              </a:spcAft>
              <a:buBlip>
                <a:blip r:embed="rId3"/>
              </a:buBlip>
              <a:defRPr/>
            </a:pPr>
            <a:r>
              <a:rPr lang="es-ES_tradnl" noProof="0" dirty="0" smtClean="0">
                <a:solidFill>
                  <a:schemeClr val="tx1">
                    <a:lumMod val="75000"/>
                    <a:lumOff val="25000"/>
                  </a:schemeClr>
                </a:solidFill>
              </a:rPr>
              <a:t>Encuentre como reducir</a:t>
            </a:r>
            <a:r>
              <a:rPr lang="es-ES_tradnl" baseline="0" noProof="0" dirty="0" smtClean="0">
                <a:solidFill>
                  <a:schemeClr val="tx1">
                    <a:lumMod val="75000"/>
                    <a:lumOff val="25000"/>
                  </a:schemeClr>
                </a:solidFill>
              </a:rPr>
              <a:t> gastos </a:t>
            </a:r>
          </a:p>
          <a:p>
            <a:pPr marL="279085" lvl="1" indent="-279085">
              <a:spcBef>
                <a:spcPts val="610"/>
              </a:spcBef>
              <a:spcAft>
                <a:spcPts val="610"/>
              </a:spcAft>
              <a:buBlip>
                <a:blip r:embed="rId3"/>
              </a:buBlip>
              <a:defRPr/>
            </a:pPr>
            <a:r>
              <a:rPr lang="es-ES_tradnl" noProof="0" dirty="0" smtClean="0">
                <a:solidFill>
                  <a:schemeClr val="tx1">
                    <a:lumMod val="75000"/>
                    <a:lumOff val="25000"/>
                  </a:schemeClr>
                </a:solidFill>
              </a:rPr>
              <a:t>Encuentre maneras nuevas de aumentar sus ingresos. </a:t>
            </a:r>
          </a:p>
          <a:p>
            <a:pPr marL="0" lvl="1">
              <a:spcBef>
                <a:spcPts val="1223"/>
              </a:spcBef>
            </a:pPr>
            <a:endParaRPr lang="es-ES_tradnl" noProof="0" dirty="0" smtClean="0">
              <a:solidFill>
                <a:schemeClr val="tx1">
                  <a:lumMod val="75000"/>
                  <a:lumOff val="25000"/>
                </a:schemeClr>
              </a:solidFill>
              <a:ea typeface="ＭＳ Ｐゴシック" pitchFamily="34" charset="-128"/>
            </a:endParaRPr>
          </a:p>
          <a:p>
            <a:pPr marL="0" marR="0" lvl="1" indent="0" algn="l" defTabSz="914400" rtl="0" eaLnBrk="1" fontAlgn="auto" latinLnBrk="0" hangingPunct="1">
              <a:lnSpc>
                <a:spcPct val="100000"/>
              </a:lnSpc>
              <a:spcBef>
                <a:spcPts val="306"/>
              </a:spcBef>
              <a:spcAft>
                <a:spcPts val="306"/>
              </a:spcAft>
              <a:buClrTx/>
              <a:buSzTx/>
              <a:buFontTx/>
              <a:buNone/>
              <a:tabLst/>
              <a:defRPr/>
            </a:pPr>
            <a:r>
              <a:rPr lang="es-ES_tradnl" noProof="0" dirty="0" smtClean="0">
                <a:solidFill>
                  <a:schemeClr val="tx1">
                    <a:lumMod val="75000"/>
                    <a:lumOff val="25000"/>
                  </a:schemeClr>
                </a:solidFill>
              </a:rPr>
              <a:t>&lt;a continuación en la próxima diapositiva&gt;</a:t>
            </a:r>
          </a:p>
          <a:p>
            <a:pPr>
              <a:spcBef>
                <a:spcPts val="306"/>
              </a:spcBef>
              <a:spcAft>
                <a:spcPts val="306"/>
              </a:spcAft>
            </a:pPr>
            <a:endParaRPr lang="es-ES_tradnl" noProof="0" dirty="0" smtClean="0"/>
          </a:p>
          <a:p>
            <a:r>
              <a:rPr lang="es-ES_tradnl" noProof="0" dirty="0" smtClean="0"/>
              <a:t> </a:t>
            </a:r>
          </a:p>
        </p:txBody>
      </p:sp>
      <p:sp>
        <p:nvSpPr>
          <p:cNvPr id="7" name="Slide Number Placeholder 3"/>
          <p:cNvSpPr txBox="1">
            <a:spLocks/>
          </p:cNvSpPr>
          <p:nvPr/>
        </p:nvSpPr>
        <p:spPr>
          <a:xfrm>
            <a:off x="0" y="8896879"/>
            <a:ext cx="1399540" cy="386821"/>
          </a:xfrm>
          <a:prstGeom prst="rect">
            <a:avLst/>
          </a:prstGeom>
        </p:spPr>
        <p:txBody>
          <a:bodyPr lIns="93028" tIns="46514" rIns="93028" bIns="46514"/>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9085"/>
            <a:fld id="{D1B90812-0B77-449E-AACC-F8C52DA348E8}" type="slidenum">
              <a:rPr lang="en-US" sz="1200">
                <a:latin typeface="News Gothic Std" pitchFamily="34" charset="0"/>
              </a:rPr>
              <a:pPr marL="279085"/>
              <a:t>10</a:t>
            </a:fld>
            <a:endParaRPr lang="en-US" sz="1200" dirty="0">
              <a:latin typeface="News Gothic Std" pitchFamily="34" charset="0"/>
            </a:endParaRPr>
          </a:p>
        </p:txBody>
      </p:sp>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513" y="3779827"/>
            <a:ext cx="699770" cy="6962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513" y="2987140"/>
            <a:ext cx="699770" cy="6962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6372" y="4641851"/>
            <a:ext cx="699771" cy="6962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26914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455" y="6470650"/>
            <a:ext cx="699770" cy="6962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454" y="7232650"/>
            <a:ext cx="699770" cy="696278"/>
          </a:xfrm>
          <a:prstGeom prst="rect">
            <a:avLst/>
          </a:prstGeom>
        </p:spPr>
      </p:pic>
      <p:sp>
        <p:nvSpPr>
          <p:cNvPr id="2" name="Slide Image Placeholder 1"/>
          <p:cNvSpPr>
            <a:spLocks noGrp="1" noRot="1" noChangeAspect="1"/>
          </p:cNvSpPr>
          <p:nvPr>
            <p:ph type="sldImg"/>
          </p:nvPr>
        </p:nvSpPr>
        <p:spPr>
          <a:xfrm>
            <a:off x="4281488" y="1082675"/>
            <a:ext cx="2271712" cy="1703388"/>
          </a:xfrm>
          <a:prstGeom prst="rect">
            <a:avLst/>
          </a:prstGeom>
        </p:spPr>
      </p:sp>
      <p:sp>
        <p:nvSpPr>
          <p:cNvPr id="3" name="Notes Placeholder 2"/>
          <p:cNvSpPr>
            <a:spLocks noGrp="1"/>
          </p:cNvSpPr>
          <p:nvPr>
            <p:ph type="body" idx="1"/>
          </p:nvPr>
        </p:nvSpPr>
        <p:spPr>
          <a:xfrm>
            <a:off x="1289050" y="2508250"/>
            <a:ext cx="5446036" cy="7007544"/>
          </a:xfrm>
          <a:prstGeom prst="rect">
            <a:avLst/>
          </a:prstGeom>
        </p:spPr>
        <p:txBody>
          <a:bodyPr/>
          <a:lstStyle/>
          <a:p>
            <a:pPr>
              <a:defRPr/>
            </a:pPr>
            <a:r>
              <a:rPr lang="es-ES_tradnl" b="1" dirty="0" smtClean="0">
                <a:solidFill>
                  <a:schemeClr val="tx1">
                    <a:lumMod val="75000"/>
                    <a:lumOff val="25000"/>
                  </a:schemeClr>
                </a:solidFill>
              </a:rPr>
              <a:t>Ingresos</a:t>
            </a:r>
          </a:p>
          <a:p>
            <a:pPr>
              <a:spcBef>
                <a:spcPts val="1831"/>
              </a:spcBef>
            </a:pPr>
            <a:r>
              <a:rPr lang="es-ES_tradnl" b="1" dirty="0" smtClean="0">
                <a:solidFill>
                  <a:schemeClr val="tx1">
                    <a:lumMod val="75000"/>
                    <a:lumOff val="25000"/>
                  </a:schemeClr>
                </a:solidFill>
              </a:rPr>
              <a:t>Diga:</a:t>
            </a:r>
            <a:r>
              <a:rPr lang="es-ES_tradnl" dirty="0" smtClean="0">
                <a:solidFill>
                  <a:schemeClr val="tx1">
                    <a:lumMod val="75000"/>
                    <a:lumOff val="25000"/>
                  </a:schemeClr>
                </a:solidFill>
              </a:rPr>
              <a:t> El próximo paso para preparar</a:t>
            </a:r>
            <a:r>
              <a:rPr lang="es-ES_tradnl" baseline="0" dirty="0" smtClean="0">
                <a:solidFill>
                  <a:schemeClr val="tx1">
                    <a:lumMod val="75000"/>
                    <a:lumOff val="25000"/>
                  </a:schemeClr>
                </a:solidFill>
              </a:rPr>
              <a:t> su plan de gastos personal es identificar sus ingresos y gastos mensuales.  Vea su hoja de información, en la primera columna debajo de Calendario de Pagos Mensuales. Escriba la cantidad de dólares adecuada donde aplique. La mayoría de las personas marcan 1 ó 2 espacios bajo ingresos</a:t>
            </a:r>
            <a:r>
              <a:rPr lang="es-ES_tradnl" dirty="0" smtClean="0">
                <a:solidFill>
                  <a:schemeClr val="tx1">
                    <a:lumMod val="75000"/>
                    <a:lumOff val="25000"/>
                  </a:schemeClr>
                </a:solidFill>
              </a:rPr>
              <a:t>. </a:t>
            </a:r>
          </a:p>
          <a:p>
            <a:r>
              <a:rPr lang="es-ES_tradnl" i="1" dirty="0" smtClean="0">
                <a:solidFill>
                  <a:schemeClr val="tx1">
                    <a:lumMod val="75000"/>
                    <a:lumOff val="25000"/>
                  </a:schemeClr>
                </a:solidFill>
              </a:rPr>
              <a:t> </a:t>
            </a:r>
            <a:endParaRPr lang="es-ES_tradnl" dirty="0" smtClean="0">
              <a:solidFill>
                <a:schemeClr val="tx1">
                  <a:lumMod val="75000"/>
                  <a:lumOff val="25000"/>
                </a:schemeClr>
              </a:solidFill>
            </a:endParaRPr>
          </a:p>
          <a:p>
            <a:pPr>
              <a:spcAft>
                <a:spcPts val="306"/>
              </a:spcAft>
            </a:pPr>
            <a:r>
              <a:rPr lang="es-ES_tradnl" i="1" dirty="0" smtClean="0">
                <a:solidFill>
                  <a:schemeClr val="tx1">
                    <a:lumMod val="75000"/>
                    <a:lumOff val="25000"/>
                  </a:schemeClr>
                </a:solidFill>
              </a:rPr>
              <a:t>Ingresos </a:t>
            </a:r>
            <a:r>
              <a:rPr lang="es-ES_tradnl" i="0" dirty="0" smtClean="0">
                <a:solidFill>
                  <a:schemeClr val="tx1">
                    <a:lumMod val="75000"/>
                    <a:lumOff val="25000"/>
                  </a:schemeClr>
                </a:solidFill>
              </a:rPr>
              <a:t>es</a:t>
            </a:r>
            <a:r>
              <a:rPr lang="es-ES_tradnl" i="0" baseline="0" dirty="0" smtClean="0">
                <a:solidFill>
                  <a:schemeClr val="tx1">
                    <a:lumMod val="75000"/>
                    <a:lumOff val="25000"/>
                  </a:schemeClr>
                </a:solidFill>
              </a:rPr>
              <a:t> el dinero que viene de</a:t>
            </a:r>
            <a:r>
              <a:rPr lang="es-ES_tradnl" dirty="0" smtClean="0">
                <a:solidFill>
                  <a:schemeClr val="tx1">
                    <a:lumMod val="75000"/>
                    <a:lumOff val="25000"/>
                  </a:schemeClr>
                </a:solidFill>
              </a:rPr>
              <a:t>: </a:t>
            </a:r>
          </a:p>
          <a:p>
            <a:pPr marL="279085" lvl="1" indent="-279085">
              <a:spcBef>
                <a:spcPts val="306"/>
              </a:spcBef>
              <a:spcAft>
                <a:spcPts val="306"/>
              </a:spcAft>
              <a:buBlip>
                <a:blip r:embed="rId5"/>
              </a:buBlip>
              <a:defRPr/>
            </a:pPr>
            <a:r>
              <a:rPr lang="es-ES_tradnl" dirty="0" smtClean="0">
                <a:solidFill>
                  <a:schemeClr val="tx1">
                    <a:lumMod val="75000"/>
                    <a:lumOff val="25000"/>
                  </a:schemeClr>
                </a:solidFill>
              </a:rPr>
              <a:t>Sueldo</a:t>
            </a:r>
            <a:r>
              <a:rPr lang="es-ES_tradnl" baseline="0" dirty="0" smtClean="0">
                <a:solidFill>
                  <a:schemeClr val="tx1">
                    <a:lumMod val="75000"/>
                    <a:lumOff val="25000"/>
                  </a:schemeClr>
                </a:solidFill>
              </a:rPr>
              <a:t> (Lo que gana trabajando)</a:t>
            </a:r>
            <a:endParaRPr lang="es-ES_tradnl" dirty="0" smtClean="0">
              <a:solidFill>
                <a:schemeClr val="tx1">
                  <a:lumMod val="75000"/>
                  <a:lumOff val="25000"/>
                </a:schemeClr>
              </a:solidFill>
            </a:endParaRPr>
          </a:p>
          <a:p>
            <a:pPr marL="279085" lvl="1" indent="-279085">
              <a:spcBef>
                <a:spcPts val="306"/>
              </a:spcBef>
              <a:spcAft>
                <a:spcPts val="306"/>
              </a:spcAft>
              <a:buBlip>
                <a:blip r:embed="rId5"/>
              </a:buBlip>
              <a:defRPr/>
            </a:pPr>
            <a:r>
              <a:rPr lang="es-ES_tradnl" dirty="0" smtClean="0">
                <a:solidFill>
                  <a:schemeClr val="tx1">
                    <a:lumMod val="75000"/>
                    <a:lumOff val="25000"/>
                  </a:schemeClr>
                </a:solidFill>
              </a:rPr>
              <a:t>Ingresos</a:t>
            </a:r>
            <a:r>
              <a:rPr lang="es-ES_tradnl" baseline="0" dirty="0" smtClean="0">
                <a:solidFill>
                  <a:schemeClr val="tx1">
                    <a:lumMod val="75000"/>
                    <a:lumOff val="25000"/>
                  </a:schemeClr>
                </a:solidFill>
              </a:rPr>
              <a:t> de trabajos independientes</a:t>
            </a:r>
            <a:endParaRPr lang="es-ES_tradnl" dirty="0" smtClean="0">
              <a:solidFill>
                <a:schemeClr val="tx1">
                  <a:lumMod val="75000"/>
                  <a:lumOff val="25000"/>
                </a:schemeClr>
              </a:solidFill>
            </a:endParaRPr>
          </a:p>
          <a:p>
            <a:pPr marL="279085" lvl="1" indent="-279085">
              <a:spcBef>
                <a:spcPts val="306"/>
              </a:spcBef>
              <a:spcAft>
                <a:spcPts val="306"/>
              </a:spcAft>
              <a:buBlip>
                <a:blip r:embed="rId5"/>
              </a:buBlip>
              <a:defRPr/>
            </a:pPr>
            <a:r>
              <a:rPr lang="es-ES_tradnl" dirty="0" smtClean="0">
                <a:solidFill>
                  <a:schemeClr val="tx1">
                    <a:lumMod val="75000"/>
                    <a:lumOff val="25000"/>
                  </a:schemeClr>
                </a:solidFill>
              </a:rPr>
              <a:t>Asistencia</a:t>
            </a:r>
            <a:r>
              <a:rPr lang="es-ES_tradnl" baseline="0" dirty="0" smtClean="0">
                <a:solidFill>
                  <a:schemeClr val="tx1">
                    <a:lumMod val="75000"/>
                    <a:lumOff val="25000"/>
                  </a:schemeClr>
                </a:solidFill>
              </a:rPr>
              <a:t> pública, como Asistencia Temporal para Familias con Necesidad (TANF) o cupones alimenticios</a:t>
            </a:r>
            <a:endParaRPr lang="es-ES_tradnl" dirty="0" smtClean="0">
              <a:solidFill>
                <a:schemeClr val="tx1">
                  <a:lumMod val="75000"/>
                  <a:lumOff val="25000"/>
                </a:schemeClr>
              </a:solidFill>
            </a:endParaRPr>
          </a:p>
          <a:p>
            <a:pPr marL="279085" lvl="1" indent="-279085">
              <a:spcBef>
                <a:spcPts val="306"/>
              </a:spcBef>
              <a:spcAft>
                <a:spcPts val="306"/>
              </a:spcAft>
              <a:buBlip>
                <a:blip r:embed="rId5"/>
              </a:buBlip>
              <a:defRPr/>
            </a:pPr>
            <a:r>
              <a:rPr lang="es-ES_tradnl" dirty="0" smtClean="0">
                <a:solidFill>
                  <a:schemeClr val="tx1">
                    <a:lumMod val="75000"/>
                    <a:lumOff val="25000"/>
                  </a:schemeClr>
                </a:solidFill>
              </a:rPr>
              <a:t>Manutención de menores</a:t>
            </a:r>
          </a:p>
          <a:p>
            <a:pPr marL="279085" lvl="1" indent="-279085">
              <a:spcBef>
                <a:spcPts val="306"/>
              </a:spcBef>
              <a:spcAft>
                <a:spcPts val="306"/>
              </a:spcAft>
              <a:buBlip>
                <a:blip r:embed="rId5"/>
              </a:buBlip>
              <a:defRPr/>
            </a:pPr>
            <a:r>
              <a:rPr lang="es-ES_tradnl" dirty="0" smtClean="0">
                <a:solidFill>
                  <a:schemeClr val="tx1">
                    <a:lumMod val="75000"/>
                    <a:lumOff val="25000"/>
                  </a:schemeClr>
                </a:solidFill>
              </a:rPr>
              <a:t>Interés y dividendos</a:t>
            </a:r>
          </a:p>
          <a:p>
            <a:pPr marL="279085" lvl="1" indent="-279085">
              <a:spcBef>
                <a:spcPts val="306"/>
              </a:spcBef>
              <a:spcAft>
                <a:spcPts val="306"/>
              </a:spcAft>
              <a:buBlip>
                <a:blip r:embed="rId5"/>
              </a:buBlip>
              <a:defRPr/>
            </a:pPr>
            <a:r>
              <a:rPr lang="es-ES_tradnl" dirty="0" smtClean="0">
                <a:solidFill>
                  <a:schemeClr val="tx1">
                    <a:lumMod val="75000"/>
                    <a:lumOff val="25000"/>
                  </a:schemeClr>
                </a:solidFill>
              </a:rPr>
              <a:t>Cuentas</a:t>
            </a:r>
            <a:r>
              <a:rPr lang="es-ES_tradnl" baseline="0" dirty="0" smtClean="0">
                <a:solidFill>
                  <a:schemeClr val="tx1">
                    <a:lumMod val="75000"/>
                    <a:lumOff val="25000"/>
                  </a:schemeClr>
                </a:solidFill>
              </a:rPr>
              <a:t> de Ahorros</a:t>
            </a:r>
            <a:endParaRPr lang="es-ES_tradnl" dirty="0" smtClean="0">
              <a:solidFill>
                <a:schemeClr val="tx1">
                  <a:lumMod val="75000"/>
                  <a:lumOff val="25000"/>
                </a:schemeClr>
              </a:solidFill>
            </a:endParaRPr>
          </a:p>
          <a:p>
            <a:pPr marL="279085" lvl="1" indent="-279085">
              <a:spcBef>
                <a:spcPts val="306"/>
              </a:spcBef>
              <a:spcAft>
                <a:spcPts val="306"/>
              </a:spcAft>
              <a:buBlip>
                <a:blip r:embed="rId5"/>
              </a:buBlip>
              <a:defRPr/>
            </a:pPr>
            <a:r>
              <a:rPr lang="es-ES_tradnl" dirty="0" smtClean="0">
                <a:solidFill>
                  <a:schemeClr val="tx1">
                    <a:lumMod val="75000"/>
                    <a:lumOff val="25000"/>
                  </a:schemeClr>
                </a:solidFill>
              </a:rPr>
              <a:t>Seguro Social,</a:t>
            </a:r>
            <a:r>
              <a:rPr lang="es-ES_tradnl" baseline="0" dirty="0" smtClean="0">
                <a:solidFill>
                  <a:schemeClr val="tx1">
                    <a:lumMod val="75000"/>
                    <a:lumOff val="25000"/>
                  </a:schemeClr>
                </a:solidFill>
              </a:rPr>
              <a:t> que podría incluir jubilación, incapacidad, familia, sobreviviente o beneficios de Medicare</a:t>
            </a:r>
            <a:endParaRPr lang="es-ES_tradnl" dirty="0" smtClean="0">
              <a:solidFill>
                <a:schemeClr val="tx1">
                  <a:lumMod val="75000"/>
                  <a:lumOff val="25000"/>
                </a:schemeClr>
              </a:solidFill>
            </a:endParaRPr>
          </a:p>
          <a:p>
            <a:pPr marL="279085" lvl="1" indent="-279085">
              <a:spcBef>
                <a:spcPts val="306"/>
              </a:spcBef>
              <a:spcAft>
                <a:spcPts val="306"/>
              </a:spcAft>
              <a:buBlip>
                <a:blip r:embed="rId5"/>
              </a:buBlip>
              <a:defRPr/>
            </a:pPr>
            <a:r>
              <a:rPr lang="es-ES_tradnl" dirty="0" smtClean="0">
                <a:solidFill>
                  <a:schemeClr val="tx1">
                    <a:lumMod val="75000"/>
                    <a:lumOff val="25000"/>
                  </a:schemeClr>
                </a:solidFill>
              </a:rPr>
              <a:t>Otras</a:t>
            </a:r>
            <a:r>
              <a:rPr lang="es-ES_tradnl" baseline="0" dirty="0" smtClean="0">
                <a:solidFill>
                  <a:schemeClr val="tx1">
                    <a:lumMod val="75000"/>
                    <a:lumOff val="25000"/>
                  </a:schemeClr>
                </a:solidFill>
              </a:rPr>
              <a:t> fuentes (</a:t>
            </a:r>
            <a:r>
              <a:rPr lang="es-ES_tradnl" dirty="0" smtClean="0">
                <a:solidFill>
                  <a:schemeClr val="tx1">
                    <a:lumMod val="75000"/>
                    <a:lumOff val="25000"/>
                  </a:schemeClr>
                </a:solidFill>
              </a:rPr>
              <a:t>propinas) </a:t>
            </a:r>
          </a:p>
          <a:p>
            <a:pPr lvl="0"/>
            <a:endParaRPr lang="es-ES_tradnl" dirty="0" smtClean="0">
              <a:solidFill>
                <a:schemeClr val="tx1">
                  <a:lumMod val="75000"/>
                  <a:lumOff val="25000"/>
                </a:schemeClr>
              </a:solidFill>
            </a:endParaRPr>
          </a:p>
          <a:p>
            <a:r>
              <a:rPr lang="es-ES_tradnl" b="1" dirty="0" smtClean="0">
                <a:solidFill>
                  <a:schemeClr val="tx1">
                    <a:lumMod val="75000"/>
                    <a:lumOff val="25000"/>
                  </a:schemeClr>
                </a:solidFill>
              </a:rPr>
              <a:t>Pregunte: </a:t>
            </a:r>
            <a:r>
              <a:rPr lang="es-ES_tradnl" b="0" dirty="0" smtClean="0">
                <a:solidFill>
                  <a:schemeClr val="tx1">
                    <a:lumMod val="75000"/>
                    <a:lumOff val="25000"/>
                  </a:schemeClr>
                </a:solidFill>
              </a:rPr>
              <a:t>Hay</a:t>
            </a:r>
            <a:r>
              <a:rPr lang="es-ES_tradnl" b="0" baseline="0" dirty="0" smtClean="0">
                <a:solidFill>
                  <a:schemeClr val="tx1">
                    <a:lumMod val="75000"/>
                    <a:lumOff val="25000"/>
                  </a:schemeClr>
                </a:solidFill>
              </a:rPr>
              <a:t> dos tipos de ingresos: ingreso bruto e ingreso neto. ¿Cuál cree usted que es la diferencia entre el ingreso bruto y el ingreso neto?</a:t>
            </a:r>
            <a:endParaRPr lang="es-ES_tradnl" dirty="0" smtClean="0">
              <a:solidFill>
                <a:schemeClr val="tx1">
                  <a:lumMod val="75000"/>
                  <a:lumOff val="25000"/>
                </a:schemeClr>
              </a:solidFill>
            </a:endParaRPr>
          </a:p>
          <a:p>
            <a:endParaRPr lang="es-ES_tradnl" b="1" dirty="0" smtClean="0">
              <a:solidFill>
                <a:schemeClr val="tx1">
                  <a:lumMod val="75000"/>
                  <a:lumOff val="25000"/>
                </a:schemeClr>
              </a:solidFill>
            </a:endParaRPr>
          </a:p>
          <a:p>
            <a:pPr marL="0" lvl="1">
              <a:spcBef>
                <a:spcPts val="610"/>
              </a:spcBef>
              <a:spcAft>
                <a:spcPts val="306"/>
              </a:spcAft>
            </a:pPr>
            <a:r>
              <a:rPr lang="es-ES_tradnl" b="1" noProof="0" dirty="0" smtClean="0">
                <a:solidFill>
                  <a:schemeClr val="tx1">
                    <a:lumMod val="75000"/>
                    <a:lumOff val="25000"/>
                  </a:schemeClr>
                </a:solidFill>
              </a:rPr>
              <a:t>Responda</a:t>
            </a:r>
            <a:r>
              <a:rPr lang="es-ES_tradnl" b="1" baseline="0" noProof="0" dirty="0" smtClean="0">
                <a:solidFill>
                  <a:schemeClr val="tx1">
                    <a:lumMod val="75000"/>
                    <a:lumOff val="25000"/>
                  </a:schemeClr>
                </a:solidFill>
              </a:rPr>
              <a:t> </a:t>
            </a:r>
            <a:r>
              <a:rPr lang="es-ES_tradnl" b="0" baseline="0" noProof="0" dirty="0" smtClean="0">
                <a:solidFill>
                  <a:schemeClr val="tx1">
                    <a:lumMod val="75000"/>
                    <a:lumOff val="25000"/>
                  </a:schemeClr>
                </a:solidFill>
              </a:rPr>
              <a:t>y</a:t>
            </a:r>
            <a:r>
              <a:rPr lang="es-ES_tradnl" b="1" baseline="0" noProof="0" dirty="0" smtClean="0">
                <a:solidFill>
                  <a:schemeClr val="tx1">
                    <a:lumMod val="75000"/>
                    <a:lumOff val="25000"/>
                  </a:schemeClr>
                </a:solidFill>
              </a:rPr>
              <a:t> </a:t>
            </a:r>
            <a:r>
              <a:rPr lang="es-ES_tradnl" b="0" baseline="0" noProof="0" dirty="0" smtClean="0">
                <a:solidFill>
                  <a:schemeClr val="tx1">
                    <a:lumMod val="75000"/>
                    <a:lumOff val="25000"/>
                  </a:schemeClr>
                </a:solidFill>
              </a:rPr>
              <a:t>procure que se mencione lo siguiente</a:t>
            </a:r>
            <a:r>
              <a:rPr lang="es-ES_tradnl" noProof="0" dirty="0" smtClean="0">
                <a:solidFill>
                  <a:schemeClr val="tx1">
                    <a:lumMod val="75000"/>
                    <a:lumOff val="25000"/>
                  </a:schemeClr>
                </a:solidFill>
              </a:rPr>
              <a:t>:</a:t>
            </a:r>
          </a:p>
          <a:p>
            <a:pPr marL="279085" lvl="1" indent="-279085">
              <a:spcBef>
                <a:spcPts val="610"/>
              </a:spcBef>
              <a:spcAft>
                <a:spcPts val="610"/>
              </a:spcAft>
              <a:buBlip>
                <a:blip r:embed="rId5"/>
              </a:buBlip>
              <a:defRPr/>
            </a:pPr>
            <a:r>
              <a:rPr lang="es-ES_tradnl" i="1" dirty="0" smtClean="0">
                <a:solidFill>
                  <a:schemeClr val="tx1">
                    <a:lumMod val="75000"/>
                    <a:lumOff val="25000"/>
                  </a:schemeClr>
                </a:solidFill>
              </a:rPr>
              <a:t>Ingreso bruto</a:t>
            </a:r>
            <a:r>
              <a:rPr lang="es-ES_tradnl" i="1" baseline="0" dirty="0" smtClean="0">
                <a:solidFill>
                  <a:schemeClr val="tx1">
                    <a:lumMod val="75000"/>
                    <a:lumOff val="25000"/>
                  </a:schemeClr>
                </a:solidFill>
              </a:rPr>
              <a:t> </a:t>
            </a:r>
            <a:r>
              <a:rPr lang="es-ES_tradnl" i="0" baseline="0" dirty="0" smtClean="0">
                <a:solidFill>
                  <a:schemeClr val="tx1">
                    <a:lumMod val="75000"/>
                    <a:lumOff val="25000"/>
                  </a:schemeClr>
                </a:solidFill>
              </a:rPr>
              <a:t> es el ingreso sin gastos deducibles. </a:t>
            </a:r>
            <a:endParaRPr lang="es-ES_tradnl" dirty="0" smtClean="0">
              <a:solidFill>
                <a:schemeClr val="tx1">
                  <a:lumMod val="75000"/>
                  <a:lumOff val="25000"/>
                </a:schemeClr>
              </a:solidFill>
            </a:endParaRPr>
          </a:p>
          <a:p>
            <a:pPr marL="279085" lvl="1" indent="-279085">
              <a:spcBef>
                <a:spcPts val="610"/>
              </a:spcBef>
              <a:spcAft>
                <a:spcPts val="610"/>
              </a:spcAft>
              <a:buBlip>
                <a:blip r:embed="rId5"/>
              </a:buBlip>
              <a:defRPr/>
            </a:pPr>
            <a:r>
              <a:rPr lang="es-ES_tradnl" i="1" kern="1200" dirty="0" smtClean="0">
                <a:solidFill>
                  <a:schemeClr val="tx1">
                    <a:lumMod val="75000"/>
                    <a:lumOff val="25000"/>
                  </a:schemeClr>
                </a:solidFill>
                <a:effectLst/>
                <a:latin typeface="News Gothic Std" pitchFamily="34" charset="0"/>
                <a:ea typeface="+mn-ea"/>
                <a:cs typeface="+mn-cs"/>
              </a:rPr>
              <a:t>Ingreso </a:t>
            </a:r>
            <a:r>
              <a:rPr lang="es-ES_tradnl" i="0" kern="1200" dirty="0" smtClean="0">
                <a:solidFill>
                  <a:schemeClr val="tx1">
                    <a:lumMod val="75000"/>
                    <a:lumOff val="25000"/>
                  </a:schemeClr>
                </a:solidFill>
                <a:effectLst/>
                <a:latin typeface="News Gothic Std" pitchFamily="34" charset="0"/>
                <a:ea typeface="+mn-ea"/>
                <a:cs typeface="+mn-cs"/>
              </a:rPr>
              <a:t>neto es el dinero</a:t>
            </a:r>
            <a:r>
              <a:rPr lang="es-ES_tradnl" i="0" kern="1200" baseline="0" dirty="0" smtClean="0">
                <a:solidFill>
                  <a:schemeClr val="tx1">
                    <a:lumMod val="75000"/>
                    <a:lumOff val="25000"/>
                  </a:schemeClr>
                </a:solidFill>
                <a:effectLst/>
                <a:latin typeface="News Gothic Std" pitchFamily="34" charset="0"/>
                <a:ea typeface="+mn-ea"/>
                <a:cs typeface="+mn-cs"/>
              </a:rPr>
              <a:t> que recibe después de deducir impuestos, Seguro Social, seguro médico, cuenta de distribución de gastos flexibles, deducción de 401K, etc. </a:t>
            </a:r>
            <a:endParaRPr lang="es-ES_tradnl" dirty="0" smtClean="0">
              <a:solidFill>
                <a:schemeClr val="tx1">
                  <a:lumMod val="75000"/>
                  <a:lumOff val="25000"/>
                </a:schemeClr>
              </a:solidFill>
            </a:endParaRPr>
          </a:p>
          <a:p>
            <a:pPr marL="0" lvl="1">
              <a:spcBef>
                <a:spcPts val="1223"/>
              </a:spcBef>
            </a:pPr>
            <a:r>
              <a:rPr lang="es-ES_tradnl" noProof="0" dirty="0" smtClean="0">
                <a:solidFill>
                  <a:schemeClr val="tx1">
                    <a:lumMod val="75000"/>
                    <a:lumOff val="25000"/>
                  </a:schemeClr>
                </a:solidFill>
                <a:ea typeface="ＭＳ Ｐゴシック" pitchFamily="34" charset="-128"/>
              </a:rPr>
              <a:t>&lt;haga clic</a:t>
            </a:r>
            <a:r>
              <a:rPr lang="es-ES_tradnl" baseline="0" noProof="0" dirty="0" smtClean="0">
                <a:solidFill>
                  <a:schemeClr val="tx1">
                    <a:lumMod val="75000"/>
                    <a:lumOff val="25000"/>
                  </a:schemeClr>
                </a:solidFill>
                <a:ea typeface="ＭＳ Ｐゴシック" pitchFamily="34" charset="-128"/>
              </a:rPr>
              <a:t> para la siguiente diapositiva</a:t>
            </a:r>
            <a:r>
              <a:rPr lang="es-ES_tradnl" noProof="0" dirty="0" smtClean="0">
                <a:solidFill>
                  <a:schemeClr val="tx1">
                    <a:lumMod val="75000"/>
                    <a:lumOff val="25000"/>
                  </a:schemeClr>
                </a:solidFill>
                <a:ea typeface="ＭＳ Ｐゴシック" pitchFamily="34" charset="-128"/>
              </a:rPr>
              <a:t>&gt;</a:t>
            </a:r>
          </a:p>
          <a:p>
            <a:pPr>
              <a:spcBef>
                <a:spcPts val="1831"/>
              </a:spcBef>
            </a:pPr>
            <a:r>
              <a:rPr lang="es-ES_tradnl" dirty="0" smtClean="0">
                <a:solidFill>
                  <a:schemeClr val="tx1">
                    <a:lumMod val="75000"/>
                    <a:lumOff val="25000"/>
                  </a:schemeClr>
                </a:solidFill>
                <a:latin typeface="Arial" pitchFamily="34" charset="0"/>
                <a:ea typeface="ＭＳ Ｐゴシック" pitchFamily="34" charset="-128"/>
              </a:rPr>
              <a:t>	</a:t>
            </a:r>
          </a:p>
          <a:p>
            <a:pPr eaLnBrk="1" hangingPunct="1"/>
            <a:endParaRPr lang="es-ES_tradnl" b="1" dirty="0" smtClean="0">
              <a:solidFill>
                <a:schemeClr val="tx1">
                  <a:lumMod val="75000"/>
                  <a:lumOff val="25000"/>
                </a:schemeClr>
              </a:solidFill>
            </a:endParaRPr>
          </a:p>
          <a:p>
            <a:endParaRPr lang="es-ES_tradnl" dirty="0">
              <a:solidFill>
                <a:schemeClr val="tx1">
                  <a:lumMod val="75000"/>
                  <a:lumOff val="25000"/>
                </a:schemeClr>
              </a:solidFill>
            </a:endParaRPr>
          </a:p>
        </p:txBody>
      </p:sp>
      <p:pic>
        <p:nvPicPr>
          <p:cNvPr id="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455" y="3149827"/>
            <a:ext cx="699770" cy="6962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Slide Number Placeholder 3"/>
          <p:cNvSpPr txBox="1">
            <a:spLocks/>
          </p:cNvSpPr>
          <p:nvPr/>
        </p:nvSpPr>
        <p:spPr>
          <a:xfrm>
            <a:off x="0" y="8896879"/>
            <a:ext cx="1399540" cy="386821"/>
          </a:xfrm>
          <a:prstGeom prst="rect">
            <a:avLst/>
          </a:prstGeom>
        </p:spPr>
        <p:txBody>
          <a:bodyPr lIns="93028" tIns="46514" rIns="93028" bIns="46514"/>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9085"/>
            <a:fld id="{D1B90812-0B77-449E-AACC-F8C52DA348E8}" type="slidenum">
              <a:rPr lang="en-US" sz="1200">
                <a:latin typeface="News Gothic Std" pitchFamily="34" charset="0"/>
              </a:rPr>
              <a:pPr marL="279085"/>
              <a:t>11</a:t>
            </a:fld>
            <a:endParaRPr lang="en-US" sz="1200" dirty="0">
              <a:latin typeface="News Gothic Std" pitchFamily="34" charset="0"/>
            </a:endParaRPr>
          </a:p>
        </p:txBody>
      </p:sp>
    </p:spTree>
    <p:extLst>
      <p:ext uri="{BB962C8B-B14F-4D97-AF65-F5344CB8AC3E}">
        <p14:creationId xmlns:p14="http://schemas.microsoft.com/office/powerpoint/2010/main" val="31736907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87825" y="1004888"/>
            <a:ext cx="2373313" cy="1781175"/>
          </a:xfrm>
        </p:spPr>
      </p:sp>
      <p:sp>
        <p:nvSpPr>
          <p:cNvPr id="3" name="Notes Placeholder 2"/>
          <p:cNvSpPr>
            <a:spLocks noGrp="1"/>
          </p:cNvSpPr>
          <p:nvPr>
            <p:ph type="body" idx="1"/>
          </p:nvPr>
        </p:nvSpPr>
        <p:spPr>
          <a:xfrm>
            <a:off x="1452995" y="2663357"/>
            <a:ext cx="5392581" cy="6620343"/>
          </a:xfrm>
        </p:spPr>
        <p:txBody>
          <a:bodyPr/>
          <a:lstStyle/>
          <a:p>
            <a:r>
              <a:rPr lang="es-ES_tradnl" b="1" noProof="0" dirty="0" smtClean="0">
                <a:solidFill>
                  <a:schemeClr val="tx1">
                    <a:lumMod val="75000"/>
                    <a:lumOff val="25000"/>
                  </a:schemeClr>
                </a:solidFill>
              </a:rPr>
              <a:t>Gastos</a:t>
            </a:r>
          </a:p>
          <a:p>
            <a:pPr>
              <a:spcBef>
                <a:spcPts val="1831"/>
              </a:spcBef>
            </a:pPr>
            <a:r>
              <a:rPr lang="es-ES_tradnl" b="1" noProof="0" dirty="0" smtClean="0">
                <a:solidFill>
                  <a:schemeClr val="tx1">
                    <a:lumMod val="75000"/>
                    <a:lumOff val="25000"/>
                  </a:schemeClr>
                </a:solidFill>
              </a:rPr>
              <a:t>Diga: </a:t>
            </a:r>
            <a:r>
              <a:rPr lang="es-ES_tradnl" b="0" noProof="0" dirty="0" smtClean="0">
                <a:solidFill>
                  <a:schemeClr val="tx1">
                    <a:lumMod val="75000"/>
                    <a:lumOff val="25000"/>
                  </a:schemeClr>
                </a:solidFill>
              </a:rPr>
              <a:t>Muchas</a:t>
            </a:r>
            <a:r>
              <a:rPr lang="es-ES_tradnl" b="0" baseline="0" noProof="0" dirty="0" smtClean="0">
                <a:solidFill>
                  <a:schemeClr val="tx1">
                    <a:lumMod val="75000"/>
                    <a:lumOff val="25000"/>
                  </a:schemeClr>
                </a:solidFill>
              </a:rPr>
              <a:t> personas sobrestiman su poder adquisitivo. Piensan que todo su salario esta disponible para gastar. Por lo contrario, el plan de gastos se debe basar sólo en el ingreso neto. </a:t>
            </a:r>
            <a:endParaRPr lang="es-ES_tradnl" noProof="0" dirty="0" smtClean="0">
              <a:solidFill>
                <a:schemeClr val="tx1">
                  <a:lumMod val="75000"/>
                  <a:lumOff val="25000"/>
                </a:schemeClr>
              </a:solidFill>
            </a:endParaRPr>
          </a:p>
          <a:p>
            <a:r>
              <a:rPr lang="es-ES_tradnl" noProof="0" dirty="0" smtClean="0">
                <a:solidFill>
                  <a:schemeClr val="tx1">
                    <a:lumMod val="75000"/>
                    <a:lumOff val="25000"/>
                  </a:schemeClr>
                </a:solidFill>
              </a:rPr>
              <a:t> </a:t>
            </a:r>
          </a:p>
          <a:p>
            <a:pPr>
              <a:spcAft>
                <a:spcPts val="306"/>
              </a:spcAft>
            </a:pPr>
            <a:r>
              <a:rPr lang="es-ES_tradnl" noProof="0" dirty="0" smtClean="0">
                <a:solidFill>
                  <a:schemeClr val="tx1">
                    <a:lumMod val="75000"/>
                    <a:lumOff val="25000"/>
                  </a:schemeClr>
                </a:solidFill>
              </a:rPr>
              <a:t>Ahora hablemos de gastos. Vea el centro </a:t>
            </a:r>
            <a:r>
              <a:rPr lang="es-ES_tradnl" baseline="0" noProof="0" dirty="0" smtClean="0">
                <a:solidFill>
                  <a:schemeClr val="tx1">
                    <a:lumMod val="75000"/>
                    <a:lumOff val="25000"/>
                  </a:schemeClr>
                </a:solidFill>
              </a:rPr>
              <a:t>de su hoja de información donde dice Mis Gastos. Primero, vea la lista de Gastos Fijos.</a:t>
            </a:r>
            <a:r>
              <a:rPr lang="es-ES_tradnl" noProof="0" dirty="0" smtClean="0">
                <a:solidFill>
                  <a:schemeClr val="tx1">
                    <a:lumMod val="75000"/>
                    <a:lumOff val="25000"/>
                  </a:schemeClr>
                </a:solidFill>
              </a:rPr>
              <a:t> </a:t>
            </a:r>
            <a:endParaRPr lang="es-ES_tradnl" i="1" noProof="0" dirty="0" smtClean="0">
              <a:solidFill>
                <a:schemeClr val="tx1">
                  <a:lumMod val="75000"/>
                  <a:lumOff val="25000"/>
                </a:schemeClr>
              </a:solidFill>
            </a:endParaRPr>
          </a:p>
          <a:p>
            <a:pPr marL="279085" lvl="1" indent="-279085">
              <a:spcBef>
                <a:spcPts val="610"/>
              </a:spcBef>
              <a:spcAft>
                <a:spcPts val="610"/>
              </a:spcAft>
              <a:buBlip>
                <a:blip r:embed="rId3"/>
              </a:buBlip>
              <a:defRPr/>
            </a:pPr>
            <a:r>
              <a:rPr lang="es-ES_tradnl" b="1" i="1" noProof="0" dirty="0" smtClean="0">
                <a:solidFill>
                  <a:schemeClr val="tx1">
                    <a:lumMod val="75000"/>
                    <a:lumOff val="25000"/>
                  </a:schemeClr>
                </a:solidFill>
              </a:rPr>
              <a:t>Gastos Fijos</a:t>
            </a:r>
            <a:r>
              <a:rPr lang="es-ES_tradnl" b="1" i="1" baseline="0" noProof="0" dirty="0" smtClean="0">
                <a:solidFill>
                  <a:schemeClr val="tx1">
                    <a:lumMod val="75000"/>
                    <a:lumOff val="25000"/>
                  </a:schemeClr>
                </a:solidFill>
              </a:rPr>
              <a:t> </a:t>
            </a:r>
            <a:r>
              <a:rPr lang="es-ES_tradnl" b="0" i="0" baseline="0" noProof="0" dirty="0" smtClean="0">
                <a:solidFill>
                  <a:schemeClr val="tx1">
                    <a:lumMod val="75000"/>
                    <a:lumOff val="25000"/>
                  </a:schemeClr>
                </a:solidFill>
              </a:rPr>
              <a:t>no cambian con los meses. Típicamente, no hay control sobre el monto pagado. Algunos ejemplos incluyen la renta/hipoteca, impuestos sobre propiedad, jardín infantil/ cuidado de ancianos, pagos de vehículo u otros pagos de préstamos.</a:t>
            </a:r>
          </a:p>
          <a:p>
            <a:pPr marL="0" lvl="1" indent="0">
              <a:spcBef>
                <a:spcPts val="610"/>
              </a:spcBef>
              <a:spcAft>
                <a:spcPts val="610"/>
              </a:spcAft>
              <a:buNone/>
              <a:defRPr/>
            </a:pPr>
            <a:r>
              <a:rPr lang="es-ES_tradnl" b="0" i="0" baseline="0" noProof="0" dirty="0" smtClean="0">
                <a:solidFill>
                  <a:schemeClr val="tx1">
                    <a:lumMod val="75000"/>
                    <a:lumOff val="25000"/>
                  </a:schemeClr>
                </a:solidFill>
              </a:rPr>
              <a:t> </a:t>
            </a:r>
            <a:endParaRPr lang="es-ES_tradnl" noProof="0" dirty="0" smtClean="0">
              <a:solidFill>
                <a:schemeClr val="tx1">
                  <a:lumMod val="75000"/>
                  <a:lumOff val="25000"/>
                </a:schemeClr>
              </a:solidFill>
            </a:endParaRPr>
          </a:p>
          <a:p>
            <a:pPr marL="0" lvl="1">
              <a:spcBef>
                <a:spcPts val="610"/>
              </a:spcBef>
              <a:spcAft>
                <a:spcPts val="306"/>
              </a:spcAft>
              <a:defRPr/>
            </a:pPr>
            <a:r>
              <a:rPr lang="es-ES_tradnl" noProof="0" dirty="0" smtClean="0">
                <a:solidFill>
                  <a:schemeClr val="tx1">
                    <a:lumMod val="75000"/>
                    <a:lumOff val="25000"/>
                  </a:schemeClr>
                </a:solidFill>
              </a:rPr>
              <a:t>Ahora, vea la última columna de la derecha</a:t>
            </a:r>
            <a:r>
              <a:rPr lang="es-ES_tradnl" baseline="0" noProof="0" dirty="0" smtClean="0">
                <a:solidFill>
                  <a:schemeClr val="tx1">
                    <a:lumMod val="75000"/>
                    <a:lumOff val="25000"/>
                  </a:schemeClr>
                </a:solidFill>
              </a:rPr>
              <a:t>, Gastos Variables.  </a:t>
            </a:r>
            <a:endParaRPr lang="es-ES_tradnl" noProof="0" dirty="0" smtClean="0">
              <a:solidFill>
                <a:schemeClr val="tx1">
                  <a:lumMod val="75000"/>
                  <a:lumOff val="25000"/>
                </a:schemeClr>
              </a:solidFill>
            </a:endParaRPr>
          </a:p>
          <a:p>
            <a:pPr marL="279085" lvl="1" indent="-279085">
              <a:spcBef>
                <a:spcPts val="610"/>
              </a:spcBef>
              <a:spcAft>
                <a:spcPts val="610"/>
              </a:spcAft>
              <a:buBlip>
                <a:blip r:embed="rId3"/>
              </a:buBlip>
              <a:defRPr/>
            </a:pPr>
            <a:r>
              <a:rPr lang="es-ES_tradnl" b="1" i="1" noProof="0" dirty="0" smtClean="0">
                <a:solidFill>
                  <a:schemeClr val="tx1">
                    <a:lumMod val="75000"/>
                    <a:lumOff val="25000"/>
                  </a:schemeClr>
                </a:solidFill>
              </a:rPr>
              <a:t>Gastos Variables </a:t>
            </a:r>
            <a:r>
              <a:rPr lang="es-ES_tradnl" b="0" i="0" noProof="0" dirty="0" smtClean="0">
                <a:solidFill>
                  <a:schemeClr val="tx1">
                    <a:lumMod val="75000"/>
                    <a:lumOff val="25000"/>
                  </a:schemeClr>
                </a:solidFill>
              </a:rPr>
              <a:t>pueden variar según su situación</a:t>
            </a:r>
            <a:r>
              <a:rPr lang="es-ES_tradnl" b="0" i="0" baseline="0" noProof="0" dirty="0" smtClean="0">
                <a:solidFill>
                  <a:schemeClr val="tx1">
                    <a:lumMod val="75000"/>
                    <a:lumOff val="25000"/>
                  </a:schemeClr>
                </a:solidFill>
              </a:rPr>
              <a:t> (por ejemplo, medicinas recetadas, visitas médicas, hospitalizaciones, aparatos/equipos médicos, servicios públicos, comida, transporte/gasolina, cuidado infantil y entretenimiento). Quizás tenga un cierto control sobre algunos sus pagos. Por ejemplo, usted podría decidir en bajar el termostato de su hogar durante el invierno para reducir el costo de calefacción</a:t>
            </a:r>
            <a:r>
              <a:rPr lang="es-ES_tradnl" b="1" i="1" baseline="0" noProof="0" dirty="0" smtClean="0">
                <a:solidFill>
                  <a:schemeClr val="tx1">
                    <a:lumMod val="75000"/>
                    <a:lumOff val="25000"/>
                  </a:schemeClr>
                </a:solidFill>
              </a:rPr>
              <a:t> </a:t>
            </a:r>
            <a:r>
              <a:rPr lang="es-ES_tradnl" b="0" i="0" baseline="0" noProof="0" dirty="0" smtClean="0">
                <a:solidFill>
                  <a:schemeClr val="tx1">
                    <a:lumMod val="75000"/>
                    <a:lumOff val="25000"/>
                  </a:schemeClr>
                </a:solidFill>
              </a:rPr>
              <a:t>y pagar menos durante esos meses. </a:t>
            </a:r>
          </a:p>
          <a:p>
            <a:pPr marL="0" lvl="1" indent="0">
              <a:spcBef>
                <a:spcPts val="610"/>
              </a:spcBef>
              <a:spcAft>
                <a:spcPts val="610"/>
              </a:spcAft>
              <a:buNone/>
              <a:defRPr/>
            </a:pPr>
            <a:endParaRPr lang="es-ES_tradnl" noProof="0" dirty="0" smtClean="0">
              <a:solidFill>
                <a:schemeClr val="tx1">
                  <a:lumMod val="75000"/>
                  <a:lumOff val="25000"/>
                </a:schemeClr>
              </a:solidFill>
            </a:endParaRPr>
          </a:p>
          <a:p>
            <a:pPr marL="0" lvl="1">
              <a:spcBef>
                <a:spcPts val="610"/>
              </a:spcBef>
              <a:spcAft>
                <a:spcPts val="610"/>
              </a:spcAft>
              <a:defRPr/>
            </a:pPr>
            <a:r>
              <a:rPr lang="es-ES_tradnl" noProof="0" dirty="0" smtClean="0">
                <a:solidFill>
                  <a:schemeClr val="tx1">
                    <a:lumMod val="75000"/>
                    <a:lumOff val="25000"/>
                  </a:schemeClr>
                </a:solidFill>
              </a:rPr>
              <a:t>Cuando esté ingresando</a:t>
            </a:r>
            <a:r>
              <a:rPr lang="es-ES_tradnl" baseline="0" noProof="0" dirty="0" smtClean="0">
                <a:solidFill>
                  <a:schemeClr val="tx1">
                    <a:lumMod val="75000"/>
                    <a:lumOff val="25000"/>
                  </a:schemeClr>
                </a:solidFill>
              </a:rPr>
              <a:t> sus gastos (fijos y variables), siéntase con la libertad de modificar las categorías. Por ejemplo, si usted no paga por su vehículo, elimine esa línea. Si tiene otros gastos fijos o variables, agréguelos en una nueva fila. </a:t>
            </a:r>
            <a:endParaRPr lang="es-ES_tradnl" noProof="0" dirty="0" smtClean="0">
              <a:solidFill>
                <a:schemeClr val="tx1">
                  <a:lumMod val="75000"/>
                  <a:lumOff val="25000"/>
                </a:schemeClr>
              </a:solidFill>
            </a:endParaRPr>
          </a:p>
          <a:p>
            <a:pPr marL="0" lvl="1">
              <a:spcBef>
                <a:spcPts val="610"/>
              </a:spcBef>
              <a:spcAft>
                <a:spcPts val="610"/>
              </a:spcAft>
              <a:defRPr/>
            </a:pPr>
            <a:r>
              <a:rPr lang="es-ES_tradnl" b="1" noProof="0" dirty="0" smtClean="0">
                <a:solidFill>
                  <a:schemeClr val="tx1">
                    <a:lumMod val="75000"/>
                    <a:lumOff val="25000"/>
                  </a:schemeClr>
                </a:solidFill>
              </a:rPr>
              <a:t>Pregunte: </a:t>
            </a:r>
            <a:r>
              <a:rPr lang="es-ES_tradnl" b="0" noProof="0" dirty="0" smtClean="0">
                <a:solidFill>
                  <a:schemeClr val="tx1">
                    <a:lumMod val="75000"/>
                    <a:lumOff val="25000"/>
                  </a:schemeClr>
                </a:solidFill>
              </a:rPr>
              <a:t>Tómese</a:t>
            </a:r>
            <a:r>
              <a:rPr lang="es-ES_tradnl" b="0" baseline="0" noProof="0" dirty="0" smtClean="0">
                <a:solidFill>
                  <a:schemeClr val="tx1">
                    <a:lumMod val="75000"/>
                    <a:lumOff val="25000"/>
                  </a:schemeClr>
                </a:solidFill>
              </a:rPr>
              <a:t> un momento para revisar su lista y estudiar sus gastos. ¿Tiene alguna pregunta sobre su lista? </a:t>
            </a:r>
            <a:r>
              <a:rPr lang="es-ES_tradnl" b="1" baseline="0" noProof="0" dirty="0" smtClean="0">
                <a:solidFill>
                  <a:schemeClr val="tx1">
                    <a:lumMod val="75000"/>
                    <a:lumOff val="25000"/>
                  </a:schemeClr>
                </a:solidFill>
              </a:rPr>
              <a:t>Responda todas las preguntas. </a:t>
            </a:r>
            <a:endParaRPr lang="es-ES_tradnl" b="1" noProof="0" dirty="0" smtClean="0">
              <a:solidFill>
                <a:schemeClr val="tx1">
                  <a:lumMod val="75000"/>
                  <a:lumOff val="25000"/>
                </a:schemeClr>
              </a:solidFill>
            </a:endParaRPr>
          </a:p>
          <a:p>
            <a:pPr marL="0" lvl="1">
              <a:spcBef>
                <a:spcPts val="610"/>
              </a:spcBef>
              <a:spcAft>
                <a:spcPts val="610"/>
              </a:spcAft>
              <a:defRPr/>
            </a:pPr>
            <a:endParaRPr lang="es-ES_tradnl" noProof="0" dirty="0" smtClean="0">
              <a:solidFill>
                <a:schemeClr val="tx1">
                  <a:lumMod val="75000"/>
                  <a:lumOff val="25000"/>
                </a:schemeClr>
              </a:solidFill>
            </a:endParaRPr>
          </a:p>
          <a:p>
            <a:pPr marL="0" lvl="1">
              <a:spcBef>
                <a:spcPts val="1223"/>
              </a:spcBef>
            </a:pPr>
            <a:r>
              <a:rPr lang="es-ES_tradnl" noProof="0" dirty="0" smtClean="0">
                <a:solidFill>
                  <a:schemeClr val="tx1">
                    <a:lumMod val="75000"/>
                    <a:lumOff val="25000"/>
                  </a:schemeClr>
                </a:solidFill>
                <a:ea typeface="ＭＳ Ｐゴシック" pitchFamily="34" charset="-128"/>
              </a:rPr>
              <a:t>&lt;haga clic</a:t>
            </a:r>
            <a:r>
              <a:rPr lang="es-ES_tradnl" baseline="0" noProof="0" dirty="0" smtClean="0">
                <a:solidFill>
                  <a:schemeClr val="tx1">
                    <a:lumMod val="75000"/>
                    <a:lumOff val="25000"/>
                  </a:schemeClr>
                </a:solidFill>
                <a:ea typeface="ＭＳ Ｐゴシック" pitchFamily="34" charset="-128"/>
              </a:rPr>
              <a:t> para la siguiente diapositiva</a:t>
            </a:r>
            <a:r>
              <a:rPr lang="es-ES_tradnl" noProof="0" dirty="0" smtClean="0">
                <a:solidFill>
                  <a:schemeClr val="tx1">
                    <a:lumMod val="75000"/>
                    <a:lumOff val="25000"/>
                  </a:schemeClr>
                </a:solidFill>
                <a:ea typeface="ＭＳ Ｐゴシック" pitchFamily="34" charset="-128"/>
              </a:rPr>
              <a:t>&gt;</a:t>
            </a:r>
          </a:p>
          <a:p>
            <a:pPr marL="0" lvl="1">
              <a:spcBef>
                <a:spcPts val="610"/>
              </a:spcBef>
              <a:spcAft>
                <a:spcPts val="610"/>
              </a:spcAft>
              <a:defRPr/>
            </a:pPr>
            <a:endParaRPr lang="es-ES_tradnl" noProof="0" dirty="0" smtClean="0">
              <a:solidFill>
                <a:schemeClr val="tx1">
                  <a:lumMod val="75000"/>
                  <a:lumOff val="25000"/>
                </a:schemeClr>
              </a:solidFill>
            </a:endParaRPr>
          </a:p>
          <a:p>
            <a:endParaRPr lang="es-ES_tradnl" noProof="0" dirty="0">
              <a:solidFill>
                <a:schemeClr val="tx1">
                  <a:lumMod val="75000"/>
                  <a:lumOff val="25000"/>
                </a:schemeClr>
              </a:solidFill>
            </a:endParaRPr>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455" y="3265413"/>
            <a:ext cx="699770" cy="6962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Slide Number Placeholder 3"/>
          <p:cNvSpPr txBox="1">
            <a:spLocks/>
          </p:cNvSpPr>
          <p:nvPr/>
        </p:nvSpPr>
        <p:spPr>
          <a:xfrm>
            <a:off x="0" y="8896879"/>
            <a:ext cx="1399540" cy="386821"/>
          </a:xfrm>
          <a:prstGeom prst="rect">
            <a:avLst/>
          </a:prstGeom>
        </p:spPr>
        <p:txBody>
          <a:bodyPr lIns="93028" tIns="46514" rIns="93028" bIns="46514"/>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9085"/>
            <a:fld id="{D1B90812-0B77-449E-AACC-F8C52DA348E8}" type="slidenum">
              <a:rPr lang="en-US" sz="1200">
                <a:latin typeface="News Gothic Std" pitchFamily="34" charset="0"/>
              </a:rPr>
              <a:pPr marL="279085"/>
              <a:t>12</a:t>
            </a:fld>
            <a:endParaRPr lang="en-US" sz="1200" dirty="0">
              <a:latin typeface="News Gothic Std" pitchFamily="34" charset="0"/>
            </a:endParaRPr>
          </a:p>
        </p:txBody>
      </p:sp>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3582" y="7829899"/>
            <a:ext cx="699770" cy="6962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21257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87825" y="1004888"/>
            <a:ext cx="2373313" cy="1781175"/>
          </a:xfrm>
        </p:spPr>
      </p:sp>
      <p:sp>
        <p:nvSpPr>
          <p:cNvPr id="3" name="Notes Placeholder 2"/>
          <p:cNvSpPr>
            <a:spLocks noGrp="1"/>
          </p:cNvSpPr>
          <p:nvPr>
            <p:ph type="body" idx="1"/>
          </p:nvPr>
        </p:nvSpPr>
        <p:spPr>
          <a:xfrm>
            <a:off x="1452995" y="2923722"/>
            <a:ext cx="4767182" cy="6282615"/>
          </a:xfrm>
        </p:spPr>
        <p:txBody>
          <a:bodyPr/>
          <a:lstStyle/>
          <a:p>
            <a:r>
              <a:rPr lang="en-US" b="1" dirty="0" smtClean="0">
                <a:solidFill>
                  <a:schemeClr val="tx1">
                    <a:lumMod val="75000"/>
                    <a:lumOff val="25000"/>
                  </a:schemeClr>
                </a:solidFill>
              </a:rPr>
              <a:t>Plan Personal </a:t>
            </a:r>
            <a:r>
              <a:rPr lang="es-ES_tradnl" b="1" noProof="0" dirty="0" smtClean="0">
                <a:solidFill>
                  <a:schemeClr val="tx1">
                    <a:lumMod val="75000"/>
                    <a:lumOff val="25000"/>
                  </a:schemeClr>
                </a:solidFill>
              </a:rPr>
              <a:t>de Gastos – Ingresos</a:t>
            </a:r>
          </a:p>
          <a:p>
            <a:pPr>
              <a:spcBef>
                <a:spcPts val="1831"/>
              </a:spcBef>
              <a:spcAft>
                <a:spcPts val="610"/>
              </a:spcAft>
            </a:pPr>
            <a:r>
              <a:rPr lang="es-ES_tradnl" b="1" noProof="0" dirty="0" smtClean="0">
                <a:solidFill>
                  <a:schemeClr val="tx1">
                    <a:lumMod val="75000"/>
                    <a:lumOff val="25000"/>
                  </a:schemeClr>
                </a:solidFill>
              </a:rPr>
              <a:t>Diga: </a:t>
            </a:r>
            <a:r>
              <a:rPr lang="es-ES_tradnl" b="0" noProof="0" dirty="0" smtClean="0">
                <a:solidFill>
                  <a:schemeClr val="tx1">
                    <a:lumMod val="75000"/>
                    <a:lumOff val="25000"/>
                  </a:schemeClr>
                </a:solidFill>
              </a:rPr>
              <a:t>Al preparar </a:t>
            </a:r>
            <a:r>
              <a:rPr lang="es-ES_tradnl" b="0" baseline="0" noProof="0" dirty="0" smtClean="0">
                <a:solidFill>
                  <a:schemeClr val="tx1">
                    <a:lumMod val="75000"/>
                    <a:lumOff val="25000"/>
                  </a:schemeClr>
                </a:solidFill>
              </a:rPr>
              <a:t>su hoja de cálculo para cada mes, entenderá su flujo de dinero en efectivo- que incluye toda la entrada y salida de su dinero.  La meta es que entre más dinero del que sale. </a:t>
            </a:r>
          </a:p>
          <a:p>
            <a:pPr>
              <a:spcBef>
                <a:spcPts val="1831"/>
              </a:spcBef>
              <a:spcAft>
                <a:spcPts val="610"/>
              </a:spcAft>
            </a:pPr>
            <a:r>
              <a:rPr lang="es-ES_tradnl" b="0" baseline="0" noProof="0" dirty="0" smtClean="0">
                <a:solidFill>
                  <a:schemeClr val="tx1">
                    <a:lumMod val="75000"/>
                    <a:lumOff val="25000"/>
                  </a:schemeClr>
                </a:solidFill>
              </a:rPr>
              <a:t>Ya que hemos conversado sobre el ingreso bruto y neto, al igual que los gastos fijos y variables, tomemos a esta familia, los García, como ejemplo. </a:t>
            </a:r>
          </a:p>
          <a:p>
            <a:pPr>
              <a:spcBef>
                <a:spcPts val="1831"/>
              </a:spcBef>
              <a:spcAft>
                <a:spcPts val="610"/>
              </a:spcAft>
            </a:pPr>
            <a:endParaRPr lang="es-ES_tradnl" b="1" noProof="0" dirty="0" smtClean="0">
              <a:solidFill>
                <a:schemeClr val="tx1">
                  <a:lumMod val="75000"/>
                  <a:lumOff val="25000"/>
                </a:schemeClr>
              </a:solidFill>
            </a:endParaRPr>
          </a:p>
          <a:p>
            <a:pPr>
              <a:spcBef>
                <a:spcPts val="1831"/>
              </a:spcBef>
              <a:spcAft>
                <a:spcPts val="610"/>
              </a:spcAft>
            </a:pPr>
            <a:r>
              <a:rPr lang="es-ES_tradnl" b="0" noProof="0" dirty="0" smtClean="0">
                <a:solidFill>
                  <a:schemeClr val="tx1">
                    <a:lumMod val="75000"/>
                    <a:lumOff val="25000"/>
                  </a:schemeClr>
                </a:solidFill>
              </a:rPr>
              <a:t>Primero,</a:t>
            </a:r>
            <a:r>
              <a:rPr lang="es-ES_tradnl" b="0" baseline="0" noProof="0" dirty="0" smtClean="0">
                <a:solidFill>
                  <a:schemeClr val="tx1">
                    <a:lumMod val="75000"/>
                    <a:lumOff val="25000"/>
                  </a:schemeClr>
                </a:solidFill>
              </a:rPr>
              <a:t> ellos anotaron la fuente de sus ingresos y la cantidad combinada. Por ejemplo, sus sueldos netos mensuales – o lo que les queda después de todos los impuestos, etc. </a:t>
            </a:r>
          </a:p>
          <a:p>
            <a:pPr>
              <a:spcBef>
                <a:spcPts val="1831"/>
              </a:spcBef>
              <a:spcAft>
                <a:spcPts val="610"/>
              </a:spcAft>
            </a:pPr>
            <a:r>
              <a:rPr lang="es-ES_tradnl" b="0" noProof="0" dirty="0" smtClean="0">
                <a:solidFill>
                  <a:schemeClr val="tx1">
                    <a:lumMod val="75000"/>
                    <a:lumOff val="25000"/>
                  </a:schemeClr>
                </a:solidFill>
              </a:rPr>
              <a:t>Asegúrese</a:t>
            </a:r>
            <a:r>
              <a:rPr lang="es-ES_tradnl" b="0" baseline="0" noProof="0" dirty="0" smtClean="0">
                <a:solidFill>
                  <a:schemeClr val="tx1">
                    <a:lumMod val="75000"/>
                    <a:lumOff val="25000"/>
                  </a:schemeClr>
                </a:solidFill>
              </a:rPr>
              <a:t> de tomar en cuenta si un ingreso es continuo o pudiese descontinuar en un futuro cercano. Por ejemplo, si usted recibe un ingreso como un beneficio por desempleado, piense hasta cuando lo estará recibiendo.</a:t>
            </a:r>
          </a:p>
          <a:p>
            <a:pPr>
              <a:spcBef>
                <a:spcPts val="1831"/>
              </a:spcBef>
              <a:spcAft>
                <a:spcPts val="610"/>
              </a:spcAft>
            </a:pPr>
            <a:r>
              <a:rPr lang="es-ES_tradnl" b="0" baseline="0" noProof="0" dirty="0" smtClean="0">
                <a:solidFill>
                  <a:schemeClr val="tx1">
                    <a:lumMod val="75000"/>
                    <a:lumOff val="25000"/>
                  </a:schemeClr>
                </a:solidFill>
              </a:rPr>
              <a:t>Recuerde incluir también devoluciones de impuestos, cheques de bono o cualquier otro ingreso que reciba trimestral, anual o en cualquier otro intervalo.  </a:t>
            </a:r>
          </a:p>
          <a:p>
            <a:pPr>
              <a:spcBef>
                <a:spcPts val="1831"/>
              </a:spcBef>
              <a:spcAft>
                <a:spcPts val="610"/>
              </a:spcAft>
            </a:pPr>
            <a:endParaRPr lang="es-ES_tradnl" b="0" baseline="0" noProof="0" dirty="0" smtClean="0">
              <a:solidFill>
                <a:schemeClr val="tx1">
                  <a:lumMod val="75000"/>
                  <a:lumOff val="25000"/>
                </a:schemeClr>
              </a:solidFill>
            </a:endParaRPr>
          </a:p>
          <a:p>
            <a:pPr>
              <a:spcBef>
                <a:spcPts val="1831"/>
              </a:spcBef>
              <a:spcAft>
                <a:spcPts val="610"/>
              </a:spcAft>
            </a:pPr>
            <a:r>
              <a:rPr lang="es-ES_tradnl" b="0" baseline="0" noProof="0" dirty="0" smtClean="0">
                <a:solidFill>
                  <a:schemeClr val="tx1">
                    <a:lumMod val="75000"/>
                    <a:lumOff val="25000"/>
                  </a:schemeClr>
                </a:solidFill>
              </a:rPr>
              <a:t>En el caso de los García, el Sr. García tiene una entrada mensual de $3,500 por su trabajo en IT y la Sra. García, que trabaja medio tiempo en la guardería, recibe un ingreso de $1,140 al mes. Además, ellos ganan $10 mensuales por interés de sus inversiones. </a:t>
            </a:r>
            <a:endParaRPr lang="es-ES_tradnl" b="0" noProof="0" dirty="0" smtClean="0">
              <a:solidFill>
                <a:schemeClr val="tx1">
                  <a:lumMod val="75000"/>
                  <a:lumOff val="25000"/>
                </a:schemeClr>
              </a:solidFill>
            </a:endParaRPr>
          </a:p>
          <a:p>
            <a:pPr>
              <a:spcBef>
                <a:spcPts val="1831"/>
              </a:spcBef>
              <a:spcAft>
                <a:spcPts val="610"/>
              </a:spcAft>
            </a:pPr>
            <a:endParaRPr lang="en-US" b="1" dirty="0" smtClean="0">
              <a:solidFill>
                <a:schemeClr val="tx1">
                  <a:lumMod val="75000"/>
                  <a:lumOff val="25000"/>
                </a:schemeClr>
              </a:solidFill>
            </a:endParaRPr>
          </a:p>
          <a:p>
            <a:pPr marL="0" lvl="1">
              <a:spcBef>
                <a:spcPts val="1223"/>
              </a:spcBef>
            </a:pPr>
            <a:r>
              <a:rPr lang="es-ES_tradnl" noProof="0" dirty="0" smtClean="0">
                <a:solidFill>
                  <a:schemeClr val="tx1">
                    <a:lumMod val="75000"/>
                    <a:lumOff val="25000"/>
                  </a:schemeClr>
                </a:solidFill>
                <a:ea typeface="ＭＳ Ｐゴシック" pitchFamily="34" charset="-128"/>
              </a:rPr>
              <a:t>&lt;haga clic</a:t>
            </a:r>
            <a:r>
              <a:rPr lang="es-ES_tradnl" baseline="0" noProof="0" dirty="0" smtClean="0">
                <a:solidFill>
                  <a:schemeClr val="tx1">
                    <a:lumMod val="75000"/>
                    <a:lumOff val="25000"/>
                  </a:schemeClr>
                </a:solidFill>
                <a:ea typeface="ＭＳ Ｐゴシック" pitchFamily="34" charset="-128"/>
              </a:rPr>
              <a:t> para la siguiente diapositiva</a:t>
            </a:r>
            <a:r>
              <a:rPr lang="es-ES_tradnl" noProof="0" dirty="0" smtClean="0">
                <a:solidFill>
                  <a:schemeClr val="tx1">
                    <a:lumMod val="75000"/>
                    <a:lumOff val="25000"/>
                  </a:schemeClr>
                </a:solidFill>
                <a:ea typeface="ＭＳ Ｐゴシック" pitchFamily="34" charset="-128"/>
              </a:rPr>
              <a:t>&gt;</a:t>
            </a:r>
          </a:p>
          <a:p>
            <a:pPr marL="0" lvl="1">
              <a:spcBef>
                <a:spcPts val="610"/>
              </a:spcBef>
              <a:spcAft>
                <a:spcPts val="610"/>
              </a:spcAft>
              <a:defRPr/>
            </a:pPr>
            <a:endParaRPr lang="en-US" dirty="0" smtClean="0">
              <a:solidFill>
                <a:schemeClr val="tx1">
                  <a:lumMod val="75000"/>
                  <a:lumOff val="25000"/>
                </a:schemeClr>
              </a:solidFill>
            </a:endParaRPr>
          </a:p>
          <a:p>
            <a:r>
              <a:rPr lang="en-US" dirty="0" smtClean="0">
                <a:solidFill>
                  <a:schemeClr val="tx1">
                    <a:lumMod val="75000"/>
                    <a:lumOff val="25000"/>
                  </a:schemeClr>
                </a:solidFill>
              </a:rPr>
              <a:t> </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567" y="3404023"/>
            <a:ext cx="699770" cy="6962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Slide Number Placeholder 3"/>
          <p:cNvSpPr txBox="1">
            <a:spLocks/>
          </p:cNvSpPr>
          <p:nvPr/>
        </p:nvSpPr>
        <p:spPr>
          <a:xfrm>
            <a:off x="0" y="8896879"/>
            <a:ext cx="1399540" cy="386821"/>
          </a:xfrm>
          <a:prstGeom prst="rect">
            <a:avLst/>
          </a:prstGeom>
        </p:spPr>
        <p:txBody>
          <a:bodyPr lIns="93028" tIns="46514" rIns="93028" bIns="46514"/>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9085"/>
            <a:fld id="{D1B90812-0B77-449E-AACC-F8C52DA348E8}" type="slidenum">
              <a:rPr lang="en-US" sz="1200">
                <a:latin typeface="News Gothic Std" pitchFamily="34" charset="0"/>
              </a:rPr>
              <a:pPr marL="279085"/>
              <a:t>13</a:t>
            </a:fld>
            <a:endParaRPr lang="en-US" sz="1200" dirty="0">
              <a:latin typeface="News Gothic Std" pitchFamily="34" charset="0"/>
            </a:endParaRPr>
          </a:p>
        </p:txBody>
      </p:sp>
    </p:spTree>
    <p:extLst>
      <p:ext uri="{BB962C8B-B14F-4D97-AF65-F5344CB8AC3E}">
        <p14:creationId xmlns:p14="http://schemas.microsoft.com/office/powerpoint/2010/main" val="7594664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87825" y="1004888"/>
            <a:ext cx="2373313" cy="1781175"/>
          </a:xfrm>
        </p:spPr>
      </p:sp>
      <p:sp>
        <p:nvSpPr>
          <p:cNvPr id="3" name="Notes Placeholder 2"/>
          <p:cNvSpPr>
            <a:spLocks noGrp="1"/>
          </p:cNvSpPr>
          <p:nvPr>
            <p:ph type="body" idx="1"/>
          </p:nvPr>
        </p:nvSpPr>
        <p:spPr>
          <a:xfrm>
            <a:off x="1452995" y="2923721"/>
            <a:ext cx="4922687" cy="6050523"/>
          </a:xfrm>
        </p:spPr>
        <p:txBody>
          <a:bodyPr/>
          <a:lstStyle/>
          <a:p>
            <a:r>
              <a:rPr lang="es-ES_tradnl" b="1" noProof="0" dirty="0" smtClean="0">
                <a:solidFill>
                  <a:schemeClr val="tx1">
                    <a:lumMod val="75000"/>
                    <a:lumOff val="25000"/>
                  </a:schemeClr>
                </a:solidFill>
              </a:rPr>
              <a:t>Plan</a:t>
            </a:r>
            <a:r>
              <a:rPr lang="es-ES_tradnl" b="1" baseline="0" noProof="0" dirty="0" smtClean="0">
                <a:solidFill>
                  <a:schemeClr val="tx1">
                    <a:lumMod val="75000"/>
                    <a:lumOff val="25000"/>
                  </a:schemeClr>
                </a:solidFill>
              </a:rPr>
              <a:t> Personal de Gastos – Gastos</a:t>
            </a:r>
            <a:endParaRPr lang="es-ES_tradnl" b="1" noProof="0" dirty="0" smtClean="0">
              <a:solidFill>
                <a:schemeClr val="tx1">
                  <a:lumMod val="75000"/>
                  <a:lumOff val="25000"/>
                </a:schemeClr>
              </a:solidFill>
            </a:endParaRPr>
          </a:p>
          <a:p>
            <a:pPr>
              <a:spcBef>
                <a:spcPts val="1831"/>
              </a:spcBef>
              <a:spcAft>
                <a:spcPts val="306"/>
              </a:spcAft>
            </a:pPr>
            <a:r>
              <a:rPr lang="es-ES_tradnl" b="1" noProof="0" dirty="0" smtClean="0">
                <a:solidFill>
                  <a:schemeClr val="tx1">
                    <a:lumMod val="75000"/>
                    <a:lumOff val="25000"/>
                  </a:schemeClr>
                </a:solidFill>
              </a:rPr>
              <a:t>Diga: </a:t>
            </a:r>
            <a:r>
              <a:rPr lang="es-ES_tradnl" noProof="0" dirty="0" smtClean="0">
                <a:solidFill>
                  <a:schemeClr val="tx1">
                    <a:lumMod val="75000"/>
                    <a:lumOff val="25000"/>
                  </a:schemeClr>
                </a:solidFill>
              </a:rPr>
              <a:t> Estos son los</a:t>
            </a:r>
            <a:r>
              <a:rPr lang="es-ES_tradnl" baseline="0" noProof="0" dirty="0" smtClean="0">
                <a:solidFill>
                  <a:schemeClr val="tx1">
                    <a:lumMod val="75000"/>
                    <a:lumOff val="25000"/>
                  </a:schemeClr>
                </a:solidFill>
              </a:rPr>
              <a:t> gastos fijos y variables de la familia García. Considere lo siguiente</a:t>
            </a:r>
            <a:r>
              <a:rPr lang="es-ES_tradnl" noProof="0" dirty="0" smtClean="0">
                <a:solidFill>
                  <a:schemeClr val="tx1">
                    <a:lumMod val="75000"/>
                    <a:lumOff val="25000"/>
                  </a:schemeClr>
                </a:solidFill>
              </a:rPr>
              <a:t>.</a:t>
            </a:r>
          </a:p>
          <a:p>
            <a:pPr marL="0" lvl="1">
              <a:spcBef>
                <a:spcPts val="610"/>
              </a:spcBef>
              <a:spcAft>
                <a:spcPts val="610"/>
              </a:spcAft>
              <a:defRPr/>
            </a:pPr>
            <a:r>
              <a:rPr lang="es-ES_tradnl" b="1" noProof="0" dirty="0" smtClean="0">
                <a:solidFill>
                  <a:schemeClr val="tx1">
                    <a:lumMod val="75000"/>
                    <a:lumOff val="25000"/>
                  </a:schemeClr>
                </a:solidFill>
              </a:rPr>
              <a:t>Pregunte: </a:t>
            </a:r>
            <a:r>
              <a:rPr lang="es-ES_tradnl" b="0" noProof="0" dirty="0" smtClean="0">
                <a:solidFill>
                  <a:schemeClr val="tx1">
                    <a:lumMod val="75000"/>
                    <a:lumOff val="25000"/>
                  </a:schemeClr>
                </a:solidFill>
              </a:rPr>
              <a:t>Que opina d</a:t>
            </a:r>
            <a:r>
              <a:rPr lang="es-ES_tradnl" b="0" baseline="0" noProof="0" dirty="0" smtClean="0">
                <a:solidFill>
                  <a:schemeClr val="tx1">
                    <a:lumMod val="75000"/>
                    <a:lumOff val="25000"/>
                  </a:schemeClr>
                </a:solidFill>
              </a:rPr>
              <a:t>el flujo de dinero en efectivo de los García?</a:t>
            </a:r>
          </a:p>
          <a:p>
            <a:pPr marL="0" lvl="1">
              <a:spcBef>
                <a:spcPts val="610"/>
              </a:spcBef>
              <a:spcAft>
                <a:spcPts val="610"/>
              </a:spcAft>
              <a:defRPr/>
            </a:pPr>
            <a:r>
              <a:rPr lang="es-ES_tradnl" b="1" noProof="0" dirty="0" smtClean="0">
                <a:solidFill>
                  <a:schemeClr val="tx1">
                    <a:lumMod val="75000"/>
                    <a:lumOff val="25000"/>
                  </a:schemeClr>
                </a:solidFill>
              </a:rPr>
              <a:t>Explique</a:t>
            </a:r>
            <a:r>
              <a:rPr lang="es-ES_tradnl" b="1" baseline="0" noProof="0" dirty="0" smtClean="0">
                <a:solidFill>
                  <a:schemeClr val="tx1">
                    <a:lumMod val="75000"/>
                    <a:lumOff val="25000"/>
                  </a:schemeClr>
                </a:solidFill>
              </a:rPr>
              <a:t> </a:t>
            </a:r>
            <a:r>
              <a:rPr lang="es-ES_tradnl" noProof="0" dirty="0" smtClean="0">
                <a:solidFill>
                  <a:schemeClr val="tx1">
                    <a:lumMod val="75000"/>
                    <a:lumOff val="25000"/>
                  </a:schemeClr>
                </a:solidFill>
              </a:rPr>
              <a:t>porque la</a:t>
            </a:r>
            <a:r>
              <a:rPr lang="es-ES_tradnl" baseline="0" noProof="0" dirty="0" smtClean="0">
                <a:solidFill>
                  <a:schemeClr val="tx1">
                    <a:lumMod val="75000"/>
                    <a:lumOff val="25000"/>
                  </a:schemeClr>
                </a:solidFill>
              </a:rPr>
              <a:t> </a:t>
            </a:r>
            <a:r>
              <a:rPr lang="es-ES_tradnl" noProof="0" dirty="0" smtClean="0">
                <a:solidFill>
                  <a:schemeClr val="tx1">
                    <a:lumMod val="75000"/>
                    <a:lumOff val="25000"/>
                  </a:schemeClr>
                </a:solidFill>
              </a:rPr>
              <a:t>respuesta</a:t>
            </a:r>
            <a:r>
              <a:rPr lang="es-ES_tradnl" baseline="0" noProof="0" dirty="0" smtClean="0">
                <a:solidFill>
                  <a:schemeClr val="tx1">
                    <a:lumMod val="75000"/>
                    <a:lumOff val="25000"/>
                  </a:schemeClr>
                </a:solidFill>
              </a:rPr>
              <a:t> es “bastante bien”</a:t>
            </a:r>
            <a:r>
              <a:rPr lang="es-ES_tradnl" noProof="0" dirty="0" smtClean="0">
                <a:solidFill>
                  <a:schemeClr val="tx1">
                    <a:lumMod val="75000"/>
                    <a:lumOff val="25000"/>
                  </a:schemeClr>
                </a:solidFill>
              </a:rPr>
              <a:t> </a:t>
            </a:r>
          </a:p>
          <a:p>
            <a:pPr marL="0" lvl="1">
              <a:spcBef>
                <a:spcPts val="610"/>
              </a:spcBef>
              <a:spcAft>
                <a:spcPts val="610"/>
              </a:spcAft>
              <a:defRPr/>
            </a:pPr>
            <a:r>
              <a:rPr lang="es-ES_tradnl" noProof="0" dirty="0" smtClean="0">
                <a:solidFill>
                  <a:schemeClr val="tx1">
                    <a:lumMod val="75000"/>
                    <a:lumOff val="25000"/>
                  </a:schemeClr>
                </a:solidFill>
              </a:rPr>
              <a:t>Es</a:t>
            </a:r>
            <a:r>
              <a:rPr lang="es-ES_tradnl" baseline="0" noProof="0" dirty="0" smtClean="0">
                <a:solidFill>
                  <a:schemeClr val="tx1">
                    <a:lumMod val="75000"/>
                    <a:lumOff val="25000"/>
                  </a:schemeClr>
                </a:solidFill>
              </a:rPr>
              <a:t> posible controlar algunos gastos fijos antes de firmar el acuerdo inicial. Busque la mejor opción de compra antes de comprometerse a pagos de: equipos médicos, medicinas recetadas, seguros de vehículo, pagos de préstamos, planes médicos, planes de teléfonos celulares, etc. </a:t>
            </a:r>
            <a:endParaRPr lang="es-ES_tradnl" noProof="0" dirty="0" smtClean="0">
              <a:solidFill>
                <a:schemeClr val="tx1">
                  <a:lumMod val="75000"/>
                  <a:lumOff val="25000"/>
                </a:schemeClr>
              </a:solidFill>
            </a:endParaRPr>
          </a:p>
          <a:p>
            <a:pPr marL="0" lvl="1">
              <a:spcBef>
                <a:spcPts val="610"/>
              </a:spcBef>
              <a:spcAft>
                <a:spcPts val="610"/>
              </a:spcAft>
              <a:defRPr/>
            </a:pPr>
            <a:endParaRPr lang="es-ES_tradnl" noProof="0" dirty="0" smtClean="0">
              <a:solidFill>
                <a:schemeClr val="tx1">
                  <a:lumMod val="75000"/>
                  <a:lumOff val="25000"/>
                </a:schemeClr>
              </a:solidFill>
            </a:endParaRPr>
          </a:p>
          <a:p>
            <a:pPr marL="0" lvl="1">
              <a:spcBef>
                <a:spcPts val="610"/>
              </a:spcBef>
              <a:spcAft>
                <a:spcPts val="610"/>
              </a:spcAft>
              <a:defRPr/>
            </a:pPr>
            <a:r>
              <a:rPr lang="es-ES_tradnl" noProof="0" dirty="0" smtClean="0">
                <a:solidFill>
                  <a:schemeClr val="tx1">
                    <a:lumMod val="75000"/>
                    <a:lumOff val="25000"/>
                  </a:schemeClr>
                </a:solidFill>
              </a:rPr>
              <a:t>Si</a:t>
            </a:r>
            <a:r>
              <a:rPr lang="es-ES_tradnl" baseline="0" noProof="0" dirty="0" smtClean="0">
                <a:solidFill>
                  <a:schemeClr val="tx1">
                    <a:lumMod val="75000"/>
                    <a:lumOff val="25000"/>
                  </a:schemeClr>
                </a:solidFill>
              </a:rPr>
              <a:t> tiene préstamos de hace más de dos años, hable con su representante bancario, o con la compañía de su hipoteca, para determinar si usted es elegible para tasas más bajas o una reducción de cargos aplicables. </a:t>
            </a:r>
            <a:endParaRPr lang="es-ES_tradnl" noProof="0" dirty="0" smtClean="0">
              <a:solidFill>
                <a:schemeClr val="tx1">
                  <a:lumMod val="75000"/>
                  <a:lumOff val="25000"/>
                </a:schemeClr>
              </a:solidFill>
            </a:endParaRPr>
          </a:p>
          <a:p>
            <a:pPr marL="0" lvl="1">
              <a:spcBef>
                <a:spcPts val="610"/>
              </a:spcBef>
              <a:spcAft>
                <a:spcPts val="610"/>
              </a:spcAft>
              <a:defRPr/>
            </a:pPr>
            <a:endParaRPr lang="es-ES_tradnl" noProof="0" dirty="0" smtClean="0">
              <a:solidFill>
                <a:schemeClr val="tx1">
                  <a:lumMod val="75000"/>
                  <a:lumOff val="25000"/>
                </a:schemeClr>
              </a:solidFill>
            </a:endParaRPr>
          </a:p>
          <a:p>
            <a:pPr marL="0" lvl="1">
              <a:spcBef>
                <a:spcPts val="610"/>
              </a:spcBef>
              <a:spcAft>
                <a:spcPts val="610"/>
              </a:spcAft>
              <a:defRPr/>
            </a:pPr>
            <a:r>
              <a:rPr lang="es-ES_tradnl" noProof="0" dirty="0" smtClean="0">
                <a:solidFill>
                  <a:schemeClr val="tx1">
                    <a:lumMod val="75000"/>
                    <a:lumOff val="25000"/>
                  </a:schemeClr>
                </a:solidFill>
              </a:rPr>
              <a:t>El próximo grupo de gastos</a:t>
            </a:r>
            <a:r>
              <a:rPr lang="es-ES_tradnl" baseline="0" noProof="0" dirty="0" smtClean="0">
                <a:solidFill>
                  <a:schemeClr val="tx1">
                    <a:lumMod val="75000"/>
                    <a:lumOff val="25000"/>
                  </a:schemeClr>
                </a:solidFill>
              </a:rPr>
              <a:t> que debe anotar son los gastos variables. Recuerde planificar y ahorrar para los gastos que se pagan una, dos o cuatro veces al año como por ejemplo los seguros de vehículo o los impuestos de propiedad.</a:t>
            </a:r>
            <a:endParaRPr lang="es-ES_tradnl" noProof="0" dirty="0" smtClean="0">
              <a:solidFill>
                <a:schemeClr val="tx1">
                  <a:lumMod val="75000"/>
                  <a:lumOff val="25000"/>
                </a:schemeClr>
              </a:solidFill>
            </a:endParaRPr>
          </a:p>
          <a:p>
            <a:pPr marL="0" lvl="1">
              <a:spcBef>
                <a:spcPts val="1221"/>
              </a:spcBef>
            </a:pPr>
            <a:r>
              <a:rPr lang="es-ES_tradnl" b="1" noProof="0" dirty="0" smtClean="0">
                <a:solidFill>
                  <a:schemeClr val="tx1">
                    <a:lumMod val="75000"/>
                    <a:lumOff val="25000"/>
                  </a:schemeClr>
                </a:solidFill>
              </a:rPr>
              <a:t>Pregunte: </a:t>
            </a:r>
            <a:r>
              <a:rPr lang="es-ES_tradnl" b="0" noProof="0" dirty="0" smtClean="0">
                <a:solidFill>
                  <a:schemeClr val="tx1">
                    <a:lumMod val="75000"/>
                    <a:lumOff val="25000"/>
                  </a:schemeClr>
                </a:solidFill>
              </a:rPr>
              <a:t>¿Cómo</a:t>
            </a:r>
            <a:r>
              <a:rPr lang="es-ES_tradnl" b="0" baseline="0" noProof="0" dirty="0" smtClean="0">
                <a:solidFill>
                  <a:schemeClr val="tx1">
                    <a:lumMod val="75000"/>
                    <a:lumOff val="25000"/>
                  </a:schemeClr>
                </a:solidFill>
              </a:rPr>
              <a:t> les va a los García con sus gastos fijos y variables? ¿Qué pueden hacer con los $80 extra que les sobra cada mes? </a:t>
            </a:r>
          </a:p>
          <a:p>
            <a:pPr marL="0" lvl="1">
              <a:spcBef>
                <a:spcPts val="1221"/>
              </a:spcBef>
            </a:pPr>
            <a:r>
              <a:rPr lang="es-ES_tradnl" b="1" noProof="0" dirty="0" smtClean="0">
                <a:solidFill>
                  <a:schemeClr val="tx1">
                    <a:lumMod val="75000"/>
                    <a:lumOff val="25000"/>
                  </a:schemeClr>
                </a:solidFill>
              </a:rPr>
              <a:t>Acepte todas</a:t>
            </a:r>
            <a:r>
              <a:rPr lang="es-ES_tradnl" b="1" baseline="0" noProof="0" dirty="0" smtClean="0">
                <a:solidFill>
                  <a:schemeClr val="tx1">
                    <a:lumMod val="75000"/>
                    <a:lumOff val="25000"/>
                  </a:schemeClr>
                </a:solidFill>
              </a:rPr>
              <a:t> las respuestas</a:t>
            </a:r>
            <a:r>
              <a:rPr lang="es-ES_tradnl" b="1" noProof="0" dirty="0" smtClean="0">
                <a:solidFill>
                  <a:schemeClr val="tx1">
                    <a:lumMod val="75000"/>
                    <a:lumOff val="25000"/>
                  </a:schemeClr>
                </a:solidFill>
              </a:rPr>
              <a:t> </a:t>
            </a:r>
            <a:r>
              <a:rPr lang="es-ES_tradnl" noProof="0" dirty="0" smtClean="0">
                <a:solidFill>
                  <a:schemeClr val="tx1">
                    <a:lumMod val="75000"/>
                    <a:lumOff val="25000"/>
                  </a:schemeClr>
                </a:solidFill>
              </a:rPr>
              <a:t>como correctas y fomente una conversación.</a:t>
            </a:r>
          </a:p>
          <a:p>
            <a:pPr marL="0" lvl="1">
              <a:spcBef>
                <a:spcPts val="1223"/>
              </a:spcBef>
            </a:pPr>
            <a:r>
              <a:rPr lang="es-ES_tradnl" noProof="0" dirty="0" smtClean="0">
                <a:solidFill>
                  <a:schemeClr val="tx1">
                    <a:lumMod val="75000"/>
                    <a:lumOff val="25000"/>
                  </a:schemeClr>
                </a:solidFill>
                <a:ea typeface="ＭＳ Ｐゴシック" pitchFamily="34" charset="-128"/>
              </a:rPr>
              <a:t>&lt;haga clic</a:t>
            </a:r>
            <a:r>
              <a:rPr lang="es-ES_tradnl" baseline="0" noProof="0" dirty="0" smtClean="0">
                <a:solidFill>
                  <a:schemeClr val="tx1">
                    <a:lumMod val="75000"/>
                    <a:lumOff val="25000"/>
                  </a:schemeClr>
                </a:solidFill>
                <a:ea typeface="ＭＳ Ｐゴシック" pitchFamily="34" charset="-128"/>
              </a:rPr>
              <a:t> para la siguiente diapositiva</a:t>
            </a:r>
            <a:r>
              <a:rPr lang="es-ES_tradnl" noProof="0" dirty="0" smtClean="0">
                <a:solidFill>
                  <a:schemeClr val="tx1">
                    <a:lumMod val="75000"/>
                    <a:lumOff val="25000"/>
                  </a:schemeClr>
                </a:solidFill>
                <a:ea typeface="ＭＳ Ｐゴシック" pitchFamily="34" charset="-128"/>
              </a:rPr>
              <a:t>&gt;</a:t>
            </a:r>
          </a:p>
          <a:p>
            <a:endParaRPr lang="es-ES_tradnl" noProof="0" dirty="0">
              <a:solidFill>
                <a:schemeClr val="tx1">
                  <a:lumMod val="75000"/>
                  <a:lumOff val="25000"/>
                </a:schemeClr>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582" y="3326659"/>
            <a:ext cx="699770" cy="6962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Slide Number Placeholder 3"/>
          <p:cNvSpPr txBox="1">
            <a:spLocks/>
          </p:cNvSpPr>
          <p:nvPr/>
        </p:nvSpPr>
        <p:spPr>
          <a:xfrm>
            <a:off x="0" y="8896879"/>
            <a:ext cx="1399540" cy="386821"/>
          </a:xfrm>
          <a:prstGeom prst="rect">
            <a:avLst/>
          </a:prstGeom>
        </p:spPr>
        <p:txBody>
          <a:bodyPr lIns="93028" tIns="46514" rIns="93028" bIns="46514"/>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9085"/>
            <a:fld id="{D1B90812-0B77-449E-AACC-F8C52DA348E8}" type="slidenum">
              <a:rPr lang="en-US" sz="1200">
                <a:latin typeface="News Gothic Std" pitchFamily="34" charset="0"/>
              </a:rPr>
              <a:pPr marL="279085"/>
              <a:t>14</a:t>
            </a:fld>
            <a:endParaRPr lang="en-US" sz="1200" dirty="0">
              <a:latin typeface="News Gothic Std" pitchFamily="34" charset="0"/>
            </a:endParaRP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582" y="6775450"/>
            <a:ext cx="699770" cy="6962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513" y="4873942"/>
            <a:ext cx="699770" cy="6962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7594664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87825" y="1004888"/>
            <a:ext cx="2373313" cy="1781175"/>
          </a:xfrm>
        </p:spPr>
      </p:sp>
      <p:sp>
        <p:nvSpPr>
          <p:cNvPr id="3" name="Notes Placeholder 2"/>
          <p:cNvSpPr>
            <a:spLocks noGrp="1"/>
          </p:cNvSpPr>
          <p:nvPr>
            <p:ph type="body" idx="1"/>
          </p:nvPr>
        </p:nvSpPr>
        <p:spPr>
          <a:xfrm>
            <a:off x="1452995" y="2846357"/>
            <a:ext cx="5240457" cy="6437344"/>
          </a:xfrm>
        </p:spPr>
        <p:txBody>
          <a:bodyPr/>
          <a:lstStyle/>
          <a:p>
            <a:r>
              <a:rPr lang="es-ES_tradnl" b="1" noProof="0" dirty="0" smtClean="0">
                <a:solidFill>
                  <a:schemeClr val="tx1">
                    <a:lumMod val="75000"/>
                    <a:lumOff val="25000"/>
                  </a:schemeClr>
                </a:solidFill>
              </a:rPr>
              <a:t>Herramientas para un Plan</a:t>
            </a:r>
            <a:r>
              <a:rPr lang="es-ES_tradnl" b="1" baseline="0" noProof="0" dirty="0" smtClean="0">
                <a:solidFill>
                  <a:schemeClr val="tx1">
                    <a:lumMod val="75000"/>
                    <a:lumOff val="25000"/>
                  </a:schemeClr>
                </a:solidFill>
              </a:rPr>
              <a:t> Personal de Gastos</a:t>
            </a:r>
            <a:endParaRPr lang="es-ES_tradnl" b="1" noProof="0" dirty="0" smtClean="0">
              <a:solidFill>
                <a:schemeClr val="tx1">
                  <a:lumMod val="75000"/>
                  <a:lumOff val="25000"/>
                </a:schemeClr>
              </a:solidFill>
            </a:endParaRPr>
          </a:p>
          <a:p>
            <a:pPr>
              <a:spcBef>
                <a:spcPts val="1831"/>
              </a:spcBef>
            </a:pPr>
            <a:r>
              <a:rPr lang="es-ES_tradnl" b="1" noProof="0" dirty="0" smtClean="0">
                <a:solidFill>
                  <a:schemeClr val="tx1">
                    <a:lumMod val="75000"/>
                    <a:lumOff val="25000"/>
                  </a:schemeClr>
                </a:solidFill>
              </a:rPr>
              <a:t>Diga: </a:t>
            </a:r>
            <a:r>
              <a:rPr lang="es-ES_tradnl" b="0" noProof="0" dirty="0" smtClean="0">
                <a:solidFill>
                  <a:schemeClr val="tx1">
                    <a:lumMod val="75000"/>
                    <a:lumOff val="25000"/>
                  </a:schemeClr>
                </a:solidFill>
              </a:rPr>
              <a:t>A</a:t>
            </a:r>
            <a:r>
              <a:rPr lang="es-ES_tradnl" noProof="0" dirty="0" smtClean="0">
                <a:solidFill>
                  <a:schemeClr val="tx1">
                    <a:lumMod val="75000"/>
                    <a:lumOff val="25000"/>
                  </a:schemeClr>
                </a:solidFill>
              </a:rPr>
              <a:t>demás</a:t>
            </a:r>
            <a:r>
              <a:rPr lang="es-ES_tradnl" baseline="0" noProof="0" dirty="0" smtClean="0">
                <a:solidFill>
                  <a:schemeClr val="tx1">
                    <a:lumMod val="75000"/>
                    <a:lumOff val="25000"/>
                  </a:schemeClr>
                </a:solidFill>
              </a:rPr>
              <a:t> del calendario de pagos mensuales, hay otras herramientas para planificar sus</a:t>
            </a:r>
            <a:r>
              <a:rPr lang="es-ES_tradnl" noProof="0" dirty="0" smtClean="0">
                <a:solidFill>
                  <a:schemeClr val="tx1">
                    <a:lumMod val="75000"/>
                    <a:lumOff val="25000"/>
                  </a:schemeClr>
                </a:solidFill>
              </a:rPr>
              <a:t> gastos</a:t>
            </a:r>
            <a:r>
              <a:rPr lang="es-ES_tradnl" baseline="0" noProof="0" dirty="0" smtClean="0">
                <a:solidFill>
                  <a:schemeClr val="tx1">
                    <a:lumMod val="75000"/>
                    <a:lumOff val="25000"/>
                  </a:schemeClr>
                </a:solidFill>
              </a:rPr>
              <a:t> que puede usar para crear y manejar su flujo de dinero en efectivo como los programas por internet de su banco, una hoja cálculos en su computadora, sobres o una caja para archivar presupuestos. </a:t>
            </a:r>
            <a:endParaRPr lang="es-ES_tradnl" noProof="0" dirty="0" smtClean="0">
              <a:solidFill>
                <a:schemeClr val="tx1">
                  <a:lumMod val="75000"/>
                  <a:lumOff val="25000"/>
                </a:schemeClr>
              </a:solidFill>
            </a:endParaRPr>
          </a:p>
          <a:p>
            <a:pPr>
              <a:spcAft>
                <a:spcPts val="306"/>
              </a:spcAft>
            </a:pPr>
            <a:endParaRPr lang="es-ES_tradnl" noProof="0" dirty="0" smtClean="0">
              <a:solidFill>
                <a:schemeClr val="tx1">
                  <a:lumMod val="75000"/>
                  <a:lumOff val="25000"/>
                </a:schemeClr>
              </a:solidFill>
            </a:endParaRPr>
          </a:p>
          <a:p>
            <a:pPr>
              <a:spcAft>
                <a:spcPts val="306"/>
              </a:spcAft>
            </a:pPr>
            <a:r>
              <a:rPr lang="es-ES_tradnl" b="1" noProof="0" dirty="0" smtClean="0">
                <a:solidFill>
                  <a:schemeClr val="tx1">
                    <a:lumMod val="75000"/>
                    <a:lumOff val="25000"/>
                  </a:schemeClr>
                </a:solidFill>
              </a:rPr>
              <a:t>Sistema</a:t>
            </a:r>
            <a:r>
              <a:rPr lang="es-ES_tradnl" b="1" baseline="0" noProof="0" dirty="0" smtClean="0">
                <a:solidFill>
                  <a:schemeClr val="tx1">
                    <a:lumMod val="75000"/>
                    <a:lumOff val="25000"/>
                  </a:schemeClr>
                </a:solidFill>
              </a:rPr>
              <a:t> Bancario Personal de Administración Financiera</a:t>
            </a:r>
            <a:r>
              <a:rPr lang="es-ES_tradnl" b="1" noProof="0" dirty="0" smtClean="0">
                <a:solidFill>
                  <a:schemeClr val="tx1">
                    <a:lumMod val="75000"/>
                    <a:lumOff val="25000"/>
                  </a:schemeClr>
                </a:solidFill>
              </a:rPr>
              <a:t> vs.</a:t>
            </a:r>
            <a:r>
              <a:rPr lang="es-ES_tradnl" b="1" baseline="0" noProof="0" dirty="0" smtClean="0">
                <a:solidFill>
                  <a:schemeClr val="tx1">
                    <a:lumMod val="75000"/>
                    <a:lumOff val="25000"/>
                  </a:schemeClr>
                </a:solidFill>
              </a:rPr>
              <a:t> Hoja de Cálculo en la Computadora</a:t>
            </a:r>
            <a:endParaRPr lang="es-ES_tradnl" noProof="0" dirty="0" smtClean="0">
              <a:solidFill>
                <a:schemeClr val="tx1">
                  <a:lumMod val="75000"/>
                  <a:lumOff val="25000"/>
                </a:schemeClr>
              </a:solidFill>
            </a:endParaRPr>
          </a:p>
          <a:p>
            <a:pPr marL="279085" lvl="1" indent="-279085">
              <a:spcBef>
                <a:spcPts val="610"/>
              </a:spcBef>
              <a:spcAft>
                <a:spcPts val="610"/>
              </a:spcAft>
              <a:buBlip>
                <a:blip r:embed="rId3"/>
              </a:buBlip>
              <a:defRPr/>
            </a:pPr>
            <a:r>
              <a:rPr lang="es-ES_tradnl" baseline="0" noProof="0" dirty="0" smtClean="0">
                <a:solidFill>
                  <a:schemeClr val="tx1">
                    <a:lumMod val="75000"/>
                    <a:lumOff val="25000"/>
                  </a:schemeClr>
                </a:solidFill>
              </a:rPr>
              <a:t>Si usted tiene acceso a una computadora personal o un teléfono inteligente, usted puede usar el sistema de administración financiera personal de su banco. Existen verdaderos beneficios al utilizar el sistema provisto por su banco. Primero que todo, integra su actividad bancaria. Además, muchas veces el banco puede ofrecer alguna solución para agregar las cuentas de otras instituciones y proveer un panorama financiero aún más preciso. La mayoría de los bancos ofrecen herramientas y recursos básicos en las cuentas de cheques. </a:t>
            </a:r>
            <a:endParaRPr lang="es-ES_tradnl" noProof="0" dirty="0" smtClean="0">
              <a:solidFill>
                <a:schemeClr val="tx1">
                  <a:lumMod val="75000"/>
                  <a:lumOff val="25000"/>
                </a:schemeClr>
              </a:solidFill>
            </a:endParaRPr>
          </a:p>
          <a:p>
            <a:pPr marL="279085" lvl="1" indent="-279085">
              <a:spcBef>
                <a:spcPts val="610"/>
              </a:spcBef>
              <a:spcAft>
                <a:spcPts val="610"/>
              </a:spcAft>
              <a:buBlip>
                <a:blip r:embed="rId3"/>
              </a:buBlip>
              <a:defRPr/>
            </a:pPr>
            <a:r>
              <a:rPr lang="es-ES_tradnl" noProof="0" dirty="0" smtClean="0">
                <a:solidFill>
                  <a:schemeClr val="tx1">
                    <a:lumMod val="75000"/>
                    <a:lumOff val="25000"/>
                  </a:schemeClr>
                </a:solidFill>
              </a:rPr>
              <a:t>Si</a:t>
            </a:r>
            <a:r>
              <a:rPr lang="es-ES_tradnl" baseline="0" noProof="0" dirty="0" smtClean="0">
                <a:solidFill>
                  <a:schemeClr val="tx1">
                    <a:lumMod val="75000"/>
                    <a:lumOff val="25000"/>
                  </a:schemeClr>
                </a:solidFill>
              </a:rPr>
              <a:t> tiene acceso a una computadora personal, usted puede crear su propia hoja de cálculo con columnas para ingresos, fecha de entrada, gastos, fecha de vencimiento, y el día que usted pagó la cuenta. Incluya un espacio debajo de los ingresos y gastos para su total correspondiente.</a:t>
            </a:r>
            <a:r>
              <a:rPr lang="es-ES_tradnl" noProof="0" dirty="0" smtClean="0">
                <a:solidFill>
                  <a:schemeClr val="tx1">
                    <a:lumMod val="75000"/>
                    <a:lumOff val="25000"/>
                  </a:schemeClr>
                </a:solidFill>
              </a:rPr>
              <a:t> Si necesita ayuda, use</a:t>
            </a:r>
            <a:r>
              <a:rPr lang="es-ES_tradnl" baseline="0" noProof="0" dirty="0" smtClean="0">
                <a:solidFill>
                  <a:schemeClr val="tx1">
                    <a:lumMod val="75000"/>
                    <a:lumOff val="25000"/>
                  </a:schemeClr>
                </a:solidFill>
              </a:rPr>
              <a:t> la función de ayuda de su programa de hojas cálculo para instrucciones.</a:t>
            </a:r>
            <a:endParaRPr lang="es-ES_tradnl" noProof="0" dirty="0" smtClean="0">
              <a:solidFill>
                <a:schemeClr val="tx1">
                  <a:lumMod val="75000"/>
                  <a:lumOff val="25000"/>
                </a:schemeClr>
              </a:solidFill>
            </a:endParaRPr>
          </a:p>
          <a:p>
            <a:pPr marL="279085" lvl="1" indent="-279085">
              <a:spcBef>
                <a:spcPts val="610"/>
              </a:spcBef>
              <a:spcAft>
                <a:spcPts val="610"/>
              </a:spcAft>
              <a:buBlip>
                <a:blip r:embed="rId3"/>
              </a:buBlip>
              <a:defRPr/>
            </a:pPr>
            <a:r>
              <a:rPr lang="es-ES_tradnl" noProof="0" dirty="0" smtClean="0">
                <a:solidFill>
                  <a:schemeClr val="tx1">
                    <a:lumMod val="75000"/>
                    <a:lumOff val="25000"/>
                  </a:schemeClr>
                </a:solidFill>
              </a:rPr>
              <a:t>Usar</a:t>
            </a:r>
            <a:r>
              <a:rPr lang="es-ES_tradnl" baseline="0" noProof="0" dirty="0" smtClean="0">
                <a:solidFill>
                  <a:schemeClr val="tx1">
                    <a:lumMod val="75000"/>
                    <a:lumOff val="25000"/>
                  </a:schemeClr>
                </a:solidFill>
              </a:rPr>
              <a:t> una computadora para manejar sus finanzas es relativamente fácil. Actualizar la información toma tiempo y precisión. Es importante ingresar las transacciones con frecuencia para entender bien su posición financiera. </a:t>
            </a:r>
            <a:endParaRPr lang="es-ES_tradnl" noProof="0" dirty="0" smtClean="0">
              <a:solidFill>
                <a:schemeClr val="tx1">
                  <a:lumMod val="75000"/>
                  <a:lumOff val="25000"/>
                </a:schemeClr>
              </a:solidFill>
            </a:endParaRPr>
          </a:p>
          <a:p>
            <a:pPr marL="279085" lvl="1" indent="-279085">
              <a:spcBef>
                <a:spcPts val="610"/>
              </a:spcBef>
              <a:spcAft>
                <a:spcPts val="610"/>
              </a:spcAft>
              <a:buBlip>
                <a:blip r:embed="rId3"/>
              </a:buBlip>
              <a:defRPr/>
            </a:pPr>
            <a:r>
              <a:rPr lang="es-ES_tradnl" noProof="0" dirty="0" smtClean="0">
                <a:solidFill>
                  <a:schemeClr val="tx1">
                    <a:lumMod val="75000"/>
                    <a:lumOff val="25000"/>
                  </a:schemeClr>
                </a:solidFill>
              </a:rPr>
              <a:t>Hay muchos</a:t>
            </a:r>
            <a:r>
              <a:rPr lang="es-ES_tradnl" baseline="0" noProof="0" dirty="0" smtClean="0">
                <a:solidFill>
                  <a:schemeClr val="tx1">
                    <a:lumMod val="75000"/>
                    <a:lumOff val="25000"/>
                  </a:schemeClr>
                </a:solidFill>
              </a:rPr>
              <a:t> programas financieros personales que están disponibles a la venta. </a:t>
            </a:r>
            <a:endParaRPr lang="es-ES_tradnl" noProof="0" dirty="0" smtClean="0">
              <a:solidFill>
                <a:schemeClr val="tx1">
                  <a:lumMod val="75000"/>
                  <a:lumOff val="25000"/>
                </a:schemeClr>
              </a:solidFill>
            </a:endParaRPr>
          </a:p>
          <a:p>
            <a:pPr marL="0" lvl="1">
              <a:spcBef>
                <a:spcPts val="1223"/>
              </a:spcBef>
            </a:pPr>
            <a:endParaRPr lang="es-ES_tradnl" noProof="0" dirty="0" smtClean="0">
              <a:solidFill>
                <a:schemeClr val="tx1">
                  <a:lumMod val="75000"/>
                  <a:lumOff val="25000"/>
                </a:schemeClr>
              </a:solidFill>
              <a:ea typeface="ＭＳ Ｐゴシック" pitchFamily="34" charset="-128"/>
            </a:endParaRPr>
          </a:p>
          <a:p>
            <a:pPr marL="0" marR="0" lvl="1" indent="0" algn="l" defTabSz="914400" rtl="0" eaLnBrk="1" fontAlgn="auto" latinLnBrk="0" hangingPunct="1">
              <a:lnSpc>
                <a:spcPct val="100000"/>
              </a:lnSpc>
              <a:spcBef>
                <a:spcPts val="306"/>
              </a:spcBef>
              <a:spcAft>
                <a:spcPts val="306"/>
              </a:spcAft>
              <a:buClrTx/>
              <a:buSzTx/>
              <a:buFontTx/>
              <a:buNone/>
              <a:tabLst/>
              <a:defRPr/>
            </a:pPr>
            <a:r>
              <a:rPr lang="es-ES_tradnl" noProof="0" dirty="0" smtClean="0">
                <a:solidFill>
                  <a:schemeClr val="tx1">
                    <a:lumMod val="75000"/>
                    <a:lumOff val="25000"/>
                  </a:schemeClr>
                </a:solidFill>
              </a:rPr>
              <a:t>&lt;a continuación en la próxima diapositiva&gt;</a:t>
            </a:r>
          </a:p>
          <a:p>
            <a:pPr marL="0" lvl="1">
              <a:spcBef>
                <a:spcPts val="306"/>
              </a:spcBef>
              <a:spcAft>
                <a:spcPts val="306"/>
              </a:spcAft>
              <a:defRPr/>
            </a:pPr>
            <a:endParaRPr lang="es-ES_tradnl" noProof="0" dirty="0" smtClean="0">
              <a:solidFill>
                <a:schemeClr val="tx1">
                  <a:lumMod val="75000"/>
                  <a:lumOff val="25000"/>
                </a:schemeClr>
              </a:solidFill>
            </a:endParaRPr>
          </a:p>
          <a:p>
            <a:r>
              <a:rPr lang="es-ES_tradnl" noProof="0" dirty="0" smtClean="0">
                <a:solidFill>
                  <a:schemeClr val="tx1">
                    <a:lumMod val="75000"/>
                    <a:lumOff val="25000"/>
                  </a:schemeClr>
                </a:solidFill>
              </a:rPr>
              <a:t> </a:t>
            </a:r>
            <a:endParaRPr lang="es-ES_tradnl" noProof="0" dirty="0">
              <a:solidFill>
                <a:schemeClr val="tx1">
                  <a:lumMod val="75000"/>
                  <a:lumOff val="25000"/>
                </a:schemeClr>
              </a:solidFill>
            </a:endParaRPr>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161" y="3249295"/>
            <a:ext cx="699770" cy="6962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Slide Number Placeholder 3"/>
          <p:cNvSpPr txBox="1">
            <a:spLocks/>
          </p:cNvSpPr>
          <p:nvPr/>
        </p:nvSpPr>
        <p:spPr>
          <a:xfrm>
            <a:off x="0" y="8896879"/>
            <a:ext cx="1399540" cy="386821"/>
          </a:xfrm>
          <a:prstGeom prst="rect">
            <a:avLst/>
          </a:prstGeom>
        </p:spPr>
        <p:txBody>
          <a:bodyPr lIns="93028" tIns="46514" rIns="93028" bIns="46514"/>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9085"/>
            <a:fld id="{D1B90812-0B77-449E-AACC-F8C52DA348E8}" type="slidenum">
              <a:rPr lang="en-US" sz="1200">
                <a:latin typeface="News Gothic Std" pitchFamily="34" charset="0"/>
              </a:rPr>
              <a:pPr marL="279085"/>
              <a:t>15</a:t>
            </a:fld>
            <a:endParaRPr lang="en-US" sz="1200" dirty="0">
              <a:latin typeface="News Gothic Std" pitchFamily="34" charset="0"/>
            </a:endParaRPr>
          </a:p>
        </p:txBody>
      </p:sp>
    </p:spTree>
    <p:extLst>
      <p:ext uri="{BB962C8B-B14F-4D97-AF65-F5344CB8AC3E}">
        <p14:creationId xmlns:p14="http://schemas.microsoft.com/office/powerpoint/2010/main" val="19620385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87825" y="1004888"/>
            <a:ext cx="2373313" cy="1781175"/>
          </a:xfrm>
        </p:spPr>
      </p:sp>
      <p:sp>
        <p:nvSpPr>
          <p:cNvPr id="3" name="Notes Placeholder 2"/>
          <p:cNvSpPr>
            <a:spLocks noGrp="1"/>
          </p:cNvSpPr>
          <p:nvPr>
            <p:ph type="body" idx="1"/>
          </p:nvPr>
        </p:nvSpPr>
        <p:spPr>
          <a:xfrm>
            <a:off x="1399541" y="2786063"/>
            <a:ext cx="5452109" cy="5723996"/>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b="1" noProof="0" dirty="0" smtClean="0">
                <a:solidFill>
                  <a:schemeClr val="tx1">
                    <a:lumMod val="75000"/>
                    <a:lumOff val="25000"/>
                  </a:schemeClr>
                </a:solidFill>
              </a:rPr>
              <a:t>Herramientas para Plan</a:t>
            </a:r>
            <a:r>
              <a:rPr lang="es-ES_tradnl" b="1" baseline="0" noProof="0" dirty="0" smtClean="0">
                <a:solidFill>
                  <a:schemeClr val="tx1">
                    <a:lumMod val="75000"/>
                    <a:lumOff val="25000"/>
                  </a:schemeClr>
                </a:solidFill>
              </a:rPr>
              <a:t> Personal de Gastos</a:t>
            </a:r>
            <a:r>
              <a:rPr lang="es-ES_tradnl" b="1" dirty="0" smtClean="0">
                <a:solidFill>
                  <a:schemeClr val="tx1">
                    <a:lumMod val="75000"/>
                    <a:lumOff val="25000"/>
                  </a:schemeClr>
                </a:solidFill>
              </a:rPr>
              <a:t>, cont.</a:t>
            </a:r>
          </a:p>
          <a:p>
            <a:pPr>
              <a:spcBef>
                <a:spcPts val="1831"/>
              </a:spcBef>
            </a:pPr>
            <a:r>
              <a:rPr lang="es-ES_tradnl" b="1" dirty="0" smtClean="0">
                <a:solidFill>
                  <a:schemeClr val="tx1">
                    <a:lumMod val="75000"/>
                    <a:lumOff val="25000"/>
                  </a:schemeClr>
                </a:solidFill>
              </a:rPr>
              <a:t>Diga: Otras maneras</a:t>
            </a:r>
            <a:r>
              <a:rPr lang="es-ES_tradnl" b="1" baseline="0" dirty="0" smtClean="0">
                <a:solidFill>
                  <a:schemeClr val="tx1">
                    <a:lumMod val="75000"/>
                    <a:lumOff val="25000"/>
                  </a:schemeClr>
                </a:solidFill>
              </a:rPr>
              <a:t> menos tecnológicas como el Sistema de Sobres de Gastos</a:t>
            </a:r>
            <a:endParaRPr lang="es-ES_tradnl" dirty="0" smtClean="0">
              <a:solidFill>
                <a:schemeClr val="tx1">
                  <a:lumMod val="75000"/>
                  <a:lumOff val="25000"/>
                </a:schemeClr>
              </a:solidFill>
            </a:endParaRPr>
          </a:p>
          <a:p>
            <a:pPr marL="279085" lvl="1" indent="-279085">
              <a:spcBef>
                <a:spcPts val="306"/>
              </a:spcBef>
              <a:spcAft>
                <a:spcPts val="610"/>
              </a:spcAft>
              <a:buBlip>
                <a:blip r:embed="rId3"/>
              </a:buBlip>
              <a:defRPr/>
            </a:pPr>
            <a:r>
              <a:rPr lang="es-ES_tradnl" dirty="0" smtClean="0">
                <a:solidFill>
                  <a:schemeClr val="tx1">
                    <a:lumMod val="75000"/>
                    <a:lumOff val="25000"/>
                  </a:schemeClr>
                </a:solidFill>
              </a:rPr>
              <a:t>Esta herramienta</a:t>
            </a:r>
            <a:r>
              <a:rPr lang="es-ES_tradnl" baseline="0" dirty="0" smtClean="0">
                <a:solidFill>
                  <a:schemeClr val="tx1">
                    <a:lumMod val="75000"/>
                    <a:lumOff val="25000"/>
                  </a:schemeClr>
                </a:solidFill>
              </a:rPr>
              <a:t> es útil si usted paga sus cuentas del mes con dinero en efectivo.</a:t>
            </a:r>
            <a:endParaRPr lang="es-ES_tradnl" dirty="0" smtClean="0">
              <a:solidFill>
                <a:schemeClr val="tx1">
                  <a:lumMod val="75000"/>
                  <a:lumOff val="25000"/>
                </a:schemeClr>
              </a:solidFill>
            </a:endParaRPr>
          </a:p>
          <a:p>
            <a:pPr marL="279085" lvl="1" indent="-279085">
              <a:spcBef>
                <a:spcPts val="610"/>
              </a:spcBef>
              <a:spcAft>
                <a:spcPts val="610"/>
              </a:spcAft>
              <a:buBlip>
                <a:blip r:embed="rId3"/>
              </a:buBlip>
              <a:defRPr/>
            </a:pPr>
            <a:r>
              <a:rPr lang="es-ES_tradnl" dirty="0" smtClean="0">
                <a:solidFill>
                  <a:schemeClr val="tx1">
                    <a:lumMod val="75000"/>
                    <a:lumOff val="25000"/>
                  </a:schemeClr>
                </a:solidFill>
              </a:rPr>
              <a:t>Use </a:t>
            </a:r>
            <a:r>
              <a:rPr lang="es-ES_tradnl" baseline="0" dirty="0" smtClean="0">
                <a:solidFill>
                  <a:schemeClr val="tx1">
                    <a:lumMod val="75000"/>
                    <a:lumOff val="25000"/>
                  </a:schemeClr>
                </a:solidFill>
              </a:rPr>
              <a:t>un sobre para cada categoría de sus gastos (ej.. alquiler, gasolina, comida) </a:t>
            </a:r>
            <a:endParaRPr lang="es-ES_tradnl" dirty="0" smtClean="0">
              <a:solidFill>
                <a:schemeClr val="tx1">
                  <a:lumMod val="75000"/>
                  <a:lumOff val="25000"/>
                </a:schemeClr>
              </a:solidFill>
            </a:endParaRPr>
          </a:p>
          <a:p>
            <a:pPr marL="279085" lvl="1" indent="-279085">
              <a:spcBef>
                <a:spcPts val="610"/>
              </a:spcBef>
              <a:spcAft>
                <a:spcPts val="610"/>
              </a:spcAft>
              <a:buBlip>
                <a:blip r:embed="rId3"/>
              </a:buBlip>
              <a:defRPr/>
            </a:pPr>
            <a:r>
              <a:rPr lang="es-ES_tradnl" dirty="0" smtClean="0">
                <a:solidFill>
                  <a:schemeClr val="tx1">
                    <a:lumMod val="75000"/>
                    <a:lumOff val="25000"/>
                  </a:schemeClr>
                </a:solidFill>
              </a:rPr>
              <a:t>En cada sobre anote</a:t>
            </a:r>
            <a:r>
              <a:rPr lang="es-ES_tradnl" baseline="0" dirty="0" smtClean="0">
                <a:solidFill>
                  <a:schemeClr val="tx1">
                    <a:lumMod val="75000"/>
                    <a:lumOff val="25000"/>
                  </a:schemeClr>
                </a:solidFill>
              </a:rPr>
              <a:t> el nombre de la categoría, la cantidad y la fecha de vencimiento.</a:t>
            </a:r>
            <a:endParaRPr lang="es-ES_tradnl" dirty="0" smtClean="0">
              <a:solidFill>
                <a:schemeClr val="tx1">
                  <a:lumMod val="75000"/>
                  <a:lumOff val="25000"/>
                </a:schemeClr>
              </a:solidFill>
            </a:endParaRPr>
          </a:p>
          <a:p>
            <a:pPr marL="279085" lvl="1" indent="-279085">
              <a:spcBef>
                <a:spcPts val="610"/>
              </a:spcBef>
              <a:spcAft>
                <a:spcPts val="610"/>
              </a:spcAft>
              <a:buBlip>
                <a:blip r:embed="rId3"/>
              </a:buBlip>
              <a:defRPr/>
            </a:pPr>
            <a:r>
              <a:rPr lang="es-ES_tradnl" dirty="0" smtClean="0">
                <a:solidFill>
                  <a:schemeClr val="tx1">
                    <a:lumMod val="75000"/>
                    <a:lumOff val="25000"/>
                  </a:schemeClr>
                </a:solidFill>
              </a:rPr>
              <a:t>Divida su</a:t>
            </a:r>
            <a:r>
              <a:rPr lang="es-ES_tradnl" baseline="0" dirty="0" smtClean="0">
                <a:solidFill>
                  <a:schemeClr val="tx1">
                    <a:lumMod val="75000"/>
                    <a:lumOff val="25000"/>
                  </a:schemeClr>
                </a:solidFill>
              </a:rPr>
              <a:t> ingreso mensual en las cantidades necesarias para cubrir los gastos anotados en el sobre. </a:t>
            </a:r>
            <a:endParaRPr lang="es-ES_tradnl" dirty="0" smtClean="0">
              <a:solidFill>
                <a:schemeClr val="tx1">
                  <a:lumMod val="75000"/>
                  <a:lumOff val="25000"/>
                </a:schemeClr>
              </a:solidFill>
            </a:endParaRPr>
          </a:p>
          <a:p>
            <a:pPr marL="279085" lvl="1" indent="-279085">
              <a:spcBef>
                <a:spcPts val="610"/>
              </a:spcBef>
              <a:spcAft>
                <a:spcPts val="610"/>
              </a:spcAft>
              <a:buBlip>
                <a:blip r:embed="rId3"/>
              </a:buBlip>
              <a:defRPr/>
            </a:pPr>
            <a:r>
              <a:rPr lang="es-ES_tradnl" dirty="0" smtClean="0">
                <a:solidFill>
                  <a:schemeClr val="tx1">
                    <a:lumMod val="75000"/>
                    <a:lumOff val="25000"/>
                  </a:schemeClr>
                </a:solidFill>
              </a:rPr>
              <a:t>Pague las cuentas lo más pronto posible</a:t>
            </a:r>
            <a:r>
              <a:rPr lang="es-ES_tradnl" baseline="0" dirty="0" smtClean="0">
                <a:solidFill>
                  <a:schemeClr val="tx1">
                    <a:lumMod val="75000"/>
                    <a:lumOff val="25000"/>
                  </a:schemeClr>
                </a:solidFill>
              </a:rPr>
              <a:t> para que no se sienta tentado a gastar el dinero en algo más</a:t>
            </a:r>
            <a:r>
              <a:rPr lang="es-ES_tradnl" dirty="0" smtClean="0">
                <a:solidFill>
                  <a:schemeClr val="tx1">
                    <a:lumMod val="75000"/>
                    <a:lumOff val="25000"/>
                  </a:schemeClr>
                </a:solidFill>
              </a:rPr>
              <a:t>. </a:t>
            </a:r>
          </a:p>
          <a:p>
            <a:r>
              <a:rPr lang="es-ES_tradnl" dirty="0" smtClean="0">
                <a:solidFill>
                  <a:schemeClr val="tx1">
                    <a:lumMod val="75000"/>
                    <a:lumOff val="25000"/>
                  </a:schemeClr>
                </a:solidFill>
              </a:rPr>
              <a:t> </a:t>
            </a:r>
          </a:p>
          <a:p>
            <a:pPr>
              <a:spcAft>
                <a:spcPts val="306"/>
              </a:spcAft>
            </a:pPr>
            <a:r>
              <a:rPr lang="es-ES_tradnl" b="1" dirty="0" smtClean="0">
                <a:solidFill>
                  <a:schemeClr val="tx1">
                    <a:lumMod val="75000"/>
                    <a:lumOff val="25000"/>
                  </a:schemeClr>
                </a:solidFill>
              </a:rPr>
              <a:t>Sistema de Caja de Presupuesto</a:t>
            </a:r>
            <a:endParaRPr lang="es-ES_tradnl" dirty="0" smtClean="0">
              <a:solidFill>
                <a:schemeClr val="tx1">
                  <a:lumMod val="75000"/>
                  <a:lumOff val="25000"/>
                </a:schemeClr>
              </a:solidFill>
            </a:endParaRPr>
          </a:p>
          <a:p>
            <a:pPr marL="279085" lvl="1" indent="-279085">
              <a:spcBef>
                <a:spcPts val="306"/>
              </a:spcBef>
              <a:spcAft>
                <a:spcPts val="306"/>
              </a:spcAft>
              <a:buBlip>
                <a:blip r:embed="rId3"/>
              </a:buBlip>
              <a:defRPr/>
            </a:pPr>
            <a:r>
              <a:rPr lang="es-ES_tradnl" dirty="0" smtClean="0">
                <a:solidFill>
                  <a:schemeClr val="tx1">
                    <a:lumMod val="75000"/>
                    <a:lumOff val="25000"/>
                  </a:schemeClr>
                </a:solidFill>
              </a:rPr>
              <a:t>Una </a:t>
            </a:r>
            <a:r>
              <a:rPr lang="es-ES_tradnl" i="1" dirty="0" smtClean="0">
                <a:solidFill>
                  <a:schemeClr val="tx1">
                    <a:lumMod val="75000"/>
                    <a:lumOff val="25000"/>
                  </a:schemeClr>
                </a:solidFill>
              </a:rPr>
              <a:t>caja de presupuesto </a:t>
            </a:r>
            <a:r>
              <a:rPr lang="es-ES_tradnl" dirty="0" smtClean="0">
                <a:solidFill>
                  <a:schemeClr val="tx1">
                    <a:lumMod val="75000"/>
                    <a:lumOff val="25000"/>
                  </a:schemeClr>
                </a:solidFill>
              </a:rPr>
              <a:t>es una caja pequeña con divisores para cada mes, y un divisor para cada día del mes. </a:t>
            </a:r>
          </a:p>
          <a:p>
            <a:pPr marL="279085" lvl="1" indent="-279085">
              <a:spcBef>
                <a:spcPts val="306"/>
              </a:spcBef>
              <a:spcAft>
                <a:spcPts val="306"/>
              </a:spcAft>
              <a:buBlip>
                <a:blip r:embed="rId3"/>
              </a:buBlip>
              <a:defRPr/>
            </a:pPr>
            <a:r>
              <a:rPr lang="es-ES_tradnl" dirty="0" smtClean="0">
                <a:solidFill>
                  <a:schemeClr val="tx1">
                    <a:lumMod val="75000"/>
                    <a:lumOff val="25000"/>
                  </a:schemeClr>
                </a:solidFill>
              </a:rPr>
              <a:t>Cuando reciba una cuenta, revise</a:t>
            </a:r>
            <a:r>
              <a:rPr lang="es-ES_tradnl" baseline="0" dirty="0" smtClean="0">
                <a:solidFill>
                  <a:schemeClr val="tx1">
                    <a:lumMod val="75000"/>
                    <a:lumOff val="25000"/>
                  </a:schemeClr>
                </a:solidFill>
              </a:rPr>
              <a:t> la fecha de vencimiento y colóquela atrás del divisor que representa la fecha en que tiene que pagar la cuenta. </a:t>
            </a:r>
            <a:endParaRPr lang="es-ES_tradnl" dirty="0" smtClean="0">
              <a:solidFill>
                <a:schemeClr val="tx1">
                  <a:lumMod val="75000"/>
                  <a:lumOff val="25000"/>
                </a:schemeClr>
              </a:solidFill>
            </a:endParaRPr>
          </a:p>
          <a:p>
            <a:pPr marL="279085" lvl="1" indent="-279085">
              <a:spcBef>
                <a:spcPts val="306"/>
              </a:spcBef>
              <a:spcAft>
                <a:spcPts val="610"/>
              </a:spcAft>
              <a:buBlip>
                <a:blip r:embed="rId3"/>
              </a:buBlip>
              <a:defRPr/>
            </a:pPr>
            <a:r>
              <a:rPr lang="es-ES_tradnl" dirty="0" smtClean="0">
                <a:solidFill>
                  <a:schemeClr val="tx1">
                    <a:lumMod val="75000"/>
                    <a:lumOff val="25000"/>
                  </a:schemeClr>
                </a:solidFill>
              </a:rPr>
              <a:t>A medida de que reciba</a:t>
            </a:r>
            <a:r>
              <a:rPr lang="es-ES_tradnl" baseline="0" dirty="0" smtClean="0">
                <a:solidFill>
                  <a:schemeClr val="tx1">
                    <a:lumMod val="75000"/>
                    <a:lumOff val="25000"/>
                  </a:schemeClr>
                </a:solidFill>
              </a:rPr>
              <a:t> ingresos, pague las cuentas para que no se sienta tentado a gastar el dinero en algo más. </a:t>
            </a:r>
            <a:endParaRPr lang="es-ES_tradnl" dirty="0" smtClean="0">
              <a:solidFill>
                <a:schemeClr val="tx1">
                  <a:lumMod val="75000"/>
                  <a:lumOff val="25000"/>
                </a:schemeClr>
              </a:solidFill>
            </a:endParaRPr>
          </a:p>
          <a:p>
            <a:endParaRPr lang="es-ES_tradnl" dirty="0" smtClean="0">
              <a:solidFill>
                <a:schemeClr val="tx1">
                  <a:lumMod val="75000"/>
                  <a:lumOff val="25000"/>
                </a:schemeClr>
              </a:solidFill>
            </a:endParaRPr>
          </a:p>
          <a:p>
            <a:r>
              <a:rPr lang="es-ES_tradnl" b="1" dirty="0" smtClean="0">
                <a:solidFill>
                  <a:schemeClr val="tx1">
                    <a:lumMod val="75000"/>
                    <a:lumOff val="25000"/>
                  </a:schemeClr>
                </a:solidFill>
              </a:rPr>
              <a:t>Pregunte: </a:t>
            </a:r>
            <a:r>
              <a:rPr lang="es-ES_tradnl" b="0" dirty="0" smtClean="0">
                <a:solidFill>
                  <a:schemeClr val="tx1">
                    <a:lumMod val="75000"/>
                    <a:lumOff val="25000"/>
                  </a:schemeClr>
                </a:solidFill>
              </a:rPr>
              <a:t>Estos</a:t>
            </a:r>
            <a:r>
              <a:rPr lang="es-ES_tradnl" b="0" baseline="0" dirty="0" smtClean="0">
                <a:solidFill>
                  <a:schemeClr val="tx1">
                    <a:lumMod val="75000"/>
                    <a:lumOff val="25000"/>
                  </a:schemeClr>
                </a:solidFill>
              </a:rPr>
              <a:t> son unos ejemplos de como planificar los gastos mensuales. ¿Cuál le llama la atención y porqué? </a:t>
            </a:r>
            <a:endParaRPr lang="es-ES_tradnl" dirty="0" smtClean="0">
              <a:solidFill>
                <a:schemeClr val="tx1">
                  <a:lumMod val="75000"/>
                  <a:lumOff val="25000"/>
                </a:schemeClr>
              </a:solidFill>
            </a:endParaRPr>
          </a:p>
          <a:p>
            <a:r>
              <a:rPr lang="es-ES_tradnl" dirty="0" smtClean="0">
                <a:solidFill>
                  <a:schemeClr val="tx1">
                    <a:lumMod val="75000"/>
                    <a:lumOff val="25000"/>
                  </a:schemeClr>
                </a:solidFill>
              </a:rPr>
              <a:t/>
            </a:r>
            <a:br>
              <a:rPr lang="es-ES_tradnl" dirty="0" smtClean="0">
                <a:solidFill>
                  <a:schemeClr val="tx1">
                    <a:lumMod val="75000"/>
                    <a:lumOff val="25000"/>
                  </a:schemeClr>
                </a:solidFill>
              </a:rPr>
            </a:br>
            <a:r>
              <a:rPr lang="es-ES_tradnl" b="1" dirty="0" smtClean="0">
                <a:solidFill>
                  <a:schemeClr val="tx1">
                    <a:lumMod val="75000"/>
                    <a:lumOff val="25000"/>
                  </a:schemeClr>
                </a:solidFill>
              </a:rPr>
              <a:t>Acepte todas</a:t>
            </a:r>
            <a:r>
              <a:rPr lang="es-ES_tradnl" b="1" baseline="0" dirty="0" smtClean="0">
                <a:solidFill>
                  <a:schemeClr val="tx1">
                    <a:lumMod val="75000"/>
                    <a:lumOff val="25000"/>
                  </a:schemeClr>
                </a:solidFill>
              </a:rPr>
              <a:t> las respuestas </a:t>
            </a:r>
            <a:r>
              <a:rPr lang="es-ES_tradnl" b="0" baseline="0" dirty="0" smtClean="0">
                <a:solidFill>
                  <a:schemeClr val="tx1">
                    <a:lumMod val="75000"/>
                    <a:lumOff val="25000"/>
                  </a:schemeClr>
                </a:solidFill>
              </a:rPr>
              <a:t>como correctas y fomente una conversación en la que puedan compartir ideas y experiencias</a:t>
            </a:r>
            <a:r>
              <a:rPr lang="es-ES_tradnl" dirty="0" smtClean="0">
                <a:solidFill>
                  <a:schemeClr val="tx1">
                    <a:lumMod val="75000"/>
                    <a:lumOff val="25000"/>
                  </a:schemeClr>
                </a:solidFill>
              </a:rPr>
              <a:t>.</a:t>
            </a:r>
          </a:p>
          <a:p>
            <a:pPr marL="0" lvl="1">
              <a:spcBef>
                <a:spcPts val="1223"/>
              </a:spcBef>
            </a:pPr>
            <a:r>
              <a:rPr lang="es-ES_tradnl" noProof="0" dirty="0" smtClean="0">
                <a:solidFill>
                  <a:schemeClr val="tx1">
                    <a:lumMod val="75000"/>
                    <a:lumOff val="25000"/>
                  </a:schemeClr>
                </a:solidFill>
                <a:ea typeface="ＭＳ Ｐゴシック" pitchFamily="34" charset="-128"/>
              </a:rPr>
              <a:t>&lt;haga clic</a:t>
            </a:r>
            <a:r>
              <a:rPr lang="es-ES_tradnl" baseline="0" noProof="0" dirty="0" smtClean="0">
                <a:solidFill>
                  <a:schemeClr val="tx1">
                    <a:lumMod val="75000"/>
                    <a:lumOff val="25000"/>
                  </a:schemeClr>
                </a:solidFill>
                <a:ea typeface="ＭＳ Ｐゴシック" pitchFamily="34" charset="-128"/>
              </a:rPr>
              <a:t> para la siguiente diapositiva</a:t>
            </a:r>
            <a:r>
              <a:rPr lang="es-ES_tradnl" noProof="0" dirty="0" smtClean="0">
                <a:solidFill>
                  <a:schemeClr val="tx1">
                    <a:lumMod val="75000"/>
                    <a:lumOff val="25000"/>
                  </a:schemeClr>
                </a:solidFill>
                <a:ea typeface="ＭＳ Ｐゴシック" pitchFamily="34" charset="-128"/>
              </a:rPr>
              <a:t>&gt;</a:t>
            </a:r>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582" y="3117850"/>
            <a:ext cx="699770" cy="6962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Slide Number Placeholder 3"/>
          <p:cNvSpPr txBox="1">
            <a:spLocks/>
          </p:cNvSpPr>
          <p:nvPr/>
        </p:nvSpPr>
        <p:spPr>
          <a:xfrm>
            <a:off x="0" y="8896879"/>
            <a:ext cx="1399540" cy="386821"/>
          </a:xfrm>
          <a:prstGeom prst="rect">
            <a:avLst/>
          </a:prstGeom>
        </p:spPr>
        <p:txBody>
          <a:bodyPr lIns="93028" tIns="46514" rIns="93028" bIns="46514"/>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9085"/>
            <a:fld id="{D1B90812-0B77-449E-AACC-F8C52DA348E8}" type="slidenum">
              <a:rPr lang="en-US" sz="1200">
                <a:latin typeface="News Gothic Std" pitchFamily="34" charset="0"/>
              </a:rPr>
              <a:pPr marL="279085"/>
              <a:t>16</a:t>
            </a:fld>
            <a:endParaRPr lang="en-US" sz="1200" dirty="0">
              <a:latin typeface="News Gothic Std" pitchFamily="34" charset="0"/>
            </a:endParaRPr>
          </a:p>
        </p:txBody>
      </p:sp>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3582" y="7156450"/>
            <a:ext cx="699770" cy="6962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20385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87825" y="1004888"/>
            <a:ext cx="2373313" cy="1781175"/>
          </a:xfrm>
        </p:spPr>
      </p:sp>
      <p:sp>
        <p:nvSpPr>
          <p:cNvPr id="3" name="Notes Placeholder 2"/>
          <p:cNvSpPr>
            <a:spLocks noGrp="1"/>
          </p:cNvSpPr>
          <p:nvPr>
            <p:ph type="body" idx="1"/>
          </p:nvPr>
        </p:nvSpPr>
        <p:spPr>
          <a:xfrm>
            <a:off x="1452995" y="2923722"/>
            <a:ext cx="5316519" cy="6205251"/>
          </a:xfrm>
        </p:spPr>
        <p:txBody>
          <a:bodyPr/>
          <a:lstStyle/>
          <a:p>
            <a:r>
              <a:rPr lang="es-ES_tradnl" b="1" noProof="0" dirty="0" smtClean="0">
                <a:solidFill>
                  <a:schemeClr val="tx1">
                    <a:lumMod val="75000"/>
                    <a:lumOff val="25000"/>
                  </a:schemeClr>
                </a:solidFill>
              </a:rPr>
              <a:t>Mantenga</a:t>
            </a:r>
            <a:r>
              <a:rPr lang="es-ES_tradnl" b="1" baseline="0" noProof="0" dirty="0" smtClean="0">
                <a:solidFill>
                  <a:schemeClr val="tx1">
                    <a:lumMod val="75000"/>
                    <a:lumOff val="25000"/>
                  </a:schemeClr>
                </a:solidFill>
              </a:rPr>
              <a:t> un Registro Preciso</a:t>
            </a:r>
            <a:endParaRPr lang="es-ES_tradnl" b="1" noProof="0" dirty="0" smtClean="0">
              <a:solidFill>
                <a:schemeClr val="tx1">
                  <a:lumMod val="75000"/>
                  <a:lumOff val="25000"/>
                </a:schemeClr>
              </a:solidFill>
            </a:endParaRPr>
          </a:p>
          <a:p>
            <a:pPr>
              <a:spcBef>
                <a:spcPts val="1831"/>
              </a:spcBef>
            </a:pPr>
            <a:r>
              <a:rPr lang="es-ES_tradnl" b="1" noProof="0" dirty="0" smtClean="0">
                <a:solidFill>
                  <a:schemeClr val="tx1">
                    <a:lumMod val="75000"/>
                    <a:lumOff val="25000"/>
                  </a:schemeClr>
                </a:solidFill>
              </a:rPr>
              <a:t>Diga: </a:t>
            </a:r>
            <a:r>
              <a:rPr lang="es-ES_tradnl" b="0" noProof="0" dirty="0" smtClean="0">
                <a:solidFill>
                  <a:schemeClr val="tx1">
                    <a:lumMod val="75000"/>
                    <a:lumOff val="25000"/>
                  </a:schemeClr>
                </a:solidFill>
              </a:rPr>
              <a:t>Este</a:t>
            </a:r>
            <a:r>
              <a:rPr lang="es-ES_tradnl" b="0" baseline="0" noProof="0" dirty="0" smtClean="0">
                <a:solidFill>
                  <a:schemeClr val="tx1">
                    <a:lumMod val="75000"/>
                    <a:lumOff val="25000"/>
                  </a:schemeClr>
                </a:solidFill>
              </a:rPr>
              <a:t> consejo puede parecer obvio, pero es muy importante. Para poder llevar a cabo un plan personal de gastos y ahorros, se debe mantener un registro preciso. </a:t>
            </a:r>
            <a:endParaRPr lang="es-ES_tradnl" noProof="0" dirty="0" smtClean="0">
              <a:solidFill>
                <a:schemeClr val="tx1">
                  <a:lumMod val="75000"/>
                  <a:lumOff val="25000"/>
                </a:schemeClr>
              </a:solidFill>
            </a:endParaRPr>
          </a:p>
          <a:p>
            <a:endParaRPr lang="es-ES_tradnl" noProof="0" dirty="0" smtClean="0">
              <a:solidFill>
                <a:schemeClr val="tx1">
                  <a:lumMod val="75000"/>
                  <a:lumOff val="25000"/>
                </a:schemeClr>
              </a:solidFill>
            </a:endParaRPr>
          </a:p>
          <a:p>
            <a:pPr>
              <a:spcAft>
                <a:spcPts val="306"/>
              </a:spcAft>
            </a:pPr>
            <a:r>
              <a:rPr lang="es-ES_tradnl" noProof="0" dirty="0" smtClean="0">
                <a:solidFill>
                  <a:schemeClr val="tx1">
                    <a:lumMod val="75000"/>
                    <a:lumOff val="25000"/>
                  </a:schemeClr>
                </a:solidFill>
              </a:rPr>
              <a:t>Estos son</a:t>
            </a:r>
            <a:r>
              <a:rPr lang="es-ES_tradnl" baseline="0" noProof="0" dirty="0" smtClean="0">
                <a:solidFill>
                  <a:schemeClr val="tx1">
                    <a:lumMod val="75000"/>
                    <a:lumOff val="25000"/>
                  </a:schemeClr>
                </a:solidFill>
              </a:rPr>
              <a:t> algunos consejos para mantener un registro con precisión. </a:t>
            </a:r>
            <a:endParaRPr lang="es-ES_tradnl" noProof="0" dirty="0" smtClean="0">
              <a:solidFill>
                <a:schemeClr val="tx1">
                  <a:lumMod val="75000"/>
                  <a:lumOff val="25000"/>
                </a:schemeClr>
              </a:solidFill>
            </a:endParaRPr>
          </a:p>
          <a:p>
            <a:pPr marL="279085" lvl="1" indent="-279085">
              <a:spcBef>
                <a:spcPts val="610"/>
              </a:spcBef>
              <a:spcAft>
                <a:spcPts val="610"/>
              </a:spcAft>
              <a:buBlip>
                <a:blip r:embed="rId3"/>
              </a:buBlip>
              <a:defRPr/>
            </a:pPr>
            <a:r>
              <a:rPr lang="es-ES_tradnl" noProof="0" dirty="0" smtClean="0">
                <a:solidFill>
                  <a:schemeClr val="tx1">
                    <a:lumMod val="75000"/>
                    <a:lumOff val="25000"/>
                  </a:schemeClr>
                </a:solidFill>
              </a:rPr>
              <a:t>Organice</a:t>
            </a:r>
            <a:r>
              <a:rPr lang="es-ES_tradnl" baseline="0" noProof="0" dirty="0" smtClean="0">
                <a:solidFill>
                  <a:schemeClr val="tx1">
                    <a:lumMod val="75000"/>
                    <a:lumOff val="25000"/>
                  </a:schemeClr>
                </a:solidFill>
              </a:rPr>
              <a:t> sus archivos para que sea fácil encontrar su información de ingresos y gastos y poderla actualizar con la información financiera importante</a:t>
            </a:r>
            <a:r>
              <a:rPr lang="es-ES_tradnl" noProof="0" dirty="0" smtClean="0">
                <a:solidFill>
                  <a:schemeClr val="tx1">
                    <a:lumMod val="75000"/>
                    <a:lumOff val="25000"/>
                  </a:schemeClr>
                </a:solidFill>
              </a:rPr>
              <a:t>. </a:t>
            </a:r>
          </a:p>
          <a:p>
            <a:pPr marL="279085" lvl="1" indent="-279085">
              <a:spcBef>
                <a:spcPts val="610"/>
              </a:spcBef>
              <a:spcAft>
                <a:spcPts val="610"/>
              </a:spcAft>
              <a:buBlip>
                <a:blip r:embed="rId3"/>
              </a:buBlip>
              <a:defRPr/>
            </a:pPr>
            <a:r>
              <a:rPr lang="es-ES_tradnl" noProof="0" dirty="0" smtClean="0">
                <a:solidFill>
                  <a:schemeClr val="tx1">
                    <a:lumMod val="75000"/>
                    <a:lumOff val="25000"/>
                  </a:schemeClr>
                </a:solidFill>
              </a:rPr>
              <a:t>Envíe los cheques</a:t>
            </a:r>
            <a:r>
              <a:rPr lang="es-ES_tradnl" baseline="0" noProof="0" dirty="0" smtClean="0">
                <a:solidFill>
                  <a:schemeClr val="tx1">
                    <a:lumMod val="75000"/>
                    <a:lumOff val="25000"/>
                  </a:schemeClr>
                </a:solidFill>
              </a:rPr>
              <a:t> de pagos por internet (si aplica) por lo menos una semana antes de la fecha de vencimiento para evitar cualquier penalidad por pagos atrasados.</a:t>
            </a:r>
            <a:endParaRPr lang="es-ES_tradnl" noProof="0" dirty="0" smtClean="0">
              <a:solidFill>
                <a:schemeClr val="tx1">
                  <a:lumMod val="75000"/>
                  <a:lumOff val="25000"/>
                </a:schemeClr>
              </a:solidFill>
            </a:endParaRPr>
          </a:p>
          <a:p>
            <a:pPr marL="279085" lvl="1" indent="-279085">
              <a:spcBef>
                <a:spcPts val="610"/>
              </a:spcBef>
              <a:spcAft>
                <a:spcPts val="610"/>
              </a:spcAft>
              <a:buBlip>
                <a:blip r:embed="rId3"/>
              </a:buBlip>
              <a:defRPr/>
            </a:pPr>
            <a:r>
              <a:rPr lang="es-ES_tradnl" noProof="0" dirty="0" smtClean="0">
                <a:solidFill>
                  <a:schemeClr val="tx1">
                    <a:lumMod val="75000"/>
                    <a:lumOff val="25000"/>
                  </a:schemeClr>
                </a:solidFill>
              </a:rPr>
              <a:t>Guarde</a:t>
            </a:r>
            <a:r>
              <a:rPr lang="es-ES_tradnl" baseline="0" noProof="0" dirty="0" smtClean="0">
                <a:solidFill>
                  <a:schemeClr val="tx1">
                    <a:lumMod val="75000"/>
                    <a:lumOff val="25000"/>
                  </a:schemeClr>
                </a:solidFill>
              </a:rPr>
              <a:t> sus impuestos por lo menos por tres años. </a:t>
            </a:r>
            <a:endParaRPr lang="es-ES_tradnl" noProof="0" dirty="0" smtClean="0">
              <a:solidFill>
                <a:schemeClr val="tx1">
                  <a:lumMod val="75000"/>
                  <a:lumOff val="25000"/>
                </a:schemeClr>
              </a:solidFill>
            </a:endParaRPr>
          </a:p>
          <a:p>
            <a:pPr marL="279085" lvl="1" indent="-279085">
              <a:spcBef>
                <a:spcPts val="610"/>
              </a:spcBef>
              <a:spcAft>
                <a:spcPts val="610"/>
              </a:spcAft>
              <a:buBlip>
                <a:blip r:embed="rId3"/>
              </a:buBlip>
              <a:defRPr/>
            </a:pPr>
            <a:r>
              <a:rPr lang="es-ES_tradnl" noProof="0" dirty="0" smtClean="0">
                <a:solidFill>
                  <a:schemeClr val="tx1">
                    <a:lumMod val="75000"/>
                    <a:lumOff val="25000"/>
                  </a:schemeClr>
                </a:solidFill>
              </a:rPr>
              <a:t>Guarde</a:t>
            </a:r>
            <a:r>
              <a:rPr lang="es-ES_tradnl" baseline="0" noProof="0" dirty="0" smtClean="0">
                <a:solidFill>
                  <a:schemeClr val="tx1">
                    <a:lumMod val="75000"/>
                    <a:lumOff val="25000"/>
                  </a:schemeClr>
                </a:solidFill>
              </a:rPr>
              <a:t> los documentos importantes en un lugar seguro de su casa o en una caja de seguridad.</a:t>
            </a:r>
            <a:r>
              <a:rPr lang="es-ES_tradnl" noProof="0" dirty="0" smtClean="0">
                <a:solidFill>
                  <a:schemeClr val="tx1">
                    <a:lumMod val="75000"/>
                    <a:lumOff val="25000"/>
                  </a:schemeClr>
                </a:solidFill>
              </a:rPr>
              <a:t> </a:t>
            </a:r>
          </a:p>
          <a:p>
            <a:pPr marL="0" lvl="1">
              <a:spcBef>
                <a:spcPts val="610"/>
              </a:spcBef>
              <a:spcAft>
                <a:spcPts val="610"/>
              </a:spcAft>
              <a:defRPr/>
            </a:pPr>
            <a:endParaRPr lang="es-ES_tradnl" b="1" noProof="0" dirty="0" smtClean="0">
              <a:solidFill>
                <a:schemeClr val="tx1">
                  <a:lumMod val="75000"/>
                  <a:lumOff val="25000"/>
                </a:schemeClr>
              </a:solidFill>
            </a:endParaRPr>
          </a:p>
          <a:p>
            <a:pPr marL="0" lvl="1">
              <a:spcBef>
                <a:spcPts val="610"/>
              </a:spcBef>
              <a:spcAft>
                <a:spcPts val="610"/>
              </a:spcAft>
              <a:defRPr/>
            </a:pPr>
            <a:r>
              <a:rPr lang="es-ES_tradnl" b="1" noProof="0" dirty="0" smtClean="0">
                <a:solidFill>
                  <a:schemeClr val="tx1">
                    <a:lumMod val="75000"/>
                    <a:lumOff val="25000"/>
                  </a:schemeClr>
                </a:solidFill>
              </a:rPr>
              <a:t>Pregunte: </a:t>
            </a:r>
            <a:r>
              <a:rPr lang="es-ES_tradnl" b="0" noProof="0" dirty="0" smtClean="0">
                <a:solidFill>
                  <a:schemeClr val="tx1">
                    <a:lumMod val="75000"/>
                    <a:lumOff val="25000"/>
                  </a:schemeClr>
                </a:solidFill>
              </a:rPr>
              <a:t>¿Cuáles son algunos beneficios</a:t>
            </a:r>
            <a:r>
              <a:rPr lang="es-ES_tradnl" b="0" baseline="0" noProof="0" dirty="0" smtClean="0">
                <a:solidFill>
                  <a:schemeClr val="tx1">
                    <a:lumMod val="75000"/>
                    <a:lumOff val="25000"/>
                  </a:schemeClr>
                </a:solidFill>
              </a:rPr>
              <a:t> de mantener un registro preciso? </a:t>
            </a:r>
            <a:endParaRPr lang="es-ES_tradnl" noProof="0" dirty="0" smtClean="0">
              <a:solidFill>
                <a:schemeClr val="tx1">
                  <a:lumMod val="75000"/>
                  <a:lumOff val="25000"/>
                </a:schemeClr>
              </a:solidFill>
            </a:endParaRPr>
          </a:p>
          <a:p>
            <a:pPr marL="0" lvl="1">
              <a:spcBef>
                <a:spcPts val="610"/>
              </a:spcBef>
              <a:spcAft>
                <a:spcPts val="306"/>
              </a:spcAft>
              <a:defRPr/>
            </a:pPr>
            <a:r>
              <a:rPr lang="es-ES_tradnl" b="1" noProof="0" dirty="0" smtClean="0">
                <a:solidFill>
                  <a:schemeClr val="tx1">
                    <a:lumMod val="75000"/>
                    <a:lumOff val="25000"/>
                  </a:schemeClr>
                </a:solidFill>
              </a:rPr>
              <a:t>Explique</a:t>
            </a:r>
            <a:r>
              <a:rPr lang="es-ES_tradnl" b="1" baseline="0" noProof="0" dirty="0" smtClean="0">
                <a:solidFill>
                  <a:schemeClr val="tx1">
                    <a:lumMod val="75000"/>
                    <a:lumOff val="25000"/>
                  </a:schemeClr>
                </a:solidFill>
              </a:rPr>
              <a:t> </a:t>
            </a:r>
            <a:r>
              <a:rPr lang="es-ES_tradnl" b="0" baseline="0" noProof="0" dirty="0" smtClean="0">
                <a:solidFill>
                  <a:schemeClr val="tx1">
                    <a:lumMod val="75000"/>
                    <a:lumOff val="25000"/>
                  </a:schemeClr>
                </a:solidFill>
              </a:rPr>
              <a:t>y procure que lo siguiente sea mencionado. </a:t>
            </a:r>
            <a:endParaRPr lang="es-ES_tradnl" noProof="0" dirty="0" smtClean="0">
              <a:solidFill>
                <a:schemeClr val="tx1">
                  <a:lumMod val="75000"/>
                  <a:lumOff val="25000"/>
                </a:schemeClr>
              </a:solidFill>
            </a:endParaRPr>
          </a:p>
          <a:p>
            <a:pPr marL="279085" lvl="1" indent="-279085">
              <a:spcBef>
                <a:spcPts val="610"/>
              </a:spcBef>
              <a:spcAft>
                <a:spcPts val="610"/>
              </a:spcAft>
              <a:buBlip>
                <a:blip r:embed="rId3"/>
              </a:buBlip>
              <a:defRPr/>
            </a:pPr>
            <a:r>
              <a:rPr lang="es-ES_tradnl" noProof="0" dirty="0" smtClean="0">
                <a:solidFill>
                  <a:schemeClr val="tx1">
                    <a:lumMod val="75000"/>
                    <a:lumOff val="25000"/>
                  </a:schemeClr>
                </a:solidFill>
              </a:rPr>
              <a:t>Facilidad para responder cualquier pregunta</a:t>
            </a:r>
            <a:r>
              <a:rPr lang="es-ES_tradnl" baseline="0" noProof="0" dirty="0" smtClean="0">
                <a:solidFill>
                  <a:schemeClr val="tx1">
                    <a:lumMod val="75000"/>
                    <a:lumOff val="25000"/>
                  </a:schemeClr>
                </a:solidFill>
              </a:rPr>
              <a:t> de pagos que se presente. </a:t>
            </a:r>
            <a:endParaRPr lang="es-ES_tradnl" noProof="0" dirty="0" smtClean="0">
              <a:solidFill>
                <a:schemeClr val="tx1">
                  <a:lumMod val="75000"/>
                  <a:lumOff val="25000"/>
                </a:schemeClr>
              </a:solidFill>
            </a:endParaRPr>
          </a:p>
          <a:p>
            <a:pPr marL="279085" lvl="1" indent="-279085">
              <a:spcBef>
                <a:spcPts val="610"/>
              </a:spcBef>
              <a:spcAft>
                <a:spcPts val="610"/>
              </a:spcAft>
              <a:buBlip>
                <a:blip r:embed="rId3"/>
              </a:buBlip>
              <a:defRPr/>
            </a:pPr>
            <a:r>
              <a:rPr lang="es-ES_tradnl" noProof="0" dirty="0" smtClean="0">
                <a:solidFill>
                  <a:schemeClr val="tx1">
                    <a:lumMod val="75000"/>
                    <a:lumOff val="25000"/>
                  </a:schemeClr>
                </a:solidFill>
              </a:rPr>
              <a:t>Tranquilidad-</a:t>
            </a:r>
            <a:r>
              <a:rPr lang="es-ES_tradnl" baseline="0" noProof="0" dirty="0" smtClean="0">
                <a:solidFill>
                  <a:schemeClr val="tx1">
                    <a:lumMod val="75000"/>
                    <a:lumOff val="25000"/>
                  </a:schemeClr>
                </a:solidFill>
              </a:rPr>
              <a:t> no se tiene que preocupar por olvidarse o perder cosas. </a:t>
            </a:r>
            <a:endParaRPr lang="es-ES_tradnl" noProof="0" dirty="0" smtClean="0">
              <a:solidFill>
                <a:schemeClr val="tx1">
                  <a:lumMod val="75000"/>
                  <a:lumOff val="25000"/>
                </a:schemeClr>
              </a:solidFill>
            </a:endParaRPr>
          </a:p>
          <a:p>
            <a:pPr marL="279085" lvl="1" indent="-279085">
              <a:spcBef>
                <a:spcPts val="610"/>
              </a:spcBef>
              <a:spcAft>
                <a:spcPts val="610"/>
              </a:spcAft>
              <a:buBlip>
                <a:blip r:embed="rId3"/>
              </a:buBlip>
              <a:defRPr/>
            </a:pPr>
            <a:r>
              <a:rPr lang="es-ES_tradnl" noProof="0" dirty="0" smtClean="0">
                <a:solidFill>
                  <a:schemeClr val="tx1">
                    <a:lumMod val="75000"/>
                    <a:lumOff val="25000"/>
                  </a:schemeClr>
                </a:solidFill>
              </a:rPr>
              <a:t>Puede comparar</a:t>
            </a:r>
            <a:r>
              <a:rPr lang="es-ES_tradnl" baseline="0" noProof="0" dirty="0" smtClean="0">
                <a:solidFill>
                  <a:schemeClr val="tx1">
                    <a:lumMod val="75000"/>
                    <a:lumOff val="25000"/>
                  </a:schemeClr>
                </a:solidFill>
              </a:rPr>
              <a:t> varios estados de cuenta para ver discrepancias, aumentos inesperados en su estado de cuenta, etc. </a:t>
            </a:r>
            <a:endParaRPr lang="es-ES_tradnl" noProof="0" dirty="0" smtClean="0">
              <a:solidFill>
                <a:schemeClr val="tx1">
                  <a:lumMod val="75000"/>
                  <a:lumOff val="25000"/>
                </a:schemeClr>
              </a:solidFill>
            </a:endParaRPr>
          </a:p>
          <a:p>
            <a:pPr marL="0" lvl="1">
              <a:spcBef>
                <a:spcPts val="1223"/>
              </a:spcBef>
            </a:pPr>
            <a:r>
              <a:rPr lang="es-ES_tradnl" noProof="0" dirty="0" smtClean="0">
                <a:solidFill>
                  <a:schemeClr val="tx1">
                    <a:lumMod val="75000"/>
                    <a:lumOff val="25000"/>
                  </a:schemeClr>
                </a:solidFill>
                <a:ea typeface="ＭＳ Ｐゴシック" pitchFamily="34" charset="-128"/>
              </a:rPr>
              <a:t>&lt;haga clic</a:t>
            </a:r>
            <a:r>
              <a:rPr lang="es-ES_tradnl" baseline="0" noProof="0" dirty="0" smtClean="0">
                <a:solidFill>
                  <a:schemeClr val="tx1">
                    <a:lumMod val="75000"/>
                    <a:lumOff val="25000"/>
                  </a:schemeClr>
                </a:solidFill>
                <a:ea typeface="ＭＳ Ｐゴシック" pitchFamily="34" charset="-128"/>
              </a:rPr>
              <a:t> para la siguiente diapositiva</a:t>
            </a:r>
            <a:r>
              <a:rPr lang="es-ES_tradnl" noProof="0" dirty="0" smtClean="0">
                <a:solidFill>
                  <a:schemeClr val="tx1">
                    <a:lumMod val="75000"/>
                    <a:lumOff val="25000"/>
                  </a:schemeClr>
                </a:solidFill>
                <a:ea typeface="ＭＳ Ｐゴシック" pitchFamily="34" charset="-128"/>
              </a:rPr>
              <a:t>&gt;</a:t>
            </a:r>
          </a:p>
          <a:p>
            <a:endParaRPr lang="es-ES_tradnl" noProof="0" dirty="0"/>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333" y="3297186"/>
            <a:ext cx="699770" cy="6962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Slide Number Placeholder 3"/>
          <p:cNvSpPr txBox="1">
            <a:spLocks/>
          </p:cNvSpPr>
          <p:nvPr/>
        </p:nvSpPr>
        <p:spPr>
          <a:xfrm>
            <a:off x="0" y="8896879"/>
            <a:ext cx="1399540" cy="386821"/>
          </a:xfrm>
          <a:prstGeom prst="rect">
            <a:avLst/>
          </a:prstGeom>
        </p:spPr>
        <p:txBody>
          <a:bodyPr lIns="93028" tIns="46514" rIns="93028" bIns="46514"/>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9085"/>
            <a:fld id="{D1B90812-0B77-449E-AACC-F8C52DA348E8}" type="slidenum">
              <a:rPr lang="en-US" sz="1200">
                <a:latin typeface="News Gothic Std" pitchFamily="34" charset="0"/>
              </a:rPr>
              <a:pPr marL="279085"/>
              <a:t>17</a:t>
            </a:fld>
            <a:endParaRPr lang="en-US" sz="1200" dirty="0">
              <a:latin typeface="News Gothic Std" pitchFamily="34" charset="0"/>
            </a:endParaRPr>
          </a:p>
        </p:txBody>
      </p:sp>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333" y="6155372"/>
            <a:ext cx="699770" cy="6962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2332" y="6993572"/>
            <a:ext cx="699770" cy="696278"/>
          </a:xfrm>
          <a:prstGeom prst="rect">
            <a:avLst/>
          </a:prstGeom>
        </p:spPr>
      </p:pic>
    </p:spTree>
    <p:extLst>
      <p:ext uri="{BB962C8B-B14F-4D97-AF65-F5344CB8AC3E}">
        <p14:creationId xmlns:p14="http://schemas.microsoft.com/office/powerpoint/2010/main" val="34861111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87825" y="1004888"/>
            <a:ext cx="2373313" cy="1781175"/>
          </a:xfrm>
        </p:spPr>
      </p:sp>
      <p:sp>
        <p:nvSpPr>
          <p:cNvPr id="3" name="Notes Placeholder 2"/>
          <p:cNvSpPr>
            <a:spLocks noGrp="1"/>
          </p:cNvSpPr>
          <p:nvPr>
            <p:ph type="body" idx="1"/>
          </p:nvPr>
        </p:nvSpPr>
        <p:spPr>
          <a:xfrm>
            <a:off x="1452995" y="2923721"/>
            <a:ext cx="4533925" cy="4613729"/>
          </a:xfrm>
        </p:spPr>
        <p:txBody>
          <a:bodyPr/>
          <a:lstStyle/>
          <a:p>
            <a:pPr>
              <a:spcBef>
                <a:spcPts val="1831"/>
              </a:spcBef>
            </a:pPr>
            <a:r>
              <a:rPr lang="es-ES_tradnl" b="1" noProof="0" dirty="0" smtClean="0">
                <a:solidFill>
                  <a:schemeClr val="tx1">
                    <a:lumMod val="75000"/>
                    <a:lumOff val="25000"/>
                  </a:schemeClr>
                </a:solidFill>
              </a:rPr>
              <a:t>Más Gastos</a:t>
            </a:r>
            <a:r>
              <a:rPr lang="es-ES_tradnl" b="1" baseline="0" noProof="0" dirty="0" smtClean="0">
                <a:solidFill>
                  <a:schemeClr val="tx1">
                    <a:lumMod val="75000"/>
                    <a:lumOff val="25000"/>
                  </a:schemeClr>
                </a:solidFill>
              </a:rPr>
              <a:t> que Ingresos</a:t>
            </a:r>
            <a:endParaRPr lang="es-ES_tradnl" b="1" noProof="0" dirty="0" smtClean="0">
              <a:solidFill>
                <a:schemeClr val="tx1">
                  <a:lumMod val="75000"/>
                  <a:lumOff val="25000"/>
                </a:schemeClr>
              </a:solidFill>
            </a:endParaRPr>
          </a:p>
          <a:p>
            <a:pPr>
              <a:spcBef>
                <a:spcPts val="1831"/>
              </a:spcBef>
            </a:pPr>
            <a:r>
              <a:rPr lang="es-ES_tradnl" b="1" noProof="0" dirty="0" smtClean="0">
                <a:solidFill>
                  <a:schemeClr val="tx1">
                    <a:lumMod val="75000"/>
                    <a:lumOff val="25000"/>
                  </a:schemeClr>
                </a:solidFill>
              </a:rPr>
              <a:t>Diga: </a:t>
            </a:r>
            <a:r>
              <a:rPr lang="es-ES_tradnl" b="0" noProof="0" dirty="0" smtClean="0">
                <a:solidFill>
                  <a:schemeClr val="tx1">
                    <a:lumMod val="75000"/>
                    <a:lumOff val="25000"/>
                  </a:schemeClr>
                </a:solidFill>
              </a:rPr>
              <a:t>Después de hablar</a:t>
            </a:r>
            <a:r>
              <a:rPr lang="es-ES_tradnl" b="0" baseline="0" noProof="0" dirty="0" smtClean="0">
                <a:solidFill>
                  <a:schemeClr val="tx1">
                    <a:lumMod val="75000"/>
                    <a:lumOff val="25000"/>
                  </a:schemeClr>
                </a:solidFill>
              </a:rPr>
              <a:t> sobre las mejores maneras de monitorear sus gastos y crear planes de gastos y ahorros, podemos hablar de lo que puede hacer cuando cada mes hay más dinero saliendo que entrando. </a:t>
            </a:r>
          </a:p>
          <a:p>
            <a:pPr>
              <a:spcBef>
                <a:spcPts val="1831"/>
              </a:spcBef>
            </a:pPr>
            <a:r>
              <a:rPr lang="es-ES_tradnl" noProof="0" dirty="0" smtClean="0">
                <a:solidFill>
                  <a:schemeClr val="tx1">
                    <a:lumMod val="75000"/>
                    <a:lumOff val="25000"/>
                  </a:schemeClr>
                </a:solidFill>
              </a:rPr>
              <a:t> </a:t>
            </a:r>
          </a:p>
          <a:p>
            <a:r>
              <a:rPr lang="es-ES_tradnl" noProof="0" dirty="0" smtClean="0">
                <a:solidFill>
                  <a:schemeClr val="tx1">
                    <a:lumMod val="75000"/>
                    <a:lumOff val="25000"/>
                  </a:schemeClr>
                </a:solidFill>
              </a:rPr>
              <a:t>Si su plan</a:t>
            </a:r>
            <a:r>
              <a:rPr lang="es-ES_tradnl" baseline="0" noProof="0" dirty="0" smtClean="0">
                <a:solidFill>
                  <a:schemeClr val="tx1">
                    <a:lumMod val="75000"/>
                    <a:lumOff val="25000"/>
                  </a:schemeClr>
                </a:solidFill>
              </a:rPr>
              <a:t> mensual de gastos muestra que usted gasta más de lo que gana, hay formas de cambiar la situación. Pero recuerde, todos tenemos diferentes prioridades, y usted necesitará tomar las decisiones que mejor le convengan.</a:t>
            </a:r>
            <a:endParaRPr lang="es-ES_tradnl" noProof="0" dirty="0" smtClean="0">
              <a:solidFill>
                <a:schemeClr val="tx1">
                  <a:lumMod val="75000"/>
                  <a:lumOff val="25000"/>
                </a:schemeClr>
              </a:solidFill>
            </a:endParaRPr>
          </a:p>
          <a:p>
            <a:r>
              <a:rPr lang="es-ES_tradnl" noProof="0" dirty="0" smtClean="0">
                <a:solidFill>
                  <a:schemeClr val="tx1">
                    <a:lumMod val="75000"/>
                    <a:lumOff val="25000"/>
                  </a:schemeClr>
                </a:solidFill>
              </a:rPr>
              <a:t> </a:t>
            </a:r>
          </a:p>
          <a:p>
            <a:r>
              <a:rPr lang="es-ES_tradnl" b="1" noProof="0" dirty="0" smtClean="0">
                <a:solidFill>
                  <a:schemeClr val="tx1">
                    <a:lumMod val="75000"/>
                    <a:lumOff val="25000"/>
                  </a:schemeClr>
                </a:solidFill>
              </a:rPr>
              <a:t>Pregunte: </a:t>
            </a:r>
            <a:r>
              <a:rPr lang="es-ES_tradnl" b="0" noProof="0" dirty="0" smtClean="0">
                <a:solidFill>
                  <a:schemeClr val="tx1">
                    <a:lumMod val="75000"/>
                    <a:lumOff val="25000"/>
                  </a:schemeClr>
                </a:solidFill>
              </a:rPr>
              <a:t>¿Si</a:t>
            </a:r>
            <a:r>
              <a:rPr lang="es-ES_tradnl" b="0" baseline="0" noProof="0" dirty="0" smtClean="0">
                <a:solidFill>
                  <a:schemeClr val="tx1">
                    <a:lumMod val="75000"/>
                    <a:lumOff val="25000"/>
                  </a:schemeClr>
                </a:solidFill>
              </a:rPr>
              <a:t> no tiene suficiente para pagar todas sus cuentas, que cuentas debería pagar primero?</a:t>
            </a:r>
            <a:endParaRPr lang="es-ES_tradnl" noProof="0" dirty="0" smtClean="0">
              <a:solidFill>
                <a:schemeClr val="tx1">
                  <a:lumMod val="75000"/>
                  <a:lumOff val="25000"/>
                </a:schemeClr>
              </a:solidFill>
            </a:endParaRPr>
          </a:p>
          <a:p>
            <a:r>
              <a:rPr lang="es-ES_tradnl" noProof="0" dirty="0" smtClean="0">
                <a:solidFill>
                  <a:schemeClr val="tx1">
                    <a:lumMod val="75000"/>
                    <a:lumOff val="25000"/>
                  </a:schemeClr>
                </a:solidFill>
              </a:rPr>
              <a:t> </a:t>
            </a:r>
          </a:p>
          <a:p>
            <a:pPr>
              <a:spcAft>
                <a:spcPts val="306"/>
              </a:spcAft>
            </a:pPr>
            <a:r>
              <a:rPr lang="es-ES_tradnl" b="1" noProof="0" dirty="0" smtClean="0">
                <a:solidFill>
                  <a:schemeClr val="tx1">
                    <a:lumMod val="75000"/>
                    <a:lumOff val="25000"/>
                  </a:schemeClr>
                </a:solidFill>
              </a:rPr>
              <a:t>Explique </a:t>
            </a:r>
            <a:r>
              <a:rPr lang="es-ES_tradnl" b="0" noProof="0" dirty="0" smtClean="0">
                <a:solidFill>
                  <a:schemeClr val="tx1">
                    <a:lumMod val="75000"/>
                    <a:lumOff val="25000"/>
                  </a:schemeClr>
                </a:solidFill>
              </a:rPr>
              <a:t>lo</a:t>
            </a:r>
            <a:r>
              <a:rPr lang="es-ES_tradnl" b="0" baseline="0" noProof="0" dirty="0" smtClean="0">
                <a:solidFill>
                  <a:schemeClr val="tx1">
                    <a:lumMod val="75000"/>
                    <a:lumOff val="25000"/>
                  </a:schemeClr>
                </a:solidFill>
              </a:rPr>
              <a:t> siguiente como parte de una conversación:</a:t>
            </a:r>
            <a:endParaRPr lang="es-ES_tradnl" b="1" noProof="0" dirty="0" smtClean="0">
              <a:solidFill>
                <a:schemeClr val="tx1">
                  <a:lumMod val="75000"/>
                  <a:lumOff val="25000"/>
                </a:schemeClr>
              </a:solidFill>
            </a:endParaRPr>
          </a:p>
          <a:p>
            <a:pPr marL="279085" lvl="1" indent="-279085">
              <a:spcBef>
                <a:spcPts val="610"/>
              </a:spcBef>
              <a:spcAft>
                <a:spcPts val="610"/>
              </a:spcAft>
              <a:buBlip>
                <a:blip r:embed="rId3"/>
              </a:buBlip>
              <a:defRPr/>
            </a:pPr>
            <a:r>
              <a:rPr lang="es-ES_tradnl" noProof="0" dirty="0" smtClean="0">
                <a:solidFill>
                  <a:schemeClr val="tx1">
                    <a:lumMod val="75000"/>
                    <a:lumOff val="25000"/>
                  </a:schemeClr>
                </a:solidFill>
              </a:rPr>
              <a:t>Usualmente, lo más importante es </a:t>
            </a:r>
            <a:r>
              <a:rPr lang="es-ES_tradnl" baseline="0" noProof="0" dirty="0" smtClean="0">
                <a:solidFill>
                  <a:schemeClr val="tx1">
                    <a:lumMod val="75000"/>
                    <a:lumOff val="25000"/>
                  </a:schemeClr>
                </a:solidFill>
              </a:rPr>
              <a:t>pagar los gastos de su casa primero:  la hipoteca o la renta, servicios y comida. </a:t>
            </a:r>
            <a:endParaRPr lang="es-ES_tradnl" noProof="0" dirty="0" smtClean="0">
              <a:solidFill>
                <a:schemeClr val="tx1">
                  <a:lumMod val="75000"/>
                  <a:lumOff val="25000"/>
                </a:schemeClr>
              </a:solidFill>
            </a:endParaRPr>
          </a:p>
          <a:p>
            <a:pPr marL="0" lvl="1">
              <a:spcBef>
                <a:spcPts val="610"/>
              </a:spcBef>
              <a:spcAft>
                <a:spcPts val="610"/>
              </a:spcAft>
              <a:defRPr/>
            </a:pPr>
            <a:endParaRPr lang="es-ES_tradnl" noProof="0" dirty="0" smtClean="0">
              <a:solidFill>
                <a:schemeClr val="tx1">
                  <a:lumMod val="75000"/>
                  <a:lumOff val="25000"/>
                </a:schemeClr>
              </a:solidFill>
            </a:endParaRPr>
          </a:p>
          <a:p>
            <a:pPr marL="0" lvl="1">
              <a:spcBef>
                <a:spcPts val="610"/>
              </a:spcBef>
              <a:spcAft>
                <a:spcPts val="610"/>
              </a:spcAft>
              <a:defRPr/>
            </a:pPr>
            <a:r>
              <a:rPr lang="es-ES_tradnl" noProof="0" dirty="0" smtClean="0">
                <a:solidFill>
                  <a:schemeClr val="tx1">
                    <a:lumMod val="75000"/>
                    <a:lumOff val="25000"/>
                  </a:schemeClr>
                </a:solidFill>
              </a:rPr>
              <a:t>&lt;a continuación en la próxima diapositiva&gt;</a:t>
            </a:r>
          </a:p>
          <a:p>
            <a:pPr marL="0" lvl="1">
              <a:spcBef>
                <a:spcPts val="610"/>
              </a:spcBef>
              <a:spcAft>
                <a:spcPts val="610"/>
              </a:spcAft>
              <a:defRPr/>
            </a:pPr>
            <a:endParaRPr lang="es-ES_tradnl" noProof="0" dirty="0" smtClean="0">
              <a:solidFill>
                <a:schemeClr val="tx1">
                  <a:lumMod val="75000"/>
                  <a:lumOff val="25000"/>
                </a:schemeClr>
              </a:solidFill>
            </a:endParaRPr>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581" y="3326659"/>
            <a:ext cx="699770" cy="6962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Slide Number Placeholder 3"/>
          <p:cNvSpPr txBox="1">
            <a:spLocks/>
          </p:cNvSpPr>
          <p:nvPr/>
        </p:nvSpPr>
        <p:spPr>
          <a:xfrm>
            <a:off x="0" y="8896879"/>
            <a:ext cx="1399540" cy="386821"/>
          </a:xfrm>
          <a:prstGeom prst="rect">
            <a:avLst/>
          </a:prstGeom>
        </p:spPr>
        <p:txBody>
          <a:bodyPr lIns="93028" tIns="46514" rIns="93028" bIns="46514"/>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9085"/>
            <a:fld id="{D1B90812-0B77-449E-AACC-F8C52DA348E8}" type="slidenum">
              <a:rPr lang="en-US" sz="1200">
                <a:latin typeface="News Gothic Std" pitchFamily="34" charset="0"/>
              </a:rPr>
              <a:pPr marL="279085"/>
              <a:t>18</a:t>
            </a:fld>
            <a:endParaRPr lang="en-US" sz="1200" dirty="0">
              <a:latin typeface="News Gothic Std" pitchFamily="34" charset="0"/>
            </a:endParaRPr>
          </a:p>
        </p:txBody>
      </p:sp>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3582" y="4873942"/>
            <a:ext cx="699770" cy="6962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3581" y="5676502"/>
            <a:ext cx="699770" cy="696278"/>
          </a:xfrm>
          <a:prstGeom prst="rect">
            <a:avLst/>
          </a:prstGeom>
        </p:spPr>
      </p:pic>
    </p:spTree>
    <p:extLst>
      <p:ext uri="{BB962C8B-B14F-4D97-AF65-F5344CB8AC3E}">
        <p14:creationId xmlns:p14="http://schemas.microsoft.com/office/powerpoint/2010/main" val="23678765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87825" y="1004888"/>
            <a:ext cx="2373313" cy="1781175"/>
          </a:xfrm>
        </p:spPr>
      </p:sp>
      <p:sp>
        <p:nvSpPr>
          <p:cNvPr id="3" name="Notes Placeholder 2"/>
          <p:cNvSpPr>
            <a:spLocks noGrp="1"/>
          </p:cNvSpPr>
          <p:nvPr>
            <p:ph type="body" idx="1"/>
          </p:nvPr>
        </p:nvSpPr>
        <p:spPr>
          <a:xfrm>
            <a:off x="1452995" y="2923721"/>
            <a:ext cx="4456174" cy="5604329"/>
          </a:xfrm>
        </p:spPr>
        <p:txBody>
          <a:bodyPr/>
          <a:lstStyle/>
          <a:p>
            <a:pPr>
              <a:spcBef>
                <a:spcPts val="1831"/>
              </a:spcBef>
            </a:pPr>
            <a:r>
              <a:rPr lang="es-ES_tradnl" b="1" noProof="0" dirty="0" smtClean="0">
                <a:solidFill>
                  <a:schemeClr val="tx1">
                    <a:lumMod val="75000"/>
                    <a:lumOff val="25000"/>
                  </a:schemeClr>
                </a:solidFill>
              </a:rPr>
              <a:t>Más Gastos que Ingresos,</a:t>
            </a:r>
            <a:r>
              <a:rPr lang="es-ES_tradnl" b="1" baseline="0" noProof="0" dirty="0" smtClean="0">
                <a:solidFill>
                  <a:schemeClr val="tx1">
                    <a:lumMod val="75000"/>
                    <a:lumOff val="25000"/>
                  </a:schemeClr>
                </a:solidFill>
              </a:rPr>
              <a:t> cont. </a:t>
            </a:r>
            <a:endParaRPr lang="es-ES_tradnl" b="1" noProof="0" dirty="0" smtClean="0">
              <a:solidFill>
                <a:schemeClr val="tx1">
                  <a:lumMod val="75000"/>
                  <a:lumOff val="25000"/>
                </a:schemeClr>
              </a:solidFill>
            </a:endParaRPr>
          </a:p>
          <a:p>
            <a:pPr marL="279085" lvl="1" indent="-279085">
              <a:spcBef>
                <a:spcPts val="1831"/>
              </a:spcBef>
              <a:spcAft>
                <a:spcPts val="610"/>
              </a:spcAft>
              <a:buBlip>
                <a:blip r:embed="rId3"/>
              </a:buBlip>
              <a:defRPr/>
            </a:pPr>
            <a:r>
              <a:rPr lang="es-ES_tradnl" noProof="0" dirty="0" smtClean="0">
                <a:solidFill>
                  <a:schemeClr val="tx1">
                    <a:lumMod val="75000"/>
                    <a:lumOff val="25000"/>
                  </a:schemeClr>
                </a:solidFill>
              </a:rPr>
              <a:t>Muchas</a:t>
            </a:r>
            <a:r>
              <a:rPr lang="es-ES_tradnl" baseline="0" noProof="0" dirty="0" smtClean="0">
                <a:solidFill>
                  <a:schemeClr val="tx1">
                    <a:lumMod val="75000"/>
                    <a:lumOff val="25000"/>
                  </a:schemeClr>
                </a:solidFill>
              </a:rPr>
              <a:t> compañías de servicios (ej. teléfono, electricidad y compañías de gas) tienen programas a los que puede calificar y reducir sus cuentas. Si piensa que necesita ayuda, consulte con su compañía de servicios para ver que programas ofrecen.</a:t>
            </a:r>
            <a:endParaRPr lang="es-ES_tradnl" noProof="0" dirty="0" smtClean="0">
              <a:solidFill>
                <a:schemeClr val="tx1">
                  <a:lumMod val="75000"/>
                  <a:lumOff val="25000"/>
                </a:schemeClr>
              </a:solidFill>
            </a:endParaRPr>
          </a:p>
          <a:p>
            <a:pPr marL="279085" lvl="1" indent="-279085">
              <a:spcBef>
                <a:spcPts val="610"/>
              </a:spcBef>
              <a:spcAft>
                <a:spcPts val="610"/>
              </a:spcAft>
              <a:buBlip>
                <a:blip r:embed="rId3"/>
              </a:buBlip>
              <a:defRPr/>
            </a:pPr>
            <a:r>
              <a:rPr lang="es-ES_tradnl" baseline="0" noProof="0" dirty="0" smtClean="0">
                <a:solidFill>
                  <a:schemeClr val="tx1">
                    <a:lumMod val="75000"/>
                    <a:lumOff val="25000"/>
                  </a:schemeClr>
                </a:solidFill>
              </a:rPr>
              <a:t>Agencias y organizaciones locales, estatales y federales, también están disponibles para ayudarles. Otra opción que se puede considerar es hacer el mismo pago mensual basado en el promedio total de las cuentas del año anterior.  Mientras que esto no le ahorra dinero, sí lo deja planificar mejor sus cuentas mensuales. Mientras que esto no le ahorra dinero, al pagar el mismo monto todos lo meses, le permite planificar para sus gastos de servicios del mes.</a:t>
            </a:r>
          </a:p>
          <a:p>
            <a:pPr marL="279085" lvl="1" indent="-279085">
              <a:spcBef>
                <a:spcPts val="610"/>
              </a:spcBef>
              <a:spcAft>
                <a:spcPts val="610"/>
              </a:spcAft>
              <a:buBlip>
                <a:blip r:embed="rId3"/>
              </a:buBlip>
              <a:defRPr/>
            </a:pPr>
            <a:endParaRPr lang="es-ES_tradnl" noProof="0" dirty="0" smtClean="0">
              <a:solidFill>
                <a:schemeClr val="tx1">
                  <a:lumMod val="75000"/>
                  <a:lumOff val="25000"/>
                </a:schemeClr>
              </a:solidFill>
            </a:endParaRPr>
          </a:p>
          <a:p>
            <a:pPr marL="0" lvl="1">
              <a:spcBef>
                <a:spcPts val="1223"/>
              </a:spcBef>
            </a:pPr>
            <a:r>
              <a:rPr lang="es-ES_tradnl" noProof="0" dirty="0" smtClean="0">
                <a:solidFill>
                  <a:schemeClr val="tx1">
                    <a:lumMod val="75000"/>
                    <a:lumOff val="25000"/>
                  </a:schemeClr>
                </a:solidFill>
                <a:ea typeface="ＭＳ Ｐゴシック" pitchFamily="34" charset="-128"/>
              </a:rPr>
              <a:t>&lt;haga clic</a:t>
            </a:r>
            <a:r>
              <a:rPr lang="es-ES_tradnl" baseline="0" noProof="0" dirty="0" smtClean="0">
                <a:solidFill>
                  <a:schemeClr val="tx1">
                    <a:lumMod val="75000"/>
                    <a:lumOff val="25000"/>
                  </a:schemeClr>
                </a:solidFill>
                <a:ea typeface="ＭＳ Ｐゴシック" pitchFamily="34" charset="-128"/>
              </a:rPr>
              <a:t> para la siguiente diapositiva</a:t>
            </a:r>
            <a:r>
              <a:rPr lang="es-ES_tradnl" noProof="0" dirty="0" smtClean="0">
                <a:solidFill>
                  <a:schemeClr val="tx1">
                    <a:lumMod val="75000"/>
                    <a:lumOff val="25000"/>
                  </a:schemeClr>
                </a:solidFill>
                <a:ea typeface="ＭＳ Ｐゴシック" pitchFamily="34" charset="-128"/>
              </a:rPr>
              <a:t>&gt;</a:t>
            </a:r>
          </a:p>
          <a:p>
            <a:pPr marL="0" lvl="1">
              <a:spcBef>
                <a:spcPts val="610"/>
              </a:spcBef>
              <a:spcAft>
                <a:spcPts val="610"/>
              </a:spcAft>
              <a:defRPr/>
            </a:pPr>
            <a:endParaRPr lang="es-ES_tradnl" noProof="0" dirty="0" smtClean="0">
              <a:solidFill>
                <a:schemeClr val="tx1">
                  <a:lumMod val="75000"/>
                  <a:lumOff val="25000"/>
                </a:schemeClr>
              </a:solidFill>
            </a:endParaRPr>
          </a:p>
        </p:txBody>
      </p:sp>
      <p:sp>
        <p:nvSpPr>
          <p:cNvPr id="5" name="Slide Number Placeholder 3"/>
          <p:cNvSpPr txBox="1">
            <a:spLocks/>
          </p:cNvSpPr>
          <p:nvPr/>
        </p:nvSpPr>
        <p:spPr>
          <a:xfrm>
            <a:off x="0" y="8896879"/>
            <a:ext cx="1399540" cy="386821"/>
          </a:xfrm>
          <a:prstGeom prst="rect">
            <a:avLst/>
          </a:prstGeom>
        </p:spPr>
        <p:txBody>
          <a:bodyPr lIns="93028" tIns="46514" rIns="93028" bIns="46514"/>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9085"/>
            <a:fld id="{D1B90812-0B77-449E-AACC-F8C52DA348E8}" type="slidenum">
              <a:rPr lang="en-US" sz="1200">
                <a:latin typeface="News Gothic Std" pitchFamily="34" charset="0"/>
              </a:rPr>
              <a:pPr marL="279085"/>
              <a:t>19</a:t>
            </a:fld>
            <a:endParaRPr lang="en-US" sz="1200" dirty="0">
              <a:latin typeface="News Gothic Std" pitchFamily="34"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581" y="3326659"/>
            <a:ext cx="699770" cy="696278"/>
          </a:xfrm>
          <a:prstGeom prst="rect">
            <a:avLst/>
          </a:prstGeom>
        </p:spPr>
      </p:pic>
    </p:spTree>
    <p:extLst>
      <p:ext uri="{BB962C8B-B14F-4D97-AF65-F5344CB8AC3E}">
        <p14:creationId xmlns:p14="http://schemas.microsoft.com/office/powerpoint/2010/main" val="2367876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0" y="618913"/>
            <a:ext cx="6997700" cy="928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3028" tIns="46514" rIns="93028" bIns="46514" anchor="ctr"/>
          <a:lstStyle/>
          <a:p>
            <a:pPr algn="ctr">
              <a:defRPr/>
            </a:pPr>
            <a:endParaRPr lang="en-US" dirty="0"/>
          </a:p>
        </p:txBody>
      </p:sp>
      <p:sp>
        <p:nvSpPr>
          <p:cNvPr id="123920" name="Rectangle 3"/>
          <p:cNvSpPr>
            <a:spLocks noGrp="1" noChangeArrowheads="1"/>
          </p:cNvSpPr>
          <p:nvPr>
            <p:ph type="body" idx="3"/>
          </p:nvPr>
        </p:nvSpPr>
        <p:spPr>
          <a:xfrm>
            <a:off x="322092" y="2889250"/>
            <a:ext cx="4342198" cy="623972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l" eaLnBrk="1" hangingPunct="1">
              <a:lnSpc>
                <a:spcPct val="90000"/>
              </a:lnSpc>
              <a:spcBef>
                <a:spcPct val="0"/>
              </a:spcBef>
              <a:defRPr/>
            </a:pPr>
            <a:r>
              <a:rPr lang="es-ES_tradnl" sz="1200" b="1" noProof="0" dirty="0" smtClean="0">
                <a:solidFill>
                  <a:schemeClr val="tx2"/>
                </a:solidFill>
                <a:latin typeface="News Gothic Std" pitchFamily="34" charset="0"/>
                <a:cs typeface="Arial" charset="0"/>
              </a:rPr>
              <a:t>Instrucciones de Preparación para el Coordinador</a:t>
            </a:r>
          </a:p>
          <a:p>
            <a:pPr>
              <a:spcBef>
                <a:spcPts val="1800"/>
              </a:spcBef>
              <a:spcAft>
                <a:spcPts val="600"/>
              </a:spcAft>
            </a:pPr>
            <a:r>
              <a:rPr lang="es-ES_tradnl" b="1" noProof="0" dirty="0" smtClean="0">
                <a:solidFill>
                  <a:schemeClr val="tx1">
                    <a:lumMod val="75000"/>
                    <a:lumOff val="25000"/>
                  </a:schemeClr>
                </a:solidFill>
              </a:rPr>
              <a:t>Familiarícese </a:t>
            </a:r>
            <a:r>
              <a:rPr lang="es-ES_tradnl" b="0" noProof="0" dirty="0" smtClean="0">
                <a:solidFill>
                  <a:schemeClr val="tx1">
                    <a:lumMod val="75000"/>
                    <a:lumOff val="25000"/>
                  </a:schemeClr>
                </a:solidFill>
              </a:rPr>
              <a:t>con la guía entera leyéndola detenidamente y tomando notas antes del entrenamiento.</a:t>
            </a:r>
            <a:r>
              <a:rPr lang="es-ES_tradnl" noProof="0" dirty="0" smtClean="0">
                <a:solidFill>
                  <a:schemeClr val="tx1">
                    <a:lumMod val="75000"/>
                    <a:lumOff val="25000"/>
                  </a:schemeClr>
                </a:solidFill>
              </a:rPr>
              <a:t> Donde hayan [corchetes] complételos </a:t>
            </a:r>
            <a:r>
              <a:rPr lang="es-ES_tradnl" baseline="0" noProof="0" dirty="0" smtClean="0">
                <a:solidFill>
                  <a:schemeClr val="tx1">
                    <a:lumMod val="75000"/>
                    <a:lumOff val="25000"/>
                  </a:schemeClr>
                </a:solidFill>
              </a:rPr>
              <a:t>con </a:t>
            </a:r>
            <a:r>
              <a:rPr lang="es-ES_tradnl" noProof="0" dirty="0" smtClean="0">
                <a:solidFill>
                  <a:schemeClr val="tx1">
                    <a:lumMod val="75000"/>
                    <a:lumOff val="25000"/>
                  </a:schemeClr>
                </a:solidFill>
              </a:rPr>
              <a:t>su propia información para que la charla fluya durante la presentación. También, edite dos diapositivas del comienzo y cada</a:t>
            </a:r>
            <a:r>
              <a:rPr lang="es-ES_tradnl" baseline="0" noProof="0" dirty="0" smtClean="0">
                <a:solidFill>
                  <a:schemeClr val="tx1">
                    <a:lumMod val="75000"/>
                    <a:lumOff val="25000"/>
                  </a:schemeClr>
                </a:solidFill>
              </a:rPr>
              <a:t> uno de las hojas de información </a:t>
            </a:r>
            <a:r>
              <a:rPr lang="es-ES_tradnl" noProof="0" dirty="0" smtClean="0">
                <a:solidFill>
                  <a:schemeClr val="tx1">
                    <a:lumMod val="75000"/>
                    <a:lumOff val="25000"/>
                  </a:schemeClr>
                </a:solidFill>
              </a:rPr>
              <a:t>con su información específica por adelantado.</a:t>
            </a:r>
          </a:p>
          <a:p>
            <a:pPr>
              <a:spcBef>
                <a:spcPts val="600"/>
              </a:spcBef>
              <a:spcAft>
                <a:spcPts val="600"/>
              </a:spcAft>
            </a:pPr>
            <a:r>
              <a:rPr lang="es-ES_tradnl" b="1" noProof="0" dirty="0" smtClean="0">
                <a:solidFill>
                  <a:schemeClr val="tx1">
                    <a:lumMod val="75000"/>
                    <a:lumOff val="25000"/>
                  </a:schemeClr>
                </a:solidFill>
              </a:rPr>
              <a:t>Los íconos </a:t>
            </a:r>
            <a:r>
              <a:rPr lang="es-ES_tradnl" noProof="0" dirty="0" smtClean="0">
                <a:solidFill>
                  <a:schemeClr val="tx1">
                    <a:lumMod val="75000"/>
                    <a:lumOff val="25000"/>
                  </a:schemeClr>
                </a:solidFill>
              </a:rPr>
              <a:t>usados en estos materiales están mostrados a la derecha.</a:t>
            </a:r>
            <a:r>
              <a:rPr lang="es-ES_tradnl" baseline="0" noProof="0" dirty="0" smtClean="0">
                <a:solidFill>
                  <a:schemeClr val="tx1">
                    <a:lumMod val="75000"/>
                    <a:lumOff val="25000"/>
                  </a:schemeClr>
                </a:solidFill>
              </a:rPr>
              <a:t> </a:t>
            </a:r>
            <a:r>
              <a:rPr lang="es-ES_tradnl" noProof="0" dirty="0" smtClean="0">
                <a:solidFill>
                  <a:schemeClr val="tx1">
                    <a:lumMod val="75000"/>
                    <a:lumOff val="25000"/>
                  </a:schemeClr>
                </a:solidFill>
              </a:rPr>
              <a:t>Donde vea el ícono de </a:t>
            </a:r>
            <a:r>
              <a:rPr lang="es-ES_tradnl" b="1" noProof="0" dirty="0" smtClean="0">
                <a:solidFill>
                  <a:schemeClr val="tx1">
                    <a:lumMod val="75000"/>
                    <a:lumOff val="25000"/>
                  </a:schemeClr>
                </a:solidFill>
              </a:rPr>
              <a:t>DIGA</a:t>
            </a:r>
            <a:r>
              <a:rPr lang="es-ES_tradnl" noProof="0" dirty="0" smtClean="0">
                <a:solidFill>
                  <a:schemeClr val="tx1">
                    <a:lumMod val="75000"/>
                    <a:lumOff val="25000"/>
                  </a:schemeClr>
                </a:solidFill>
              </a:rPr>
              <a:t>, siéntase con la libertad</a:t>
            </a:r>
            <a:r>
              <a:rPr lang="es-ES_tradnl" baseline="0" noProof="0" dirty="0" smtClean="0">
                <a:solidFill>
                  <a:schemeClr val="tx1">
                    <a:lumMod val="75000"/>
                    <a:lumOff val="25000"/>
                  </a:schemeClr>
                </a:solidFill>
              </a:rPr>
              <a:t> de </a:t>
            </a:r>
            <a:r>
              <a:rPr lang="es-ES_tradnl" noProof="0" dirty="0" smtClean="0">
                <a:solidFill>
                  <a:schemeClr val="tx1">
                    <a:lumMod val="75000"/>
                    <a:lumOff val="25000"/>
                  </a:schemeClr>
                </a:solidFill>
              </a:rPr>
              <a:t>leer por adelantado y tomar notas para</a:t>
            </a:r>
            <a:r>
              <a:rPr lang="es-ES_tradnl" baseline="0" noProof="0" dirty="0" smtClean="0">
                <a:solidFill>
                  <a:schemeClr val="tx1">
                    <a:lumMod val="75000"/>
                    <a:lumOff val="25000"/>
                  </a:schemeClr>
                </a:solidFill>
              </a:rPr>
              <a:t> sentirse cómodo al comunicar la información. No es necesario ni recomendado leerlo palabra por palabra.</a:t>
            </a:r>
            <a:endParaRPr lang="es-ES_tradnl" noProof="0" dirty="0" smtClean="0">
              <a:solidFill>
                <a:schemeClr val="tx1">
                  <a:lumMod val="75000"/>
                  <a:lumOff val="25000"/>
                </a:schemeClr>
              </a:solidFill>
            </a:endParaRPr>
          </a:p>
          <a:p>
            <a:pPr>
              <a:spcBef>
                <a:spcPts val="600"/>
              </a:spcBef>
              <a:spcAft>
                <a:spcPts val="600"/>
              </a:spcAft>
            </a:pPr>
            <a:r>
              <a:rPr lang="es-ES_tradnl" b="1" noProof="0" dirty="0" smtClean="0">
                <a:solidFill>
                  <a:schemeClr val="tx1">
                    <a:lumMod val="75000"/>
                    <a:lumOff val="25000"/>
                  </a:schemeClr>
                </a:solidFill>
              </a:rPr>
              <a:t>Si los</a:t>
            </a:r>
            <a:r>
              <a:rPr lang="es-ES_tradnl" b="1" baseline="0" noProof="0" dirty="0" smtClean="0">
                <a:solidFill>
                  <a:schemeClr val="tx1">
                    <a:lumMod val="75000"/>
                    <a:lumOff val="25000"/>
                  </a:schemeClr>
                </a:solidFill>
              </a:rPr>
              <a:t> videos del seminario no se logran ver</a:t>
            </a:r>
            <a:r>
              <a:rPr lang="es-ES_tradnl" baseline="0" noProof="0" dirty="0" smtClean="0">
                <a:solidFill>
                  <a:schemeClr val="tx1">
                    <a:lumMod val="75000"/>
                    <a:lumOff val="25000"/>
                  </a:schemeClr>
                </a:solidFill>
              </a:rPr>
              <a:t>, usted puede compartir con el grupo la información resumida en esta guía. </a:t>
            </a:r>
          </a:p>
          <a:p>
            <a:pPr marL="0" marR="0" indent="0" algn="l" defTabSz="914400" rtl="0" eaLnBrk="1" fontAlgn="auto" latinLnBrk="0" hangingPunct="1">
              <a:lnSpc>
                <a:spcPct val="100000"/>
              </a:lnSpc>
              <a:spcBef>
                <a:spcPts val="600"/>
              </a:spcBef>
              <a:spcAft>
                <a:spcPts val="600"/>
              </a:spcAft>
              <a:buClrTx/>
              <a:buSzTx/>
              <a:buFontTx/>
              <a:buNone/>
              <a:tabLst/>
              <a:defRPr/>
            </a:pPr>
            <a:r>
              <a:rPr lang="es-ES_tradnl" b="1" noProof="0" dirty="0" smtClean="0">
                <a:solidFill>
                  <a:srgbClr val="5C972E"/>
                </a:solidFill>
              </a:rPr>
              <a:t>Las sugerencias</a:t>
            </a:r>
            <a:r>
              <a:rPr lang="es-ES_tradnl" b="1" noProof="0" dirty="0" smtClean="0">
                <a:solidFill>
                  <a:schemeClr val="tx1">
                    <a:lumMod val="75000"/>
                    <a:lumOff val="25000"/>
                  </a:schemeClr>
                </a:solidFill>
              </a:rPr>
              <a:t> de tiempo </a:t>
            </a:r>
            <a:r>
              <a:rPr lang="es-ES_tradnl" b="0" noProof="0" dirty="0" smtClean="0">
                <a:solidFill>
                  <a:schemeClr val="tx1">
                    <a:lumMod val="75000"/>
                    <a:lumOff val="25000"/>
                  </a:schemeClr>
                </a:solidFill>
              </a:rPr>
              <a:t>son</a:t>
            </a:r>
            <a:r>
              <a:rPr lang="es-ES_tradnl" b="0" baseline="0" noProof="0" dirty="0" smtClean="0">
                <a:solidFill>
                  <a:schemeClr val="tx1">
                    <a:lumMod val="75000"/>
                    <a:lumOff val="25000"/>
                  </a:schemeClr>
                </a:solidFill>
              </a:rPr>
              <a:t> provistas por cada elemento de la agenda. Mantener la noción del tiempo durante el entrenamiento es responsabilidad clave del coordinador.</a:t>
            </a:r>
            <a:r>
              <a:rPr lang="es-ES_tradnl" noProof="0" dirty="0" smtClean="0">
                <a:solidFill>
                  <a:schemeClr val="tx1">
                    <a:lumMod val="75000"/>
                    <a:lumOff val="25000"/>
                  </a:schemeClr>
                </a:solidFill>
              </a:rPr>
              <a:t> Si ve que algunas áreas toman más o</a:t>
            </a:r>
            <a:r>
              <a:rPr lang="es-ES_tradnl" baseline="0" noProof="0" dirty="0" smtClean="0">
                <a:solidFill>
                  <a:schemeClr val="tx1">
                    <a:lumMod val="75000"/>
                    <a:lumOff val="25000"/>
                  </a:schemeClr>
                </a:solidFill>
              </a:rPr>
              <a:t> menos tiempo de lo esperado, es normal. Sólo asegúrese de ajustar los tiempos en otra sección.</a:t>
            </a:r>
            <a:endParaRPr lang="es-ES_tradnl" noProof="0" dirty="0" smtClean="0">
              <a:solidFill>
                <a:schemeClr val="tx1">
                  <a:lumMod val="75000"/>
                  <a:lumOff val="25000"/>
                </a:schemeClr>
              </a:solidFill>
            </a:endParaRPr>
          </a:p>
          <a:p>
            <a:pPr>
              <a:spcBef>
                <a:spcPts val="600"/>
              </a:spcBef>
              <a:spcAft>
                <a:spcPts val="600"/>
              </a:spcAft>
            </a:pPr>
            <a:r>
              <a:rPr lang="es-ES_tradnl" noProof="0" dirty="0" smtClean="0">
                <a:solidFill>
                  <a:schemeClr val="tx1">
                    <a:lumMod val="75000"/>
                    <a:lumOff val="25000"/>
                  </a:schemeClr>
                </a:solidFill>
              </a:rPr>
              <a:t>Si </a:t>
            </a:r>
            <a:r>
              <a:rPr lang="es-ES_tradnl" b="1" noProof="0" dirty="0" smtClean="0">
                <a:solidFill>
                  <a:schemeClr val="tx1">
                    <a:lumMod val="75000"/>
                    <a:lumOff val="25000"/>
                  </a:schemeClr>
                </a:solidFill>
              </a:rPr>
              <a:t>surgen preguntas que no puede contestar</a:t>
            </a:r>
            <a:r>
              <a:rPr lang="es-ES_tradnl" noProof="0" dirty="0" smtClean="0">
                <a:solidFill>
                  <a:schemeClr val="tx1">
                    <a:lumMod val="75000"/>
                    <a:lumOff val="25000"/>
                  </a:schemeClr>
                </a:solidFill>
              </a:rPr>
              <a:t>, anótelas para contestarlas más tarde. Cuando pueda, pregúntele a</a:t>
            </a:r>
            <a:r>
              <a:rPr lang="es-ES_tradnl" baseline="0" noProof="0" dirty="0" smtClean="0">
                <a:solidFill>
                  <a:schemeClr val="tx1">
                    <a:lumMod val="75000"/>
                    <a:lumOff val="25000"/>
                  </a:schemeClr>
                </a:solidFill>
              </a:rPr>
              <a:t> </a:t>
            </a:r>
            <a:r>
              <a:rPr lang="es-ES_tradnl" noProof="0" dirty="0" smtClean="0">
                <a:solidFill>
                  <a:schemeClr val="tx1">
                    <a:lumMod val="75000"/>
                    <a:lumOff val="25000"/>
                  </a:schemeClr>
                </a:solidFill>
              </a:rPr>
              <a:t>los asistentes por su</a:t>
            </a:r>
            <a:r>
              <a:rPr lang="es-ES_tradnl" baseline="0" noProof="0" dirty="0" smtClean="0">
                <a:solidFill>
                  <a:schemeClr val="tx1">
                    <a:lumMod val="75000"/>
                    <a:lumOff val="25000"/>
                  </a:schemeClr>
                </a:solidFill>
              </a:rPr>
              <a:t> información de contacto, busque las respuestas y comuníquese con ellos después del seminario.</a:t>
            </a:r>
            <a:endParaRPr lang="es-ES_tradnl" noProof="0" dirty="0" smtClean="0">
              <a:solidFill>
                <a:schemeClr val="tx1">
                  <a:lumMod val="75000"/>
                  <a:lumOff val="25000"/>
                </a:schemeClr>
              </a:solidFill>
            </a:endParaRPr>
          </a:p>
          <a:p>
            <a:pPr marL="0" lvl="1">
              <a:spcBef>
                <a:spcPts val="1223"/>
              </a:spcBef>
            </a:pPr>
            <a:r>
              <a:rPr lang="es-ES_tradnl" noProof="0" dirty="0" smtClean="0">
                <a:solidFill>
                  <a:schemeClr val="tx1">
                    <a:lumMod val="75000"/>
                    <a:lumOff val="25000"/>
                  </a:schemeClr>
                </a:solidFill>
                <a:ea typeface="ＭＳ Ｐゴシック" pitchFamily="34" charset="-128"/>
              </a:rPr>
              <a:t>&lt;haga clic</a:t>
            </a:r>
            <a:r>
              <a:rPr lang="es-ES_tradnl" baseline="0" noProof="0" dirty="0" smtClean="0">
                <a:solidFill>
                  <a:schemeClr val="tx1">
                    <a:lumMod val="75000"/>
                    <a:lumOff val="25000"/>
                  </a:schemeClr>
                </a:solidFill>
                <a:ea typeface="ＭＳ Ｐゴシック" pitchFamily="34" charset="-128"/>
              </a:rPr>
              <a:t> para la siguiente diapositiva</a:t>
            </a:r>
            <a:r>
              <a:rPr lang="es-ES_tradnl" noProof="0" dirty="0" smtClean="0">
                <a:solidFill>
                  <a:schemeClr val="tx1">
                    <a:lumMod val="75000"/>
                    <a:lumOff val="25000"/>
                  </a:schemeClr>
                </a:solidFill>
                <a:ea typeface="ＭＳ Ｐゴシック" pitchFamily="34" charset="-128"/>
              </a:rPr>
              <a:t>&gt;</a:t>
            </a:r>
          </a:p>
          <a:p>
            <a:pPr>
              <a:spcBef>
                <a:spcPts val="610"/>
              </a:spcBef>
              <a:spcAft>
                <a:spcPts val="610"/>
              </a:spcAft>
            </a:pPr>
            <a:endParaRPr lang="en-US" dirty="0" smtClean="0"/>
          </a:p>
        </p:txBody>
      </p:sp>
      <p:sp>
        <p:nvSpPr>
          <p:cNvPr id="123907" name="Rectangle 2"/>
          <p:cNvSpPr>
            <a:spLocks noGrp="1" noRot="1" noChangeAspect="1" noChangeArrowheads="1" noTextEdit="1"/>
          </p:cNvSpPr>
          <p:nvPr>
            <p:ph type="sldImg"/>
          </p:nvPr>
        </p:nvSpPr>
        <p:spPr>
          <a:xfrm>
            <a:off x="4295775" y="1082675"/>
            <a:ext cx="2260600" cy="1697038"/>
          </a:xfrm>
          <a:ln/>
        </p:spPr>
      </p:sp>
      <p:cxnSp>
        <p:nvCxnSpPr>
          <p:cNvPr id="30" name="Straight Connector 29"/>
          <p:cNvCxnSpPr/>
          <p:nvPr/>
        </p:nvCxnSpPr>
        <p:spPr>
          <a:xfrm>
            <a:off x="5784850" y="2974496"/>
            <a:ext cx="0" cy="5791566"/>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3914" name="Rectangle 3"/>
          <p:cNvSpPr txBox="1">
            <a:spLocks noChangeArrowheads="1"/>
          </p:cNvSpPr>
          <p:nvPr/>
        </p:nvSpPr>
        <p:spPr bwMode="auto">
          <a:xfrm>
            <a:off x="5842324" y="7103955"/>
            <a:ext cx="1009326" cy="7098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8333" tIns="49166" rIns="98333" bIns="49166"/>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50000"/>
              </a:spcBef>
              <a:spcAft>
                <a:spcPct val="0"/>
              </a:spcAft>
              <a:defRPr sz="2000">
                <a:solidFill>
                  <a:schemeClr val="tx1"/>
                </a:solidFill>
                <a:latin typeface="Arial" charset="0"/>
              </a:defRPr>
            </a:lvl6pPr>
            <a:lvl7pPr marL="2971800" indent="-228600" eaLnBrk="0" fontAlgn="base" hangingPunct="0">
              <a:spcBef>
                <a:spcPct val="50000"/>
              </a:spcBef>
              <a:spcAft>
                <a:spcPct val="0"/>
              </a:spcAft>
              <a:defRPr sz="2000">
                <a:solidFill>
                  <a:schemeClr val="tx1"/>
                </a:solidFill>
                <a:latin typeface="Arial" charset="0"/>
              </a:defRPr>
            </a:lvl7pPr>
            <a:lvl8pPr marL="3429000" indent="-228600" eaLnBrk="0" fontAlgn="base" hangingPunct="0">
              <a:spcBef>
                <a:spcPct val="50000"/>
              </a:spcBef>
              <a:spcAft>
                <a:spcPct val="0"/>
              </a:spcAft>
              <a:defRPr sz="2000">
                <a:solidFill>
                  <a:schemeClr val="tx1"/>
                </a:solidFill>
                <a:latin typeface="Arial" charset="0"/>
              </a:defRPr>
            </a:lvl8pPr>
            <a:lvl9pPr marL="3886200" indent="-228600" eaLnBrk="0" fontAlgn="base" hangingPunct="0">
              <a:spcBef>
                <a:spcPct val="50000"/>
              </a:spcBef>
              <a:spcAft>
                <a:spcPct val="0"/>
              </a:spcAft>
              <a:defRPr sz="2000">
                <a:solidFill>
                  <a:schemeClr val="tx1"/>
                </a:solidFill>
                <a:latin typeface="Arial" charset="0"/>
              </a:defRPr>
            </a:lvl9pPr>
          </a:lstStyle>
          <a:p>
            <a:pPr>
              <a:spcBef>
                <a:spcPct val="30000"/>
              </a:spcBef>
            </a:pPr>
            <a:r>
              <a:rPr lang="en-US" sz="1000" dirty="0">
                <a:solidFill>
                  <a:schemeClr val="tx1">
                    <a:lumMod val="75000"/>
                    <a:lumOff val="25000"/>
                  </a:schemeClr>
                </a:solidFill>
                <a:latin typeface="News Gothic Std" pitchFamily="34" charset="0"/>
              </a:rPr>
              <a:t>Important point for Facilitator to note</a:t>
            </a:r>
            <a:endParaRPr lang="en-US" sz="1200" dirty="0">
              <a:solidFill>
                <a:schemeClr val="tx1">
                  <a:lumMod val="75000"/>
                  <a:lumOff val="25000"/>
                </a:schemeClr>
              </a:solidFill>
              <a:latin typeface="News Gothic Std" pitchFamily="34" charset="0"/>
            </a:endParaRPr>
          </a:p>
          <a:p>
            <a:pPr>
              <a:spcBef>
                <a:spcPct val="30000"/>
              </a:spcBef>
            </a:pPr>
            <a:endParaRPr lang="en-US" sz="1200" dirty="0"/>
          </a:p>
        </p:txBody>
      </p:sp>
      <p:sp>
        <p:nvSpPr>
          <p:cNvPr id="123915" name="Rectangle 3"/>
          <p:cNvSpPr txBox="1">
            <a:spLocks noChangeArrowheads="1"/>
          </p:cNvSpPr>
          <p:nvPr/>
        </p:nvSpPr>
        <p:spPr bwMode="auto">
          <a:xfrm>
            <a:off x="5780394" y="3028985"/>
            <a:ext cx="918856" cy="7098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8333" tIns="49166" rIns="98333" bIns="49166"/>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50000"/>
              </a:spcBef>
              <a:spcAft>
                <a:spcPct val="0"/>
              </a:spcAft>
              <a:defRPr sz="2000">
                <a:solidFill>
                  <a:schemeClr val="tx1"/>
                </a:solidFill>
                <a:latin typeface="Arial" charset="0"/>
              </a:defRPr>
            </a:lvl6pPr>
            <a:lvl7pPr marL="2971800" indent="-228600" eaLnBrk="0" fontAlgn="base" hangingPunct="0">
              <a:spcBef>
                <a:spcPct val="50000"/>
              </a:spcBef>
              <a:spcAft>
                <a:spcPct val="0"/>
              </a:spcAft>
              <a:defRPr sz="2000">
                <a:solidFill>
                  <a:schemeClr val="tx1"/>
                </a:solidFill>
                <a:latin typeface="Arial" charset="0"/>
              </a:defRPr>
            </a:lvl7pPr>
            <a:lvl8pPr marL="3429000" indent="-228600" eaLnBrk="0" fontAlgn="base" hangingPunct="0">
              <a:spcBef>
                <a:spcPct val="50000"/>
              </a:spcBef>
              <a:spcAft>
                <a:spcPct val="0"/>
              </a:spcAft>
              <a:defRPr sz="2000">
                <a:solidFill>
                  <a:schemeClr val="tx1"/>
                </a:solidFill>
                <a:latin typeface="Arial" charset="0"/>
              </a:defRPr>
            </a:lvl8pPr>
            <a:lvl9pPr marL="3886200" indent="-228600" eaLnBrk="0" fontAlgn="base" hangingPunct="0">
              <a:spcBef>
                <a:spcPct val="50000"/>
              </a:spcBef>
              <a:spcAft>
                <a:spcPct val="0"/>
              </a:spcAft>
              <a:defRPr sz="2000">
                <a:solidFill>
                  <a:schemeClr val="tx1"/>
                </a:solidFill>
                <a:latin typeface="Arial" charset="0"/>
              </a:defRPr>
            </a:lvl9pPr>
          </a:lstStyle>
          <a:p>
            <a:pPr>
              <a:spcBef>
                <a:spcPct val="30000"/>
              </a:spcBef>
            </a:pPr>
            <a:r>
              <a:rPr lang="en-US" sz="1000" dirty="0">
                <a:solidFill>
                  <a:schemeClr val="tx1">
                    <a:lumMod val="75000"/>
                    <a:lumOff val="25000"/>
                  </a:schemeClr>
                </a:solidFill>
                <a:latin typeface="News Gothic Std" pitchFamily="34" charset="0"/>
              </a:rPr>
              <a:t>Facilitator script (Verbatim)</a:t>
            </a:r>
          </a:p>
          <a:p>
            <a:pPr>
              <a:spcBef>
                <a:spcPct val="30000"/>
              </a:spcBef>
            </a:pPr>
            <a:endParaRPr lang="en-US" sz="1200" b="1" dirty="0">
              <a:latin typeface="News Gothic Std" pitchFamily="34" charset="0"/>
            </a:endParaRPr>
          </a:p>
          <a:p>
            <a:pPr>
              <a:spcBef>
                <a:spcPct val="30000"/>
              </a:spcBef>
            </a:pPr>
            <a:endParaRPr lang="en-US" sz="1200" dirty="0"/>
          </a:p>
          <a:p>
            <a:pPr>
              <a:spcBef>
                <a:spcPct val="30000"/>
              </a:spcBef>
            </a:pPr>
            <a:endParaRPr lang="en-US" sz="1200" dirty="0"/>
          </a:p>
        </p:txBody>
      </p:sp>
      <p:sp>
        <p:nvSpPr>
          <p:cNvPr id="123917" name="Rectangle 3"/>
          <p:cNvSpPr txBox="1">
            <a:spLocks noChangeArrowheads="1"/>
          </p:cNvSpPr>
          <p:nvPr/>
        </p:nvSpPr>
        <p:spPr bwMode="auto">
          <a:xfrm>
            <a:off x="5808982" y="4641851"/>
            <a:ext cx="1118868" cy="7929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8333" tIns="49166" rIns="98333" bIns="49166"/>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50000"/>
              </a:spcBef>
              <a:spcAft>
                <a:spcPct val="0"/>
              </a:spcAft>
              <a:defRPr sz="2000">
                <a:solidFill>
                  <a:schemeClr val="tx1"/>
                </a:solidFill>
                <a:latin typeface="Arial" charset="0"/>
              </a:defRPr>
            </a:lvl6pPr>
            <a:lvl7pPr marL="2971800" indent="-228600" eaLnBrk="0" fontAlgn="base" hangingPunct="0">
              <a:spcBef>
                <a:spcPct val="50000"/>
              </a:spcBef>
              <a:spcAft>
                <a:spcPct val="0"/>
              </a:spcAft>
              <a:defRPr sz="2000">
                <a:solidFill>
                  <a:schemeClr val="tx1"/>
                </a:solidFill>
                <a:latin typeface="Arial" charset="0"/>
              </a:defRPr>
            </a:lvl7pPr>
            <a:lvl8pPr marL="3429000" indent="-228600" eaLnBrk="0" fontAlgn="base" hangingPunct="0">
              <a:spcBef>
                <a:spcPct val="50000"/>
              </a:spcBef>
              <a:spcAft>
                <a:spcPct val="0"/>
              </a:spcAft>
              <a:defRPr sz="2000">
                <a:solidFill>
                  <a:schemeClr val="tx1"/>
                </a:solidFill>
                <a:latin typeface="Arial" charset="0"/>
              </a:defRPr>
            </a:lvl8pPr>
            <a:lvl9pPr marL="3886200" indent="-228600" eaLnBrk="0" fontAlgn="base" hangingPunct="0">
              <a:spcBef>
                <a:spcPct val="50000"/>
              </a:spcBef>
              <a:spcAft>
                <a:spcPct val="0"/>
              </a:spcAft>
              <a:defRPr sz="2000">
                <a:solidFill>
                  <a:schemeClr val="tx1"/>
                </a:solidFill>
                <a:latin typeface="Arial" charset="0"/>
              </a:defRPr>
            </a:lvl9pPr>
          </a:lstStyle>
          <a:p>
            <a:pPr>
              <a:spcBef>
                <a:spcPct val="30000"/>
              </a:spcBef>
            </a:pPr>
            <a:r>
              <a:rPr lang="en-US" sz="1000" dirty="0">
                <a:solidFill>
                  <a:schemeClr val="tx1">
                    <a:lumMod val="75000"/>
                    <a:lumOff val="25000"/>
                  </a:schemeClr>
                </a:solidFill>
                <a:latin typeface="News Gothic Std" pitchFamily="34" charset="0"/>
              </a:rPr>
              <a:t>Restate the key points of an activity or discussion</a:t>
            </a:r>
          </a:p>
          <a:p>
            <a:pPr>
              <a:spcBef>
                <a:spcPct val="30000"/>
              </a:spcBef>
            </a:pPr>
            <a:endParaRPr lang="en-US" sz="1200" b="1" dirty="0"/>
          </a:p>
          <a:p>
            <a:pPr>
              <a:spcBef>
                <a:spcPct val="30000"/>
              </a:spcBef>
            </a:pPr>
            <a:endParaRPr lang="en-US" sz="1200" dirty="0"/>
          </a:p>
          <a:p>
            <a:pPr>
              <a:spcBef>
                <a:spcPct val="30000"/>
              </a:spcBef>
            </a:pPr>
            <a:endParaRPr lang="en-US" sz="1200" dirty="0"/>
          </a:p>
        </p:txBody>
      </p:sp>
      <p:sp>
        <p:nvSpPr>
          <p:cNvPr id="123918" name="Rectangle 3"/>
          <p:cNvSpPr txBox="1">
            <a:spLocks noChangeArrowheads="1"/>
          </p:cNvSpPr>
          <p:nvPr/>
        </p:nvSpPr>
        <p:spPr bwMode="auto">
          <a:xfrm>
            <a:off x="5780394" y="6324522"/>
            <a:ext cx="918856" cy="7098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8333" tIns="49166" rIns="98333" bIns="49166"/>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50000"/>
              </a:spcBef>
              <a:spcAft>
                <a:spcPct val="0"/>
              </a:spcAft>
              <a:defRPr sz="2000">
                <a:solidFill>
                  <a:schemeClr val="tx1"/>
                </a:solidFill>
                <a:latin typeface="Arial" charset="0"/>
              </a:defRPr>
            </a:lvl6pPr>
            <a:lvl7pPr marL="2971800" indent="-228600" eaLnBrk="0" fontAlgn="base" hangingPunct="0">
              <a:spcBef>
                <a:spcPct val="50000"/>
              </a:spcBef>
              <a:spcAft>
                <a:spcPct val="0"/>
              </a:spcAft>
              <a:defRPr sz="2000">
                <a:solidFill>
                  <a:schemeClr val="tx1"/>
                </a:solidFill>
                <a:latin typeface="Arial" charset="0"/>
              </a:defRPr>
            </a:lvl7pPr>
            <a:lvl8pPr marL="3429000" indent="-228600" eaLnBrk="0" fontAlgn="base" hangingPunct="0">
              <a:spcBef>
                <a:spcPct val="50000"/>
              </a:spcBef>
              <a:spcAft>
                <a:spcPct val="0"/>
              </a:spcAft>
              <a:defRPr sz="2000">
                <a:solidFill>
                  <a:schemeClr val="tx1"/>
                </a:solidFill>
                <a:latin typeface="Arial" charset="0"/>
              </a:defRPr>
            </a:lvl8pPr>
            <a:lvl9pPr marL="3886200" indent="-228600" eaLnBrk="0" fontAlgn="base" hangingPunct="0">
              <a:spcBef>
                <a:spcPct val="50000"/>
              </a:spcBef>
              <a:spcAft>
                <a:spcPct val="0"/>
              </a:spcAft>
              <a:defRPr sz="2000">
                <a:solidFill>
                  <a:schemeClr val="tx1"/>
                </a:solidFill>
                <a:latin typeface="Arial" charset="0"/>
              </a:defRPr>
            </a:lvl9pPr>
          </a:lstStyle>
          <a:p>
            <a:pPr>
              <a:spcBef>
                <a:spcPct val="30000"/>
              </a:spcBef>
            </a:pPr>
            <a:r>
              <a:rPr lang="en-US" sz="1000" dirty="0">
                <a:solidFill>
                  <a:schemeClr val="tx1">
                    <a:lumMod val="75000"/>
                    <a:lumOff val="25000"/>
                  </a:schemeClr>
                </a:solidFill>
                <a:latin typeface="News Gothic Std" pitchFamily="34" charset="0"/>
              </a:rPr>
              <a:t>Information for reference purposes</a:t>
            </a:r>
          </a:p>
          <a:p>
            <a:pPr>
              <a:spcBef>
                <a:spcPct val="30000"/>
              </a:spcBef>
            </a:pPr>
            <a:endParaRPr lang="en-US" sz="1200" b="1" dirty="0"/>
          </a:p>
          <a:p>
            <a:pPr>
              <a:spcBef>
                <a:spcPct val="30000"/>
              </a:spcBef>
            </a:pPr>
            <a:endParaRPr lang="en-US" sz="1200" dirty="0"/>
          </a:p>
          <a:p>
            <a:pPr>
              <a:spcBef>
                <a:spcPct val="30000"/>
              </a:spcBef>
            </a:pPr>
            <a:endParaRPr lang="en-US" sz="1200" dirty="0"/>
          </a:p>
        </p:txBody>
      </p:sp>
      <p:sp>
        <p:nvSpPr>
          <p:cNvPr id="123922" name="Rectangle 3"/>
          <p:cNvSpPr txBox="1">
            <a:spLocks noChangeArrowheads="1"/>
          </p:cNvSpPr>
          <p:nvPr/>
        </p:nvSpPr>
        <p:spPr bwMode="auto">
          <a:xfrm>
            <a:off x="5780394" y="3831590"/>
            <a:ext cx="918856" cy="7098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8333" tIns="49166" rIns="98333" bIns="49166"/>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50000"/>
              </a:spcBef>
              <a:spcAft>
                <a:spcPct val="0"/>
              </a:spcAft>
              <a:defRPr sz="2000">
                <a:solidFill>
                  <a:schemeClr val="tx1"/>
                </a:solidFill>
                <a:latin typeface="Arial" charset="0"/>
              </a:defRPr>
            </a:lvl6pPr>
            <a:lvl7pPr marL="2971800" indent="-228600" eaLnBrk="0" fontAlgn="base" hangingPunct="0">
              <a:spcBef>
                <a:spcPct val="50000"/>
              </a:spcBef>
              <a:spcAft>
                <a:spcPct val="0"/>
              </a:spcAft>
              <a:defRPr sz="2000">
                <a:solidFill>
                  <a:schemeClr val="tx1"/>
                </a:solidFill>
                <a:latin typeface="Arial" charset="0"/>
              </a:defRPr>
            </a:lvl7pPr>
            <a:lvl8pPr marL="3429000" indent="-228600" eaLnBrk="0" fontAlgn="base" hangingPunct="0">
              <a:spcBef>
                <a:spcPct val="50000"/>
              </a:spcBef>
              <a:spcAft>
                <a:spcPct val="0"/>
              </a:spcAft>
              <a:defRPr sz="2000">
                <a:solidFill>
                  <a:schemeClr val="tx1"/>
                </a:solidFill>
                <a:latin typeface="Arial" charset="0"/>
              </a:defRPr>
            </a:lvl8pPr>
            <a:lvl9pPr marL="3886200" indent="-228600" eaLnBrk="0" fontAlgn="base" hangingPunct="0">
              <a:spcBef>
                <a:spcPct val="50000"/>
              </a:spcBef>
              <a:spcAft>
                <a:spcPct val="0"/>
              </a:spcAft>
              <a:defRPr sz="2000">
                <a:solidFill>
                  <a:schemeClr val="tx1"/>
                </a:solidFill>
                <a:latin typeface="Arial" charset="0"/>
              </a:defRPr>
            </a:lvl9pPr>
          </a:lstStyle>
          <a:p>
            <a:pPr>
              <a:spcBef>
                <a:spcPct val="30000"/>
              </a:spcBef>
            </a:pPr>
            <a:r>
              <a:rPr lang="en-US" sz="1000" dirty="0">
                <a:solidFill>
                  <a:schemeClr val="tx1">
                    <a:lumMod val="75000"/>
                    <a:lumOff val="25000"/>
                  </a:schemeClr>
                </a:solidFill>
                <a:latin typeface="News Gothic Std" pitchFamily="34" charset="0"/>
              </a:rPr>
              <a:t>Ask a discussion question </a:t>
            </a:r>
          </a:p>
          <a:p>
            <a:pPr>
              <a:spcBef>
                <a:spcPct val="30000"/>
              </a:spcBef>
            </a:pPr>
            <a:endParaRPr lang="en-US" sz="1200" b="1" dirty="0"/>
          </a:p>
          <a:p>
            <a:pPr>
              <a:spcBef>
                <a:spcPct val="30000"/>
              </a:spcBef>
            </a:pPr>
            <a:endParaRPr lang="en-US" sz="1200" dirty="0"/>
          </a:p>
          <a:p>
            <a:pPr>
              <a:spcBef>
                <a:spcPct val="30000"/>
              </a:spcBef>
            </a:pPr>
            <a:endParaRPr lang="en-US" sz="1200" dirty="0"/>
          </a:p>
        </p:txBody>
      </p:sp>
      <p:pic>
        <p:nvPicPr>
          <p:cNvPr id="2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2739" y="7936866"/>
            <a:ext cx="745911" cy="7421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0604" y="6293539"/>
            <a:ext cx="728046" cy="7244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5605" y="5461620"/>
            <a:ext cx="713045" cy="7094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8880" y="3046441"/>
            <a:ext cx="699770" cy="6962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89442" y="4641850"/>
            <a:ext cx="719208" cy="715619"/>
          </a:xfrm>
          <a:prstGeom prst="rect">
            <a:avLst/>
          </a:prstGeom>
        </p:spPr>
      </p:pic>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95263" y="3844928"/>
            <a:ext cx="713387" cy="709826"/>
          </a:xfrm>
          <a:prstGeom prst="rect">
            <a:avLst/>
          </a:prstGeom>
        </p:spPr>
      </p:pic>
      <p:sp>
        <p:nvSpPr>
          <p:cNvPr id="24" name="Rectangle 3"/>
          <p:cNvSpPr txBox="1">
            <a:spLocks noChangeArrowheads="1"/>
          </p:cNvSpPr>
          <p:nvPr/>
        </p:nvSpPr>
        <p:spPr bwMode="auto">
          <a:xfrm>
            <a:off x="5842324" y="5479308"/>
            <a:ext cx="1009326" cy="7098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8333" tIns="49166" rIns="98333" bIns="49166"/>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50000"/>
              </a:spcBef>
              <a:spcAft>
                <a:spcPct val="0"/>
              </a:spcAft>
              <a:defRPr sz="2000">
                <a:solidFill>
                  <a:schemeClr val="tx1"/>
                </a:solidFill>
                <a:latin typeface="Arial" charset="0"/>
              </a:defRPr>
            </a:lvl6pPr>
            <a:lvl7pPr marL="2971800" indent="-228600" eaLnBrk="0" fontAlgn="base" hangingPunct="0">
              <a:spcBef>
                <a:spcPct val="50000"/>
              </a:spcBef>
              <a:spcAft>
                <a:spcPct val="0"/>
              </a:spcAft>
              <a:defRPr sz="2000">
                <a:solidFill>
                  <a:schemeClr val="tx1"/>
                </a:solidFill>
                <a:latin typeface="Arial" charset="0"/>
              </a:defRPr>
            </a:lvl7pPr>
            <a:lvl8pPr marL="3429000" indent="-228600" eaLnBrk="0" fontAlgn="base" hangingPunct="0">
              <a:spcBef>
                <a:spcPct val="50000"/>
              </a:spcBef>
              <a:spcAft>
                <a:spcPct val="0"/>
              </a:spcAft>
              <a:defRPr sz="2000">
                <a:solidFill>
                  <a:schemeClr val="tx1"/>
                </a:solidFill>
                <a:latin typeface="Arial" charset="0"/>
              </a:defRPr>
            </a:lvl8pPr>
            <a:lvl9pPr marL="3886200" indent="-228600" eaLnBrk="0" fontAlgn="base" hangingPunct="0">
              <a:spcBef>
                <a:spcPct val="50000"/>
              </a:spcBef>
              <a:spcAft>
                <a:spcPct val="0"/>
              </a:spcAft>
              <a:defRPr sz="2000">
                <a:solidFill>
                  <a:schemeClr val="tx1"/>
                </a:solidFill>
                <a:latin typeface="Arial" charset="0"/>
              </a:defRPr>
            </a:lvl9pPr>
          </a:lstStyle>
          <a:p>
            <a:pPr>
              <a:spcBef>
                <a:spcPct val="30000"/>
              </a:spcBef>
            </a:pPr>
            <a:r>
              <a:rPr lang="en-US" sz="1000" dirty="0">
                <a:solidFill>
                  <a:schemeClr val="tx1">
                    <a:lumMod val="75000"/>
                    <a:lumOff val="25000"/>
                  </a:schemeClr>
                </a:solidFill>
                <a:latin typeface="News Gothic Std" pitchFamily="34" charset="0"/>
              </a:rPr>
              <a:t>Show </a:t>
            </a:r>
            <a:br>
              <a:rPr lang="en-US" sz="1000" dirty="0">
                <a:solidFill>
                  <a:schemeClr val="tx1">
                    <a:lumMod val="75000"/>
                    <a:lumOff val="25000"/>
                  </a:schemeClr>
                </a:solidFill>
                <a:latin typeface="News Gothic Std" pitchFamily="34" charset="0"/>
              </a:rPr>
            </a:br>
            <a:r>
              <a:rPr lang="en-US" sz="1000" dirty="0">
                <a:solidFill>
                  <a:schemeClr val="tx1">
                    <a:lumMod val="75000"/>
                    <a:lumOff val="25000"/>
                  </a:schemeClr>
                </a:solidFill>
                <a:latin typeface="News Gothic Std" pitchFamily="34" charset="0"/>
              </a:rPr>
              <a:t>video clip (when possible)</a:t>
            </a:r>
          </a:p>
          <a:p>
            <a:pPr>
              <a:spcBef>
                <a:spcPct val="30000"/>
              </a:spcBef>
            </a:pPr>
            <a:endParaRPr lang="en-US" sz="1200" b="1" dirty="0"/>
          </a:p>
          <a:p>
            <a:pPr>
              <a:spcBef>
                <a:spcPct val="30000"/>
              </a:spcBef>
            </a:pPr>
            <a:endParaRPr lang="en-US" sz="1200" dirty="0"/>
          </a:p>
          <a:p>
            <a:pPr>
              <a:spcBef>
                <a:spcPct val="30000"/>
              </a:spcBef>
            </a:pPr>
            <a:endParaRPr lang="en-US" sz="1200" dirty="0"/>
          </a:p>
        </p:txBody>
      </p:sp>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82058" y="7117505"/>
            <a:ext cx="726592" cy="722966"/>
          </a:xfrm>
          <a:prstGeom prst="rect">
            <a:avLst/>
          </a:prstGeom>
        </p:spPr>
      </p:pic>
      <p:sp>
        <p:nvSpPr>
          <p:cNvPr id="27" name="Rectangle 3"/>
          <p:cNvSpPr txBox="1">
            <a:spLocks noChangeArrowheads="1"/>
          </p:cNvSpPr>
          <p:nvPr/>
        </p:nvSpPr>
        <p:spPr bwMode="auto">
          <a:xfrm>
            <a:off x="5854958" y="7877597"/>
            <a:ext cx="920492" cy="7098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8333" tIns="49166" rIns="98333" bIns="49166"/>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50000"/>
              </a:spcBef>
              <a:spcAft>
                <a:spcPct val="0"/>
              </a:spcAft>
              <a:defRPr sz="2000">
                <a:solidFill>
                  <a:schemeClr val="tx1"/>
                </a:solidFill>
                <a:latin typeface="Arial" charset="0"/>
              </a:defRPr>
            </a:lvl6pPr>
            <a:lvl7pPr marL="2971800" indent="-228600" eaLnBrk="0" fontAlgn="base" hangingPunct="0">
              <a:spcBef>
                <a:spcPct val="50000"/>
              </a:spcBef>
              <a:spcAft>
                <a:spcPct val="0"/>
              </a:spcAft>
              <a:defRPr sz="2000">
                <a:solidFill>
                  <a:schemeClr val="tx1"/>
                </a:solidFill>
                <a:latin typeface="Arial" charset="0"/>
              </a:defRPr>
            </a:lvl7pPr>
            <a:lvl8pPr marL="3429000" indent="-228600" eaLnBrk="0" fontAlgn="base" hangingPunct="0">
              <a:spcBef>
                <a:spcPct val="50000"/>
              </a:spcBef>
              <a:spcAft>
                <a:spcPct val="0"/>
              </a:spcAft>
              <a:defRPr sz="2000">
                <a:solidFill>
                  <a:schemeClr val="tx1"/>
                </a:solidFill>
                <a:latin typeface="Arial" charset="0"/>
              </a:defRPr>
            </a:lvl8pPr>
            <a:lvl9pPr marL="3886200" indent="-228600" eaLnBrk="0" fontAlgn="base" hangingPunct="0">
              <a:spcBef>
                <a:spcPct val="50000"/>
              </a:spcBef>
              <a:spcAft>
                <a:spcPct val="0"/>
              </a:spcAft>
              <a:defRPr sz="2000">
                <a:solidFill>
                  <a:schemeClr val="tx1"/>
                </a:solidFill>
                <a:latin typeface="Arial" charset="0"/>
              </a:defRPr>
            </a:lvl9pPr>
          </a:lstStyle>
          <a:p>
            <a:pPr>
              <a:spcBef>
                <a:spcPct val="30000"/>
              </a:spcBef>
            </a:pPr>
            <a:r>
              <a:rPr lang="en-US" sz="1000" dirty="0">
                <a:solidFill>
                  <a:schemeClr val="tx1">
                    <a:lumMod val="75000"/>
                    <a:lumOff val="25000"/>
                  </a:schemeClr>
                </a:solidFill>
                <a:latin typeface="News Gothic Std" pitchFamily="34" charset="0"/>
              </a:rPr>
              <a:t>Suggestions for great training delivery</a:t>
            </a:r>
            <a:endParaRPr lang="en-US" sz="1200" dirty="0">
              <a:solidFill>
                <a:schemeClr val="tx1">
                  <a:lumMod val="75000"/>
                  <a:lumOff val="25000"/>
                </a:schemeClr>
              </a:solidFill>
              <a:latin typeface="News Gothic Std" pitchFamily="34" charset="0"/>
            </a:endParaRPr>
          </a:p>
          <a:p>
            <a:pPr>
              <a:spcBef>
                <a:spcPct val="30000"/>
              </a:spcBef>
            </a:pPr>
            <a:endParaRPr lang="en-US" sz="1200" dirty="0"/>
          </a:p>
        </p:txBody>
      </p:sp>
      <p:sp>
        <p:nvSpPr>
          <p:cNvPr id="28" name="Slide Number Placeholder 3"/>
          <p:cNvSpPr txBox="1">
            <a:spLocks/>
          </p:cNvSpPr>
          <p:nvPr/>
        </p:nvSpPr>
        <p:spPr>
          <a:xfrm>
            <a:off x="0" y="8896879"/>
            <a:ext cx="1399540" cy="386821"/>
          </a:xfrm>
          <a:prstGeom prst="rect">
            <a:avLst/>
          </a:prstGeom>
        </p:spPr>
        <p:txBody>
          <a:bodyPr lIns="93028" tIns="46514" rIns="93028" bIns="46514"/>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9085"/>
            <a:fld id="{D1B90812-0B77-449E-AACC-F8C52DA348E8}" type="slidenum">
              <a:rPr lang="en-US" sz="1200">
                <a:latin typeface="News Gothic Std" pitchFamily="34" charset="0"/>
              </a:rPr>
              <a:pPr marL="279085"/>
              <a:t>2</a:t>
            </a:fld>
            <a:endParaRPr lang="en-US" sz="1200" dirty="0">
              <a:latin typeface="News Gothic Std" pitchFamily="34" charset="0"/>
            </a:endParaRPr>
          </a:p>
        </p:txBody>
      </p:sp>
      <p:pic>
        <p:nvPicPr>
          <p:cNvPr id="29" name="Picture 2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364903" y="8896880"/>
            <a:ext cx="1436653" cy="235900"/>
          </a:xfrm>
          <a:prstGeom prst="rect">
            <a:avLst/>
          </a:prstGeom>
        </p:spPr>
      </p:pic>
    </p:spTree>
    <p:extLst>
      <p:ext uri="{BB962C8B-B14F-4D97-AF65-F5344CB8AC3E}">
        <p14:creationId xmlns:p14="http://schemas.microsoft.com/office/powerpoint/2010/main" val="42270404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87825" y="1004888"/>
            <a:ext cx="2373313" cy="1781175"/>
          </a:xfrm>
        </p:spPr>
      </p:sp>
      <p:sp>
        <p:nvSpPr>
          <p:cNvPr id="3" name="Notes Placeholder 2"/>
          <p:cNvSpPr>
            <a:spLocks noGrp="1"/>
          </p:cNvSpPr>
          <p:nvPr>
            <p:ph type="body" idx="1"/>
          </p:nvPr>
        </p:nvSpPr>
        <p:spPr>
          <a:xfrm>
            <a:off x="1452995" y="2923721"/>
            <a:ext cx="4611678" cy="5586338"/>
          </a:xfrm>
        </p:spPr>
        <p:txBody>
          <a:bodyPr/>
          <a:lstStyle/>
          <a:p>
            <a:r>
              <a:rPr lang="es-ES_tradnl" b="1" noProof="0" dirty="0" smtClean="0">
                <a:solidFill>
                  <a:schemeClr val="tx1">
                    <a:lumMod val="75000"/>
                    <a:lumOff val="25000"/>
                  </a:schemeClr>
                </a:solidFill>
              </a:rPr>
              <a:t>Cómo</a:t>
            </a:r>
            <a:r>
              <a:rPr lang="es-ES_tradnl" b="1" baseline="0" noProof="0" dirty="0" smtClean="0">
                <a:solidFill>
                  <a:schemeClr val="tx1">
                    <a:lumMod val="75000"/>
                    <a:lumOff val="25000"/>
                  </a:schemeClr>
                </a:solidFill>
              </a:rPr>
              <a:t> Aumentar sus Ingresos y Reducir sus Gastos</a:t>
            </a:r>
            <a:endParaRPr lang="es-ES_tradnl" b="1" noProof="0" dirty="0" smtClean="0">
              <a:solidFill>
                <a:schemeClr val="tx1">
                  <a:lumMod val="75000"/>
                  <a:lumOff val="25000"/>
                </a:schemeClr>
              </a:solidFill>
            </a:endParaRPr>
          </a:p>
          <a:p>
            <a:pPr>
              <a:spcBef>
                <a:spcPts val="1831"/>
              </a:spcBef>
            </a:pPr>
            <a:r>
              <a:rPr lang="es-ES_tradnl" b="1" noProof="0" dirty="0" smtClean="0">
                <a:solidFill>
                  <a:schemeClr val="tx1">
                    <a:lumMod val="75000"/>
                    <a:lumOff val="25000"/>
                  </a:schemeClr>
                </a:solidFill>
              </a:rPr>
              <a:t>Refiera</a:t>
            </a:r>
            <a:r>
              <a:rPr lang="es-ES_tradnl" noProof="0" dirty="0" smtClean="0">
                <a:solidFill>
                  <a:schemeClr val="tx1">
                    <a:lumMod val="75000"/>
                    <a:lumOff val="25000"/>
                  </a:schemeClr>
                </a:solidFill>
              </a:rPr>
              <a:t> a la hoja de información: </a:t>
            </a:r>
            <a:r>
              <a:rPr lang="es-ES_tradnl" i="1" noProof="0" dirty="0" smtClean="0">
                <a:solidFill>
                  <a:schemeClr val="tx1">
                    <a:lumMod val="75000"/>
                    <a:lumOff val="25000"/>
                  </a:schemeClr>
                </a:solidFill>
              </a:rPr>
              <a:t>Maneje</a:t>
            </a:r>
            <a:r>
              <a:rPr lang="es-ES_tradnl" i="1" baseline="0" noProof="0" dirty="0" smtClean="0">
                <a:solidFill>
                  <a:schemeClr val="tx1">
                    <a:lumMod val="75000"/>
                    <a:lumOff val="25000"/>
                  </a:schemeClr>
                </a:solidFill>
              </a:rPr>
              <a:t> su Dinero</a:t>
            </a:r>
            <a:r>
              <a:rPr lang="es-ES_tradnl" i="1" noProof="0" dirty="0" smtClean="0">
                <a:solidFill>
                  <a:schemeClr val="tx1">
                    <a:lumMod val="75000"/>
                    <a:lumOff val="25000"/>
                  </a:schemeClr>
                </a:solidFill>
              </a:rPr>
              <a:t>: Aumente sus Ingresos</a:t>
            </a:r>
            <a:r>
              <a:rPr lang="es-ES_tradnl" i="1" baseline="0" noProof="0" dirty="0" smtClean="0">
                <a:solidFill>
                  <a:schemeClr val="tx1">
                    <a:lumMod val="75000"/>
                    <a:lumOff val="25000"/>
                  </a:schemeClr>
                </a:solidFill>
              </a:rPr>
              <a:t> y Reduzca sus Gastos.</a:t>
            </a:r>
            <a:endParaRPr lang="es-ES_tradnl" noProof="0" dirty="0" smtClean="0">
              <a:solidFill>
                <a:schemeClr val="tx1">
                  <a:lumMod val="75000"/>
                  <a:lumOff val="25000"/>
                </a:schemeClr>
              </a:solidFill>
            </a:endParaRPr>
          </a:p>
          <a:p>
            <a:endParaRPr lang="es-ES_tradnl" b="1" noProof="0" dirty="0" smtClean="0">
              <a:solidFill>
                <a:schemeClr val="tx1">
                  <a:lumMod val="75000"/>
                  <a:lumOff val="25000"/>
                </a:schemeClr>
              </a:solidFill>
            </a:endParaRPr>
          </a:p>
          <a:p>
            <a:r>
              <a:rPr lang="es-ES_tradnl" b="1" noProof="0" dirty="0" smtClean="0">
                <a:solidFill>
                  <a:schemeClr val="tx1">
                    <a:lumMod val="75000"/>
                    <a:lumOff val="25000"/>
                  </a:schemeClr>
                </a:solidFill>
              </a:rPr>
              <a:t>Pregunte:</a:t>
            </a:r>
            <a:r>
              <a:rPr lang="es-ES_tradnl" b="0" noProof="0" dirty="0" smtClean="0">
                <a:solidFill>
                  <a:schemeClr val="tx1">
                    <a:lumMod val="75000"/>
                    <a:lumOff val="25000"/>
                  </a:schemeClr>
                </a:solidFill>
              </a:rPr>
              <a:t> ¿Cuáles son algunas ideas para aumentar</a:t>
            </a:r>
            <a:r>
              <a:rPr lang="es-ES_tradnl" b="0" baseline="0" noProof="0" dirty="0" smtClean="0">
                <a:solidFill>
                  <a:schemeClr val="tx1">
                    <a:lumMod val="75000"/>
                    <a:lumOff val="25000"/>
                  </a:schemeClr>
                </a:solidFill>
              </a:rPr>
              <a:t> sus ingresos? Anote las ideas mencionadas en la parte superior de su hoja de información para que tenga una lista de sus ideas favoritas al final del día.  Y después podrá probar algunas de esas opciones.</a:t>
            </a:r>
          </a:p>
          <a:p>
            <a:endParaRPr lang="es-ES_tradnl" b="0" baseline="0" noProof="0" dirty="0" smtClean="0">
              <a:solidFill>
                <a:schemeClr val="tx1">
                  <a:lumMod val="75000"/>
                  <a:lumOff val="25000"/>
                </a:schemeClr>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s-ES_tradnl" b="1" noProof="0" dirty="0" smtClean="0">
                <a:solidFill>
                  <a:schemeClr val="tx1">
                    <a:lumMod val="75000"/>
                    <a:lumOff val="25000"/>
                  </a:schemeClr>
                </a:solidFill>
              </a:rPr>
              <a:t>Explique</a:t>
            </a:r>
            <a:r>
              <a:rPr lang="es-ES_tradnl" b="1" baseline="0" noProof="0" dirty="0" smtClean="0">
                <a:solidFill>
                  <a:schemeClr val="tx1">
                    <a:lumMod val="75000"/>
                    <a:lumOff val="25000"/>
                  </a:schemeClr>
                </a:solidFill>
              </a:rPr>
              <a:t> </a:t>
            </a:r>
            <a:r>
              <a:rPr lang="es-ES_tradnl" b="0" baseline="0" noProof="0" dirty="0" smtClean="0">
                <a:solidFill>
                  <a:schemeClr val="tx1">
                    <a:lumMod val="75000"/>
                    <a:lumOff val="25000"/>
                  </a:schemeClr>
                </a:solidFill>
              </a:rPr>
              <a:t>y asegúrese que lo siguiente sea mencionado mientras que acepta todas las respuestas y fomenta una conversación en el grupo:  </a:t>
            </a:r>
            <a:endParaRPr lang="es-ES_tradnl" noProof="0" dirty="0" smtClean="0">
              <a:solidFill>
                <a:schemeClr val="tx1">
                  <a:lumMod val="75000"/>
                  <a:lumOff val="25000"/>
                </a:schemeClr>
              </a:solidFill>
            </a:endParaRPr>
          </a:p>
          <a:p>
            <a:r>
              <a:rPr lang="es-ES_tradnl" b="1" noProof="0" dirty="0" smtClean="0">
                <a:solidFill>
                  <a:schemeClr val="tx1">
                    <a:lumMod val="75000"/>
                    <a:lumOff val="25000"/>
                  </a:schemeClr>
                </a:solidFill>
              </a:rPr>
              <a:t> </a:t>
            </a:r>
          </a:p>
          <a:p>
            <a:pPr marL="279085" lvl="1" indent="-279085">
              <a:spcBef>
                <a:spcPts val="610"/>
              </a:spcBef>
              <a:spcAft>
                <a:spcPts val="610"/>
              </a:spcAft>
              <a:buBlip>
                <a:blip r:embed="rId3"/>
              </a:buBlip>
              <a:defRPr/>
            </a:pPr>
            <a:r>
              <a:rPr lang="es-ES_tradnl" noProof="0" dirty="0" smtClean="0">
                <a:solidFill>
                  <a:schemeClr val="tx1">
                    <a:lumMod val="75000"/>
                    <a:lumOff val="25000"/>
                  </a:schemeClr>
                </a:solidFill>
              </a:rPr>
              <a:t>Comenzar </a:t>
            </a:r>
            <a:r>
              <a:rPr lang="es-ES_tradnl" baseline="0" noProof="0" dirty="0" smtClean="0">
                <a:solidFill>
                  <a:schemeClr val="tx1">
                    <a:lumMod val="75000"/>
                    <a:lumOff val="25000"/>
                  </a:schemeClr>
                </a:solidFill>
              </a:rPr>
              <a:t>un segundo trabajo</a:t>
            </a:r>
            <a:endParaRPr lang="es-ES_tradnl" noProof="0" dirty="0" smtClean="0">
              <a:solidFill>
                <a:schemeClr val="tx1">
                  <a:lumMod val="75000"/>
                  <a:lumOff val="25000"/>
                </a:schemeClr>
              </a:solidFill>
            </a:endParaRPr>
          </a:p>
          <a:p>
            <a:pPr marL="279085" lvl="1" indent="-279085">
              <a:spcBef>
                <a:spcPts val="610"/>
              </a:spcBef>
              <a:spcAft>
                <a:spcPts val="610"/>
              </a:spcAft>
              <a:buBlip>
                <a:blip r:embed="rId3"/>
              </a:buBlip>
              <a:defRPr/>
            </a:pPr>
            <a:r>
              <a:rPr lang="es-ES_tradnl" noProof="0" dirty="0" smtClean="0">
                <a:solidFill>
                  <a:schemeClr val="tx1">
                    <a:lumMod val="75000"/>
                    <a:lumOff val="25000"/>
                  </a:schemeClr>
                </a:solidFill>
              </a:rPr>
              <a:t>Poner</a:t>
            </a:r>
            <a:r>
              <a:rPr lang="es-ES_tradnl" baseline="0" noProof="0" dirty="0" smtClean="0">
                <a:solidFill>
                  <a:schemeClr val="tx1">
                    <a:lumMod val="75000"/>
                    <a:lumOff val="25000"/>
                  </a:schemeClr>
                </a:solidFill>
              </a:rPr>
              <a:t> sus pasatiempos trabajar: cocinar, organizar, ser ama de casa, jardinería, fotografía, o planificación de eventos. </a:t>
            </a:r>
            <a:endParaRPr lang="es-ES_tradnl" noProof="0" dirty="0" smtClean="0">
              <a:solidFill>
                <a:schemeClr val="tx1">
                  <a:lumMod val="75000"/>
                  <a:lumOff val="25000"/>
                </a:schemeClr>
              </a:solidFill>
            </a:endParaRPr>
          </a:p>
          <a:p>
            <a:pPr marL="279085" lvl="1" indent="-279085">
              <a:spcBef>
                <a:spcPts val="610"/>
              </a:spcBef>
              <a:spcAft>
                <a:spcPts val="610"/>
              </a:spcAft>
              <a:buBlip>
                <a:blip r:embed="rId3"/>
              </a:buBlip>
              <a:defRPr/>
            </a:pPr>
            <a:r>
              <a:rPr lang="es-ES_tradnl" baseline="0" noProof="0" dirty="0" smtClean="0">
                <a:solidFill>
                  <a:schemeClr val="tx1">
                    <a:lumMod val="75000"/>
                    <a:lumOff val="25000"/>
                  </a:schemeClr>
                </a:solidFill>
              </a:rPr>
              <a:t>Ser consultor o tutor</a:t>
            </a:r>
            <a:endParaRPr lang="es-ES_tradnl" noProof="0" dirty="0" smtClean="0">
              <a:solidFill>
                <a:schemeClr val="tx1">
                  <a:lumMod val="75000"/>
                  <a:lumOff val="25000"/>
                </a:schemeClr>
              </a:solidFill>
            </a:endParaRPr>
          </a:p>
          <a:p>
            <a:pPr marL="279085" lvl="1" indent="-279085">
              <a:spcBef>
                <a:spcPts val="610"/>
              </a:spcBef>
              <a:spcAft>
                <a:spcPts val="610"/>
              </a:spcAft>
              <a:buBlip>
                <a:blip r:embed="rId3"/>
              </a:buBlip>
              <a:defRPr/>
            </a:pPr>
            <a:r>
              <a:rPr lang="es-ES_tradnl" noProof="0" dirty="0" smtClean="0">
                <a:solidFill>
                  <a:schemeClr val="tx1">
                    <a:lumMod val="75000"/>
                    <a:lumOff val="25000"/>
                  </a:schemeClr>
                </a:solidFill>
              </a:rPr>
              <a:t>Ventas</a:t>
            </a:r>
            <a:r>
              <a:rPr lang="es-ES_tradnl" baseline="0" noProof="0" dirty="0" smtClean="0">
                <a:solidFill>
                  <a:schemeClr val="tx1">
                    <a:lumMod val="75000"/>
                    <a:lumOff val="25000"/>
                  </a:schemeClr>
                </a:solidFill>
              </a:rPr>
              <a:t> por eBay</a:t>
            </a:r>
            <a:endParaRPr lang="es-ES_tradnl" noProof="0" dirty="0" smtClean="0">
              <a:solidFill>
                <a:schemeClr val="tx1">
                  <a:lumMod val="75000"/>
                  <a:lumOff val="25000"/>
                </a:schemeClr>
              </a:solidFill>
            </a:endParaRPr>
          </a:p>
          <a:p>
            <a:pPr marL="279085" lvl="1" indent="-279085">
              <a:spcBef>
                <a:spcPts val="610"/>
              </a:spcBef>
              <a:spcAft>
                <a:spcPts val="610"/>
              </a:spcAft>
              <a:buBlip>
                <a:blip r:embed="rId3"/>
              </a:buBlip>
              <a:defRPr/>
            </a:pPr>
            <a:r>
              <a:rPr lang="es-ES_tradnl" noProof="0" dirty="0" smtClean="0">
                <a:solidFill>
                  <a:schemeClr val="tx1">
                    <a:lumMod val="75000"/>
                    <a:lumOff val="25000"/>
                  </a:schemeClr>
                </a:solidFill>
              </a:rPr>
              <a:t>Cuidar niños</a:t>
            </a:r>
          </a:p>
          <a:p>
            <a:pPr marL="279085" lvl="1" indent="-279085">
              <a:spcBef>
                <a:spcPts val="610"/>
              </a:spcBef>
              <a:spcAft>
                <a:spcPts val="610"/>
              </a:spcAft>
              <a:buBlip>
                <a:blip r:embed="rId3"/>
              </a:buBlip>
              <a:defRPr/>
            </a:pPr>
            <a:r>
              <a:rPr lang="es-ES_tradnl" baseline="0" noProof="0" dirty="0" smtClean="0">
                <a:solidFill>
                  <a:schemeClr val="tx1">
                    <a:lumMod val="75000"/>
                    <a:lumOff val="25000"/>
                  </a:schemeClr>
                </a:solidFill>
              </a:rPr>
              <a:t>Ventas de garaje</a:t>
            </a:r>
          </a:p>
          <a:p>
            <a:pPr marL="0" lvl="1">
              <a:spcBef>
                <a:spcPts val="610"/>
              </a:spcBef>
              <a:spcAft>
                <a:spcPts val="610"/>
              </a:spcAft>
              <a:defRPr/>
            </a:pPr>
            <a:r>
              <a:rPr lang="es-ES_tradnl" noProof="0" dirty="0" smtClean="0">
                <a:solidFill>
                  <a:schemeClr val="tx1">
                    <a:lumMod val="75000"/>
                    <a:lumOff val="25000"/>
                  </a:schemeClr>
                </a:solidFill>
              </a:rPr>
              <a:t>&lt;a continuación en la próxima diapositiva&gt;</a:t>
            </a:r>
          </a:p>
          <a:p>
            <a:endParaRPr lang="en-US" dirty="0">
              <a:solidFill>
                <a:schemeClr val="tx1">
                  <a:lumMod val="75000"/>
                  <a:lumOff val="25000"/>
                </a:schemeClr>
              </a:solidFill>
            </a:endParaRPr>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390" y="3094566"/>
            <a:ext cx="699770" cy="6962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Slide Number Placeholder 3"/>
          <p:cNvSpPr txBox="1">
            <a:spLocks/>
          </p:cNvSpPr>
          <p:nvPr/>
        </p:nvSpPr>
        <p:spPr>
          <a:xfrm>
            <a:off x="0" y="8896879"/>
            <a:ext cx="1399540" cy="386821"/>
          </a:xfrm>
          <a:prstGeom prst="rect">
            <a:avLst/>
          </a:prstGeom>
        </p:spPr>
        <p:txBody>
          <a:bodyPr lIns="93028" tIns="46514" rIns="93028" bIns="46514"/>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9085"/>
            <a:fld id="{D1B90812-0B77-449E-AACC-F8C52DA348E8}" type="slidenum">
              <a:rPr lang="en-US" sz="1200">
                <a:latin typeface="News Gothic Std" pitchFamily="34" charset="0"/>
              </a:rPr>
              <a:pPr marL="279085"/>
              <a:t>20</a:t>
            </a:fld>
            <a:endParaRPr lang="en-US" sz="1200" dirty="0">
              <a:latin typeface="News Gothic Std" pitchFamily="34" charset="0"/>
            </a:endParaRPr>
          </a:p>
        </p:txBody>
      </p:sp>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3390" y="3906889"/>
            <a:ext cx="699770" cy="6962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3390" y="4936172"/>
            <a:ext cx="699770" cy="696278"/>
          </a:xfrm>
          <a:prstGeom prst="rect">
            <a:avLst/>
          </a:prstGeom>
        </p:spPr>
      </p:pic>
    </p:spTree>
    <p:extLst>
      <p:ext uri="{BB962C8B-B14F-4D97-AF65-F5344CB8AC3E}">
        <p14:creationId xmlns:p14="http://schemas.microsoft.com/office/powerpoint/2010/main" val="28475924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87825" y="1004888"/>
            <a:ext cx="2373313" cy="1781175"/>
          </a:xfrm>
        </p:spPr>
      </p:sp>
      <p:sp>
        <p:nvSpPr>
          <p:cNvPr id="3" name="Notes Placeholder 2"/>
          <p:cNvSpPr>
            <a:spLocks noGrp="1"/>
          </p:cNvSpPr>
          <p:nvPr>
            <p:ph type="body" idx="1"/>
          </p:nvPr>
        </p:nvSpPr>
        <p:spPr>
          <a:xfrm>
            <a:off x="1452995" y="2923721"/>
            <a:ext cx="4844935" cy="6359980"/>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b="1" noProof="0" dirty="0" smtClean="0">
                <a:solidFill>
                  <a:schemeClr val="tx1">
                    <a:lumMod val="75000"/>
                    <a:lumOff val="25000"/>
                  </a:schemeClr>
                </a:solidFill>
              </a:rPr>
              <a:t>Cómo</a:t>
            </a:r>
            <a:r>
              <a:rPr lang="es-ES_tradnl" b="1" baseline="0" noProof="0" dirty="0" smtClean="0">
                <a:solidFill>
                  <a:schemeClr val="tx1">
                    <a:lumMod val="75000"/>
                    <a:lumOff val="25000"/>
                  </a:schemeClr>
                </a:solidFill>
              </a:rPr>
              <a:t> Aumentar sus Ingresos y Reducir sus Gastos, </a:t>
            </a:r>
            <a:r>
              <a:rPr lang="es-ES_tradnl" b="1" dirty="0" smtClean="0">
                <a:solidFill>
                  <a:schemeClr val="tx1">
                    <a:lumMod val="75000"/>
                    <a:lumOff val="25000"/>
                  </a:schemeClr>
                </a:solidFill>
              </a:rPr>
              <a:t>cont.</a:t>
            </a:r>
          </a:p>
          <a:p>
            <a:pPr marL="0" marR="0" indent="0" algn="l" defTabSz="914400" rtl="0" eaLnBrk="1" fontAlgn="auto" latinLnBrk="0" hangingPunct="1">
              <a:lnSpc>
                <a:spcPct val="100000"/>
              </a:lnSpc>
              <a:spcBef>
                <a:spcPts val="1831"/>
              </a:spcBef>
              <a:spcAft>
                <a:spcPts val="0"/>
              </a:spcAft>
              <a:buClrTx/>
              <a:buSzTx/>
              <a:buFontTx/>
              <a:buNone/>
              <a:tabLst/>
              <a:defRPr/>
            </a:pPr>
            <a:r>
              <a:rPr lang="es-ES_tradnl" b="1" dirty="0" smtClean="0">
                <a:solidFill>
                  <a:schemeClr val="tx1">
                    <a:lumMod val="75000"/>
                    <a:lumOff val="25000"/>
                  </a:schemeClr>
                </a:solidFill>
              </a:rPr>
              <a:t>Pregunte:</a:t>
            </a:r>
            <a:r>
              <a:rPr lang="es-ES_tradnl" dirty="0" smtClean="0">
                <a:solidFill>
                  <a:schemeClr val="tx1">
                    <a:lumMod val="75000"/>
                    <a:lumOff val="25000"/>
                  </a:schemeClr>
                </a:solidFill>
              </a:rPr>
              <a:t> Ahora, la segunda</a:t>
            </a:r>
            <a:r>
              <a:rPr lang="es-ES_tradnl" baseline="0" dirty="0" smtClean="0">
                <a:solidFill>
                  <a:schemeClr val="tx1">
                    <a:lumMod val="75000"/>
                    <a:lumOff val="25000"/>
                  </a:schemeClr>
                </a:solidFill>
              </a:rPr>
              <a:t> parte de su hoja de información. Al reducir los gastos, aumenta su flujo de dinero en efectivo. ¿Cuales son algunas ideas para reducir sus gastos?  Recuerde anotar sus ideas favoritas aunque parezcan obvias.  ¡Muchas veces, las ideas más sencillas son las mejores!</a:t>
            </a:r>
            <a:r>
              <a:rPr lang="es-ES_tradnl" dirty="0" smtClean="0">
                <a:solidFill>
                  <a:schemeClr val="tx1">
                    <a:lumMod val="75000"/>
                    <a:lumOff val="25000"/>
                  </a:schemeClr>
                </a:solidFill>
              </a:rPr>
              <a:t> </a:t>
            </a:r>
          </a:p>
          <a:p>
            <a:pPr marL="0" marR="0" indent="0" algn="l" defTabSz="914400" rtl="0" eaLnBrk="1" fontAlgn="auto" latinLnBrk="0" hangingPunct="1">
              <a:lnSpc>
                <a:spcPct val="100000"/>
              </a:lnSpc>
              <a:spcBef>
                <a:spcPts val="1831"/>
              </a:spcBef>
              <a:spcAft>
                <a:spcPts val="0"/>
              </a:spcAft>
              <a:buClrTx/>
              <a:buSzTx/>
              <a:buFontTx/>
              <a:buNone/>
              <a:tabLst/>
              <a:defRPr/>
            </a:pPr>
            <a:endParaRPr lang="es-ES_tradnl" b="1" dirty="0" smtClean="0">
              <a:solidFill>
                <a:schemeClr val="tx1">
                  <a:lumMod val="75000"/>
                  <a:lumOff val="25000"/>
                </a:schemeClr>
              </a:solidFill>
            </a:endParaRPr>
          </a:p>
          <a:p>
            <a:pPr marL="0" lvl="1">
              <a:spcAft>
                <a:spcPts val="306"/>
              </a:spcAft>
            </a:pPr>
            <a:r>
              <a:rPr lang="es-ES_tradnl" b="1" dirty="0" smtClean="0">
                <a:solidFill>
                  <a:schemeClr val="tx1">
                    <a:lumMod val="75000"/>
                    <a:lumOff val="25000"/>
                  </a:schemeClr>
                </a:solidFill>
              </a:rPr>
              <a:t>Explique: </a:t>
            </a:r>
            <a:endParaRPr lang="es-ES_tradnl" baseline="0" dirty="0" smtClean="0">
              <a:solidFill>
                <a:schemeClr val="tx1">
                  <a:lumMod val="75000"/>
                  <a:lumOff val="25000"/>
                </a:schemeClr>
              </a:solidFill>
            </a:endParaRPr>
          </a:p>
          <a:p>
            <a:pPr marL="279085" lvl="1" indent="-279085">
              <a:spcBef>
                <a:spcPts val="306"/>
              </a:spcBef>
              <a:spcAft>
                <a:spcPts val="306"/>
              </a:spcAft>
              <a:buBlip>
                <a:blip r:embed="rId3"/>
              </a:buBlip>
              <a:defRPr/>
            </a:pPr>
            <a:r>
              <a:rPr lang="es-ES_tradnl" dirty="0" smtClean="0">
                <a:solidFill>
                  <a:schemeClr val="tx1">
                    <a:lumMod val="75000"/>
                    <a:lumOff val="25000"/>
                  </a:schemeClr>
                </a:solidFill>
              </a:rPr>
              <a:t>Si carga dinero en efectivo, cargue</a:t>
            </a:r>
            <a:r>
              <a:rPr lang="es-ES_tradnl" baseline="0" dirty="0" smtClean="0">
                <a:solidFill>
                  <a:schemeClr val="tx1">
                    <a:lumMod val="75000"/>
                    <a:lumOff val="25000"/>
                  </a:schemeClr>
                </a:solidFill>
              </a:rPr>
              <a:t> pocas cantidades</a:t>
            </a:r>
            <a:endParaRPr lang="es-ES_tradnl" dirty="0" smtClean="0">
              <a:solidFill>
                <a:schemeClr val="tx1">
                  <a:lumMod val="75000"/>
                  <a:lumOff val="25000"/>
                </a:schemeClr>
              </a:solidFill>
            </a:endParaRPr>
          </a:p>
          <a:p>
            <a:pPr marL="279085" lvl="1" indent="-279085">
              <a:spcBef>
                <a:spcPts val="306"/>
              </a:spcBef>
              <a:spcAft>
                <a:spcPts val="306"/>
              </a:spcAft>
              <a:buBlip>
                <a:blip r:embed="rId3"/>
              </a:buBlip>
              <a:defRPr/>
            </a:pPr>
            <a:r>
              <a:rPr lang="es-ES_tradnl" dirty="0" smtClean="0">
                <a:solidFill>
                  <a:schemeClr val="tx1">
                    <a:lumMod val="75000"/>
                    <a:lumOff val="25000"/>
                  </a:schemeClr>
                </a:solidFill>
              </a:rPr>
              <a:t>Use depósito directo para que el dinero</a:t>
            </a:r>
            <a:r>
              <a:rPr lang="es-ES_tradnl" baseline="0" dirty="0" smtClean="0">
                <a:solidFill>
                  <a:schemeClr val="tx1">
                    <a:lumMod val="75000"/>
                    <a:lumOff val="25000"/>
                  </a:schemeClr>
                </a:solidFill>
              </a:rPr>
              <a:t> entre directamente en su cuenta bancaria. </a:t>
            </a:r>
            <a:endParaRPr lang="es-ES_tradnl" dirty="0" smtClean="0">
              <a:solidFill>
                <a:schemeClr val="tx1">
                  <a:lumMod val="75000"/>
                  <a:lumOff val="25000"/>
                </a:schemeClr>
              </a:solidFill>
            </a:endParaRPr>
          </a:p>
          <a:p>
            <a:pPr marL="279085" lvl="1" indent="-279085">
              <a:spcBef>
                <a:spcPts val="306"/>
              </a:spcBef>
              <a:spcAft>
                <a:spcPts val="306"/>
              </a:spcAft>
              <a:buBlip>
                <a:blip r:embed="rId3"/>
              </a:buBlip>
              <a:defRPr/>
            </a:pPr>
            <a:r>
              <a:rPr lang="es-ES_tradnl" dirty="0" smtClean="0">
                <a:solidFill>
                  <a:schemeClr val="tx1">
                    <a:lumMod val="75000"/>
                    <a:lumOff val="25000"/>
                  </a:schemeClr>
                </a:solidFill>
              </a:rPr>
              <a:t>Controle,</a:t>
            </a:r>
            <a:r>
              <a:rPr lang="es-ES_tradnl" baseline="0" dirty="0" smtClean="0">
                <a:solidFill>
                  <a:schemeClr val="tx1">
                    <a:lumMod val="75000"/>
                    <a:lumOff val="25000"/>
                  </a:schemeClr>
                </a:solidFill>
              </a:rPr>
              <a:t> o limite, el uso de sus tarjetas de crédito. </a:t>
            </a:r>
            <a:endParaRPr lang="es-ES_tradnl" dirty="0" smtClean="0">
              <a:solidFill>
                <a:schemeClr val="tx1">
                  <a:lumMod val="75000"/>
                  <a:lumOff val="25000"/>
                </a:schemeClr>
              </a:solidFill>
            </a:endParaRPr>
          </a:p>
          <a:p>
            <a:pPr marL="279085" lvl="1" indent="-279085">
              <a:spcBef>
                <a:spcPts val="306"/>
              </a:spcBef>
              <a:spcAft>
                <a:spcPts val="306"/>
              </a:spcAft>
              <a:buBlip>
                <a:blip r:embed="rId3"/>
              </a:buBlip>
              <a:defRPr/>
            </a:pPr>
            <a:r>
              <a:rPr lang="es-ES_tradnl" dirty="0" smtClean="0">
                <a:solidFill>
                  <a:schemeClr val="tx1">
                    <a:lumMod val="75000"/>
                    <a:lumOff val="25000"/>
                  </a:schemeClr>
                </a:solidFill>
              </a:rPr>
              <a:t>Compre</a:t>
            </a:r>
            <a:r>
              <a:rPr lang="es-ES_tradnl" baseline="0" dirty="0" smtClean="0">
                <a:solidFill>
                  <a:schemeClr val="tx1">
                    <a:lumMod val="75000"/>
                    <a:lumOff val="25000"/>
                  </a:schemeClr>
                </a:solidFill>
              </a:rPr>
              <a:t> sólo lo que necesite y tenga una lista para evitar compras impulsivas. </a:t>
            </a:r>
            <a:endParaRPr lang="es-ES_tradnl" dirty="0" smtClean="0">
              <a:solidFill>
                <a:schemeClr val="tx1">
                  <a:lumMod val="75000"/>
                  <a:lumOff val="25000"/>
                </a:schemeClr>
              </a:solidFill>
            </a:endParaRPr>
          </a:p>
          <a:p>
            <a:pPr marL="279085" lvl="1" indent="-279085">
              <a:spcBef>
                <a:spcPts val="306"/>
              </a:spcBef>
              <a:spcAft>
                <a:spcPts val="306"/>
              </a:spcAft>
              <a:buBlip>
                <a:blip r:embed="rId3"/>
              </a:buBlip>
              <a:defRPr/>
            </a:pPr>
            <a:r>
              <a:rPr lang="es-ES_tradnl" dirty="0" smtClean="0">
                <a:solidFill>
                  <a:schemeClr val="tx1">
                    <a:lumMod val="75000"/>
                    <a:lumOff val="25000"/>
                  </a:schemeClr>
                </a:solidFill>
              </a:rPr>
              <a:t>Use cupones.</a:t>
            </a:r>
            <a:r>
              <a:rPr lang="es-ES_tradnl" baseline="0" dirty="0" smtClean="0">
                <a:solidFill>
                  <a:schemeClr val="tx1">
                    <a:lumMod val="75000"/>
                    <a:lumOff val="25000"/>
                  </a:schemeClr>
                </a:solidFill>
              </a:rPr>
              <a:t> </a:t>
            </a:r>
            <a:endParaRPr lang="es-ES_tradnl" dirty="0" smtClean="0">
              <a:solidFill>
                <a:schemeClr val="tx1">
                  <a:lumMod val="75000"/>
                  <a:lumOff val="25000"/>
                </a:schemeClr>
              </a:solidFill>
            </a:endParaRPr>
          </a:p>
          <a:p>
            <a:pPr marL="279085" lvl="1" indent="-279085">
              <a:spcBef>
                <a:spcPts val="306"/>
              </a:spcBef>
              <a:spcAft>
                <a:spcPts val="306"/>
              </a:spcAft>
              <a:buBlip>
                <a:blip r:embed="rId3"/>
              </a:buBlip>
              <a:defRPr/>
            </a:pPr>
            <a:r>
              <a:rPr lang="es-ES_tradnl" dirty="0" smtClean="0">
                <a:solidFill>
                  <a:schemeClr val="tx1">
                    <a:lumMod val="75000"/>
                    <a:lumOff val="25000"/>
                  </a:schemeClr>
                </a:solidFill>
              </a:rPr>
              <a:t>Prepare las</a:t>
            </a:r>
            <a:r>
              <a:rPr lang="es-ES_tradnl" baseline="0" dirty="0" smtClean="0">
                <a:solidFill>
                  <a:schemeClr val="tx1">
                    <a:lumMod val="75000"/>
                    <a:lumOff val="25000"/>
                  </a:schemeClr>
                </a:solidFill>
              </a:rPr>
              <a:t> comidas en casa en vez de salir a comer.</a:t>
            </a:r>
            <a:endParaRPr lang="es-ES_tradnl" dirty="0" smtClean="0">
              <a:solidFill>
                <a:schemeClr val="tx1">
                  <a:lumMod val="75000"/>
                  <a:lumOff val="25000"/>
                </a:schemeClr>
              </a:solidFill>
            </a:endParaRPr>
          </a:p>
          <a:p>
            <a:pPr marL="279085" lvl="1" indent="-279085">
              <a:spcBef>
                <a:spcPts val="306"/>
              </a:spcBef>
              <a:spcAft>
                <a:spcPts val="306"/>
              </a:spcAft>
              <a:buBlip>
                <a:blip r:embed="rId3"/>
              </a:buBlip>
              <a:defRPr/>
            </a:pPr>
            <a:r>
              <a:rPr lang="es-ES_tradnl" dirty="0" smtClean="0">
                <a:solidFill>
                  <a:schemeClr val="tx1">
                    <a:lumMod val="75000"/>
                    <a:lumOff val="25000"/>
                  </a:schemeClr>
                </a:solidFill>
              </a:rPr>
              <a:t>Explore diferentes</a:t>
            </a:r>
            <a:r>
              <a:rPr lang="es-ES_tradnl" baseline="0" dirty="0" smtClean="0">
                <a:solidFill>
                  <a:schemeClr val="tx1">
                    <a:lumMod val="75000"/>
                    <a:lumOff val="25000"/>
                  </a:schemeClr>
                </a:solidFill>
              </a:rPr>
              <a:t> opciones y consiga el mejor precio en los artículos más grandes como autos y electrodomésticos – o también medicinas recetadas. </a:t>
            </a:r>
          </a:p>
          <a:p>
            <a:pPr marL="279085" lvl="1" indent="-279085">
              <a:spcBef>
                <a:spcPts val="306"/>
              </a:spcBef>
              <a:spcAft>
                <a:spcPts val="306"/>
              </a:spcAft>
              <a:buBlip>
                <a:blip r:embed="rId3"/>
              </a:buBlip>
              <a:defRPr/>
            </a:pPr>
            <a:r>
              <a:rPr lang="es-ES_tradnl" baseline="0" dirty="0" smtClean="0">
                <a:solidFill>
                  <a:schemeClr val="tx1">
                    <a:lumMod val="75000"/>
                    <a:lumOff val="25000"/>
                  </a:schemeClr>
                </a:solidFill>
              </a:rPr>
              <a:t>Pague su cuentas a tiempo para evitar penalidades, cargos extra de financiamiento, cancelación de servicios, desalojo, recuperación de bienes y las consecuencias de tener mal crédito.</a:t>
            </a:r>
            <a:endParaRPr lang="es-ES_tradnl" dirty="0" smtClean="0">
              <a:solidFill>
                <a:schemeClr val="tx1">
                  <a:lumMod val="75000"/>
                  <a:lumOff val="25000"/>
                </a:schemeClr>
              </a:solidFill>
            </a:endParaRPr>
          </a:p>
          <a:p>
            <a:pPr marL="279085" lvl="1" indent="-279085">
              <a:spcBef>
                <a:spcPts val="306"/>
              </a:spcBef>
              <a:buBlip>
                <a:blip r:embed="rId3"/>
              </a:buBlip>
              <a:defRPr/>
            </a:pPr>
            <a:r>
              <a:rPr lang="es-ES_tradnl" dirty="0" smtClean="0">
                <a:solidFill>
                  <a:schemeClr val="tx1">
                    <a:lumMod val="75000"/>
                    <a:lumOff val="25000"/>
                  </a:schemeClr>
                </a:solidFill>
              </a:rPr>
              <a:t>Revise su</a:t>
            </a:r>
            <a:r>
              <a:rPr lang="es-ES_tradnl" baseline="0" dirty="0" smtClean="0">
                <a:solidFill>
                  <a:schemeClr val="tx1">
                    <a:lumMod val="75000"/>
                    <a:lumOff val="25000"/>
                  </a:schemeClr>
                </a:solidFill>
              </a:rPr>
              <a:t> retención de impuestos con su empleador. Por ejemplo, usted podría estar declarando un dependiente cuando ahora califica para declarar a dos. </a:t>
            </a:r>
            <a:endParaRPr lang="es-ES_tradnl" dirty="0" smtClean="0">
              <a:solidFill>
                <a:schemeClr val="tx1">
                  <a:lumMod val="75000"/>
                  <a:lumOff val="25000"/>
                </a:schemeClr>
              </a:solidFill>
            </a:endParaRPr>
          </a:p>
          <a:p>
            <a:pPr marL="0" lvl="1" indent="0">
              <a:spcBef>
                <a:spcPts val="306"/>
              </a:spcBef>
              <a:buNone/>
              <a:defRPr/>
            </a:pPr>
            <a:endParaRPr lang="es-ES_tradnl" baseline="0" dirty="0" smtClean="0">
              <a:solidFill>
                <a:schemeClr val="tx1">
                  <a:lumMod val="75000"/>
                  <a:lumOff val="25000"/>
                </a:schemeClr>
              </a:solidFill>
            </a:endParaRPr>
          </a:p>
          <a:p>
            <a:pPr marL="0" lvl="1">
              <a:spcBef>
                <a:spcPts val="1223"/>
              </a:spcBef>
            </a:pPr>
            <a:r>
              <a:rPr lang="es-ES_tradnl" noProof="0" dirty="0" smtClean="0">
                <a:solidFill>
                  <a:schemeClr val="tx1">
                    <a:lumMod val="75000"/>
                    <a:lumOff val="25000"/>
                  </a:schemeClr>
                </a:solidFill>
                <a:ea typeface="ＭＳ Ｐゴシック" pitchFamily="34" charset="-128"/>
              </a:rPr>
              <a:t>&lt;haga clic</a:t>
            </a:r>
            <a:r>
              <a:rPr lang="es-ES_tradnl" baseline="0" noProof="0" dirty="0" smtClean="0">
                <a:solidFill>
                  <a:schemeClr val="tx1">
                    <a:lumMod val="75000"/>
                    <a:lumOff val="25000"/>
                  </a:schemeClr>
                </a:solidFill>
                <a:ea typeface="ＭＳ Ｐゴシック" pitchFamily="34" charset="-128"/>
              </a:rPr>
              <a:t> para la siguiente diapositiva</a:t>
            </a:r>
            <a:r>
              <a:rPr lang="es-ES_tradnl" noProof="0" dirty="0" smtClean="0">
                <a:solidFill>
                  <a:schemeClr val="tx1">
                    <a:lumMod val="75000"/>
                    <a:lumOff val="25000"/>
                  </a:schemeClr>
                </a:solidFill>
                <a:ea typeface="ＭＳ Ｐゴシック" pitchFamily="34" charset="-128"/>
              </a:rPr>
              <a:t>&gt;</a:t>
            </a:r>
          </a:p>
          <a:p>
            <a:endParaRPr lang="es-ES_tradnl" dirty="0">
              <a:solidFill>
                <a:schemeClr val="tx1">
                  <a:lumMod val="75000"/>
                  <a:lumOff val="25000"/>
                </a:schemeClr>
              </a:solidFill>
            </a:endParaRPr>
          </a:p>
        </p:txBody>
      </p:sp>
      <p:sp>
        <p:nvSpPr>
          <p:cNvPr id="7" name="Slide Number Placeholder 3"/>
          <p:cNvSpPr txBox="1">
            <a:spLocks/>
          </p:cNvSpPr>
          <p:nvPr/>
        </p:nvSpPr>
        <p:spPr>
          <a:xfrm>
            <a:off x="0" y="8896879"/>
            <a:ext cx="1399540" cy="386821"/>
          </a:xfrm>
          <a:prstGeom prst="rect">
            <a:avLst/>
          </a:prstGeom>
        </p:spPr>
        <p:txBody>
          <a:bodyPr lIns="93028" tIns="46514" rIns="93028" bIns="46514"/>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9085"/>
            <a:fld id="{D1B90812-0B77-449E-AACC-F8C52DA348E8}" type="slidenum">
              <a:rPr lang="en-US" sz="1200">
                <a:latin typeface="News Gothic Std" pitchFamily="34" charset="0"/>
              </a:rPr>
              <a:pPr marL="279085"/>
              <a:t>21</a:t>
            </a:fld>
            <a:endParaRPr lang="en-US" sz="1200" dirty="0">
              <a:latin typeface="News Gothic Std" pitchFamily="34" charset="0"/>
            </a:endParaRP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582" y="3481387"/>
            <a:ext cx="699770" cy="6962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3581" y="4478972"/>
            <a:ext cx="699770" cy="696278"/>
          </a:xfrm>
          <a:prstGeom prst="rect">
            <a:avLst/>
          </a:prstGeom>
        </p:spPr>
      </p:pic>
    </p:spTree>
    <p:extLst>
      <p:ext uri="{BB962C8B-B14F-4D97-AF65-F5344CB8AC3E}">
        <p14:creationId xmlns:p14="http://schemas.microsoft.com/office/powerpoint/2010/main" val="28475924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87825" y="1004888"/>
            <a:ext cx="2373313" cy="1781175"/>
          </a:xfrm>
        </p:spPr>
      </p:sp>
      <p:sp>
        <p:nvSpPr>
          <p:cNvPr id="3" name="Notes Placeholder 2"/>
          <p:cNvSpPr>
            <a:spLocks noGrp="1"/>
          </p:cNvSpPr>
          <p:nvPr>
            <p:ph type="body" idx="1"/>
          </p:nvPr>
        </p:nvSpPr>
        <p:spPr>
          <a:xfrm>
            <a:off x="1452995" y="2862474"/>
            <a:ext cx="5138126" cy="6421226"/>
          </a:xfrm>
        </p:spPr>
        <p:txBody>
          <a:bodyPr/>
          <a:lstStyle/>
          <a:p>
            <a:r>
              <a:rPr lang="es-ES_tradnl" b="1" noProof="0" dirty="0" smtClean="0">
                <a:solidFill>
                  <a:schemeClr val="tx1">
                    <a:lumMod val="75000"/>
                    <a:lumOff val="25000"/>
                  </a:schemeClr>
                </a:solidFill>
              </a:rPr>
              <a:t>Maximice su Sueldo, cont</a:t>
            </a:r>
          </a:p>
          <a:p>
            <a:pPr>
              <a:spcBef>
                <a:spcPts val="1221"/>
              </a:spcBef>
            </a:pPr>
            <a:r>
              <a:rPr lang="es-ES_tradnl" b="1" noProof="0" dirty="0" smtClean="0">
                <a:solidFill>
                  <a:schemeClr val="tx1">
                    <a:lumMod val="75000"/>
                    <a:lumOff val="25000"/>
                  </a:schemeClr>
                </a:solidFill>
              </a:rPr>
              <a:t>Diga: </a:t>
            </a:r>
            <a:r>
              <a:rPr lang="es-ES_tradnl" b="0" noProof="0" dirty="0" smtClean="0">
                <a:solidFill>
                  <a:schemeClr val="tx1">
                    <a:lumMod val="75000"/>
                    <a:lumOff val="25000"/>
                  </a:schemeClr>
                </a:solidFill>
              </a:rPr>
              <a:t>Hablemos</a:t>
            </a:r>
            <a:r>
              <a:rPr lang="es-ES_tradnl" b="0" baseline="0" noProof="0" dirty="0" smtClean="0">
                <a:solidFill>
                  <a:schemeClr val="tx1">
                    <a:lumMod val="75000"/>
                    <a:lumOff val="25000"/>
                  </a:schemeClr>
                </a:solidFill>
              </a:rPr>
              <a:t> de cómo puede aprovechar su sueldo al máximo.  Recuerde anotar sus ideas favoritas en su hoja. </a:t>
            </a:r>
            <a:endParaRPr lang="es-ES_tradnl" noProof="0" dirty="0" smtClean="0">
              <a:solidFill>
                <a:schemeClr val="tx1">
                  <a:lumMod val="75000"/>
                  <a:lumOff val="25000"/>
                </a:schemeClr>
              </a:solidFill>
            </a:endParaRPr>
          </a:p>
          <a:p>
            <a:pPr>
              <a:spcBef>
                <a:spcPts val="600"/>
              </a:spcBef>
            </a:pPr>
            <a:endParaRPr lang="es-ES_tradnl" noProof="0" dirty="0" smtClean="0">
              <a:solidFill>
                <a:schemeClr val="tx1">
                  <a:lumMod val="75000"/>
                  <a:lumOff val="25000"/>
                </a:schemeClr>
              </a:solidFill>
            </a:endParaRPr>
          </a:p>
          <a:p>
            <a:pPr marL="279085" lvl="1" indent="-279085">
              <a:spcBef>
                <a:spcPts val="407"/>
              </a:spcBef>
              <a:spcAft>
                <a:spcPts val="407"/>
              </a:spcAft>
              <a:buBlip>
                <a:blip r:embed="rId3"/>
              </a:buBlip>
              <a:defRPr/>
            </a:pPr>
            <a:r>
              <a:rPr lang="es-ES_tradnl" b="1" noProof="0" dirty="0" smtClean="0">
                <a:solidFill>
                  <a:schemeClr val="tx2"/>
                </a:solidFill>
              </a:rPr>
              <a:t>Punto 1: </a:t>
            </a:r>
            <a:r>
              <a:rPr lang="es-ES_tradnl" b="1" noProof="0" dirty="0" smtClean="0">
                <a:solidFill>
                  <a:schemeClr val="tx1">
                    <a:lumMod val="75000"/>
                    <a:lumOff val="25000"/>
                  </a:schemeClr>
                </a:solidFill>
              </a:rPr>
              <a:t>La regla de 1 semana. </a:t>
            </a:r>
            <a:r>
              <a:rPr lang="es-ES_tradnl" b="0" noProof="0" dirty="0" smtClean="0">
                <a:solidFill>
                  <a:schemeClr val="tx1">
                    <a:lumMod val="75000"/>
                    <a:lumOff val="25000"/>
                  </a:schemeClr>
                </a:solidFill>
              </a:rPr>
              <a:t>Cuando</a:t>
            </a:r>
            <a:r>
              <a:rPr lang="es-ES_tradnl" b="0" baseline="0" noProof="0" dirty="0" smtClean="0">
                <a:solidFill>
                  <a:schemeClr val="tx1">
                    <a:lumMod val="75000"/>
                    <a:lumOff val="25000"/>
                  </a:schemeClr>
                </a:solidFill>
              </a:rPr>
              <a:t> se está corto de dinero, espere 7 días para comprar esos artículos no tan esenciales. Se dará cuenta que muchas veces perderá el interés por el artículo antes de que termine la semana. </a:t>
            </a:r>
          </a:p>
          <a:p>
            <a:pPr marL="279085" lvl="1" indent="-279085">
              <a:spcBef>
                <a:spcPts val="407"/>
              </a:spcBef>
              <a:spcAft>
                <a:spcPts val="407"/>
              </a:spcAft>
              <a:buBlip>
                <a:blip r:embed="rId3"/>
              </a:buBlip>
              <a:defRPr/>
            </a:pPr>
            <a:r>
              <a:rPr lang="es-ES_tradnl" b="1" noProof="0" dirty="0" smtClean="0">
                <a:solidFill>
                  <a:schemeClr val="tx2"/>
                </a:solidFill>
              </a:rPr>
              <a:t>Punto 2: </a:t>
            </a:r>
            <a:r>
              <a:rPr lang="es-ES_tradnl" b="1" noProof="0" dirty="0" smtClean="0">
                <a:solidFill>
                  <a:schemeClr val="tx1">
                    <a:lumMod val="75000"/>
                    <a:lumOff val="25000"/>
                  </a:schemeClr>
                </a:solidFill>
              </a:rPr>
              <a:t>Rompe Presupuestos.</a:t>
            </a:r>
            <a:r>
              <a:rPr lang="es-ES_tradnl" noProof="0" dirty="0" smtClean="0">
                <a:solidFill>
                  <a:schemeClr val="tx1">
                    <a:lumMod val="75000"/>
                    <a:lumOff val="25000"/>
                  </a:schemeClr>
                </a:solidFill>
              </a:rPr>
              <a:t> La</a:t>
            </a:r>
            <a:r>
              <a:rPr lang="es-ES_tradnl" baseline="0" noProof="0" dirty="0" smtClean="0">
                <a:solidFill>
                  <a:schemeClr val="tx1">
                    <a:lumMod val="75000"/>
                    <a:lumOff val="25000"/>
                  </a:schemeClr>
                </a:solidFill>
              </a:rPr>
              <a:t> mayoría de nosotros tenemos alguna debilidad que nos lleva a comprar impulsivamente. Descubra cual es su debilidad y comprométase a pensar en si es una compra que quiere o una que necesita. </a:t>
            </a:r>
            <a:endParaRPr lang="es-ES_tradnl" noProof="0" dirty="0" smtClean="0">
              <a:solidFill>
                <a:schemeClr val="tx1">
                  <a:lumMod val="75000"/>
                  <a:lumOff val="25000"/>
                </a:schemeClr>
              </a:solidFill>
            </a:endParaRPr>
          </a:p>
          <a:p>
            <a:pPr marL="279085" lvl="1" indent="-279085">
              <a:spcBef>
                <a:spcPts val="407"/>
              </a:spcBef>
              <a:spcAft>
                <a:spcPts val="407"/>
              </a:spcAft>
              <a:buBlip>
                <a:blip r:embed="rId3"/>
              </a:buBlip>
              <a:defRPr/>
            </a:pPr>
            <a:r>
              <a:rPr lang="es-ES_tradnl" b="1" noProof="0" dirty="0" smtClean="0">
                <a:solidFill>
                  <a:schemeClr val="tx2"/>
                </a:solidFill>
              </a:rPr>
              <a:t>Punto 3: </a:t>
            </a:r>
            <a:r>
              <a:rPr lang="es-ES_tradnl" b="1" noProof="0" dirty="0" smtClean="0">
                <a:solidFill>
                  <a:schemeClr val="tx1">
                    <a:lumMod val="75000"/>
                    <a:lumOff val="25000"/>
                  </a:schemeClr>
                </a:solidFill>
              </a:rPr>
              <a:t>Descubra</a:t>
            </a:r>
            <a:r>
              <a:rPr lang="es-ES_tradnl" b="1" baseline="0" noProof="0" dirty="0" smtClean="0">
                <a:solidFill>
                  <a:schemeClr val="tx1">
                    <a:lumMod val="75000"/>
                    <a:lumOff val="25000"/>
                  </a:schemeClr>
                </a:solidFill>
              </a:rPr>
              <a:t> lo gratis</a:t>
            </a:r>
            <a:r>
              <a:rPr lang="es-ES_tradnl" b="1" noProof="0" dirty="0" smtClean="0">
                <a:solidFill>
                  <a:schemeClr val="tx1">
                    <a:lumMod val="75000"/>
                    <a:lumOff val="25000"/>
                  </a:schemeClr>
                </a:solidFill>
              </a:rPr>
              <a:t>. </a:t>
            </a:r>
            <a:r>
              <a:rPr lang="es-ES_tradnl" b="0" noProof="0" dirty="0" smtClean="0">
                <a:solidFill>
                  <a:schemeClr val="tx1">
                    <a:lumMod val="75000"/>
                    <a:lumOff val="25000"/>
                  </a:schemeClr>
                </a:solidFill>
              </a:rPr>
              <a:t>En</a:t>
            </a:r>
            <a:r>
              <a:rPr lang="es-ES_tradnl" b="0" baseline="0" noProof="0" dirty="0" smtClean="0">
                <a:solidFill>
                  <a:schemeClr val="tx1">
                    <a:lumMod val="75000"/>
                    <a:lumOff val="25000"/>
                  </a:schemeClr>
                </a:solidFill>
              </a:rPr>
              <a:t> vez de reunirse con sus amigos en un café, restaurante o centro comercial, sugiera reunirse para caminar, ir a un concierto gratuito o a un evento de un museo. Con un poco de creatividad, podrá continuar su vida social sin tener que gastar dinero. </a:t>
            </a:r>
            <a:endParaRPr lang="es-ES_tradnl" noProof="0" dirty="0" smtClean="0">
              <a:solidFill>
                <a:schemeClr val="tx1">
                  <a:lumMod val="75000"/>
                  <a:lumOff val="25000"/>
                </a:schemeClr>
              </a:solidFill>
            </a:endParaRPr>
          </a:p>
          <a:p>
            <a:pPr marL="279085" lvl="1" indent="-279085">
              <a:spcBef>
                <a:spcPts val="407"/>
              </a:spcBef>
              <a:spcAft>
                <a:spcPts val="407"/>
              </a:spcAft>
              <a:buBlip>
                <a:blip r:embed="rId3"/>
              </a:buBlip>
              <a:defRPr/>
            </a:pPr>
            <a:r>
              <a:rPr lang="es-ES_tradnl" b="1" noProof="0" dirty="0" smtClean="0">
                <a:solidFill>
                  <a:schemeClr val="tx2"/>
                </a:solidFill>
              </a:rPr>
              <a:t>Punto 4: </a:t>
            </a:r>
            <a:r>
              <a:rPr lang="es-ES_tradnl" b="1" noProof="0" dirty="0" smtClean="0">
                <a:solidFill>
                  <a:schemeClr val="tx1">
                    <a:lumMod val="75000"/>
                    <a:lumOff val="25000"/>
                  </a:schemeClr>
                </a:solidFill>
              </a:rPr>
              <a:t>Alquile. </a:t>
            </a:r>
            <a:r>
              <a:rPr lang="es-ES_tradnl" b="0" noProof="0" dirty="0" smtClean="0">
                <a:solidFill>
                  <a:schemeClr val="tx1">
                    <a:lumMod val="75000"/>
                    <a:lumOff val="25000"/>
                  </a:schemeClr>
                </a:solidFill>
              </a:rPr>
              <a:t>¿Sabía que puede alquilar</a:t>
            </a:r>
            <a:r>
              <a:rPr lang="es-ES_tradnl" b="0" baseline="0" noProof="0" dirty="0" smtClean="0">
                <a:solidFill>
                  <a:schemeClr val="tx1">
                    <a:lumMod val="75000"/>
                    <a:lumOff val="25000"/>
                  </a:schemeClr>
                </a:solidFill>
              </a:rPr>
              <a:t> cualquier cosa desde una cartera hasta unas herramientas para la casa en las tiendas a su alrededor o por internet? Si está pensando en comprar algo que sólo va a usar por poco tiempo, está puede ser una gran manera de ahorrar dinero y no desorganizar la casa.</a:t>
            </a:r>
            <a:endParaRPr lang="es-ES_tradnl" noProof="0" dirty="0" smtClean="0">
              <a:solidFill>
                <a:schemeClr val="tx1">
                  <a:lumMod val="75000"/>
                  <a:lumOff val="25000"/>
                </a:schemeClr>
              </a:solidFill>
            </a:endParaRPr>
          </a:p>
          <a:p>
            <a:pPr marL="279085" lvl="1" indent="-279085">
              <a:spcBef>
                <a:spcPts val="407"/>
              </a:spcBef>
              <a:spcAft>
                <a:spcPts val="407"/>
              </a:spcAft>
              <a:buBlip>
                <a:blip r:embed="rId3"/>
              </a:buBlip>
              <a:defRPr/>
            </a:pPr>
            <a:endParaRPr lang="es-ES_tradnl" noProof="0" dirty="0" smtClean="0">
              <a:solidFill>
                <a:schemeClr val="tx1">
                  <a:lumMod val="75000"/>
                  <a:lumOff val="25000"/>
                </a:schemeClr>
              </a:solidFill>
            </a:endParaRPr>
          </a:p>
          <a:p>
            <a:pPr marL="279085" lvl="1" indent="-279085">
              <a:spcBef>
                <a:spcPts val="407"/>
              </a:spcBef>
              <a:spcAft>
                <a:spcPts val="407"/>
              </a:spcAft>
              <a:buBlip>
                <a:blip r:embed="rId3"/>
              </a:buBlip>
              <a:defRPr/>
            </a:pPr>
            <a:r>
              <a:rPr lang="es-ES_tradnl" b="1" noProof="0" dirty="0" smtClean="0">
                <a:solidFill>
                  <a:schemeClr val="tx1">
                    <a:lumMod val="75000"/>
                    <a:lumOff val="25000"/>
                  </a:schemeClr>
                </a:solidFill>
              </a:rPr>
              <a:t>Pregunte:</a:t>
            </a:r>
            <a:r>
              <a:rPr lang="es-ES_tradnl" noProof="0" dirty="0" smtClean="0">
                <a:solidFill>
                  <a:schemeClr val="tx1">
                    <a:lumMod val="75000"/>
                    <a:lumOff val="25000"/>
                  </a:schemeClr>
                </a:solidFill>
              </a:rPr>
              <a:t> </a:t>
            </a:r>
            <a:r>
              <a:rPr lang="es-ES_tradnl" b="0" noProof="0" dirty="0" smtClean="0">
                <a:solidFill>
                  <a:schemeClr val="tx1">
                    <a:lumMod val="75000"/>
                    <a:lumOff val="25000"/>
                  </a:schemeClr>
                </a:solidFill>
              </a:rPr>
              <a:t>¿De</a:t>
            </a:r>
            <a:r>
              <a:rPr lang="es-ES_tradnl" b="0" baseline="0" noProof="0" dirty="0" smtClean="0">
                <a:solidFill>
                  <a:schemeClr val="tx1">
                    <a:lumMod val="75000"/>
                    <a:lumOff val="25000"/>
                  </a:schemeClr>
                </a:solidFill>
              </a:rPr>
              <a:t> qué otras maneras puede maximizar su sueldo? </a:t>
            </a:r>
            <a:endParaRPr lang="es-ES_tradnl" noProof="0" dirty="0" smtClean="0">
              <a:solidFill>
                <a:schemeClr val="tx1">
                  <a:lumMod val="75000"/>
                  <a:lumOff val="25000"/>
                </a:schemeClr>
              </a:solidFill>
            </a:endParaRPr>
          </a:p>
          <a:p>
            <a:pPr marL="279085" lvl="1" indent="-279085">
              <a:spcBef>
                <a:spcPts val="407"/>
              </a:spcBef>
              <a:spcAft>
                <a:spcPts val="407"/>
              </a:spcAft>
              <a:defRPr/>
            </a:pPr>
            <a:r>
              <a:rPr lang="es-ES_tradnl" noProof="0" dirty="0" smtClean="0">
                <a:solidFill>
                  <a:schemeClr val="tx1">
                    <a:lumMod val="75000"/>
                    <a:lumOff val="25000"/>
                  </a:schemeClr>
                </a:solidFill>
              </a:rPr>
              <a:t>	Responda</a:t>
            </a:r>
            <a:r>
              <a:rPr lang="es-ES_tradnl" baseline="0" noProof="0" dirty="0" smtClean="0">
                <a:solidFill>
                  <a:schemeClr val="tx1">
                    <a:lumMod val="75000"/>
                    <a:lumOff val="25000"/>
                  </a:schemeClr>
                </a:solidFill>
              </a:rPr>
              <a:t> a algunas respuestas y siga rápidamente a la próxima diapositiva si alguien menciona descuentos o buscar por el mejor precio. </a:t>
            </a:r>
          </a:p>
          <a:p>
            <a:pPr marL="279085" lvl="1" indent="-279085">
              <a:spcBef>
                <a:spcPts val="407"/>
              </a:spcBef>
              <a:spcAft>
                <a:spcPts val="407"/>
              </a:spcAft>
              <a:defRPr/>
            </a:pPr>
            <a:endParaRPr lang="es-ES_tradnl" noProof="0" dirty="0" smtClean="0">
              <a:solidFill>
                <a:schemeClr val="tx1">
                  <a:lumMod val="75000"/>
                  <a:lumOff val="25000"/>
                </a:schemeClr>
              </a:solidFill>
            </a:endParaRPr>
          </a:p>
          <a:p>
            <a:pPr marL="0" lvl="1">
              <a:spcBef>
                <a:spcPts val="1223"/>
              </a:spcBef>
            </a:pPr>
            <a:r>
              <a:rPr lang="es-ES_tradnl" noProof="0" dirty="0" smtClean="0">
                <a:solidFill>
                  <a:schemeClr val="tx1">
                    <a:lumMod val="75000"/>
                    <a:lumOff val="25000"/>
                  </a:schemeClr>
                </a:solidFill>
                <a:ea typeface="ＭＳ Ｐゴシック" pitchFamily="34" charset="-128"/>
              </a:rPr>
              <a:t>&lt;haga clic</a:t>
            </a:r>
            <a:r>
              <a:rPr lang="es-ES_tradnl" baseline="0" noProof="0" dirty="0" smtClean="0">
                <a:solidFill>
                  <a:schemeClr val="tx1">
                    <a:lumMod val="75000"/>
                    <a:lumOff val="25000"/>
                  </a:schemeClr>
                </a:solidFill>
                <a:ea typeface="ＭＳ Ｐゴシック" pitchFamily="34" charset="-128"/>
              </a:rPr>
              <a:t> para la siguiente diapositiva</a:t>
            </a:r>
            <a:r>
              <a:rPr lang="es-ES_tradnl" noProof="0" dirty="0" smtClean="0">
                <a:solidFill>
                  <a:schemeClr val="tx1">
                    <a:lumMod val="75000"/>
                    <a:lumOff val="25000"/>
                  </a:schemeClr>
                </a:solidFill>
                <a:ea typeface="ＭＳ Ｐゴシック" pitchFamily="34" charset="-128"/>
              </a:rPr>
              <a:t>&gt;</a:t>
            </a:r>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513" y="3196028"/>
            <a:ext cx="699770" cy="6962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Slide Number Placeholder 3"/>
          <p:cNvSpPr txBox="1">
            <a:spLocks/>
          </p:cNvSpPr>
          <p:nvPr/>
        </p:nvSpPr>
        <p:spPr>
          <a:xfrm>
            <a:off x="0" y="8896879"/>
            <a:ext cx="1399540" cy="386821"/>
          </a:xfrm>
          <a:prstGeom prst="rect">
            <a:avLst/>
          </a:prstGeom>
        </p:spPr>
        <p:txBody>
          <a:bodyPr lIns="93028" tIns="46514" rIns="93028" bIns="46514"/>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9085"/>
            <a:fld id="{D1B90812-0B77-449E-AACC-F8C52DA348E8}" type="slidenum">
              <a:rPr lang="en-US" sz="1200">
                <a:latin typeface="News Gothic Std" pitchFamily="34" charset="0"/>
              </a:rPr>
              <a:pPr marL="279085"/>
              <a:t>22</a:t>
            </a:fld>
            <a:endParaRPr lang="en-US" sz="1200" dirty="0">
              <a:latin typeface="News Gothic Std" pitchFamily="34" charset="0"/>
            </a:endParaRPr>
          </a:p>
        </p:txBody>
      </p:sp>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3582" y="7461250"/>
            <a:ext cx="699770" cy="6962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99352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87825" y="1004888"/>
            <a:ext cx="2373313" cy="1781175"/>
          </a:xfrm>
        </p:spPr>
      </p:sp>
      <p:sp>
        <p:nvSpPr>
          <p:cNvPr id="3" name="Notes Placeholder 2"/>
          <p:cNvSpPr>
            <a:spLocks noGrp="1"/>
          </p:cNvSpPr>
          <p:nvPr>
            <p:ph type="body" idx="1"/>
          </p:nvPr>
        </p:nvSpPr>
        <p:spPr>
          <a:xfrm>
            <a:off x="1452995" y="2923722"/>
            <a:ext cx="5240457" cy="5909128"/>
          </a:xfrm>
        </p:spPr>
        <p:txBody>
          <a:bodyPr/>
          <a:lstStyle/>
          <a:p>
            <a:r>
              <a:rPr lang="es-ES_tradnl" b="1" noProof="0" dirty="0" smtClean="0">
                <a:solidFill>
                  <a:schemeClr val="tx1">
                    <a:lumMod val="75000"/>
                    <a:lumOff val="25000"/>
                  </a:schemeClr>
                </a:solidFill>
              </a:rPr>
              <a:t>Busque</a:t>
            </a:r>
            <a:r>
              <a:rPr lang="es-ES_tradnl" b="1" baseline="0" noProof="0" dirty="0" smtClean="0">
                <a:solidFill>
                  <a:schemeClr val="tx1">
                    <a:lumMod val="75000"/>
                    <a:lumOff val="25000"/>
                  </a:schemeClr>
                </a:solidFill>
              </a:rPr>
              <a:t> el Mejor Precio</a:t>
            </a:r>
            <a:endParaRPr lang="es-ES_tradnl" baseline="0" noProof="0" dirty="0" smtClean="0">
              <a:solidFill>
                <a:schemeClr val="tx1">
                  <a:lumMod val="75000"/>
                  <a:lumOff val="25000"/>
                </a:schemeClr>
              </a:solidFill>
            </a:endParaRPr>
          </a:p>
          <a:p>
            <a:pPr>
              <a:spcBef>
                <a:spcPts val="1831"/>
              </a:spcBef>
              <a:spcAft>
                <a:spcPts val="306"/>
              </a:spcAft>
            </a:pPr>
            <a:r>
              <a:rPr lang="es-ES_tradnl" b="1" noProof="0" dirty="0" smtClean="0">
                <a:solidFill>
                  <a:schemeClr val="tx1">
                    <a:lumMod val="75000"/>
                    <a:lumOff val="25000"/>
                  </a:schemeClr>
                </a:solidFill>
              </a:rPr>
              <a:t>Diga: </a:t>
            </a:r>
            <a:r>
              <a:rPr lang="es-ES_tradnl" b="0" noProof="0" dirty="0" smtClean="0">
                <a:solidFill>
                  <a:schemeClr val="tx1">
                    <a:lumMod val="75000"/>
                    <a:lumOff val="25000"/>
                  </a:schemeClr>
                </a:solidFill>
              </a:rPr>
              <a:t>Aquí tenemos </a:t>
            </a:r>
            <a:r>
              <a:rPr lang="es-ES_tradnl" b="0" baseline="0" noProof="0" dirty="0" smtClean="0">
                <a:solidFill>
                  <a:schemeClr val="tx1">
                    <a:lumMod val="75000"/>
                    <a:lumOff val="25000"/>
                  </a:schemeClr>
                </a:solidFill>
              </a:rPr>
              <a:t>unos consejos para reducir sus gastos mientras busca los mejores precios. Es una manera de ahorrar mucho dinero y divertirse en el proceso. Tenga en cuenta que un gran precio en algo que no puede comprar no es un gran precio. Anote las ideas en su hoja de información. </a:t>
            </a:r>
            <a:endParaRPr lang="es-ES_tradnl" b="1" noProof="0" dirty="0" smtClean="0">
              <a:solidFill>
                <a:schemeClr val="tx1">
                  <a:lumMod val="75000"/>
                  <a:lumOff val="25000"/>
                </a:schemeClr>
              </a:solidFill>
            </a:endParaRPr>
          </a:p>
          <a:p>
            <a:pPr marL="279085" lvl="1" indent="-279085">
              <a:spcBef>
                <a:spcPts val="610"/>
              </a:spcBef>
              <a:spcAft>
                <a:spcPts val="610"/>
              </a:spcAft>
              <a:buBlip>
                <a:blip r:embed="rId3"/>
              </a:buBlip>
              <a:defRPr/>
            </a:pPr>
            <a:r>
              <a:rPr lang="es-ES_tradnl" b="1" noProof="0" dirty="0" smtClean="0">
                <a:solidFill>
                  <a:schemeClr val="tx1">
                    <a:lumMod val="75000"/>
                    <a:lumOff val="25000"/>
                  </a:schemeClr>
                </a:solidFill>
              </a:rPr>
              <a:t>Compare precios por internet</a:t>
            </a:r>
            <a:r>
              <a:rPr lang="es-ES_tradnl" b="1" baseline="0" noProof="0" dirty="0" smtClean="0">
                <a:solidFill>
                  <a:schemeClr val="tx1">
                    <a:lumMod val="75000"/>
                    <a:lumOff val="25000"/>
                  </a:schemeClr>
                </a:solidFill>
              </a:rPr>
              <a:t> antes de comprar. </a:t>
            </a:r>
            <a:r>
              <a:rPr lang="es-ES_tradnl" b="0" baseline="0" noProof="0" dirty="0" smtClean="0">
                <a:solidFill>
                  <a:schemeClr val="tx1">
                    <a:lumMod val="75000"/>
                    <a:lumOff val="25000"/>
                  </a:schemeClr>
                </a:solidFill>
              </a:rPr>
              <a:t>Visite páginas de internet como  </a:t>
            </a:r>
            <a:r>
              <a:rPr lang="es-ES_tradnl" noProof="0" dirty="0" smtClean="0">
                <a:solidFill>
                  <a:schemeClr val="tx1">
                    <a:lumMod val="75000"/>
                    <a:lumOff val="25000"/>
                  </a:schemeClr>
                </a:solidFill>
                <a:hlinkClick r:id="rId4" tooltip="Bizrate.com"/>
              </a:rPr>
              <a:t>Bizrate.com</a:t>
            </a:r>
            <a:r>
              <a:rPr lang="es-ES_tradnl" noProof="0" dirty="0" smtClean="0">
                <a:solidFill>
                  <a:schemeClr val="tx1">
                    <a:lumMod val="75000"/>
                    <a:lumOff val="25000"/>
                  </a:schemeClr>
                </a:solidFill>
              </a:rPr>
              <a:t>, </a:t>
            </a:r>
            <a:r>
              <a:rPr lang="es-ES_tradnl" noProof="0" dirty="0" smtClean="0">
                <a:solidFill>
                  <a:schemeClr val="tx1">
                    <a:lumMod val="75000"/>
                    <a:lumOff val="25000"/>
                  </a:schemeClr>
                </a:solidFill>
                <a:hlinkClick r:id="rId5" tooltip="Pricegrabber.com"/>
              </a:rPr>
              <a:t>Pricegrabber.com</a:t>
            </a:r>
            <a:r>
              <a:rPr lang="es-ES_tradnl" noProof="0" dirty="0" smtClean="0">
                <a:solidFill>
                  <a:schemeClr val="tx1">
                    <a:lumMod val="75000"/>
                    <a:lumOff val="25000"/>
                  </a:schemeClr>
                </a:solidFill>
              </a:rPr>
              <a:t>, </a:t>
            </a:r>
            <a:r>
              <a:rPr lang="es-ES_tradnl" noProof="0" dirty="0" smtClean="0">
                <a:solidFill>
                  <a:schemeClr val="tx1">
                    <a:lumMod val="75000"/>
                    <a:lumOff val="25000"/>
                  </a:schemeClr>
                </a:solidFill>
                <a:hlinkClick r:id="rId6" tooltip="Shopzilla.com"/>
              </a:rPr>
              <a:t>Shopzilla.com</a:t>
            </a:r>
            <a:r>
              <a:rPr lang="es-ES_tradnl" noProof="0" dirty="0" smtClean="0">
                <a:solidFill>
                  <a:schemeClr val="tx1">
                    <a:lumMod val="75000"/>
                    <a:lumOff val="25000"/>
                  </a:schemeClr>
                </a:solidFill>
              </a:rPr>
              <a:t> y </a:t>
            </a:r>
            <a:r>
              <a:rPr lang="es-ES_tradnl" noProof="0" dirty="0" smtClean="0">
                <a:solidFill>
                  <a:schemeClr val="tx1">
                    <a:lumMod val="75000"/>
                    <a:lumOff val="25000"/>
                  </a:schemeClr>
                </a:solidFill>
                <a:hlinkClick r:id="rId7" tooltip="Smarter.com"/>
              </a:rPr>
              <a:t>Smarter.com</a:t>
            </a:r>
            <a:r>
              <a:rPr lang="es-ES_tradnl" baseline="0" noProof="0" dirty="0" smtClean="0">
                <a:solidFill>
                  <a:schemeClr val="tx1">
                    <a:lumMod val="75000"/>
                    <a:lumOff val="25000"/>
                  </a:schemeClr>
                </a:solidFill>
              </a:rPr>
              <a:t> para encontrar los mejores precios que las tiendas están ofreciendo. Algunas tiendas locales igualarán el precio que encuentre en el internet. </a:t>
            </a:r>
            <a:endParaRPr lang="es-ES_tradnl" noProof="0" dirty="0" smtClean="0">
              <a:solidFill>
                <a:schemeClr val="tx1">
                  <a:lumMod val="75000"/>
                  <a:lumOff val="25000"/>
                </a:schemeClr>
              </a:solidFill>
            </a:endParaRPr>
          </a:p>
          <a:p>
            <a:pPr marL="279085" lvl="1" indent="-279085">
              <a:spcBef>
                <a:spcPts val="610"/>
              </a:spcBef>
              <a:spcAft>
                <a:spcPts val="610"/>
              </a:spcAft>
              <a:buBlip>
                <a:blip r:embed="rId3"/>
              </a:buBlip>
              <a:defRPr/>
            </a:pPr>
            <a:r>
              <a:rPr lang="es-ES_tradnl" b="1" noProof="0" dirty="0" smtClean="0">
                <a:solidFill>
                  <a:schemeClr val="tx1">
                    <a:lumMod val="75000"/>
                    <a:lumOff val="25000"/>
                  </a:schemeClr>
                </a:solidFill>
              </a:rPr>
              <a:t>Evalúe calidad vs</a:t>
            </a:r>
            <a:r>
              <a:rPr lang="es-ES_tradnl" b="1" baseline="0" noProof="0" dirty="0" smtClean="0">
                <a:solidFill>
                  <a:schemeClr val="tx1">
                    <a:lumMod val="75000"/>
                    <a:lumOff val="25000"/>
                  </a:schemeClr>
                </a:solidFill>
              </a:rPr>
              <a:t> precio. </a:t>
            </a:r>
            <a:r>
              <a:rPr lang="es-ES_tradnl" b="0" baseline="0" noProof="0" dirty="0" smtClean="0">
                <a:solidFill>
                  <a:schemeClr val="tx1">
                    <a:lumMod val="75000"/>
                    <a:lumOff val="25000"/>
                  </a:schemeClr>
                </a:solidFill>
              </a:rPr>
              <a:t>Algunas veces el artículo más caro puede ser de mejor valor que uno más barato. Por ejemplo, zapatos de alta calidad que duren dos o tres temporadas son una mejor compra que los zapatos más baratos que tendrá que reemplazar el próximo año.</a:t>
            </a:r>
            <a:endParaRPr lang="es-ES_tradnl" noProof="0" dirty="0" smtClean="0">
              <a:solidFill>
                <a:schemeClr val="tx1">
                  <a:lumMod val="75000"/>
                  <a:lumOff val="25000"/>
                </a:schemeClr>
              </a:solidFill>
            </a:endParaRPr>
          </a:p>
          <a:p>
            <a:pPr marL="279085" lvl="1" indent="-279085">
              <a:spcBef>
                <a:spcPts val="610"/>
              </a:spcBef>
              <a:spcAft>
                <a:spcPts val="610"/>
              </a:spcAft>
              <a:buBlip>
                <a:blip r:embed="rId3"/>
              </a:buBlip>
              <a:defRPr/>
            </a:pPr>
            <a:r>
              <a:rPr lang="es-ES_tradnl" b="1" noProof="0" dirty="0" smtClean="0">
                <a:solidFill>
                  <a:schemeClr val="tx1">
                    <a:lumMod val="75000"/>
                    <a:lumOff val="25000"/>
                  </a:schemeClr>
                </a:solidFill>
              </a:rPr>
              <a:t>Espere</a:t>
            </a:r>
            <a:r>
              <a:rPr lang="es-ES_tradnl" b="1" baseline="0" noProof="0" dirty="0" smtClean="0">
                <a:solidFill>
                  <a:schemeClr val="tx1">
                    <a:lumMod val="75000"/>
                    <a:lumOff val="25000"/>
                  </a:schemeClr>
                </a:solidFill>
              </a:rPr>
              <a:t> las ofertas</a:t>
            </a:r>
            <a:r>
              <a:rPr lang="es-ES_tradnl" b="1" noProof="0" dirty="0" smtClean="0">
                <a:solidFill>
                  <a:schemeClr val="tx1">
                    <a:lumMod val="75000"/>
                    <a:lumOff val="25000"/>
                  </a:schemeClr>
                </a:solidFill>
              </a:rPr>
              <a:t>.</a:t>
            </a:r>
            <a:r>
              <a:rPr lang="es-ES_tradnl" noProof="0" dirty="0" smtClean="0">
                <a:solidFill>
                  <a:schemeClr val="tx1">
                    <a:lumMod val="75000"/>
                    <a:lumOff val="25000"/>
                  </a:schemeClr>
                </a:solidFill>
              </a:rPr>
              <a:t> Para</a:t>
            </a:r>
            <a:r>
              <a:rPr lang="es-ES_tradnl" baseline="0" noProof="0" dirty="0" smtClean="0">
                <a:solidFill>
                  <a:schemeClr val="tx1">
                    <a:lumMod val="75000"/>
                    <a:lumOff val="25000"/>
                  </a:schemeClr>
                </a:solidFill>
              </a:rPr>
              <a:t> enterarse de futuras ofertas de una tienda, se puede registrar en su página de internet para recibir alertas por correo electrónico o preguntarles directamente a los empleados en la tienda. Visitando </a:t>
            </a:r>
            <a:r>
              <a:rPr lang="es-ES_tradnl" noProof="0" dirty="0" smtClean="0">
                <a:solidFill>
                  <a:schemeClr val="tx1">
                    <a:lumMod val="75000"/>
                    <a:lumOff val="25000"/>
                  </a:schemeClr>
                </a:solidFill>
              </a:rPr>
              <a:t>blogs como </a:t>
            </a:r>
            <a:r>
              <a:rPr lang="es-ES_tradnl" noProof="0" dirty="0" smtClean="0">
                <a:solidFill>
                  <a:schemeClr val="tx1">
                    <a:lumMod val="75000"/>
                    <a:lumOff val="25000"/>
                  </a:schemeClr>
                </a:solidFill>
                <a:hlinkClick r:id="rId8" tooltip="The Budget Fashionista Blog"/>
              </a:rPr>
              <a:t>The Budget Fashionista</a:t>
            </a:r>
            <a:r>
              <a:rPr lang="es-ES_tradnl" noProof="0" dirty="0" smtClean="0">
                <a:solidFill>
                  <a:schemeClr val="tx1">
                    <a:lumMod val="75000"/>
                    <a:lumOff val="25000"/>
                  </a:schemeClr>
                </a:solidFill>
              </a:rPr>
              <a:t> también podrá conseguir</a:t>
            </a:r>
            <a:r>
              <a:rPr lang="es-ES_tradnl" baseline="0" noProof="0" dirty="0" smtClean="0">
                <a:solidFill>
                  <a:schemeClr val="tx1">
                    <a:lumMod val="75000"/>
                    <a:lumOff val="25000"/>
                  </a:schemeClr>
                </a:solidFill>
              </a:rPr>
              <a:t> buenos consejos. Para enterarse de los mejores precios al comprar mercado, inscríbase en</a:t>
            </a:r>
            <a:r>
              <a:rPr lang="es-ES_tradnl" noProof="0" dirty="0" smtClean="0">
                <a:solidFill>
                  <a:schemeClr val="tx1">
                    <a:lumMod val="75000"/>
                    <a:lumOff val="25000"/>
                  </a:schemeClr>
                </a:solidFill>
              </a:rPr>
              <a:t> </a:t>
            </a:r>
            <a:r>
              <a:rPr lang="es-ES_tradnl" noProof="0" dirty="0" smtClean="0">
                <a:solidFill>
                  <a:schemeClr val="tx1">
                    <a:lumMod val="75000"/>
                    <a:lumOff val="25000"/>
                  </a:schemeClr>
                </a:solidFill>
                <a:hlinkClick r:id="rId9" tooltip="TheGroceryGame.com"/>
              </a:rPr>
              <a:t>TheGroceryGame.com</a:t>
            </a:r>
            <a:r>
              <a:rPr lang="es-ES_tradnl" noProof="0" dirty="0" smtClean="0">
                <a:solidFill>
                  <a:schemeClr val="tx1">
                    <a:lumMod val="75000"/>
                    <a:lumOff val="25000"/>
                  </a:schemeClr>
                </a:solidFill>
              </a:rPr>
              <a:t>, un servicio que le avisa cuando sus</a:t>
            </a:r>
            <a:r>
              <a:rPr lang="es-ES_tradnl" baseline="0" noProof="0" dirty="0" smtClean="0">
                <a:solidFill>
                  <a:schemeClr val="tx1">
                    <a:lumMod val="75000"/>
                    <a:lumOff val="25000"/>
                  </a:schemeClr>
                </a:solidFill>
              </a:rPr>
              <a:t> artículos favoritos están en oferta. Sin importar lo que está buscando, no deje que los grandes descuentos lo lleven a comprar algo que no necesita o no puede comprar. </a:t>
            </a:r>
            <a:endParaRPr lang="es-ES_tradnl" noProof="0" dirty="0" smtClean="0">
              <a:solidFill>
                <a:schemeClr val="tx1">
                  <a:lumMod val="75000"/>
                  <a:lumOff val="25000"/>
                </a:schemeClr>
              </a:solidFill>
            </a:endParaRPr>
          </a:p>
          <a:p>
            <a:pPr marL="279085" lvl="1" indent="-279085">
              <a:spcBef>
                <a:spcPts val="610"/>
              </a:spcBef>
              <a:spcAft>
                <a:spcPts val="610"/>
              </a:spcAft>
              <a:buBlip>
                <a:blip r:embed="rId3"/>
              </a:buBlip>
              <a:defRPr/>
            </a:pPr>
            <a:r>
              <a:rPr lang="es-ES_tradnl" b="1" noProof="0" dirty="0" smtClean="0">
                <a:solidFill>
                  <a:schemeClr val="tx1">
                    <a:lumMod val="75000"/>
                    <a:lumOff val="25000"/>
                  </a:schemeClr>
                </a:solidFill>
              </a:rPr>
              <a:t>Pida</a:t>
            </a:r>
            <a:r>
              <a:rPr lang="es-ES_tradnl" b="1" baseline="0" noProof="0" dirty="0" smtClean="0">
                <a:solidFill>
                  <a:schemeClr val="tx1">
                    <a:lumMod val="75000"/>
                    <a:lumOff val="25000"/>
                  </a:schemeClr>
                </a:solidFill>
              </a:rPr>
              <a:t> un descuento en los artículos más caros</a:t>
            </a:r>
            <a:r>
              <a:rPr lang="es-ES_tradnl" b="1" noProof="0" dirty="0" smtClean="0">
                <a:solidFill>
                  <a:schemeClr val="tx1">
                    <a:lumMod val="75000"/>
                    <a:lumOff val="25000"/>
                  </a:schemeClr>
                </a:solidFill>
              </a:rPr>
              <a:t>. </a:t>
            </a:r>
            <a:r>
              <a:rPr lang="es-ES_tradnl" b="0" noProof="0" dirty="0" smtClean="0">
                <a:solidFill>
                  <a:schemeClr val="tx1">
                    <a:lumMod val="75000"/>
                    <a:lumOff val="25000"/>
                  </a:schemeClr>
                </a:solidFill>
              </a:rPr>
              <a:t>Si</a:t>
            </a:r>
            <a:r>
              <a:rPr lang="es-ES_tradnl" b="0" baseline="0" noProof="0" dirty="0" smtClean="0">
                <a:solidFill>
                  <a:schemeClr val="tx1">
                    <a:lumMod val="75000"/>
                    <a:lumOff val="25000"/>
                  </a:schemeClr>
                </a:solidFill>
              </a:rPr>
              <a:t> está buscando un electrodoméstico, pregunte si hay alguna oferta que no este siendo promocionada. Tampoco es mala idea preguntar si igualan los precios de sus competidores. </a:t>
            </a:r>
            <a:endParaRPr lang="es-ES_tradnl" noProof="0" dirty="0" smtClean="0">
              <a:solidFill>
                <a:schemeClr val="tx1">
                  <a:lumMod val="75000"/>
                  <a:lumOff val="25000"/>
                </a:schemeClr>
              </a:solidFill>
            </a:endParaRPr>
          </a:p>
          <a:p>
            <a:pPr marL="0" lvl="1">
              <a:spcBef>
                <a:spcPts val="610"/>
              </a:spcBef>
              <a:spcAft>
                <a:spcPts val="610"/>
              </a:spcAft>
              <a:defRPr/>
            </a:pPr>
            <a:r>
              <a:rPr lang="es-ES_tradnl" noProof="0" dirty="0" smtClean="0">
                <a:solidFill>
                  <a:schemeClr val="tx1">
                    <a:lumMod val="75000"/>
                    <a:lumOff val="25000"/>
                  </a:schemeClr>
                </a:solidFill>
              </a:rPr>
              <a:t>&lt;a continuación en la próxima diapositiva&gt;</a:t>
            </a:r>
          </a:p>
          <a:p>
            <a:pPr marL="0" lvl="1">
              <a:spcBef>
                <a:spcPts val="610"/>
              </a:spcBef>
              <a:spcAft>
                <a:spcPts val="610"/>
              </a:spcAft>
              <a:defRPr/>
            </a:pPr>
            <a:endParaRPr lang="es-ES_tradnl" noProof="0" dirty="0">
              <a:solidFill>
                <a:schemeClr val="tx1">
                  <a:lumMod val="75000"/>
                  <a:lumOff val="25000"/>
                </a:schemeClr>
              </a:solidFill>
            </a:endParaRPr>
          </a:p>
        </p:txBody>
      </p:sp>
      <p:pic>
        <p:nvPicPr>
          <p:cNvPr id="4"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6513" y="3326659"/>
            <a:ext cx="699770" cy="6962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Slide Number Placeholder 3"/>
          <p:cNvSpPr txBox="1">
            <a:spLocks/>
          </p:cNvSpPr>
          <p:nvPr/>
        </p:nvSpPr>
        <p:spPr>
          <a:xfrm>
            <a:off x="0" y="8896879"/>
            <a:ext cx="1399540" cy="386821"/>
          </a:xfrm>
          <a:prstGeom prst="rect">
            <a:avLst/>
          </a:prstGeom>
        </p:spPr>
        <p:txBody>
          <a:bodyPr lIns="93028" tIns="46514" rIns="93028" bIns="46514"/>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9085"/>
            <a:fld id="{D1B90812-0B77-449E-AACC-F8C52DA348E8}" type="slidenum">
              <a:rPr lang="en-US" sz="1200">
                <a:latin typeface="News Gothic Std" pitchFamily="34" charset="0"/>
              </a:rPr>
              <a:pPr marL="279085"/>
              <a:t>23</a:t>
            </a:fld>
            <a:endParaRPr lang="en-US" sz="1200" dirty="0">
              <a:latin typeface="News Gothic Std" pitchFamily="34" charset="0"/>
            </a:endParaRPr>
          </a:p>
        </p:txBody>
      </p:sp>
    </p:spTree>
    <p:extLst>
      <p:ext uri="{BB962C8B-B14F-4D97-AF65-F5344CB8AC3E}">
        <p14:creationId xmlns:p14="http://schemas.microsoft.com/office/powerpoint/2010/main" val="41499352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87825" y="1004888"/>
            <a:ext cx="2373313" cy="1781175"/>
          </a:xfrm>
        </p:spPr>
      </p:sp>
      <p:sp>
        <p:nvSpPr>
          <p:cNvPr id="3" name="Notes Placeholder 2"/>
          <p:cNvSpPr>
            <a:spLocks noGrp="1"/>
          </p:cNvSpPr>
          <p:nvPr>
            <p:ph type="body" idx="1"/>
          </p:nvPr>
        </p:nvSpPr>
        <p:spPr>
          <a:xfrm>
            <a:off x="1452995" y="2923722"/>
            <a:ext cx="5000439" cy="6746800"/>
          </a:xfrm>
        </p:spPr>
        <p:txBody>
          <a:bodyPr/>
          <a:lstStyle/>
          <a:p>
            <a:r>
              <a:rPr lang="es-ES_tradnl" b="1" noProof="0" dirty="0" smtClean="0">
                <a:solidFill>
                  <a:schemeClr val="tx1">
                    <a:lumMod val="75000"/>
                    <a:lumOff val="25000"/>
                  </a:schemeClr>
                </a:solidFill>
              </a:rPr>
              <a:t>Busque</a:t>
            </a:r>
            <a:r>
              <a:rPr lang="es-ES_tradnl" b="1" baseline="0" noProof="0" dirty="0" smtClean="0">
                <a:solidFill>
                  <a:schemeClr val="tx1">
                    <a:lumMod val="75000"/>
                    <a:lumOff val="25000"/>
                  </a:schemeClr>
                </a:solidFill>
              </a:rPr>
              <a:t> el Mejor Precio</a:t>
            </a:r>
            <a:endParaRPr lang="es-ES_tradnl" baseline="0" noProof="0" dirty="0" smtClean="0">
              <a:solidFill>
                <a:schemeClr val="tx1">
                  <a:lumMod val="75000"/>
                  <a:lumOff val="25000"/>
                </a:schemeClr>
              </a:solidFill>
            </a:endParaRPr>
          </a:p>
          <a:p>
            <a:pPr marL="279085" lvl="1" indent="-279085">
              <a:spcBef>
                <a:spcPts val="1831"/>
              </a:spcBef>
              <a:spcAft>
                <a:spcPts val="610"/>
              </a:spcAft>
              <a:buBlip>
                <a:blip r:embed="rId3"/>
              </a:buBlip>
              <a:defRPr/>
            </a:pPr>
            <a:r>
              <a:rPr lang="es-ES_tradnl" b="1" noProof="0" dirty="0" smtClean="0">
                <a:solidFill>
                  <a:schemeClr val="tx1">
                    <a:lumMod val="75000"/>
                    <a:lumOff val="25000"/>
                  </a:schemeClr>
                </a:solidFill>
              </a:rPr>
              <a:t>Aproveche</a:t>
            </a:r>
            <a:r>
              <a:rPr lang="es-ES_tradnl" b="1" baseline="0" noProof="0" dirty="0" smtClean="0">
                <a:solidFill>
                  <a:schemeClr val="tx1">
                    <a:lumMod val="75000"/>
                    <a:lumOff val="25000"/>
                  </a:schemeClr>
                </a:solidFill>
              </a:rPr>
              <a:t> los descuentos de grupo. </a:t>
            </a:r>
            <a:r>
              <a:rPr lang="es-ES_tradnl" b="0" baseline="0" noProof="0" dirty="0" smtClean="0">
                <a:solidFill>
                  <a:schemeClr val="tx1">
                    <a:lumMod val="75000"/>
                    <a:lumOff val="25000"/>
                  </a:schemeClr>
                </a:solidFill>
              </a:rPr>
              <a:t>Al ingresar a nuevas organizaciones de grupos sin fines de lucro o profesionales, revise los beneficios del empleado y ver si califica para los descuentos de grupo en compras o entradas a eventos. No es necesario ser parte de una gran organización para obtener descuentos. Por ejemplo, si piensa en inscribir a su hijo en clases de música, pregunte si también recibe descuentos familiares para los eventos del lugar. </a:t>
            </a:r>
            <a:endParaRPr lang="es-ES_tradnl" noProof="0" dirty="0" smtClean="0">
              <a:solidFill>
                <a:schemeClr val="tx1">
                  <a:lumMod val="75000"/>
                  <a:lumOff val="25000"/>
                </a:schemeClr>
              </a:solidFill>
            </a:endParaRPr>
          </a:p>
          <a:p>
            <a:pPr marL="279085" lvl="1" indent="-279085">
              <a:spcBef>
                <a:spcPts val="610"/>
              </a:spcBef>
              <a:spcAft>
                <a:spcPts val="610"/>
              </a:spcAft>
              <a:buBlip>
                <a:blip r:embed="rId3"/>
              </a:buBlip>
              <a:defRPr/>
            </a:pPr>
            <a:r>
              <a:rPr lang="es-ES_tradnl" b="1" noProof="0" dirty="0" smtClean="0">
                <a:solidFill>
                  <a:schemeClr val="tx1">
                    <a:lumMod val="75000"/>
                    <a:lumOff val="25000"/>
                  </a:schemeClr>
                </a:solidFill>
              </a:rPr>
              <a:t>Busque</a:t>
            </a:r>
            <a:r>
              <a:rPr lang="es-ES_tradnl" b="1" baseline="0" noProof="0" dirty="0" smtClean="0">
                <a:solidFill>
                  <a:schemeClr val="tx1">
                    <a:lumMod val="75000"/>
                    <a:lumOff val="25000"/>
                  </a:schemeClr>
                </a:solidFill>
              </a:rPr>
              <a:t> cupones por internet.</a:t>
            </a:r>
            <a:r>
              <a:rPr lang="es-ES_tradnl" noProof="0" dirty="0" smtClean="0">
                <a:solidFill>
                  <a:schemeClr val="tx1">
                    <a:lumMod val="75000"/>
                    <a:lumOff val="25000"/>
                  </a:schemeClr>
                </a:solidFill>
              </a:rPr>
              <a:t/>
            </a:r>
            <a:br>
              <a:rPr lang="es-ES_tradnl" noProof="0" dirty="0" smtClean="0">
                <a:solidFill>
                  <a:schemeClr val="tx1">
                    <a:lumMod val="75000"/>
                    <a:lumOff val="25000"/>
                  </a:schemeClr>
                </a:solidFill>
              </a:rPr>
            </a:br>
            <a:r>
              <a:rPr lang="es-ES_tradnl" noProof="0" dirty="0" smtClean="0">
                <a:solidFill>
                  <a:schemeClr val="tx1">
                    <a:lumMod val="75000"/>
                    <a:lumOff val="25000"/>
                  </a:schemeClr>
                </a:solidFill>
              </a:rPr>
              <a:t>Antes de comprar</a:t>
            </a:r>
            <a:r>
              <a:rPr lang="es-ES_tradnl" baseline="0" noProof="0" dirty="0" smtClean="0">
                <a:solidFill>
                  <a:schemeClr val="tx1">
                    <a:lumMod val="75000"/>
                    <a:lumOff val="25000"/>
                  </a:schemeClr>
                </a:solidFill>
              </a:rPr>
              <a:t> algo por internet, busque en Google por algún código de cupón disponible que pueda aplicar a su compra. Muchas tiendas ofrecen descuentos o envíos gratis al usar estos códigos de cupones o si la compra es de cierta cantidad. También puede ahorrar dinero usando una tarjeta de cheques o crédito que le devuelva dinero en efectivo después de ciertas compras. </a:t>
            </a:r>
            <a:endParaRPr lang="es-ES_tradnl" noProof="0" dirty="0" smtClean="0">
              <a:solidFill>
                <a:schemeClr val="tx1">
                  <a:lumMod val="75000"/>
                  <a:lumOff val="25000"/>
                </a:schemeClr>
              </a:solidFill>
            </a:endParaRPr>
          </a:p>
          <a:p>
            <a:pPr marL="279085" lvl="1" indent="-279085">
              <a:spcBef>
                <a:spcPts val="610"/>
              </a:spcBef>
              <a:spcAft>
                <a:spcPts val="610"/>
              </a:spcAft>
              <a:buBlip>
                <a:blip r:embed="rId3"/>
              </a:buBlip>
              <a:defRPr/>
            </a:pPr>
            <a:r>
              <a:rPr lang="es-ES_tradnl" b="1" noProof="0" dirty="0" smtClean="0">
                <a:solidFill>
                  <a:schemeClr val="tx1">
                    <a:lumMod val="75000"/>
                    <a:lumOff val="25000"/>
                  </a:schemeClr>
                </a:solidFill>
              </a:rPr>
              <a:t>Descuentos de muestras.</a:t>
            </a:r>
            <a:br>
              <a:rPr lang="es-ES_tradnl" b="1" noProof="0" dirty="0" smtClean="0">
                <a:solidFill>
                  <a:schemeClr val="tx1">
                    <a:lumMod val="75000"/>
                    <a:lumOff val="25000"/>
                  </a:schemeClr>
                </a:solidFill>
              </a:rPr>
            </a:br>
            <a:r>
              <a:rPr lang="es-ES_tradnl" noProof="0" dirty="0" smtClean="0">
                <a:solidFill>
                  <a:schemeClr val="tx1">
                    <a:lumMod val="75000"/>
                    <a:lumOff val="25000"/>
                  </a:schemeClr>
                </a:solidFill>
              </a:rPr>
              <a:t>Estos descuentos,</a:t>
            </a:r>
            <a:r>
              <a:rPr lang="es-ES_tradnl" baseline="0" noProof="0" dirty="0" smtClean="0">
                <a:solidFill>
                  <a:schemeClr val="tx1">
                    <a:lumMod val="75000"/>
                    <a:lumOff val="25000"/>
                  </a:schemeClr>
                </a:solidFill>
              </a:rPr>
              <a:t> en las que la tienda vende muestras directamente al público, son particularmente populares en las ciudades más grandes.  Busque “sample sales” para ingresar su nombre en las listas. Puede que los vestuarios sean estrechos, y quizás no pueda devolver nada, pero serán los mejores precios que pueda encontrar.</a:t>
            </a:r>
            <a:endParaRPr lang="es-ES_tradnl" noProof="0" dirty="0" smtClean="0">
              <a:solidFill>
                <a:schemeClr val="tx1">
                  <a:lumMod val="75000"/>
                  <a:lumOff val="25000"/>
                </a:schemeClr>
              </a:solidFill>
            </a:endParaRPr>
          </a:p>
          <a:p>
            <a:pPr marL="279085" lvl="1" indent="-279085">
              <a:spcBef>
                <a:spcPts val="610"/>
              </a:spcBef>
              <a:spcAft>
                <a:spcPts val="610"/>
              </a:spcAft>
              <a:buBlip>
                <a:blip r:embed="rId3"/>
              </a:buBlip>
              <a:defRPr/>
            </a:pPr>
            <a:r>
              <a:rPr lang="es-ES_tradnl" b="1" noProof="0" dirty="0" smtClean="0">
                <a:solidFill>
                  <a:schemeClr val="tx1">
                    <a:lumMod val="75000"/>
                    <a:lumOff val="25000"/>
                  </a:schemeClr>
                </a:solidFill>
              </a:rPr>
              <a:t>Considere</a:t>
            </a:r>
            <a:r>
              <a:rPr lang="es-ES_tradnl" b="1" baseline="0" noProof="0" dirty="0" smtClean="0">
                <a:solidFill>
                  <a:schemeClr val="tx1">
                    <a:lumMod val="75000"/>
                    <a:lumOff val="25000"/>
                  </a:schemeClr>
                </a:solidFill>
              </a:rPr>
              <a:t> los centro comerciales outlets</a:t>
            </a:r>
            <a:br>
              <a:rPr lang="es-ES_tradnl" b="1" baseline="0" noProof="0" dirty="0" smtClean="0">
                <a:solidFill>
                  <a:schemeClr val="tx1">
                    <a:lumMod val="75000"/>
                    <a:lumOff val="25000"/>
                  </a:schemeClr>
                </a:solidFill>
              </a:rPr>
            </a:br>
            <a:r>
              <a:rPr lang="es-ES_tradnl" b="0" baseline="0" noProof="0" dirty="0" smtClean="0">
                <a:solidFill>
                  <a:schemeClr val="tx1">
                    <a:lumMod val="75000"/>
                    <a:lumOff val="25000"/>
                  </a:schemeClr>
                </a:solidFill>
              </a:rPr>
              <a:t>Están por todos lados</a:t>
            </a:r>
            <a:r>
              <a:rPr lang="es-ES_tradnl" noProof="0" dirty="0" smtClean="0">
                <a:solidFill>
                  <a:schemeClr val="tx1">
                    <a:lumMod val="75000"/>
                    <a:lumOff val="25000"/>
                  </a:schemeClr>
                </a:solidFill>
              </a:rPr>
              <a:t>—especialmente</a:t>
            </a:r>
            <a:r>
              <a:rPr lang="es-ES_tradnl" baseline="0" noProof="0" dirty="0" smtClean="0">
                <a:solidFill>
                  <a:schemeClr val="tx1">
                    <a:lumMod val="75000"/>
                    <a:lumOff val="25000"/>
                  </a:schemeClr>
                </a:solidFill>
              </a:rPr>
              <a:t> en las zonas residenciales</a:t>
            </a:r>
            <a:r>
              <a:rPr lang="es-ES_tradnl" noProof="0" dirty="0" smtClean="0">
                <a:solidFill>
                  <a:schemeClr val="tx1">
                    <a:lumMod val="75000"/>
                    <a:lumOff val="25000"/>
                  </a:schemeClr>
                </a:solidFill>
              </a:rPr>
              <a:t>— y muchas veces</a:t>
            </a:r>
            <a:r>
              <a:rPr lang="es-ES_tradnl" baseline="0" noProof="0" dirty="0" smtClean="0">
                <a:solidFill>
                  <a:schemeClr val="tx1">
                    <a:lumMod val="75000"/>
                    <a:lumOff val="25000"/>
                  </a:schemeClr>
                </a:solidFill>
              </a:rPr>
              <a:t> ofrecen ropa fina y otros bienes a una fracción del precio que cobran las tiendas de nombre. </a:t>
            </a:r>
            <a:endParaRPr lang="es-ES_tradnl" noProof="0" dirty="0" smtClean="0">
              <a:solidFill>
                <a:schemeClr val="tx1">
                  <a:lumMod val="75000"/>
                  <a:lumOff val="25000"/>
                </a:schemeClr>
              </a:solidFill>
            </a:endParaRPr>
          </a:p>
          <a:p>
            <a:pPr marL="0" lvl="1">
              <a:spcBef>
                <a:spcPts val="1223"/>
              </a:spcBef>
            </a:pPr>
            <a:r>
              <a:rPr lang="es-ES_tradnl" noProof="0" dirty="0" smtClean="0">
                <a:solidFill>
                  <a:schemeClr val="tx1">
                    <a:lumMod val="75000"/>
                    <a:lumOff val="25000"/>
                  </a:schemeClr>
                </a:solidFill>
                <a:ea typeface="ＭＳ Ｐゴシック" pitchFamily="34" charset="-128"/>
              </a:rPr>
              <a:t>&lt;haga clic</a:t>
            </a:r>
            <a:r>
              <a:rPr lang="es-ES_tradnl" baseline="0" noProof="0" dirty="0" smtClean="0">
                <a:solidFill>
                  <a:schemeClr val="tx1">
                    <a:lumMod val="75000"/>
                    <a:lumOff val="25000"/>
                  </a:schemeClr>
                </a:solidFill>
                <a:ea typeface="ＭＳ Ｐゴシック" pitchFamily="34" charset="-128"/>
              </a:rPr>
              <a:t> para la siguiente diapositiva</a:t>
            </a:r>
            <a:r>
              <a:rPr lang="es-ES_tradnl" noProof="0" dirty="0" smtClean="0">
                <a:solidFill>
                  <a:schemeClr val="tx1">
                    <a:lumMod val="75000"/>
                    <a:lumOff val="25000"/>
                  </a:schemeClr>
                </a:solidFill>
                <a:ea typeface="ＭＳ Ｐゴシック" pitchFamily="34" charset="-128"/>
              </a:rPr>
              <a:t>&gt;</a:t>
            </a:r>
          </a:p>
          <a:p>
            <a:pPr marL="0" lvl="1">
              <a:spcBef>
                <a:spcPts val="610"/>
              </a:spcBef>
              <a:spcAft>
                <a:spcPts val="610"/>
              </a:spcAft>
              <a:defRPr/>
            </a:pPr>
            <a:endParaRPr lang="es-ES_tradnl" noProof="0" dirty="0">
              <a:solidFill>
                <a:schemeClr val="tx1">
                  <a:lumMod val="75000"/>
                  <a:lumOff val="25000"/>
                </a:schemeClr>
              </a:solidFill>
            </a:endParaRPr>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513" y="3326659"/>
            <a:ext cx="699770" cy="6962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Slide Number Placeholder 3"/>
          <p:cNvSpPr txBox="1">
            <a:spLocks/>
          </p:cNvSpPr>
          <p:nvPr/>
        </p:nvSpPr>
        <p:spPr>
          <a:xfrm>
            <a:off x="0" y="8896879"/>
            <a:ext cx="1399540" cy="386821"/>
          </a:xfrm>
          <a:prstGeom prst="rect">
            <a:avLst/>
          </a:prstGeom>
        </p:spPr>
        <p:txBody>
          <a:bodyPr lIns="93028" tIns="46514" rIns="93028" bIns="46514"/>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9085"/>
            <a:fld id="{D1B90812-0B77-449E-AACC-F8C52DA348E8}" type="slidenum">
              <a:rPr lang="en-US" sz="1200">
                <a:latin typeface="News Gothic Std" pitchFamily="34" charset="0"/>
              </a:rPr>
              <a:pPr marL="279085"/>
              <a:t>24</a:t>
            </a:fld>
            <a:endParaRPr lang="en-US" sz="1200" dirty="0">
              <a:latin typeface="News Gothic Std" pitchFamily="34" charset="0"/>
            </a:endParaRPr>
          </a:p>
        </p:txBody>
      </p:sp>
    </p:spTree>
    <p:extLst>
      <p:ext uri="{BB962C8B-B14F-4D97-AF65-F5344CB8AC3E}">
        <p14:creationId xmlns:p14="http://schemas.microsoft.com/office/powerpoint/2010/main" val="41499352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81488" y="1082675"/>
            <a:ext cx="2271712" cy="1703388"/>
          </a:xfrm>
          <a:prstGeom prst="rect">
            <a:avLst/>
          </a:prstGeom>
        </p:spPr>
      </p:sp>
      <p:sp>
        <p:nvSpPr>
          <p:cNvPr id="3" name="Notes Placeholder 2"/>
          <p:cNvSpPr>
            <a:spLocks noGrp="1"/>
          </p:cNvSpPr>
          <p:nvPr>
            <p:ph type="body" idx="1"/>
          </p:nvPr>
        </p:nvSpPr>
        <p:spPr>
          <a:xfrm>
            <a:off x="1477293" y="2786064"/>
            <a:ext cx="5075907" cy="5956088"/>
          </a:xfrm>
          <a:prstGeom prst="rect">
            <a:avLst/>
          </a:prstGeom>
        </p:spPr>
        <p:txBody>
          <a:bodyPr/>
          <a:lstStyle/>
          <a:p>
            <a:r>
              <a:rPr lang="es-ES_tradnl" b="1" noProof="0" dirty="0" smtClean="0">
                <a:solidFill>
                  <a:schemeClr val="tx1">
                    <a:lumMod val="75000"/>
                    <a:lumOff val="25000"/>
                  </a:schemeClr>
                </a:solidFill>
              </a:rPr>
              <a:t>Entendiendo</a:t>
            </a:r>
            <a:r>
              <a:rPr lang="es-ES_tradnl" b="1" baseline="0" noProof="0" dirty="0" smtClean="0">
                <a:solidFill>
                  <a:schemeClr val="tx1">
                    <a:lumMod val="75000"/>
                    <a:lumOff val="25000"/>
                  </a:schemeClr>
                </a:solidFill>
              </a:rPr>
              <a:t> los Reportes de Crédito </a:t>
            </a:r>
          </a:p>
          <a:p>
            <a:r>
              <a:rPr lang="es-ES_tradnl" b="1" noProof="0" dirty="0" smtClean="0">
                <a:solidFill>
                  <a:schemeClr val="tx1">
                    <a:lumMod val="75000"/>
                    <a:lumOff val="25000"/>
                  </a:schemeClr>
                </a:solidFill>
                <a:ea typeface="ＭＳ Ｐゴシック" pitchFamily="34" charset="-128"/>
              </a:rPr>
              <a:t>Pregunte: </a:t>
            </a:r>
            <a:r>
              <a:rPr lang="es-ES_tradnl" b="0" noProof="0" dirty="0" smtClean="0">
                <a:solidFill>
                  <a:schemeClr val="tx1">
                    <a:lumMod val="75000"/>
                    <a:lumOff val="25000"/>
                  </a:schemeClr>
                </a:solidFill>
                <a:ea typeface="ＭＳ Ｐゴシック" pitchFamily="34" charset="-128"/>
              </a:rPr>
              <a:t>¿Hay alguna pregunta sobre el manejo de</a:t>
            </a:r>
            <a:r>
              <a:rPr lang="es-ES_tradnl" b="0" baseline="0" noProof="0" dirty="0" smtClean="0">
                <a:solidFill>
                  <a:schemeClr val="tx1">
                    <a:lumMod val="75000"/>
                    <a:lumOff val="25000"/>
                  </a:schemeClr>
                </a:solidFill>
                <a:ea typeface="ＭＳ Ｐゴシック" pitchFamily="34" charset="-128"/>
              </a:rPr>
              <a:t> dinero antes de seguir? </a:t>
            </a:r>
            <a:endParaRPr lang="es-ES_tradnl" noProof="0" dirty="0" smtClean="0">
              <a:solidFill>
                <a:schemeClr val="tx1">
                  <a:lumMod val="75000"/>
                  <a:lumOff val="25000"/>
                </a:schemeClr>
              </a:solidFill>
              <a:ea typeface="ＭＳ Ｐゴシック" pitchFamily="34" charset="-128"/>
            </a:endParaRPr>
          </a:p>
          <a:p>
            <a:endParaRPr lang="es-ES_tradnl" noProof="0" dirty="0" smtClean="0">
              <a:solidFill>
                <a:schemeClr val="tx1">
                  <a:lumMod val="75000"/>
                  <a:lumOff val="25000"/>
                </a:schemeClr>
              </a:solidFill>
              <a:ea typeface="ＭＳ Ｐゴシック" pitchFamily="34" charset="-128"/>
            </a:endParaRPr>
          </a:p>
          <a:p>
            <a:r>
              <a:rPr lang="es-ES_tradnl" b="1" noProof="0" dirty="0" smtClean="0">
                <a:solidFill>
                  <a:schemeClr val="tx1">
                    <a:lumMod val="75000"/>
                    <a:lumOff val="25000"/>
                  </a:schemeClr>
                </a:solidFill>
              </a:rPr>
              <a:t>Conteste </a:t>
            </a:r>
            <a:r>
              <a:rPr lang="es-ES_tradnl" b="0" baseline="0" noProof="0" dirty="0" smtClean="0">
                <a:solidFill>
                  <a:schemeClr val="tx1">
                    <a:lumMod val="75000"/>
                    <a:lumOff val="25000"/>
                  </a:schemeClr>
                </a:solidFill>
              </a:rPr>
              <a:t>todas las preguntas de la mejor manera posible</a:t>
            </a:r>
            <a:r>
              <a:rPr lang="es-ES_tradnl" noProof="0" dirty="0" smtClean="0">
                <a:solidFill>
                  <a:schemeClr val="tx1">
                    <a:lumMod val="75000"/>
                    <a:lumOff val="25000"/>
                  </a:schemeClr>
                </a:solidFill>
              </a:rPr>
              <a:t>.</a:t>
            </a:r>
          </a:p>
          <a:p>
            <a:endParaRPr lang="es-ES_tradnl" noProof="0" dirty="0" smtClean="0">
              <a:solidFill>
                <a:schemeClr val="tx1">
                  <a:lumMod val="75000"/>
                  <a:lumOff val="25000"/>
                </a:schemeClr>
              </a:solidFill>
              <a:ea typeface="ＭＳ Ｐゴシック" pitchFamily="34" charset="-128"/>
            </a:endParaRPr>
          </a:p>
          <a:p>
            <a:r>
              <a:rPr lang="es-ES_tradnl" b="1" noProof="0" dirty="0" smtClean="0">
                <a:solidFill>
                  <a:schemeClr val="tx1">
                    <a:lumMod val="75000"/>
                    <a:lumOff val="25000"/>
                  </a:schemeClr>
                </a:solidFill>
                <a:ea typeface="ＭＳ Ｐゴシック" pitchFamily="34" charset="-128"/>
              </a:rPr>
              <a:t>CONSEJO: </a:t>
            </a:r>
            <a:r>
              <a:rPr lang="es-ES_tradnl" b="0" noProof="0" dirty="0" smtClean="0">
                <a:solidFill>
                  <a:schemeClr val="tx1">
                    <a:lumMod val="75000"/>
                    <a:lumOff val="25000"/>
                  </a:schemeClr>
                </a:solidFill>
                <a:ea typeface="ＭＳ Ｐゴシック" pitchFamily="34" charset="-128"/>
              </a:rPr>
              <a:t>Recuerde</a:t>
            </a:r>
            <a:r>
              <a:rPr lang="es-ES_tradnl" b="0" baseline="0" noProof="0" dirty="0" smtClean="0">
                <a:solidFill>
                  <a:schemeClr val="tx1">
                    <a:lumMod val="75000"/>
                    <a:lumOff val="25000"/>
                  </a:schemeClr>
                </a:solidFill>
                <a:ea typeface="ＭＳ Ｐゴシック" pitchFamily="34" charset="-128"/>
              </a:rPr>
              <a:t> que necesita seguir con el seminario, por lo tanto si hay muchas preguntas en este momento, les puede decir que habrá tiempo para más preguntas al finalizar la presentación. </a:t>
            </a:r>
            <a:endParaRPr lang="es-ES_tradnl" noProof="0" dirty="0" smtClean="0">
              <a:solidFill>
                <a:schemeClr val="tx1">
                  <a:lumMod val="75000"/>
                  <a:lumOff val="25000"/>
                </a:schemeClr>
              </a:solidFill>
              <a:ea typeface="ＭＳ Ｐゴシック" pitchFamily="34" charset="-128"/>
            </a:endParaRPr>
          </a:p>
          <a:p>
            <a:endParaRPr lang="es-ES_tradnl" noProof="0" dirty="0" smtClean="0">
              <a:solidFill>
                <a:schemeClr val="tx1">
                  <a:lumMod val="75000"/>
                  <a:lumOff val="25000"/>
                </a:schemeClr>
              </a:solidFill>
              <a:ea typeface="ＭＳ Ｐゴシック" pitchFamily="34" charset="-128"/>
            </a:endParaRPr>
          </a:p>
          <a:p>
            <a:r>
              <a:rPr lang="es-ES_tradnl" b="1" noProof="0" dirty="0" smtClean="0">
                <a:solidFill>
                  <a:schemeClr val="tx1">
                    <a:lumMod val="75000"/>
                    <a:lumOff val="25000"/>
                  </a:schemeClr>
                </a:solidFill>
                <a:ea typeface="ＭＳ Ｐゴシック" pitchFamily="34" charset="-128"/>
              </a:rPr>
              <a:t>Diga: </a:t>
            </a:r>
            <a:r>
              <a:rPr lang="es-ES_tradnl" b="0" noProof="0" dirty="0" smtClean="0">
                <a:solidFill>
                  <a:schemeClr val="tx1">
                    <a:lumMod val="75000"/>
                    <a:lumOff val="25000"/>
                  </a:schemeClr>
                </a:solidFill>
                <a:ea typeface="ＭＳ Ｐゴシック" pitchFamily="34" charset="-128"/>
              </a:rPr>
              <a:t>Al</a:t>
            </a:r>
            <a:r>
              <a:rPr lang="es-ES_tradnl" b="0" baseline="0" noProof="0" dirty="0" smtClean="0">
                <a:solidFill>
                  <a:schemeClr val="tx1">
                    <a:lumMod val="75000"/>
                    <a:lumOff val="25000"/>
                  </a:schemeClr>
                </a:solidFill>
                <a:ea typeface="ＭＳ Ｐゴシック" pitchFamily="34" charset="-128"/>
              </a:rPr>
              <a:t> finalizar la presentación, con gusto contestare cualquier otra pregunta sobre el manejo de dinero. Ahora empecemos con el segundo tema de este seminario </a:t>
            </a:r>
            <a:r>
              <a:rPr lang="es-ES_tradnl" b="1" baseline="0" noProof="0" dirty="0" smtClean="0">
                <a:solidFill>
                  <a:schemeClr val="tx1">
                    <a:lumMod val="75000"/>
                    <a:lumOff val="25000"/>
                  </a:schemeClr>
                </a:solidFill>
                <a:ea typeface="ＭＳ Ｐゴシック" pitchFamily="34" charset="-128"/>
              </a:rPr>
              <a:t>Entendiendo los Reportes de Crédito.</a:t>
            </a:r>
          </a:p>
          <a:p>
            <a:r>
              <a:rPr lang="es-ES_tradnl" b="0" baseline="0" noProof="0" dirty="0" smtClean="0">
                <a:solidFill>
                  <a:schemeClr val="tx1">
                    <a:lumMod val="75000"/>
                    <a:lumOff val="25000"/>
                  </a:schemeClr>
                </a:solidFill>
                <a:ea typeface="ＭＳ Ｐゴシック" pitchFamily="34" charset="-128"/>
              </a:rPr>
              <a:t>Las tres </a:t>
            </a:r>
            <a:r>
              <a:rPr lang="es-ES_tradnl" b="1" baseline="0" noProof="0" dirty="0" smtClean="0">
                <a:solidFill>
                  <a:schemeClr val="tx1">
                    <a:lumMod val="75000"/>
                    <a:lumOff val="25000"/>
                  </a:schemeClr>
                </a:solidFill>
                <a:ea typeface="ＭＳ Ｐゴシック" pitchFamily="34" charset="-128"/>
              </a:rPr>
              <a:t>agencias nacionales más importantes que reportan el crédito </a:t>
            </a:r>
            <a:r>
              <a:rPr lang="es-ES_tradnl" b="0" baseline="0" noProof="0" dirty="0" smtClean="0">
                <a:solidFill>
                  <a:schemeClr val="tx1">
                    <a:lumMod val="75000"/>
                    <a:lumOff val="25000"/>
                  </a:schemeClr>
                </a:solidFill>
                <a:ea typeface="ＭＳ Ｐゴシック" pitchFamily="34" charset="-128"/>
              </a:rPr>
              <a:t>son:</a:t>
            </a:r>
            <a:endParaRPr lang="es-ES_tradnl" b="1" noProof="0" dirty="0" smtClean="0">
              <a:solidFill>
                <a:schemeClr val="tx1">
                  <a:lumMod val="75000"/>
                  <a:lumOff val="25000"/>
                </a:schemeClr>
              </a:solidFill>
              <a:ea typeface="ＭＳ Ｐゴシック" pitchFamily="34" charset="-128"/>
            </a:endParaRPr>
          </a:p>
          <a:p>
            <a:pPr marL="279085" lvl="1" indent="-279085">
              <a:spcBef>
                <a:spcPts val="610"/>
              </a:spcBef>
              <a:spcAft>
                <a:spcPts val="610"/>
              </a:spcAft>
              <a:buBlip>
                <a:blip r:embed="rId3"/>
              </a:buBlip>
            </a:pPr>
            <a:r>
              <a:rPr lang="es-ES_tradnl" noProof="0" dirty="0" smtClean="0">
                <a:solidFill>
                  <a:schemeClr val="tx1">
                    <a:lumMod val="75000"/>
                    <a:lumOff val="25000"/>
                  </a:schemeClr>
                </a:solidFill>
              </a:rPr>
              <a:t>Equifax, Experian, TransUnion </a:t>
            </a:r>
          </a:p>
          <a:p>
            <a:endParaRPr lang="es-ES_tradnl" noProof="0" dirty="0" smtClean="0">
              <a:solidFill>
                <a:schemeClr val="tx1">
                  <a:lumMod val="75000"/>
                  <a:lumOff val="25000"/>
                </a:schemeClr>
              </a:solidFill>
            </a:endParaRPr>
          </a:p>
          <a:p>
            <a:r>
              <a:rPr lang="es-ES_tradnl" noProof="0" dirty="0" smtClean="0">
                <a:solidFill>
                  <a:schemeClr val="tx1">
                    <a:lumMod val="75000"/>
                    <a:lumOff val="25000"/>
                  </a:schemeClr>
                </a:solidFill>
              </a:rPr>
              <a:t>Estas</a:t>
            </a:r>
            <a:r>
              <a:rPr lang="es-ES_tradnl" baseline="0" noProof="0" dirty="0" smtClean="0">
                <a:solidFill>
                  <a:schemeClr val="tx1">
                    <a:lumMod val="75000"/>
                    <a:lumOff val="25000"/>
                  </a:schemeClr>
                </a:solidFill>
              </a:rPr>
              <a:t> agencias y otras similares</a:t>
            </a:r>
            <a:endParaRPr lang="es-ES_tradnl" noProof="0" dirty="0" smtClean="0">
              <a:solidFill>
                <a:schemeClr val="tx1">
                  <a:lumMod val="75000"/>
                  <a:lumOff val="25000"/>
                </a:schemeClr>
              </a:solidFill>
            </a:endParaRPr>
          </a:p>
          <a:p>
            <a:pPr marL="279085" lvl="1" indent="-279085">
              <a:spcBef>
                <a:spcPts val="610"/>
              </a:spcBef>
              <a:spcAft>
                <a:spcPts val="610"/>
              </a:spcAft>
              <a:buBlip>
                <a:blip r:embed="rId3"/>
              </a:buBlip>
            </a:pPr>
            <a:r>
              <a:rPr lang="es-ES_tradnl" noProof="0" dirty="0" smtClean="0">
                <a:solidFill>
                  <a:schemeClr val="tx1">
                    <a:lumMod val="75000"/>
                    <a:lumOff val="25000"/>
                  </a:schemeClr>
                </a:solidFill>
              </a:rPr>
              <a:t>Reciben información de acreedores</a:t>
            </a:r>
            <a:r>
              <a:rPr lang="es-ES_tradnl" baseline="0" noProof="0" dirty="0" smtClean="0">
                <a:solidFill>
                  <a:schemeClr val="tx1">
                    <a:lumMod val="75000"/>
                    <a:lumOff val="25000"/>
                  </a:schemeClr>
                </a:solidFill>
              </a:rPr>
              <a:t>, normalmente cada mes, sobre si los consumidores (incluyéndolo a usted) están pagando a tiempo los préstamos y tarjetas de crédito. </a:t>
            </a:r>
            <a:endParaRPr lang="es-ES_tradnl" noProof="0" dirty="0" smtClean="0">
              <a:solidFill>
                <a:schemeClr val="tx1">
                  <a:lumMod val="75000"/>
                  <a:lumOff val="25000"/>
                </a:schemeClr>
              </a:solidFill>
            </a:endParaRPr>
          </a:p>
          <a:p>
            <a:pPr marL="279085" lvl="1" indent="-279085">
              <a:spcBef>
                <a:spcPts val="610"/>
              </a:spcBef>
              <a:spcAft>
                <a:spcPts val="610"/>
              </a:spcAft>
              <a:buBlip>
                <a:blip r:embed="rId3"/>
              </a:buBlip>
            </a:pPr>
            <a:r>
              <a:rPr lang="es-ES_tradnl" noProof="0" dirty="0" smtClean="0">
                <a:solidFill>
                  <a:schemeClr val="tx1">
                    <a:lumMod val="75000"/>
                    <a:lumOff val="25000"/>
                  </a:schemeClr>
                </a:solidFill>
              </a:rPr>
              <a:t>Recolectan información</a:t>
            </a:r>
            <a:r>
              <a:rPr lang="es-ES_tradnl" baseline="0" noProof="0" dirty="0" smtClean="0">
                <a:solidFill>
                  <a:schemeClr val="tx1">
                    <a:lumMod val="75000"/>
                    <a:lumOff val="25000"/>
                  </a:schemeClr>
                </a:solidFill>
              </a:rPr>
              <a:t> sobre declaraciones de bancarrota, ordenes de juicio, retención de impuestos u otra información pública en los archivos judiciales.</a:t>
            </a:r>
            <a:endParaRPr lang="es-ES_tradnl" noProof="0" dirty="0" smtClean="0">
              <a:solidFill>
                <a:schemeClr val="tx1">
                  <a:lumMod val="75000"/>
                  <a:lumOff val="25000"/>
                </a:schemeClr>
              </a:solidFill>
            </a:endParaRPr>
          </a:p>
          <a:p>
            <a:pPr marL="279085" lvl="1" indent="-279085">
              <a:spcBef>
                <a:spcPts val="610"/>
              </a:spcBef>
              <a:spcAft>
                <a:spcPts val="610"/>
              </a:spcAft>
              <a:buBlip>
                <a:blip r:embed="rId3"/>
              </a:buBlip>
            </a:pPr>
            <a:r>
              <a:rPr lang="es-ES_tradnl" noProof="0" dirty="0" smtClean="0">
                <a:solidFill>
                  <a:schemeClr val="tx1">
                    <a:lumMod val="75000"/>
                    <a:lumOff val="25000"/>
                  </a:schemeClr>
                </a:solidFill>
              </a:rPr>
              <a:t>Cada uno tiene su</a:t>
            </a:r>
            <a:r>
              <a:rPr lang="es-ES_tradnl" baseline="0" noProof="0" dirty="0" smtClean="0">
                <a:solidFill>
                  <a:schemeClr val="tx1">
                    <a:lumMod val="75000"/>
                    <a:lumOff val="25000"/>
                  </a:schemeClr>
                </a:solidFill>
              </a:rPr>
              <a:t> propias estructuras de puntaje.</a:t>
            </a:r>
            <a:endParaRPr lang="es-ES_tradnl" noProof="0" dirty="0" smtClean="0">
              <a:solidFill>
                <a:schemeClr val="tx1">
                  <a:lumMod val="75000"/>
                  <a:lumOff val="25000"/>
                </a:schemeClr>
              </a:solidFill>
            </a:endParaRPr>
          </a:p>
          <a:p>
            <a:pPr marL="0" lvl="1">
              <a:spcBef>
                <a:spcPts val="1223"/>
              </a:spcBef>
            </a:pPr>
            <a:r>
              <a:rPr lang="es-ES_tradnl" noProof="0" dirty="0" smtClean="0">
                <a:solidFill>
                  <a:schemeClr val="tx1">
                    <a:lumMod val="75000"/>
                    <a:lumOff val="25000"/>
                  </a:schemeClr>
                </a:solidFill>
                <a:ea typeface="ＭＳ Ｐゴシック" pitchFamily="34" charset="-128"/>
              </a:rPr>
              <a:t>&lt;haga clic</a:t>
            </a:r>
            <a:r>
              <a:rPr lang="es-ES_tradnl" baseline="0" noProof="0" dirty="0" smtClean="0">
                <a:solidFill>
                  <a:schemeClr val="tx1">
                    <a:lumMod val="75000"/>
                    <a:lumOff val="25000"/>
                  </a:schemeClr>
                </a:solidFill>
                <a:ea typeface="ＭＳ Ｐゴシック" pitchFamily="34" charset="-128"/>
              </a:rPr>
              <a:t> para la siguiente diapositiva</a:t>
            </a:r>
            <a:r>
              <a:rPr lang="es-ES_tradnl" noProof="0" dirty="0" smtClean="0">
                <a:solidFill>
                  <a:schemeClr val="tx1">
                    <a:lumMod val="75000"/>
                    <a:lumOff val="25000"/>
                  </a:schemeClr>
                </a:solidFill>
                <a:ea typeface="ＭＳ Ｐゴシック" pitchFamily="34" charset="-128"/>
              </a:rPr>
              <a:t>&gt;</a:t>
            </a:r>
          </a:p>
          <a:p>
            <a:pPr marL="0" lvl="1">
              <a:spcBef>
                <a:spcPts val="1221"/>
              </a:spcBef>
              <a:spcAft>
                <a:spcPts val="306"/>
              </a:spcAft>
              <a:defRPr/>
            </a:pPr>
            <a:endParaRPr lang="es-ES_tradnl" noProof="0" dirty="0" smtClean="0">
              <a:solidFill>
                <a:schemeClr val="tx1">
                  <a:lumMod val="75000"/>
                  <a:lumOff val="25000"/>
                </a:schemeClr>
              </a:solidFill>
              <a:ea typeface="ＭＳ Ｐゴシック" pitchFamily="34" charset="-128"/>
            </a:endParaRPr>
          </a:p>
          <a:p>
            <a:endParaRPr lang="es-ES_tradnl" sz="1100" noProof="0" dirty="0" smtClean="0">
              <a:ea typeface="ＭＳ Ｐゴシック" pitchFamily="34" charset="-128"/>
            </a:endParaRPr>
          </a:p>
          <a:p>
            <a:endParaRPr lang="es-ES_tradnl" noProof="0"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372" y="5099050"/>
            <a:ext cx="699770" cy="6962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Slide Number Placeholder 3"/>
          <p:cNvSpPr txBox="1">
            <a:spLocks/>
          </p:cNvSpPr>
          <p:nvPr/>
        </p:nvSpPr>
        <p:spPr>
          <a:xfrm>
            <a:off x="0" y="8896879"/>
            <a:ext cx="1399540" cy="386821"/>
          </a:xfrm>
          <a:prstGeom prst="rect">
            <a:avLst/>
          </a:prstGeom>
        </p:spPr>
        <p:txBody>
          <a:bodyPr lIns="93028" tIns="46514" rIns="93028" bIns="46514"/>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9085"/>
            <a:fld id="{D1B90812-0B77-449E-AACC-F8C52DA348E8}" type="slidenum">
              <a:rPr lang="en-US" sz="1200">
                <a:latin typeface="News Gothic Std" pitchFamily="34" charset="0"/>
              </a:rPr>
              <a:pPr marL="279085"/>
              <a:t>25</a:t>
            </a:fld>
            <a:endParaRPr lang="en-US" sz="1200" dirty="0">
              <a:latin typeface="News Gothic Std" pitchFamily="34" charset="0"/>
            </a:endParaRPr>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372" y="3194050"/>
            <a:ext cx="699770" cy="6962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6372" y="4260850"/>
            <a:ext cx="684558" cy="6848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58471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81488" y="1082675"/>
            <a:ext cx="2271712" cy="1703388"/>
          </a:xfrm>
          <a:prstGeom prst="rect">
            <a:avLst/>
          </a:prstGeom>
        </p:spPr>
      </p:sp>
      <p:sp>
        <p:nvSpPr>
          <p:cNvPr id="3" name="Notes Placeholder 2"/>
          <p:cNvSpPr>
            <a:spLocks noGrp="1"/>
          </p:cNvSpPr>
          <p:nvPr>
            <p:ph type="body" idx="1"/>
          </p:nvPr>
        </p:nvSpPr>
        <p:spPr>
          <a:xfrm>
            <a:off x="1477293" y="2939838"/>
            <a:ext cx="4976142" cy="5647584"/>
          </a:xfrm>
          <a:prstGeom prst="rect">
            <a:avLst/>
          </a:prstGeom>
        </p:spPr>
        <p:txBody>
          <a:bodyPr/>
          <a:lstStyle/>
          <a:p>
            <a:pPr lvl="0">
              <a:defRPr/>
            </a:pPr>
            <a:r>
              <a:rPr lang="es-ES_tradnl" b="1" dirty="0" smtClean="0">
                <a:solidFill>
                  <a:schemeClr val="tx1">
                    <a:lumMod val="75000"/>
                    <a:lumOff val="25000"/>
                  </a:schemeClr>
                </a:solidFill>
              </a:rPr>
              <a:t>¿Qué es un Reporte de Crédito y un Puntaje de Crédito? </a:t>
            </a:r>
          </a:p>
          <a:p>
            <a:pPr>
              <a:spcBef>
                <a:spcPts val="1831"/>
              </a:spcBef>
            </a:pPr>
            <a:r>
              <a:rPr lang="es-ES_tradnl" b="1" dirty="0" smtClean="0">
                <a:solidFill>
                  <a:schemeClr val="tx1">
                    <a:lumMod val="75000"/>
                    <a:lumOff val="25000"/>
                  </a:schemeClr>
                </a:solidFill>
                <a:ea typeface="ＭＳ Ｐゴシック" pitchFamily="34" charset="-128"/>
              </a:rPr>
              <a:t>Diga:</a:t>
            </a:r>
            <a:r>
              <a:rPr lang="es-ES_tradnl" dirty="0" smtClean="0">
                <a:solidFill>
                  <a:schemeClr val="tx1">
                    <a:lumMod val="75000"/>
                    <a:lumOff val="25000"/>
                  </a:schemeClr>
                </a:solidFill>
                <a:ea typeface="ＭＳ Ｐゴシック" pitchFamily="34" charset="-128"/>
              </a:rPr>
              <a:t> Los</a:t>
            </a:r>
            <a:r>
              <a:rPr lang="es-ES_tradnl" baseline="0" dirty="0" smtClean="0">
                <a:solidFill>
                  <a:schemeClr val="tx1">
                    <a:lumMod val="75000"/>
                    <a:lumOff val="25000"/>
                  </a:schemeClr>
                </a:solidFill>
                <a:ea typeface="ＭＳ Ｐゴシック" pitchFamily="34" charset="-128"/>
              </a:rPr>
              <a:t> bancos y otros prestamistas tienden a utilizar los reportes y puntajes de crédito para obtener información sobre la persona antes de decidir de extenderles crédito. </a:t>
            </a:r>
            <a:endParaRPr lang="es-ES_tradnl" dirty="0" smtClean="0">
              <a:solidFill>
                <a:schemeClr val="tx1">
                  <a:lumMod val="75000"/>
                  <a:lumOff val="25000"/>
                </a:schemeClr>
              </a:solidFill>
              <a:ea typeface="ＭＳ Ｐゴシック" pitchFamily="34" charset="-128"/>
            </a:endParaRPr>
          </a:p>
          <a:p>
            <a:endParaRPr lang="es-ES_tradnl" dirty="0" smtClean="0">
              <a:solidFill>
                <a:schemeClr val="tx1">
                  <a:lumMod val="75000"/>
                  <a:lumOff val="25000"/>
                </a:schemeClr>
              </a:solidFill>
              <a:ea typeface="ＭＳ Ｐゴシック" pitchFamily="34" charset="-128"/>
            </a:endParaRPr>
          </a:p>
          <a:p>
            <a:r>
              <a:rPr lang="es-ES_tradnl" dirty="0" smtClean="0">
                <a:solidFill>
                  <a:schemeClr val="tx1">
                    <a:lumMod val="75000"/>
                    <a:lumOff val="25000"/>
                  </a:schemeClr>
                </a:solidFill>
                <a:ea typeface="ＭＳ Ｐゴシック" pitchFamily="34" charset="-128"/>
              </a:rPr>
              <a:t>Su</a:t>
            </a:r>
            <a:r>
              <a:rPr lang="es-ES_tradnl" baseline="0" dirty="0" smtClean="0">
                <a:solidFill>
                  <a:schemeClr val="tx1">
                    <a:lumMod val="75000"/>
                    <a:lumOff val="25000"/>
                  </a:schemeClr>
                </a:solidFill>
                <a:ea typeface="ＭＳ Ｐゴシック" pitchFamily="34" charset="-128"/>
              </a:rPr>
              <a:t> reporte de crédito puede incluir: </a:t>
            </a:r>
            <a:endParaRPr lang="es-ES_tradnl" dirty="0" smtClean="0">
              <a:solidFill>
                <a:schemeClr val="tx1">
                  <a:lumMod val="75000"/>
                  <a:lumOff val="25000"/>
                </a:schemeClr>
              </a:solidFill>
              <a:ea typeface="ＭＳ Ｐゴシック" pitchFamily="34" charset="-128"/>
            </a:endParaRPr>
          </a:p>
          <a:p>
            <a:pPr marL="279085" lvl="1" indent="-279085">
              <a:spcBef>
                <a:spcPts val="610"/>
              </a:spcBef>
              <a:spcAft>
                <a:spcPts val="306"/>
              </a:spcAft>
              <a:buBlip>
                <a:blip r:embed="rId3"/>
              </a:buBlip>
            </a:pPr>
            <a:r>
              <a:rPr lang="es-ES_tradnl" dirty="0" smtClean="0">
                <a:solidFill>
                  <a:schemeClr val="tx1">
                    <a:lumMod val="75000"/>
                    <a:lumOff val="25000"/>
                  </a:schemeClr>
                </a:solidFill>
                <a:ea typeface="ＭＳ Ｐゴシック" pitchFamily="34" charset="-128"/>
              </a:rPr>
              <a:t>Información que lo identifica</a:t>
            </a:r>
          </a:p>
          <a:p>
            <a:pPr marL="279085" lvl="1" indent="-279085">
              <a:spcBef>
                <a:spcPts val="610"/>
              </a:spcBef>
              <a:spcAft>
                <a:spcPts val="306"/>
              </a:spcAft>
              <a:buBlip>
                <a:blip r:embed="rId3"/>
              </a:buBlip>
            </a:pPr>
            <a:r>
              <a:rPr lang="es-ES_tradnl" dirty="0" smtClean="0">
                <a:solidFill>
                  <a:schemeClr val="tx1">
                    <a:lumMod val="75000"/>
                    <a:lumOff val="25000"/>
                  </a:schemeClr>
                </a:solidFill>
                <a:ea typeface="ＭＳ Ｐゴシック" pitchFamily="34" charset="-128"/>
              </a:rPr>
              <a:t>Cuanto dinero debe</a:t>
            </a:r>
          </a:p>
          <a:p>
            <a:pPr marL="279085" lvl="1" indent="-279085">
              <a:spcBef>
                <a:spcPts val="610"/>
              </a:spcBef>
              <a:spcAft>
                <a:spcPts val="306"/>
              </a:spcAft>
              <a:buBlip>
                <a:blip r:embed="rId3"/>
              </a:buBlip>
            </a:pPr>
            <a:r>
              <a:rPr lang="es-ES_tradnl" dirty="0" smtClean="0">
                <a:solidFill>
                  <a:schemeClr val="tx1">
                    <a:lumMod val="75000"/>
                    <a:lumOff val="25000"/>
                  </a:schemeClr>
                </a:solidFill>
                <a:ea typeface="ＭＳ Ｐゴシック" pitchFamily="34" charset="-128"/>
              </a:rPr>
              <a:t>Si ha hecho</a:t>
            </a:r>
            <a:r>
              <a:rPr lang="es-ES_tradnl" baseline="0" dirty="0" smtClean="0">
                <a:solidFill>
                  <a:schemeClr val="tx1">
                    <a:lumMod val="75000"/>
                    <a:lumOff val="25000"/>
                  </a:schemeClr>
                </a:solidFill>
                <a:ea typeface="ＭＳ Ｐゴシック" pitchFamily="34" charset="-128"/>
              </a:rPr>
              <a:t> sus pagos a tiempo</a:t>
            </a:r>
            <a:endParaRPr lang="es-ES_tradnl" dirty="0" smtClean="0">
              <a:solidFill>
                <a:schemeClr val="tx1">
                  <a:lumMod val="75000"/>
                  <a:lumOff val="25000"/>
                </a:schemeClr>
              </a:solidFill>
              <a:ea typeface="ＭＳ Ｐゴシック" pitchFamily="34" charset="-128"/>
            </a:endParaRPr>
          </a:p>
          <a:p>
            <a:pPr marL="279085" lvl="1" indent="-279085">
              <a:spcBef>
                <a:spcPts val="610"/>
              </a:spcBef>
              <a:spcAft>
                <a:spcPts val="306"/>
              </a:spcAft>
              <a:buBlip>
                <a:blip r:embed="rId3"/>
              </a:buBlip>
            </a:pPr>
            <a:r>
              <a:rPr lang="es-ES_tradnl" dirty="0" smtClean="0">
                <a:solidFill>
                  <a:schemeClr val="tx1">
                    <a:lumMod val="75000"/>
                    <a:lumOff val="25000"/>
                  </a:schemeClr>
                </a:solidFill>
                <a:ea typeface="ＭＳ Ｐゴシック" pitchFamily="34" charset="-128"/>
              </a:rPr>
              <a:t>Si hay información negativa</a:t>
            </a:r>
            <a:r>
              <a:rPr lang="es-ES_tradnl" baseline="0" dirty="0" smtClean="0">
                <a:solidFill>
                  <a:schemeClr val="tx1">
                    <a:lumMod val="75000"/>
                    <a:lumOff val="25000"/>
                  </a:schemeClr>
                </a:solidFill>
                <a:ea typeface="ＭＳ Ｐゴシック" pitchFamily="34" charset="-128"/>
              </a:rPr>
              <a:t> sobre usted en los registros judiciales</a:t>
            </a:r>
            <a:endParaRPr lang="es-ES_tradnl" dirty="0" smtClean="0">
              <a:solidFill>
                <a:schemeClr val="tx1">
                  <a:lumMod val="75000"/>
                  <a:lumOff val="25000"/>
                </a:schemeClr>
              </a:solidFill>
              <a:ea typeface="ＭＳ Ｐゴシック" pitchFamily="34" charset="-128"/>
            </a:endParaRPr>
          </a:p>
          <a:p>
            <a:pPr marL="0" lvl="1">
              <a:spcBef>
                <a:spcPts val="1221"/>
              </a:spcBef>
              <a:spcAft>
                <a:spcPts val="306"/>
              </a:spcAft>
            </a:pPr>
            <a:r>
              <a:rPr lang="es-ES_tradnl" b="1" dirty="0" smtClean="0">
                <a:solidFill>
                  <a:schemeClr val="tx1">
                    <a:lumMod val="75000"/>
                    <a:lumOff val="25000"/>
                  </a:schemeClr>
                </a:solidFill>
                <a:ea typeface="ＭＳ Ｐゴシック" pitchFamily="34" charset="-128"/>
              </a:rPr>
              <a:t>Pregunte: </a:t>
            </a:r>
            <a:r>
              <a:rPr lang="es-ES_tradnl" b="0" dirty="0" smtClean="0">
                <a:solidFill>
                  <a:schemeClr val="tx1">
                    <a:lumMod val="75000"/>
                    <a:lumOff val="25000"/>
                  </a:schemeClr>
                </a:solidFill>
                <a:ea typeface="ＭＳ Ｐゴシック" pitchFamily="34" charset="-128"/>
              </a:rPr>
              <a:t>Sin</a:t>
            </a:r>
            <a:r>
              <a:rPr lang="es-ES_tradnl" b="0" baseline="0" dirty="0" smtClean="0">
                <a:solidFill>
                  <a:schemeClr val="tx1">
                    <a:lumMod val="75000"/>
                    <a:lumOff val="25000"/>
                  </a:schemeClr>
                </a:solidFill>
                <a:ea typeface="ＭＳ Ｐゴシック" pitchFamily="34" charset="-128"/>
              </a:rPr>
              <a:t> mencionar mucha información personal, ¿Quién aquí ha visto su reporte de crédito en los últimos 12 meses? </a:t>
            </a:r>
            <a:endParaRPr lang="es-ES_tradnl" dirty="0" smtClean="0">
              <a:solidFill>
                <a:schemeClr val="tx1">
                  <a:lumMod val="75000"/>
                  <a:lumOff val="25000"/>
                </a:schemeClr>
              </a:solidFill>
              <a:ea typeface="ＭＳ Ｐゴシック" pitchFamily="34" charset="-128"/>
            </a:endParaRPr>
          </a:p>
          <a:p>
            <a:pPr marL="0" lvl="1">
              <a:spcBef>
                <a:spcPts val="1221"/>
              </a:spcBef>
              <a:spcAft>
                <a:spcPts val="610"/>
              </a:spcAft>
            </a:pPr>
            <a:endParaRPr lang="es-ES_tradnl" b="1" dirty="0" smtClean="0">
              <a:solidFill>
                <a:schemeClr val="tx1">
                  <a:lumMod val="75000"/>
                  <a:lumOff val="25000"/>
                </a:schemeClr>
              </a:solidFill>
              <a:ea typeface="ＭＳ Ｐゴシック" pitchFamily="34" charset="-128"/>
            </a:endParaRPr>
          </a:p>
          <a:p>
            <a:pPr marL="0" lvl="1">
              <a:spcBef>
                <a:spcPts val="1221"/>
              </a:spcBef>
              <a:spcAft>
                <a:spcPts val="610"/>
              </a:spcAft>
            </a:pPr>
            <a:r>
              <a:rPr lang="es-ES_tradnl" b="1" dirty="0" smtClean="0">
                <a:solidFill>
                  <a:schemeClr val="tx1">
                    <a:lumMod val="75000"/>
                    <a:lumOff val="25000"/>
                  </a:schemeClr>
                </a:solidFill>
                <a:ea typeface="ＭＳ Ｐゴシック" pitchFamily="34" charset="-128"/>
              </a:rPr>
              <a:t>Diga: </a:t>
            </a:r>
            <a:r>
              <a:rPr lang="es-ES_tradnl" dirty="0" smtClean="0">
                <a:solidFill>
                  <a:schemeClr val="tx1">
                    <a:lumMod val="75000"/>
                    <a:lumOff val="25000"/>
                  </a:schemeClr>
                </a:solidFill>
                <a:ea typeface="ＭＳ Ｐゴシック" pitchFamily="34" charset="-128"/>
              </a:rPr>
              <a:t>No se preocupe si no</a:t>
            </a:r>
            <a:r>
              <a:rPr lang="es-ES_tradnl" baseline="0" dirty="0" smtClean="0">
                <a:solidFill>
                  <a:schemeClr val="tx1">
                    <a:lumMod val="75000"/>
                    <a:lumOff val="25000"/>
                  </a:schemeClr>
                </a:solidFill>
                <a:ea typeface="ＭＳ Ｐゴシック" pitchFamily="34" charset="-128"/>
              </a:rPr>
              <a:t> lo ha hecho</a:t>
            </a:r>
            <a:r>
              <a:rPr lang="es-ES_tradnl" dirty="0" smtClean="0">
                <a:solidFill>
                  <a:schemeClr val="tx1">
                    <a:lumMod val="75000"/>
                    <a:lumOff val="25000"/>
                  </a:schemeClr>
                </a:solidFill>
                <a:ea typeface="ＭＳ Ｐゴシック" pitchFamily="34" charset="-128"/>
              </a:rPr>
              <a:t>. Para eso</a:t>
            </a:r>
            <a:r>
              <a:rPr lang="es-ES_tradnl" baseline="0" dirty="0" smtClean="0">
                <a:solidFill>
                  <a:schemeClr val="tx1">
                    <a:lumMod val="75000"/>
                    <a:lumOff val="25000"/>
                  </a:schemeClr>
                </a:solidFill>
                <a:ea typeface="ＭＳ Ｐゴシック" pitchFamily="34" charset="-128"/>
              </a:rPr>
              <a:t> estamos aquí</a:t>
            </a:r>
            <a:r>
              <a:rPr lang="es-ES_tradnl" dirty="0" smtClean="0">
                <a:solidFill>
                  <a:schemeClr val="tx1">
                    <a:lumMod val="75000"/>
                    <a:lumOff val="25000"/>
                  </a:schemeClr>
                </a:solidFill>
                <a:ea typeface="ＭＳ Ｐゴシック" pitchFamily="34" charset="-128"/>
              </a:rPr>
              <a:t>. Cuando terminemos hoy, ¡usted</a:t>
            </a:r>
            <a:r>
              <a:rPr lang="es-ES_tradnl" baseline="0" dirty="0" smtClean="0">
                <a:solidFill>
                  <a:schemeClr val="tx1">
                    <a:lumMod val="75000"/>
                    <a:lumOff val="25000"/>
                  </a:schemeClr>
                </a:solidFill>
                <a:ea typeface="ＭＳ Ｐゴシック" pitchFamily="34" charset="-128"/>
              </a:rPr>
              <a:t> tendrá todo lo que necesita para estar más informado sobre su reporte de crédito y su puntaje!</a:t>
            </a:r>
            <a:r>
              <a:rPr lang="es-ES_tradnl" dirty="0" smtClean="0">
                <a:solidFill>
                  <a:schemeClr val="tx1">
                    <a:lumMod val="75000"/>
                    <a:lumOff val="25000"/>
                  </a:schemeClr>
                </a:solidFill>
                <a:ea typeface="ＭＳ Ｐゴシック" pitchFamily="34" charset="-128"/>
              </a:rPr>
              <a:t> </a:t>
            </a:r>
          </a:p>
          <a:p>
            <a:pPr marL="0" lvl="1">
              <a:spcBef>
                <a:spcPts val="1223"/>
              </a:spcBef>
            </a:pPr>
            <a:r>
              <a:rPr lang="es-ES_tradnl" noProof="0" dirty="0" smtClean="0">
                <a:solidFill>
                  <a:schemeClr val="tx1">
                    <a:lumMod val="75000"/>
                    <a:lumOff val="25000"/>
                  </a:schemeClr>
                </a:solidFill>
                <a:ea typeface="ＭＳ Ｐゴシック" pitchFamily="34" charset="-128"/>
              </a:rPr>
              <a:t>&lt;haga clic</a:t>
            </a:r>
            <a:r>
              <a:rPr lang="es-ES_tradnl" baseline="0" noProof="0" dirty="0" smtClean="0">
                <a:solidFill>
                  <a:schemeClr val="tx1">
                    <a:lumMod val="75000"/>
                    <a:lumOff val="25000"/>
                  </a:schemeClr>
                </a:solidFill>
                <a:ea typeface="ＭＳ Ｐゴシック" pitchFamily="34" charset="-128"/>
              </a:rPr>
              <a:t> para la siguiente diapositiva</a:t>
            </a:r>
            <a:r>
              <a:rPr lang="es-ES_tradnl" noProof="0" dirty="0" smtClean="0">
                <a:solidFill>
                  <a:schemeClr val="tx1">
                    <a:lumMod val="75000"/>
                    <a:lumOff val="25000"/>
                  </a:schemeClr>
                </a:solidFill>
                <a:ea typeface="ＭＳ Ｐゴシック" pitchFamily="34" charset="-128"/>
              </a:rPr>
              <a:t>&gt;</a:t>
            </a:r>
          </a:p>
          <a:p>
            <a:pPr marL="0" lvl="1">
              <a:spcBef>
                <a:spcPts val="306"/>
              </a:spcBef>
              <a:spcAft>
                <a:spcPts val="306"/>
              </a:spcAft>
            </a:pPr>
            <a:endParaRPr lang="en-US" dirty="0">
              <a:ea typeface="ＭＳ Ｐゴシック" pitchFamily="34" charset="-128"/>
            </a:endParaRPr>
          </a:p>
          <a:p>
            <a:endParaRPr lang="en-US" dirty="0">
              <a:latin typeface="Arial" pitchFamily="34" charset="0"/>
              <a:ea typeface="ＭＳ Ｐゴシック" pitchFamily="34" charset="-128"/>
            </a:endParaRPr>
          </a:p>
          <a:p>
            <a:pPr eaLnBrk="1" hangingPunct="1"/>
            <a:endParaRPr lang="en-US" b="1" dirty="0" smtClean="0"/>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513" y="3362714"/>
            <a:ext cx="699770" cy="6962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Slide Number Placeholder 3"/>
          <p:cNvSpPr txBox="1">
            <a:spLocks/>
          </p:cNvSpPr>
          <p:nvPr/>
        </p:nvSpPr>
        <p:spPr>
          <a:xfrm>
            <a:off x="0" y="8896879"/>
            <a:ext cx="1399540" cy="386821"/>
          </a:xfrm>
          <a:prstGeom prst="rect">
            <a:avLst/>
          </a:prstGeom>
        </p:spPr>
        <p:txBody>
          <a:bodyPr lIns="93028" tIns="46514" rIns="93028" bIns="46514"/>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9085"/>
            <a:fld id="{D1B90812-0B77-449E-AACC-F8C52DA348E8}" type="slidenum">
              <a:rPr lang="en-US" sz="1200">
                <a:latin typeface="News Gothic Std" pitchFamily="34" charset="0"/>
              </a:rPr>
              <a:pPr marL="279085"/>
              <a:t>26</a:t>
            </a:fld>
            <a:endParaRPr lang="en-US" sz="1200" dirty="0">
              <a:latin typeface="News Gothic Std" pitchFamily="34" charset="0"/>
            </a:endParaRP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513" y="6470650"/>
            <a:ext cx="699770" cy="6962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013" y="5556250"/>
            <a:ext cx="699770" cy="6962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36907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1026"/>
          <p:cNvSpPr>
            <a:spLocks noGrp="1" noRot="1" noChangeAspect="1" noChangeArrowheads="1" noTextEdit="1"/>
          </p:cNvSpPr>
          <p:nvPr>
            <p:ph type="sldImg"/>
          </p:nvPr>
        </p:nvSpPr>
        <p:spPr>
          <a:xfrm>
            <a:off x="4187825" y="1004888"/>
            <a:ext cx="2373313" cy="1781175"/>
          </a:xfrm>
          <a:ln/>
        </p:spPr>
      </p:sp>
      <p:sp>
        <p:nvSpPr>
          <p:cNvPr id="55300" name="Rectangle 1027"/>
          <p:cNvSpPr>
            <a:spLocks noGrp="1" noChangeArrowheads="1"/>
          </p:cNvSpPr>
          <p:nvPr>
            <p:ph type="body" idx="1"/>
          </p:nvPr>
        </p:nvSpPr>
        <p:spPr>
          <a:xfrm>
            <a:off x="1452997" y="2923722"/>
            <a:ext cx="4878904" cy="616656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lvl="0"/>
            <a:r>
              <a:rPr lang="es-ES_tradnl" b="1" noProof="0" dirty="0" smtClean="0">
                <a:solidFill>
                  <a:schemeClr val="tx1">
                    <a:lumMod val="75000"/>
                    <a:lumOff val="25000"/>
                  </a:schemeClr>
                </a:solidFill>
              </a:rPr>
              <a:t>¿Qué incluye</a:t>
            </a:r>
            <a:r>
              <a:rPr lang="es-ES_tradnl" b="1" baseline="0" noProof="0" dirty="0" smtClean="0">
                <a:solidFill>
                  <a:schemeClr val="tx1">
                    <a:lumMod val="75000"/>
                    <a:lumOff val="25000"/>
                  </a:schemeClr>
                </a:solidFill>
              </a:rPr>
              <a:t> el típico reporte de crédito?</a:t>
            </a:r>
            <a:endParaRPr lang="es-ES_tradnl" b="1" noProof="0" dirty="0" smtClean="0">
              <a:solidFill>
                <a:schemeClr val="tx1">
                  <a:lumMod val="75000"/>
                  <a:lumOff val="25000"/>
                </a:schemeClr>
              </a:solidFill>
            </a:endParaRPr>
          </a:p>
          <a:p>
            <a:pPr>
              <a:spcBef>
                <a:spcPts val="1831"/>
              </a:spcBef>
            </a:pPr>
            <a:r>
              <a:rPr lang="es-ES_tradnl" b="1" noProof="0" dirty="0" smtClean="0">
                <a:solidFill>
                  <a:schemeClr val="tx1">
                    <a:lumMod val="75000"/>
                    <a:lumOff val="25000"/>
                  </a:schemeClr>
                </a:solidFill>
                <a:ea typeface="ＭＳ Ｐゴシック" pitchFamily="34" charset="-128"/>
              </a:rPr>
              <a:t>Pregunte:</a:t>
            </a:r>
            <a:r>
              <a:rPr lang="es-ES_tradnl" noProof="0" dirty="0" smtClean="0">
                <a:solidFill>
                  <a:schemeClr val="tx1">
                    <a:lumMod val="75000"/>
                    <a:lumOff val="25000"/>
                  </a:schemeClr>
                </a:solidFill>
                <a:ea typeface="ＭＳ Ｐゴシック" pitchFamily="34" charset="-128"/>
              </a:rPr>
              <a:t> ¿Quién nos puede decir que</a:t>
            </a:r>
            <a:r>
              <a:rPr lang="es-ES_tradnl" baseline="0" noProof="0" dirty="0" smtClean="0">
                <a:solidFill>
                  <a:schemeClr val="tx1">
                    <a:lumMod val="75000"/>
                    <a:lumOff val="25000"/>
                  </a:schemeClr>
                </a:solidFill>
                <a:ea typeface="ＭＳ Ｐゴシック" pitchFamily="34" charset="-128"/>
              </a:rPr>
              <a:t> contiene un reporte de crédito típico? Si quiere puede adivinar</a:t>
            </a:r>
            <a:r>
              <a:rPr lang="es-ES_tradnl" noProof="0" dirty="0" smtClean="0">
                <a:solidFill>
                  <a:schemeClr val="tx1">
                    <a:lumMod val="75000"/>
                    <a:lumOff val="25000"/>
                  </a:schemeClr>
                </a:solidFill>
                <a:ea typeface="ＭＳ Ｐゴシック" pitchFamily="34" charset="-128"/>
              </a:rPr>
              <a:t>.</a:t>
            </a:r>
            <a:endParaRPr lang="es-ES_tradnl" noProof="0" dirty="0" smtClean="0">
              <a:solidFill>
                <a:schemeClr val="tx1">
                  <a:lumMod val="75000"/>
                  <a:lumOff val="25000"/>
                </a:schemeClr>
              </a:solidFill>
            </a:endParaRPr>
          </a:p>
          <a:p>
            <a:endParaRPr lang="es-ES_tradnl" noProof="0" dirty="0" smtClean="0">
              <a:solidFill>
                <a:schemeClr val="tx1">
                  <a:lumMod val="75000"/>
                  <a:lumOff val="25000"/>
                </a:schemeClr>
              </a:solidFill>
            </a:endParaRPr>
          </a:p>
          <a:p>
            <a:r>
              <a:rPr lang="es-ES_tradnl" b="1" noProof="0" dirty="0" smtClean="0">
                <a:solidFill>
                  <a:schemeClr val="tx1">
                    <a:lumMod val="75000"/>
                    <a:lumOff val="25000"/>
                  </a:schemeClr>
                </a:solidFill>
              </a:rPr>
              <a:t>Explique </a:t>
            </a:r>
            <a:r>
              <a:rPr lang="es-ES_tradnl" b="0" noProof="0" dirty="0" smtClean="0">
                <a:solidFill>
                  <a:schemeClr val="tx1">
                    <a:lumMod val="75000"/>
                    <a:lumOff val="25000"/>
                  </a:schemeClr>
                </a:solidFill>
              </a:rPr>
              <a:t>y procure</a:t>
            </a:r>
            <a:r>
              <a:rPr lang="es-ES_tradnl" b="0" baseline="0" noProof="0" dirty="0" smtClean="0">
                <a:solidFill>
                  <a:schemeClr val="tx1">
                    <a:lumMod val="75000"/>
                    <a:lumOff val="25000"/>
                  </a:schemeClr>
                </a:solidFill>
              </a:rPr>
              <a:t> que se mencione lo siguiente: </a:t>
            </a:r>
            <a:endParaRPr lang="es-ES_tradnl" noProof="0" dirty="0" smtClean="0">
              <a:solidFill>
                <a:schemeClr val="tx1">
                  <a:lumMod val="75000"/>
                  <a:lumOff val="25000"/>
                </a:schemeClr>
              </a:solidFill>
            </a:endParaRPr>
          </a:p>
          <a:p>
            <a:pPr marL="0" lvl="2" indent="-279085">
              <a:spcBef>
                <a:spcPts val="610"/>
              </a:spcBef>
              <a:spcAft>
                <a:spcPts val="306"/>
              </a:spcAft>
              <a:buBlip>
                <a:blip r:embed="rId3"/>
              </a:buBlip>
            </a:pPr>
            <a:r>
              <a:rPr lang="es-ES_tradnl" noProof="0" dirty="0" smtClean="0">
                <a:solidFill>
                  <a:schemeClr val="tx1">
                    <a:lumMod val="75000"/>
                    <a:lumOff val="25000"/>
                  </a:schemeClr>
                </a:solidFill>
              </a:rPr>
              <a:t>Información de identificación</a:t>
            </a:r>
          </a:p>
          <a:p>
            <a:pPr marL="0" lvl="2" indent="-279085">
              <a:spcBef>
                <a:spcPts val="610"/>
              </a:spcBef>
              <a:spcAft>
                <a:spcPts val="306"/>
              </a:spcAft>
              <a:buBlip>
                <a:blip r:embed="rId3"/>
              </a:buBlip>
            </a:pPr>
            <a:r>
              <a:rPr lang="es-ES_tradnl" noProof="0" dirty="0" smtClean="0">
                <a:solidFill>
                  <a:schemeClr val="tx1">
                    <a:lumMod val="75000"/>
                    <a:lumOff val="25000"/>
                  </a:schemeClr>
                </a:solidFill>
              </a:rPr>
              <a:t>Historial</a:t>
            </a:r>
            <a:r>
              <a:rPr lang="es-ES_tradnl" baseline="0" noProof="0" dirty="0" smtClean="0">
                <a:solidFill>
                  <a:schemeClr val="tx1">
                    <a:lumMod val="75000"/>
                    <a:lumOff val="25000"/>
                  </a:schemeClr>
                </a:solidFill>
              </a:rPr>
              <a:t> de crédito</a:t>
            </a:r>
            <a:endParaRPr lang="es-ES_tradnl" noProof="0" dirty="0" smtClean="0">
              <a:solidFill>
                <a:schemeClr val="tx1">
                  <a:lumMod val="75000"/>
                  <a:lumOff val="25000"/>
                </a:schemeClr>
              </a:solidFill>
            </a:endParaRPr>
          </a:p>
          <a:p>
            <a:pPr marL="0" lvl="2" indent="-279085">
              <a:spcBef>
                <a:spcPts val="610"/>
              </a:spcBef>
              <a:spcAft>
                <a:spcPts val="306"/>
              </a:spcAft>
              <a:buBlip>
                <a:blip r:embed="rId3"/>
              </a:buBlip>
            </a:pPr>
            <a:r>
              <a:rPr lang="es-ES_tradnl" noProof="0" dirty="0" smtClean="0">
                <a:solidFill>
                  <a:schemeClr val="tx1">
                    <a:lumMod val="75000"/>
                    <a:lumOff val="25000"/>
                  </a:schemeClr>
                </a:solidFill>
              </a:rPr>
              <a:t>Consultas (i.e., quien le ha pedido a la agencia sobre su historial de crédito)</a:t>
            </a:r>
          </a:p>
          <a:p>
            <a:pPr marL="0" lvl="2" indent="-279085">
              <a:spcBef>
                <a:spcPts val="610"/>
              </a:spcBef>
              <a:spcAft>
                <a:spcPts val="306"/>
              </a:spcAft>
              <a:buBlip>
                <a:blip r:embed="rId3"/>
              </a:buBlip>
            </a:pPr>
            <a:r>
              <a:rPr lang="es-ES_tradnl" noProof="0" dirty="0" smtClean="0">
                <a:solidFill>
                  <a:schemeClr val="tx1">
                    <a:lumMod val="75000"/>
                    <a:lumOff val="25000"/>
                  </a:schemeClr>
                </a:solidFill>
              </a:rPr>
              <a:t>Información pública archivada,</a:t>
            </a:r>
            <a:r>
              <a:rPr lang="es-ES_tradnl" baseline="0" noProof="0" dirty="0" smtClean="0">
                <a:solidFill>
                  <a:schemeClr val="tx1">
                    <a:lumMod val="75000"/>
                    <a:lumOff val="25000"/>
                  </a:schemeClr>
                </a:solidFill>
              </a:rPr>
              <a:t> que puede incluir</a:t>
            </a:r>
            <a:r>
              <a:rPr lang="es-ES_tradnl" noProof="0" dirty="0" smtClean="0">
                <a:solidFill>
                  <a:schemeClr val="tx1">
                    <a:lumMod val="75000"/>
                    <a:lumOff val="25000"/>
                  </a:schemeClr>
                </a:solidFill>
              </a:rPr>
              <a:t>:</a:t>
            </a:r>
          </a:p>
          <a:p>
            <a:pPr marL="465142" lvl="2" indent="-174428">
              <a:spcBef>
                <a:spcPts val="306"/>
              </a:spcBef>
              <a:spcAft>
                <a:spcPts val="306"/>
              </a:spcAft>
              <a:buFont typeface="Courier New" pitchFamily="49" charset="0"/>
              <a:buChar char="o"/>
            </a:pPr>
            <a:r>
              <a:rPr lang="es-ES_tradnl" noProof="0" dirty="0" smtClean="0">
                <a:solidFill>
                  <a:schemeClr val="tx1">
                    <a:lumMod val="75000"/>
                    <a:lumOff val="25000"/>
                  </a:schemeClr>
                </a:solidFill>
              </a:rPr>
              <a:t>Juicios</a:t>
            </a:r>
          </a:p>
          <a:p>
            <a:pPr marL="465142" lvl="2" indent="-174428">
              <a:spcBef>
                <a:spcPts val="306"/>
              </a:spcBef>
              <a:spcAft>
                <a:spcPts val="306"/>
              </a:spcAft>
              <a:buFont typeface="Courier New" pitchFamily="49" charset="0"/>
              <a:buChar char="o"/>
            </a:pPr>
            <a:r>
              <a:rPr lang="es-ES_tradnl" noProof="0" dirty="0" smtClean="0">
                <a:solidFill>
                  <a:schemeClr val="tx1">
                    <a:lumMod val="75000"/>
                    <a:lumOff val="25000"/>
                  </a:schemeClr>
                </a:solidFill>
              </a:rPr>
              <a:t>Retención de Impuestos sin pagar</a:t>
            </a:r>
          </a:p>
          <a:p>
            <a:pPr marL="465142" lvl="2" indent="-174428">
              <a:spcBef>
                <a:spcPts val="306"/>
              </a:spcBef>
              <a:spcAft>
                <a:spcPts val="306"/>
              </a:spcAft>
              <a:buFont typeface="Courier New" pitchFamily="49" charset="0"/>
              <a:buChar char="o"/>
            </a:pPr>
            <a:r>
              <a:rPr lang="es-ES_tradnl" noProof="0" dirty="0" smtClean="0">
                <a:solidFill>
                  <a:schemeClr val="tx1">
                    <a:lumMod val="75000"/>
                    <a:lumOff val="25000"/>
                  </a:schemeClr>
                </a:solidFill>
              </a:rPr>
              <a:t>Recolectas</a:t>
            </a:r>
          </a:p>
          <a:p>
            <a:pPr marL="0" lvl="1">
              <a:spcBef>
                <a:spcPts val="610"/>
              </a:spcBef>
              <a:spcAft>
                <a:spcPts val="610"/>
              </a:spcAft>
            </a:pPr>
            <a:r>
              <a:rPr lang="en-US" dirty="0" smtClean="0">
                <a:solidFill>
                  <a:schemeClr val="tx1">
                    <a:lumMod val="75000"/>
                    <a:lumOff val="25000"/>
                  </a:schemeClr>
                </a:solidFill>
              </a:rPr>
              <a:t>&lt;</a:t>
            </a:r>
            <a:r>
              <a:rPr lang="en-US" dirty="0">
                <a:solidFill>
                  <a:schemeClr val="tx1">
                    <a:lumMod val="75000"/>
                    <a:lumOff val="25000"/>
                  </a:schemeClr>
                </a:solidFill>
              </a:rPr>
              <a:t>continued on next page</a:t>
            </a:r>
            <a:r>
              <a:rPr lang="en-US" dirty="0" smtClean="0">
                <a:solidFill>
                  <a:schemeClr val="tx1">
                    <a:lumMod val="75000"/>
                    <a:lumOff val="25000"/>
                  </a:schemeClr>
                </a:solidFill>
              </a:rPr>
              <a:t>&gt;</a:t>
            </a:r>
          </a:p>
          <a:p>
            <a:pPr defTabSz="930283">
              <a:defRPr/>
            </a:pPr>
            <a:endParaRPr lang="en-US" dirty="0" smtClean="0">
              <a:solidFill>
                <a:schemeClr val="tx1">
                  <a:lumMod val="75000"/>
                  <a:lumOff val="25000"/>
                </a:schemeClr>
              </a:solidFill>
            </a:endParaRPr>
          </a:p>
          <a:p>
            <a:endParaRPr lang="en-US" dirty="0" smtClean="0">
              <a:solidFill>
                <a:schemeClr val="tx1">
                  <a:lumMod val="75000"/>
                  <a:lumOff val="25000"/>
                </a:schemeClr>
              </a:solidFill>
              <a:latin typeface="Arial" pitchFamily="34" charset="0"/>
            </a:endParaRPr>
          </a:p>
          <a:p>
            <a:endParaRPr lang="en-US" dirty="0" smtClean="0">
              <a:solidFill>
                <a:schemeClr val="tx1">
                  <a:lumMod val="75000"/>
                  <a:lumOff val="25000"/>
                </a:schemeClr>
              </a:solidFill>
              <a:latin typeface="Arial" pitchFamily="34" charset="0"/>
            </a:endParaRPr>
          </a:p>
          <a:p>
            <a:pPr eaLnBrk="1" hangingPunct="1"/>
            <a:endParaRPr lang="en-US" dirty="0" smtClean="0">
              <a:solidFill>
                <a:schemeClr val="tx1">
                  <a:lumMod val="75000"/>
                  <a:lumOff val="25000"/>
                </a:schemeClr>
              </a:solidFill>
              <a:latin typeface="Arial" pitchFamily="34" charset="0"/>
            </a:endParaRPr>
          </a:p>
          <a:p>
            <a:pPr eaLnBrk="1" hangingPunct="1"/>
            <a:endParaRPr lang="en-US" dirty="0" smtClean="0">
              <a:solidFill>
                <a:schemeClr val="tx1">
                  <a:lumMod val="75000"/>
                  <a:lumOff val="25000"/>
                </a:schemeClr>
              </a:solidFill>
              <a:latin typeface="Arial" pitchFamily="34" charset="0"/>
            </a:endParaRPr>
          </a:p>
          <a:p>
            <a:endParaRPr lang="en-US" dirty="0" smtClean="0">
              <a:solidFill>
                <a:schemeClr val="tx1">
                  <a:lumMod val="75000"/>
                  <a:lumOff val="25000"/>
                </a:schemeClr>
              </a:solidFill>
              <a:latin typeface="Arial" pitchFamily="34" charset="0"/>
            </a:endParaRPr>
          </a:p>
        </p:txBody>
      </p:sp>
      <p:sp>
        <p:nvSpPr>
          <p:cNvPr id="5" name="Slide Number Placeholder 3"/>
          <p:cNvSpPr txBox="1">
            <a:spLocks/>
          </p:cNvSpPr>
          <p:nvPr/>
        </p:nvSpPr>
        <p:spPr>
          <a:xfrm>
            <a:off x="0" y="8896879"/>
            <a:ext cx="1399540" cy="386821"/>
          </a:xfrm>
          <a:prstGeom prst="rect">
            <a:avLst/>
          </a:prstGeom>
        </p:spPr>
        <p:txBody>
          <a:bodyPr lIns="93028" tIns="46514" rIns="93028" bIns="46514"/>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9085"/>
            <a:fld id="{D1B90812-0B77-449E-AACC-F8C52DA348E8}" type="slidenum">
              <a:rPr lang="en-US" sz="1200">
                <a:latin typeface="News Gothic Std" pitchFamily="34" charset="0"/>
              </a:rPr>
              <a:pPr marL="279085"/>
              <a:t>27</a:t>
            </a:fld>
            <a:endParaRPr lang="en-US" sz="1200" dirty="0">
              <a:latin typeface="News Gothic Std" pitchFamily="34" charset="0"/>
            </a:endParaRPr>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455" y="3134563"/>
            <a:ext cx="699770" cy="6962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6513" y="3936596"/>
            <a:ext cx="699770" cy="696278"/>
          </a:xfrm>
          <a:prstGeom prst="rect">
            <a:avLst/>
          </a:prstGeom>
        </p:spPr>
      </p:pic>
    </p:spTree>
    <p:extLst>
      <p:ext uri="{BB962C8B-B14F-4D97-AF65-F5344CB8AC3E}">
        <p14:creationId xmlns:p14="http://schemas.microsoft.com/office/powerpoint/2010/main" val="31355849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1026"/>
          <p:cNvSpPr>
            <a:spLocks noGrp="1" noRot="1" noChangeAspect="1" noChangeArrowheads="1" noTextEdit="1"/>
          </p:cNvSpPr>
          <p:nvPr>
            <p:ph type="sldImg"/>
          </p:nvPr>
        </p:nvSpPr>
        <p:spPr>
          <a:xfrm>
            <a:off x="4187825" y="1004888"/>
            <a:ext cx="2373313" cy="1781175"/>
          </a:xfrm>
          <a:ln/>
        </p:spPr>
      </p:sp>
      <p:sp>
        <p:nvSpPr>
          <p:cNvPr id="59396" name="Rectangle 1027"/>
          <p:cNvSpPr>
            <a:spLocks noGrp="1" noChangeArrowheads="1"/>
          </p:cNvSpPr>
          <p:nvPr>
            <p:ph type="body" idx="1"/>
          </p:nvPr>
        </p:nvSpPr>
        <p:spPr>
          <a:xfrm>
            <a:off x="1452994" y="2923721"/>
            <a:ext cx="5108143" cy="558633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lvl="0"/>
            <a:r>
              <a:rPr lang="es-ES_tradnl" b="1" noProof="0" dirty="0" smtClean="0">
                <a:solidFill>
                  <a:schemeClr val="tx1">
                    <a:lumMod val="75000"/>
                    <a:lumOff val="25000"/>
                  </a:schemeClr>
                </a:solidFill>
              </a:rPr>
              <a:t>Puntaje de Crédito</a:t>
            </a:r>
          </a:p>
          <a:p>
            <a:pPr>
              <a:spcBef>
                <a:spcPts val="1831"/>
              </a:spcBef>
            </a:pPr>
            <a:r>
              <a:rPr lang="es-ES_tradnl" b="1" noProof="0" dirty="0" smtClean="0">
                <a:solidFill>
                  <a:schemeClr val="tx1">
                    <a:lumMod val="75000"/>
                    <a:lumOff val="25000"/>
                  </a:schemeClr>
                </a:solidFill>
              </a:rPr>
              <a:t>Diga:  </a:t>
            </a:r>
            <a:r>
              <a:rPr lang="es-ES_tradnl" b="0" noProof="0" dirty="0" smtClean="0">
                <a:solidFill>
                  <a:schemeClr val="tx1">
                    <a:lumMod val="75000"/>
                    <a:lumOff val="25000"/>
                  </a:schemeClr>
                </a:solidFill>
              </a:rPr>
              <a:t>Esta</a:t>
            </a:r>
            <a:r>
              <a:rPr lang="es-ES_tradnl" b="0" baseline="0" noProof="0" dirty="0" smtClean="0">
                <a:solidFill>
                  <a:schemeClr val="tx1">
                    <a:lumMod val="75000"/>
                    <a:lumOff val="25000"/>
                  </a:schemeClr>
                </a:solidFill>
              </a:rPr>
              <a:t> diapositiva muestra un ejemplo de la escala de puntaje que usa una de las agencia de reportes de crédito.  Existen muchos modelos diferentes de puntaje, y lo que se considere como un “buen” puntaje puede variar según la escala, la agencia, etc. </a:t>
            </a:r>
            <a:endParaRPr lang="es-ES_tradnl" noProof="0" dirty="0" smtClean="0">
              <a:solidFill>
                <a:schemeClr val="tx1">
                  <a:lumMod val="75000"/>
                  <a:lumOff val="25000"/>
                </a:schemeClr>
              </a:solidFill>
            </a:endParaRPr>
          </a:p>
          <a:p>
            <a:pPr>
              <a:spcBef>
                <a:spcPts val="610"/>
              </a:spcBef>
              <a:spcAft>
                <a:spcPts val="610"/>
              </a:spcAft>
            </a:pPr>
            <a:r>
              <a:rPr lang="es-ES_tradnl" noProof="0" dirty="0" smtClean="0">
                <a:solidFill>
                  <a:schemeClr val="tx1">
                    <a:lumMod val="75000"/>
                    <a:lumOff val="25000"/>
                  </a:schemeClr>
                </a:solidFill>
              </a:rPr>
              <a:t>Sin importar el modelo</a:t>
            </a:r>
            <a:r>
              <a:rPr lang="es-ES_tradnl" baseline="0" noProof="0" dirty="0" smtClean="0">
                <a:solidFill>
                  <a:schemeClr val="tx1">
                    <a:lumMod val="75000"/>
                    <a:lumOff val="25000"/>
                  </a:schemeClr>
                </a:solidFill>
              </a:rPr>
              <a:t> usado, el puntaje de crédito que recibe de una agencia – algunas veces llamado su calificación de crédito – es un número que ayuda a los acreedores a determinar el nivel de riesgo que usted representa. </a:t>
            </a:r>
            <a:endParaRPr lang="es-ES_tradnl" noProof="0" dirty="0" smtClean="0">
              <a:solidFill>
                <a:schemeClr val="tx1">
                  <a:lumMod val="75000"/>
                  <a:lumOff val="25000"/>
                </a:schemeClr>
              </a:solidFill>
            </a:endParaRPr>
          </a:p>
          <a:p>
            <a:pPr marL="279085" lvl="1" indent="-279085">
              <a:spcBef>
                <a:spcPts val="610"/>
              </a:spcBef>
              <a:spcAft>
                <a:spcPts val="610"/>
              </a:spcAft>
              <a:buBlip>
                <a:blip r:embed="rId3"/>
              </a:buBlip>
            </a:pPr>
            <a:r>
              <a:rPr lang="es-ES_tradnl" noProof="0" dirty="0" smtClean="0">
                <a:solidFill>
                  <a:schemeClr val="tx1">
                    <a:lumMod val="75000"/>
                    <a:lumOff val="25000"/>
                  </a:schemeClr>
                </a:solidFill>
              </a:rPr>
              <a:t>Es común que prestamistas,</a:t>
            </a:r>
            <a:r>
              <a:rPr lang="es-ES_tradnl" baseline="0" noProof="0" dirty="0" smtClean="0">
                <a:solidFill>
                  <a:schemeClr val="tx1">
                    <a:lumMod val="75000"/>
                    <a:lumOff val="25000"/>
                  </a:schemeClr>
                </a:solidFill>
              </a:rPr>
              <a:t> compañías de servicios e instituciones financieras, usen sus propios modelos de puntaje de crédito o usen uno de las otras agencias para tomar decisiones basados ( por lo menos en parte) al puntaje. Algunas veces es la manera principal en que determinan si pueden extenderle un crédito. </a:t>
            </a:r>
          </a:p>
          <a:p>
            <a:pPr marL="279085" lvl="1" indent="-279085">
              <a:spcBef>
                <a:spcPts val="610"/>
              </a:spcBef>
              <a:spcAft>
                <a:spcPts val="610"/>
              </a:spcAft>
              <a:buBlip>
                <a:blip r:embed="rId3"/>
              </a:buBlip>
            </a:pPr>
            <a:r>
              <a:rPr lang="es-ES_tradnl" baseline="0" noProof="0" dirty="0" smtClean="0">
                <a:solidFill>
                  <a:schemeClr val="tx1">
                    <a:lumMod val="75000"/>
                    <a:lumOff val="25000"/>
                  </a:schemeClr>
                </a:solidFill>
              </a:rPr>
              <a:t>Entender como se calculan estos puntajes puede ayudarle a mejorar el suyo, de ser necesario. </a:t>
            </a:r>
            <a:endParaRPr lang="es-ES_tradnl" noProof="0" dirty="0" smtClean="0">
              <a:solidFill>
                <a:schemeClr val="tx1">
                  <a:lumMod val="75000"/>
                  <a:lumOff val="25000"/>
                </a:schemeClr>
              </a:solidFill>
            </a:endParaRPr>
          </a:p>
          <a:p>
            <a:pPr marL="279085" lvl="1" indent="-279085">
              <a:spcBef>
                <a:spcPts val="610"/>
              </a:spcBef>
              <a:spcAft>
                <a:spcPts val="610"/>
              </a:spcAft>
              <a:buBlip>
                <a:blip r:embed="rId3"/>
              </a:buBlip>
            </a:pPr>
            <a:r>
              <a:rPr lang="es-ES_tradnl" noProof="0" dirty="0" smtClean="0">
                <a:solidFill>
                  <a:schemeClr val="tx1">
                    <a:lumMod val="75000"/>
                    <a:lumOff val="25000"/>
                  </a:schemeClr>
                </a:solidFill>
              </a:rPr>
              <a:t>Puntajes de crédito pueden ser</a:t>
            </a:r>
            <a:r>
              <a:rPr lang="es-ES_tradnl" baseline="0" noProof="0" dirty="0" smtClean="0">
                <a:solidFill>
                  <a:schemeClr val="tx1">
                    <a:lumMod val="75000"/>
                    <a:lumOff val="25000"/>
                  </a:schemeClr>
                </a:solidFill>
              </a:rPr>
              <a:t> calculados usando diferentes métodos y modelos, incluyendo, pero no limitado a un modelo de computadora que compara la información en su reporte de crédito con el contenido del reporte de crédito de miles de otros clientes. </a:t>
            </a:r>
          </a:p>
          <a:p>
            <a:pPr marL="279085" lvl="1" indent="-279085">
              <a:spcBef>
                <a:spcPts val="610"/>
              </a:spcBef>
              <a:spcAft>
                <a:spcPts val="610"/>
              </a:spcAft>
              <a:buBlip>
                <a:blip r:embed="rId3"/>
              </a:buBlip>
            </a:pPr>
            <a:endParaRPr lang="es-ES_tradnl" baseline="0" noProof="0" dirty="0" smtClean="0">
              <a:solidFill>
                <a:schemeClr val="tx1">
                  <a:lumMod val="75000"/>
                  <a:lumOff val="25000"/>
                </a:schemeClr>
              </a:solidFill>
            </a:endParaRPr>
          </a:p>
          <a:p>
            <a:pPr marL="279085" lvl="1" indent="-279085">
              <a:spcBef>
                <a:spcPts val="610"/>
              </a:spcBef>
              <a:spcAft>
                <a:spcPts val="610"/>
              </a:spcAft>
              <a:buBlip>
                <a:blip r:embed="rId3"/>
              </a:buBlip>
            </a:pPr>
            <a:endParaRPr lang="es-ES_tradnl" baseline="0" noProof="0" dirty="0" smtClean="0">
              <a:solidFill>
                <a:schemeClr val="tx1">
                  <a:lumMod val="75000"/>
                  <a:lumOff val="25000"/>
                </a:schemeClr>
              </a:solidFill>
            </a:endParaRPr>
          </a:p>
          <a:p>
            <a:pPr marL="0" lvl="1">
              <a:spcBef>
                <a:spcPts val="1223"/>
              </a:spcBef>
            </a:pPr>
            <a:r>
              <a:rPr lang="es-ES_tradnl" noProof="0" dirty="0" smtClean="0">
                <a:solidFill>
                  <a:schemeClr val="tx1">
                    <a:lumMod val="75000"/>
                    <a:lumOff val="25000"/>
                  </a:schemeClr>
                </a:solidFill>
                <a:ea typeface="ＭＳ Ｐゴシック" pitchFamily="34" charset="-128"/>
              </a:rPr>
              <a:t>&lt;haga clic</a:t>
            </a:r>
            <a:r>
              <a:rPr lang="es-ES_tradnl" baseline="0" noProof="0" dirty="0" smtClean="0">
                <a:solidFill>
                  <a:schemeClr val="tx1">
                    <a:lumMod val="75000"/>
                    <a:lumOff val="25000"/>
                  </a:schemeClr>
                </a:solidFill>
                <a:ea typeface="ＭＳ Ｐゴシック" pitchFamily="34" charset="-128"/>
              </a:rPr>
              <a:t> para la siguiente diapositiva</a:t>
            </a:r>
            <a:r>
              <a:rPr lang="es-ES_tradnl" noProof="0" dirty="0" smtClean="0">
                <a:solidFill>
                  <a:schemeClr val="tx1">
                    <a:lumMod val="75000"/>
                    <a:lumOff val="25000"/>
                  </a:schemeClr>
                </a:solidFill>
                <a:ea typeface="ＭＳ Ｐゴシック" pitchFamily="34" charset="-128"/>
              </a:rPr>
              <a:t>&gt;</a:t>
            </a:r>
          </a:p>
          <a:p>
            <a:endParaRPr lang="es-ES_tradnl" noProof="0" dirty="0" smtClean="0">
              <a:solidFill>
                <a:schemeClr val="tx1">
                  <a:lumMod val="75000"/>
                  <a:lumOff val="25000"/>
                </a:schemeClr>
              </a:solidFill>
            </a:endParaRPr>
          </a:p>
          <a:p>
            <a:r>
              <a:rPr lang="es-ES_tradnl" noProof="0" dirty="0" smtClean="0">
                <a:solidFill>
                  <a:schemeClr val="tx1">
                    <a:lumMod val="75000"/>
                    <a:lumOff val="25000"/>
                  </a:schemeClr>
                </a:solidFill>
                <a:latin typeface="Arial" pitchFamily="34" charset="0"/>
              </a:rPr>
              <a:t>	</a:t>
            </a:r>
          </a:p>
          <a:p>
            <a:pPr eaLnBrk="1" hangingPunct="1"/>
            <a:endParaRPr lang="es-ES_tradnl" noProof="0" dirty="0" smtClean="0">
              <a:latin typeface="Arial" pitchFamily="34" charset="0"/>
            </a:endParaRPr>
          </a:p>
        </p:txBody>
      </p:sp>
      <p:sp>
        <p:nvSpPr>
          <p:cNvPr id="5" name="Slide Number Placeholder 3"/>
          <p:cNvSpPr txBox="1">
            <a:spLocks/>
          </p:cNvSpPr>
          <p:nvPr/>
        </p:nvSpPr>
        <p:spPr>
          <a:xfrm>
            <a:off x="0" y="8896879"/>
            <a:ext cx="1399540" cy="386821"/>
          </a:xfrm>
          <a:prstGeom prst="rect">
            <a:avLst/>
          </a:prstGeom>
        </p:spPr>
        <p:txBody>
          <a:bodyPr lIns="93028" tIns="46514" rIns="93028" bIns="46514"/>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9085"/>
            <a:fld id="{D1B90812-0B77-449E-AACC-F8C52DA348E8}" type="slidenum">
              <a:rPr lang="en-US" sz="1200">
                <a:latin typeface="News Gothic Std" pitchFamily="34" charset="0"/>
              </a:rPr>
              <a:pPr marL="279085"/>
              <a:t>28</a:t>
            </a:fld>
            <a:endParaRPr lang="en-US" sz="1200" dirty="0">
              <a:latin typeface="News Gothic Std" pitchFamily="34" charset="0"/>
            </a:endParaRP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676" y="3272504"/>
            <a:ext cx="699770" cy="6962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63155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1026"/>
          <p:cNvSpPr>
            <a:spLocks noGrp="1" noRot="1" noChangeAspect="1" noChangeArrowheads="1" noTextEdit="1"/>
          </p:cNvSpPr>
          <p:nvPr>
            <p:ph type="sldImg"/>
          </p:nvPr>
        </p:nvSpPr>
        <p:spPr>
          <a:xfrm>
            <a:off x="4187825" y="1004888"/>
            <a:ext cx="2373313" cy="1781175"/>
          </a:xfrm>
          <a:ln/>
        </p:spPr>
      </p:sp>
      <p:sp>
        <p:nvSpPr>
          <p:cNvPr id="60420" name="Rectangle 1027"/>
          <p:cNvSpPr>
            <a:spLocks noGrp="1" noChangeArrowheads="1"/>
          </p:cNvSpPr>
          <p:nvPr>
            <p:ph type="body" idx="1"/>
          </p:nvPr>
        </p:nvSpPr>
        <p:spPr>
          <a:xfrm>
            <a:off x="1452996" y="2923721"/>
            <a:ext cx="4689430" cy="635998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lvl="0"/>
            <a:r>
              <a:rPr lang="es-ES_tradnl" b="1" noProof="0" dirty="0" smtClean="0">
                <a:solidFill>
                  <a:schemeClr val="tx1">
                    <a:lumMod val="75000"/>
                    <a:lumOff val="25000"/>
                  </a:schemeClr>
                </a:solidFill>
              </a:rPr>
              <a:t>Ejemplo de Puntaje</a:t>
            </a:r>
            <a:r>
              <a:rPr lang="es-ES_tradnl" b="1" baseline="0" noProof="0" dirty="0" smtClean="0">
                <a:solidFill>
                  <a:schemeClr val="tx1">
                    <a:lumMod val="75000"/>
                    <a:lumOff val="25000"/>
                  </a:schemeClr>
                </a:solidFill>
              </a:rPr>
              <a:t> de Crédito</a:t>
            </a:r>
            <a:endParaRPr lang="es-ES_tradnl" b="1" noProof="0" dirty="0" smtClean="0">
              <a:solidFill>
                <a:schemeClr val="tx1">
                  <a:lumMod val="75000"/>
                  <a:lumOff val="25000"/>
                </a:schemeClr>
              </a:solidFill>
            </a:endParaRPr>
          </a:p>
          <a:p>
            <a:pPr>
              <a:spcBef>
                <a:spcPts val="1831"/>
              </a:spcBef>
            </a:pPr>
            <a:r>
              <a:rPr lang="es-ES_tradnl" noProof="0" dirty="0" smtClean="0">
                <a:solidFill>
                  <a:schemeClr val="tx1">
                    <a:lumMod val="75000"/>
                    <a:lumOff val="25000"/>
                  </a:schemeClr>
                </a:solidFill>
              </a:rPr>
              <a:t>La mayoría de los modelos</a:t>
            </a:r>
            <a:r>
              <a:rPr lang="es-ES_tradnl" baseline="0" noProof="0" dirty="0" smtClean="0">
                <a:solidFill>
                  <a:schemeClr val="tx1">
                    <a:lumMod val="75000"/>
                    <a:lumOff val="25000"/>
                  </a:schemeClr>
                </a:solidFill>
              </a:rPr>
              <a:t> de puntajes de crédito toman en cuenta varios factores cuando asignan un puntaje que evalúa el mérito de ofrecerle crédito:</a:t>
            </a:r>
            <a:endParaRPr lang="es-ES_tradnl" noProof="0" dirty="0" smtClean="0">
              <a:solidFill>
                <a:schemeClr val="tx1">
                  <a:lumMod val="75000"/>
                  <a:lumOff val="25000"/>
                </a:schemeClr>
              </a:solidFill>
            </a:endParaRPr>
          </a:p>
          <a:p>
            <a:endParaRPr lang="es-ES_tradnl" noProof="0" dirty="0" smtClean="0">
              <a:solidFill>
                <a:schemeClr val="tx1">
                  <a:lumMod val="75000"/>
                  <a:lumOff val="25000"/>
                </a:schemeClr>
              </a:solidFill>
            </a:endParaRPr>
          </a:p>
          <a:p>
            <a:pPr marL="279085" lvl="1" indent="-279085">
              <a:spcBef>
                <a:spcPts val="610"/>
              </a:spcBef>
              <a:spcAft>
                <a:spcPts val="610"/>
              </a:spcAft>
              <a:buBlip>
                <a:blip r:embed="rId3"/>
              </a:buBlip>
            </a:pPr>
            <a:r>
              <a:rPr lang="es-ES_tradnl" noProof="0" dirty="0" smtClean="0">
                <a:solidFill>
                  <a:schemeClr val="tx1">
                    <a:lumMod val="75000"/>
                    <a:lumOff val="25000"/>
                  </a:schemeClr>
                </a:solidFill>
              </a:rPr>
              <a:t>Muchas</a:t>
            </a:r>
            <a:r>
              <a:rPr lang="es-ES_tradnl" baseline="0" noProof="0" dirty="0" smtClean="0">
                <a:solidFill>
                  <a:schemeClr val="tx1">
                    <a:lumMod val="75000"/>
                    <a:lumOff val="25000"/>
                  </a:schemeClr>
                </a:solidFill>
              </a:rPr>
              <a:t> veces</a:t>
            </a:r>
            <a:r>
              <a:rPr lang="es-ES_tradnl" noProof="0" dirty="0" smtClean="0">
                <a:solidFill>
                  <a:schemeClr val="tx1">
                    <a:lumMod val="75000"/>
                    <a:lumOff val="25000"/>
                  </a:schemeClr>
                </a:solidFill>
              </a:rPr>
              <a:t>, lo</a:t>
            </a:r>
            <a:r>
              <a:rPr lang="es-ES_tradnl" baseline="0" noProof="0" dirty="0" smtClean="0">
                <a:solidFill>
                  <a:schemeClr val="tx1">
                    <a:lumMod val="75000"/>
                    <a:lumOff val="25000"/>
                  </a:schemeClr>
                </a:solidFill>
              </a:rPr>
              <a:t> que más afecta su puntaje de crédito es su historial de pagos. Por eso es tan importante pagar las cuentas a tiempo. </a:t>
            </a:r>
            <a:endParaRPr lang="es-ES_tradnl" noProof="0" dirty="0" smtClean="0">
              <a:solidFill>
                <a:schemeClr val="tx1">
                  <a:lumMod val="75000"/>
                  <a:lumOff val="25000"/>
                </a:schemeClr>
              </a:solidFill>
            </a:endParaRPr>
          </a:p>
          <a:p>
            <a:pPr marL="279085" lvl="1" indent="-279085">
              <a:spcBef>
                <a:spcPts val="610"/>
              </a:spcBef>
              <a:spcAft>
                <a:spcPts val="610"/>
              </a:spcAft>
              <a:buBlip>
                <a:blip r:embed="rId3"/>
              </a:buBlip>
            </a:pPr>
            <a:r>
              <a:rPr lang="es-ES_tradnl" noProof="0" dirty="0" smtClean="0">
                <a:solidFill>
                  <a:schemeClr val="tx1">
                    <a:lumMod val="75000"/>
                    <a:lumOff val="25000"/>
                  </a:schemeClr>
                </a:solidFill>
              </a:rPr>
              <a:t>Su puntaje</a:t>
            </a:r>
            <a:r>
              <a:rPr lang="es-ES_tradnl" baseline="0" noProof="0" dirty="0" smtClean="0">
                <a:solidFill>
                  <a:schemeClr val="tx1">
                    <a:lumMod val="75000"/>
                    <a:lumOff val="25000"/>
                  </a:schemeClr>
                </a:solidFill>
              </a:rPr>
              <a:t> puede bajar si el saldo de su tarjeta de crédito se aproxima al límite o si lleva poco tiempo manejando crédito.</a:t>
            </a:r>
            <a:endParaRPr lang="es-ES_tradnl" noProof="0" dirty="0" smtClean="0">
              <a:solidFill>
                <a:schemeClr val="tx1">
                  <a:lumMod val="75000"/>
                  <a:lumOff val="25000"/>
                </a:schemeClr>
              </a:solidFill>
            </a:endParaRPr>
          </a:p>
          <a:p>
            <a:pPr marL="279085" lvl="1" indent="-279085">
              <a:spcBef>
                <a:spcPts val="610"/>
              </a:spcBef>
              <a:spcAft>
                <a:spcPts val="610"/>
              </a:spcAft>
              <a:buBlip>
                <a:blip r:embed="rId3"/>
              </a:buBlip>
            </a:pPr>
            <a:r>
              <a:rPr lang="es-ES_tradnl" noProof="0" dirty="0" smtClean="0">
                <a:solidFill>
                  <a:schemeClr val="tx1">
                    <a:lumMod val="75000"/>
                    <a:lumOff val="25000"/>
                  </a:schemeClr>
                </a:solidFill>
              </a:rPr>
              <a:t>Algunas veces, el tener</a:t>
            </a:r>
            <a:r>
              <a:rPr lang="es-ES_tradnl" baseline="0" noProof="0" dirty="0" smtClean="0">
                <a:solidFill>
                  <a:schemeClr val="tx1">
                    <a:lumMod val="75000"/>
                    <a:lumOff val="25000"/>
                  </a:schemeClr>
                </a:solidFill>
              </a:rPr>
              <a:t> poco o ningún crédito puede bajar su puntaje de crédito.</a:t>
            </a:r>
            <a:endParaRPr lang="es-ES_tradnl" noProof="0" dirty="0" smtClean="0">
              <a:solidFill>
                <a:schemeClr val="tx1">
                  <a:lumMod val="75000"/>
                  <a:lumOff val="25000"/>
                </a:schemeClr>
              </a:solidFill>
            </a:endParaRPr>
          </a:p>
          <a:p>
            <a:pPr marL="279085" lvl="1" indent="-279085">
              <a:spcBef>
                <a:spcPts val="610"/>
              </a:spcBef>
              <a:spcAft>
                <a:spcPts val="610"/>
              </a:spcAft>
              <a:buBlip>
                <a:blip r:embed="rId3"/>
              </a:buBlip>
            </a:pPr>
            <a:r>
              <a:rPr lang="es-ES_tradnl" noProof="0" dirty="0" smtClean="0">
                <a:solidFill>
                  <a:schemeClr val="tx1">
                    <a:lumMod val="75000"/>
                    <a:lumOff val="25000"/>
                  </a:schemeClr>
                </a:solidFill>
              </a:rPr>
              <a:t>El puntaje</a:t>
            </a:r>
            <a:r>
              <a:rPr lang="es-ES_tradnl" baseline="0" noProof="0" dirty="0" smtClean="0">
                <a:solidFill>
                  <a:schemeClr val="tx1">
                    <a:lumMod val="75000"/>
                    <a:lumOff val="25000"/>
                  </a:schemeClr>
                </a:solidFill>
              </a:rPr>
              <a:t> de crédito que un prestamista considera satisfactorio, se puede considerar insatisfactorio por otro prestamista. </a:t>
            </a:r>
          </a:p>
          <a:p>
            <a:pPr marL="279085" lvl="1" indent="-279085">
              <a:spcBef>
                <a:spcPts val="610"/>
              </a:spcBef>
              <a:spcAft>
                <a:spcPts val="610"/>
              </a:spcAft>
              <a:buBlip>
                <a:blip r:embed="rId3"/>
              </a:buBlip>
            </a:pPr>
            <a:r>
              <a:rPr lang="es-ES_tradnl" baseline="0" noProof="0" dirty="0" smtClean="0">
                <a:solidFill>
                  <a:schemeClr val="tx1">
                    <a:lumMod val="75000"/>
                    <a:lumOff val="25000"/>
                  </a:schemeClr>
                </a:solidFill>
              </a:rPr>
              <a:t>Algo cierto en casi todos los prestamistas es: cuando se trata de obtener un préstamo o una tarjeta de crédito, mientras mejor el puntaje, mejor la probabilidad de una tasa de interés más baja y pagos más bajos por pedir dinero prestado. </a:t>
            </a:r>
          </a:p>
          <a:p>
            <a:pPr marL="0" lvl="1" indent="0">
              <a:spcBef>
                <a:spcPts val="610"/>
              </a:spcBef>
              <a:spcAft>
                <a:spcPts val="610"/>
              </a:spcAft>
              <a:buNone/>
            </a:pPr>
            <a:endParaRPr lang="es-ES_tradnl" noProof="0" dirty="0" smtClean="0">
              <a:solidFill>
                <a:schemeClr val="tx1">
                  <a:lumMod val="75000"/>
                  <a:lumOff val="25000"/>
                </a:schemeClr>
              </a:solidFill>
            </a:endParaRPr>
          </a:p>
          <a:p>
            <a:pPr marL="0" lvl="1">
              <a:spcBef>
                <a:spcPts val="610"/>
              </a:spcBef>
              <a:spcAft>
                <a:spcPts val="610"/>
              </a:spcAft>
            </a:pPr>
            <a:r>
              <a:rPr lang="es-ES_tradnl" noProof="0" dirty="0" smtClean="0">
                <a:solidFill>
                  <a:schemeClr val="tx1">
                    <a:lumMod val="75000"/>
                    <a:lumOff val="25000"/>
                  </a:schemeClr>
                </a:solidFill>
              </a:rPr>
              <a:t>&lt;continued on next page&gt;</a:t>
            </a:r>
          </a:p>
          <a:p>
            <a:pPr marL="0" lvl="1">
              <a:spcBef>
                <a:spcPts val="610"/>
              </a:spcBef>
              <a:spcAft>
                <a:spcPts val="610"/>
              </a:spcAft>
            </a:pPr>
            <a:endParaRPr lang="es-ES_tradnl" noProof="0" dirty="0" smtClean="0"/>
          </a:p>
          <a:p>
            <a:pPr eaLnBrk="1" hangingPunct="1"/>
            <a:endParaRPr lang="es-ES_tradnl" noProof="0" dirty="0" smtClean="0">
              <a:latin typeface="Arial" pitchFamily="34" charset="0"/>
            </a:endParaRPr>
          </a:p>
        </p:txBody>
      </p:sp>
      <p:sp>
        <p:nvSpPr>
          <p:cNvPr id="5" name="Slide Number Placeholder 3"/>
          <p:cNvSpPr txBox="1">
            <a:spLocks/>
          </p:cNvSpPr>
          <p:nvPr/>
        </p:nvSpPr>
        <p:spPr>
          <a:xfrm>
            <a:off x="0" y="8896879"/>
            <a:ext cx="1399540" cy="386821"/>
          </a:xfrm>
          <a:prstGeom prst="rect">
            <a:avLst/>
          </a:prstGeom>
        </p:spPr>
        <p:txBody>
          <a:bodyPr lIns="93028" tIns="46514" rIns="93028" bIns="46514"/>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9085"/>
            <a:fld id="{D1B90812-0B77-449E-AACC-F8C52DA348E8}" type="slidenum">
              <a:rPr lang="en-US" sz="1200">
                <a:latin typeface="News Gothic Std" pitchFamily="34" charset="0"/>
              </a:rPr>
              <a:pPr marL="279085"/>
              <a:t>29</a:t>
            </a:fld>
            <a:endParaRPr lang="en-US" sz="1200" dirty="0">
              <a:latin typeface="News Gothic Std" pitchFamily="34" charset="0"/>
            </a:endParaRP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676" y="3272504"/>
            <a:ext cx="699770" cy="6962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525540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7" name="Rectangle 2"/>
          <p:cNvSpPr>
            <a:spLocks noGrp="1" noRot="1" noChangeAspect="1" noChangeArrowheads="1" noTextEdit="1"/>
          </p:cNvSpPr>
          <p:nvPr>
            <p:ph type="sldImg"/>
          </p:nvPr>
        </p:nvSpPr>
        <p:spPr>
          <a:xfrm>
            <a:off x="4295775" y="1082675"/>
            <a:ext cx="2260600" cy="1695450"/>
          </a:xfrm>
          <a:ln/>
        </p:spPr>
      </p:sp>
      <p:sp>
        <p:nvSpPr>
          <p:cNvPr id="28" name="Slide Number Placeholder 3"/>
          <p:cNvSpPr txBox="1">
            <a:spLocks/>
          </p:cNvSpPr>
          <p:nvPr/>
        </p:nvSpPr>
        <p:spPr>
          <a:xfrm>
            <a:off x="0" y="8896879"/>
            <a:ext cx="1399540" cy="386821"/>
          </a:xfrm>
          <a:prstGeom prst="rect">
            <a:avLst/>
          </a:prstGeom>
        </p:spPr>
        <p:txBody>
          <a:bodyPr lIns="93031" tIns="46516" rIns="93031" bIns="46516"/>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9093"/>
            <a:fld id="{D1B90812-0B77-449E-AACC-F8C52DA348E8}" type="slidenum">
              <a:rPr lang="en-US" sz="1200">
                <a:solidFill>
                  <a:prstClr val="black"/>
                </a:solidFill>
                <a:latin typeface="News Gothic Std" pitchFamily="34" charset="0"/>
              </a:rPr>
              <a:pPr marL="279093"/>
              <a:t>3</a:t>
            </a:fld>
            <a:endParaRPr lang="en-US" sz="1200" dirty="0">
              <a:solidFill>
                <a:prstClr val="black"/>
              </a:solidFill>
              <a:latin typeface="News Gothic Std" pitchFamily="34" charset="0"/>
            </a:endParaRPr>
          </a:p>
        </p:txBody>
      </p:sp>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4903" y="8896879"/>
            <a:ext cx="1436653" cy="235900"/>
          </a:xfrm>
          <a:prstGeom prst="rect">
            <a:avLst/>
          </a:prstGeom>
        </p:spPr>
      </p:pic>
      <p:sp>
        <p:nvSpPr>
          <p:cNvPr id="31" name="Notes Placeholder 2"/>
          <p:cNvSpPr txBox="1">
            <a:spLocks/>
          </p:cNvSpPr>
          <p:nvPr/>
        </p:nvSpPr>
        <p:spPr bwMode="auto">
          <a:xfrm>
            <a:off x="1477292" y="2939838"/>
            <a:ext cx="4587381" cy="5802313"/>
          </a:xfrm>
          <a:prstGeom prst="rect">
            <a:avLst/>
          </a:prstGeom>
          <a:noFill/>
          <a:ln w="9525">
            <a:noFill/>
            <a:miter lim="800000"/>
            <a:headEnd/>
            <a:tailEnd/>
          </a:ln>
          <a:effectLst/>
        </p:spPr>
        <p:txBody>
          <a:bodyPr vert="horz" wrap="square" lIns="98337" tIns="49168" rIns="98337" bIns="49168" numCol="1" anchor="t" anchorCtr="0" compatLnSpc="1">
            <a:prstTxWarp prst="textNoShape">
              <a:avLst/>
            </a:prstTxWarp>
          </a:bodyPr>
          <a:lstStyle>
            <a:lvl1pPr marL="0" algn="l" defTabSz="914400" rtl="0" eaLnBrk="1" latinLnBrk="0" hangingPunct="1">
              <a:defRPr sz="1200" kern="1200">
                <a:solidFill>
                  <a:schemeClr val="tx1"/>
                </a:solidFill>
                <a:latin typeface="News Gothic Std" pitchFamily="34" charset="0"/>
                <a:ea typeface="+mn-ea"/>
                <a:cs typeface="+mn-cs"/>
              </a:defRPr>
            </a:lvl1pPr>
            <a:lvl2pPr marL="457200" algn="l" defTabSz="914400" rtl="0" eaLnBrk="1" latinLnBrk="0" hangingPunct="1">
              <a:defRPr sz="1200" kern="1200">
                <a:solidFill>
                  <a:schemeClr val="tx1"/>
                </a:solidFill>
                <a:latin typeface="News Gothic Std" pitchFamily="34" charset="0"/>
                <a:ea typeface="+mn-ea"/>
                <a:cs typeface="+mn-cs"/>
              </a:defRPr>
            </a:lvl2pPr>
            <a:lvl3pPr marL="914400" algn="l" defTabSz="914400" rtl="0" eaLnBrk="1" latinLnBrk="0" hangingPunct="1">
              <a:defRPr sz="1200" kern="1200">
                <a:solidFill>
                  <a:schemeClr val="tx1"/>
                </a:solidFill>
                <a:latin typeface="News Gothic Std" pitchFamily="34" charset="0"/>
                <a:ea typeface="+mn-ea"/>
                <a:cs typeface="+mn-cs"/>
              </a:defRPr>
            </a:lvl3pPr>
            <a:lvl4pPr marL="1371600" algn="l" defTabSz="914400" rtl="0" eaLnBrk="1" latinLnBrk="0" hangingPunct="1">
              <a:defRPr sz="1200" kern="1200">
                <a:solidFill>
                  <a:schemeClr val="tx1"/>
                </a:solidFill>
                <a:latin typeface="News Gothic Std" pitchFamily="34" charset="0"/>
                <a:ea typeface="+mn-ea"/>
                <a:cs typeface="+mn-cs"/>
              </a:defRPr>
            </a:lvl4pPr>
            <a:lvl5pPr marL="1828800" algn="l" defTabSz="914400" rtl="0" eaLnBrk="1" latinLnBrk="0" hangingPunct="1">
              <a:defRPr sz="1200" kern="1200">
                <a:solidFill>
                  <a:schemeClr val="tx1"/>
                </a:solidFill>
                <a:latin typeface="News Gothic Std"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spcBef>
                <a:spcPts val="1831"/>
              </a:spcBef>
            </a:pPr>
            <a:endParaRPr lang="en-US" dirty="0">
              <a:solidFill>
                <a:schemeClr val="tx1">
                  <a:lumMod val="75000"/>
                  <a:lumOff val="25000"/>
                </a:schemeClr>
              </a:solidFill>
            </a:endParaRPr>
          </a:p>
        </p:txBody>
      </p:sp>
      <p:sp>
        <p:nvSpPr>
          <p:cNvPr id="2" name="Notes Placeholder 1"/>
          <p:cNvSpPr>
            <a:spLocks noGrp="1"/>
          </p:cNvSpPr>
          <p:nvPr>
            <p:ph type="body" idx="1"/>
          </p:nvPr>
        </p:nvSpPr>
        <p:spPr/>
        <p:txBody>
          <a:bodyPr/>
          <a:lstStyle/>
          <a:p>
            <a:pPr>
              <a:spcBef>
                <a:spcPts val="1834"/>
              </a:spcBef>
            </a:pPr>
            <a:r>
              <a:rPr lang="es-ES_tradnl" b="1" noProof="0" dirty="0" smtClean="0">
                <a:solidFill>
                  <a:schemeClr val="tx1">
                    <a:lumMod val="75000"/>
                    <a:lumOff val="25000"/>
                  </a:schemeClr>
                </a:solidFill>
              </a:rPr>
              <a:t>Renuncia de Responsabilidad de los</a:t>
            </a:r>
            <a:r>
              <a:rPr lang="es-ES_tradnl" b="1" baseline="0" noProof="0" dirty="0" smtClean="0">
                <a:solidFill>
                  <a:schemeClr val="tx1">
                    <a:lumMod val="75000"/>
                    <a:lumOff val="25000"/>
                  </a:schemeClr>
                </a:solidFill>
              </a:rPr>
              <a:t> Fundamentos Financieros </a:t>
            </a:r>
          </a:p>
          <a:p>
            <a:pPr>
              <a:spcBef>
                <a:spcPts val="1834"/>
              </a:spcBef>
            </a:pPr>
            <a:r>
              <a:rPr lang="es-ES_tradnl" b="1" noProof="0" dirty="0" smtClean="0">
                <a:solidFill>
                  <a:schemeClr val="tx1">
                    <a:lumMod val="75000"/>
                    <a:lumOff val="25000"/>
                  </a:schemeClr>
                </a:solidFill>
                <a:ea typeface="ＭＳ Ｐゴシック" pitchFamily="34" charset="-128"/>
              </a:rPr>
              <a:t>Haga</a:t>
            </a:r>
            <a:r>
              <a:rPr lang="es-ES_tradnl" b="1" baseline="0" noProof="0" dirty="0" smtClean="0">
                <a:solidFill>
                  <a:schemeClr val="tx1">
                    <a:lumMod val="75000"/>
                    <a:lumOff val="25000"/>
                  </a:schemeClr>
                </a:solidFill>
                <a:ea typeface="ＭＳ Ｐゴシック" pitchFamily="34" charset="-128"/>
              </a:rPr>
              <a:t> una </a:t>
            </a:r>
            <a:r>
              <a:rPr lang="es-ES_tradnl" b="1" noProof="0" dirty="0" smtClean="0">
                <a:solidFill>
                  <a:schemeClr val="tx1">
                    <a:lumMod val="75000"/>
                    <a:lumOff val="25000"/>
                  </a:schemeClr>
                </a:solidFill>
                <a:ea typeface="ＭＳ Ｐゴシック" pitchFamily="34" charset="-128"/>
              </a:rPr>
              <a:t>Pausa</a:t>
            </a:r>
            <a:r>
              <a:rPr lang="es-ES_tradnl" b="1" baseline="0" noProof="0" dirty="0" smtClean="0">
                <a:solidFill>
                  <a:schemeClr val="tx1">
                    <a:lumMod val="75000"/>
                    <a:lumOff val="25000"/>
                  </a:schemeClr>
                </a:solidFill>
                <a:ea typeface="ＭＳ Ｐゴシック" pitchFamily="34" charset="-128"/>
              </a:rPr>
              <a:t> de</a:t>
            </a:r>
            <a:r>
              <a:rPr lang="es-ES_tradnl" b="0" baseline="0" noProof="0" dirty="0" smtClean="0">
                <a:solidFill>
                  <a:schemeClr val="tx1">
                    <a:lumMod val="75000"/>
                    <a:lumOff val="25000"/>
                  </a:schemeClr>
                </a:solidFill>
                <a:ea typeface="ＭＳ Ｐゴシック" pitchFamily="34" charset="-128"/>
              </a:rPr>
              <a:t> cinco segundos para que los participantes lean el aviso.</a:t>
            </a:r>
            <a:endParaRPr lang="es-ES_tradnl" noProof="0" dirty="0" smtClean="0">
              <a:solidFill>
                <a:schemeClr val="tx1">
                  <a:lumMod val="75000"/>
                  <a:lumOff val="25000"/>
                </a:schemeClr>
              </a:solidFill>
              <a:ea typeface="ＭＳ Ｐゴシック" pitchFamily="34" charset="-128"/>
            </a:endParaRPr>
          </a:p>
          <a:p>
            <a:pPr marL="0" lvl="1">
              <a:spcBef>
                <a:spcPts val="1223"/>
              </a:spcBef>
            </a:pPr>
            <a:r>
              <a:rPr lang="es-ES_tradnl" noProof="0" dirty="0" smtClean="0">
                <a:solidFill>
                  <a:schemeClr val="tx1">
                    <a:lumMod val="75000"/>
                    <a:lumOff val="25000"/>
                  </a:schemeClr>
                </a:solidFill>
                <a:ea typeface="ＭＳ Ｐゴシック" pitchFamily="34" charset="-128"/>
              </a:rPr>
              <a:t>&lt;haga clic</a:t>
            </a:r>
            <a:r>
              <a:rPr lang="es-ES_tradnl" baseline="0" noProof="0" dirty="0" smtClean="0">
                <a:solidFill>
                  <a:schemeClr val="tx1">
                    <a:lumMod val="75000"/>
                    <a:lumOff val="25000"/>
                  </a:schemeClr>
                </a:solidFill>
                <a:ea typeface="ＭＳ Ｐゴシック" pitchFamily="34" charset="-128"/>
              </a:rPr>
              <a:t> para la siguiente diapositiva</a:t>
            </a:r>
            <a:r>
              <a:rPr lang="es-ES_tradnl" noProof="0" dirty="0" smtClean="0">
                <a:solidFill>
                  <a:schemeClr val="tx1">
                    <a:lumMod val="75000"/>
                    <a:lumOff val="25000"/>
                  </a:schemeClr>
                </a:solidFill>
                <a:ea typeface="ＭＳ Ｐゴシック" pitchFamily="34" charset="-128"/>
              </a:rPr>
              <a:t>&gt;</a:t>
            </a:r>
          </a:p>
          <a:p>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514" y="3156884"/>
            <a:ext cx="726592" cy="722966"/>
          </a:xfrm>
          <a:prstGeom prst="rect">
            <a:avLst/>
          </a:prstGeom>
        </p:spPr>
      </p:pic>
    </p:spTree>
    <p:extLst>
      <p:ext uri="{BB962C8B-B14F-4D97-AF65-F5344CB8AC3E}">
        <p14:creationId xmlns:p14="http://schemas.microsoft.com/office/powerpoint/2010/main" val="20534658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1026"/>
          <p:cNvSpPr>
            <a:spLocks noGrp="1" noRot="1" noChangeAspect="1" noChangeArrowheads="1" noTextEdit="1"/>
          </p:cNvSpPr>
          <p:nvPr>
            <p:ph type="sldImg"/>
          </p:nvPr>
        </p:nvSpPr>
        <p:spPr>
          <a:xfrm>
            <a:off x="4187825" y="1004888"/>
            <a:ext cx="2373313" cy="1781175"/>
          </a:xfrm>
          <a:ln/>
        </p:spPr>
      </p:sp>
      <p:sp>
        <p:nvSpPr>
          <p:cNvPr id="60420" name="Rectangle 1027"/>
          <p:cNvSpPr>
            <a:spLocks noGrp="1" noChangeArrowheads="1"/>
          </p:cNvSpPr>
          <p:nvPr>
            <p:ph type="body" idx="1"/>
          </p:nvPr>
        </p:nvSpPr>
        <p:spPr>
          <a:xfrm>
            <a:off x="1452995" y="2923721"/>
            <a:ext cx="4844935" cy="597315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b="1" noProof="0" dirty="0" smtClean="0">
                <a:solidFill>
                  <a:schemeClr val="tx1">
                    <a:lumMod val="75000"/>
                    <a:lumOff val="25000"/>
                  </a:schemeClr>
                </a:solidFill>
              </a:rPr>
              <a:t>Ejemplo de Puntaje</a:t>
            </a:r>
            <a:r>
              <a:rPr lang="es-ES_tradnl" b="1" baseline="0" noProof="0" dirty="0" smtClean="0">
                <a:solidFill>
                  <a:schemeClr val="tx1">
                    <a:lumMod val="75000"/>
                    <a:lumOff val="25000"/>
                  </a:schemeClr>
                </a:solidFill>
              </a:rPr>
              <a:t> de Crédito, </a:t>
            </a:r>
            <a:r>
              <a:rPr lang="es-ES_tradnl" b="1" noProof="0" dirty="0" smtClean="0">
                <a:solidFill>
                  <a:schemeClr val="tx1">
                    <a:lumMod val="75000"/>
                    <a:lumOff val="25000"/>
                  </a:schemeClr>
                </a:solidFill>
              </a:rPr>
              <a:t>cont.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_tradnl" b="1" noProof="0" dirty="0" smtClean="0">
              <a:solidFill>
                <a:schemeClr val="tx1">
                  <a:lumMod val="75000"/>
                  <a:lumOff val="2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b="0" baseline="0" noProof="0" dirty="0" smtClean="0">
                <a:solidFill>
                  <a:schemeClr val="tx1">
                    <a:lumMod val="75000"/>
                    <a:lumOff val="25000"/>
                  </a:schemeClr>
                </a:solidFill>
              </a:rPr>
              <a:t>Los puntajes pueden variar dependiendo actividades crediticias. Como las agencias sólo calculan su crédito cuando un prestamista lo consulta, el puntaje es basado en la información disponible a esa agencia de reporte de crédito y en ese preciso momento.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_tradnl" b="0" baseline="0" noProof="0" dirty="0" smtClean="0">
              <a:solidFill>
                <a:schemeClr val="tx1">
                  <a:lumMod val="75000"/>
                  <a:lumOff val="2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b="0" baseline="0" noProof="0" dirty="0" smtClean="0">
                <a:solidFill>
                  <a:schemeClr val="tx1">
                    <a:lumMod val="75000"/>
                    <a:lumOff val="25000"/>
                  </a:schemeClr>
                </a:solidFill>
              </a:rPr>
              <a:t>Diferentes puntajes por parte de diferentes agencias de reporte de crédito pueden ser causados por las diferencias en la información que las agencias reciben. Para asegurar que su información esté actualizada, pídale una copia de su reporte de crédito a cada agencia de reportes de crédito. </a:t>
            </a: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b="0" baseline="0" noProof="0" dirty="0" smtClean="0">
                <a:solidFill>
                  <a:schemeClr val="tx1">
                    <a:lumMod val="75000"/>
                    <a:lumOff val="25000"/>
                  </a:schemeClr>
                </a:solidFill>
              </a:rPr>
              <a:t>La ley federal prohíbe que cierta información (ej. origen étnico, religión, género o estado marital) sea reflejada en los puntajes.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_tradnl" noProof="0" dirty="0" smtClean="0">
              <a:solidFill>
                <a:schemeClr val="tx1">
                  <a:lumMod val="75000"/>
                  <a:lumOff val="25000"/>
                </a:schemeClr>
              </a:solidFill>
            </a:endParaRPr>
          </a:p>
          <a:p>
            <a:pPr marL="0" lvl="1">
              <a:spcBef>
                <a:spcPts val="1223"/>
              </a:spcBef>
            </a:pPr>
            <a:r>
              <a:rPr lang="es-ES_tradnl" noProof="0" dirty="0" smtClean="0">
                <a:solidFill>
                  <a:schemeClr val="tx1">
                    <a:lumMod val="75000"/>
                    <a:lumOff val="25000"/>
                  </a:schemeClr>
                </a:solidFill>
                <a:ea typeface="ＭＳ Ｐゴシック" pitchFamily="34" charset="-128"/>
              </a:rPr>
              <a:t>&lt;haga clic</a:t>
            </a:r>
            <a:r>
              <a:rPr lang="es-ES_tradnl" baseline="0" noProof="0" dirty="0" smtClean="0">
                <a:solidFill>
                  <a:schemeClr val="tx1">
                    <a:lumMod val="75000"/>
                    <a:lumOff val="25000"/>
                  </a:schemeClr>
                </a:solidFill>
                <a:ea typeface="ＭＳ Ｐゴシック" pitchFamily="34" charset="-128"/>
              </a:rPr>
              <a:t> para la siguiente diapositiva</a:t>
            </a:r>
            <a:r>
              <a:rPr lang="es-ES_tradnl" noProof="0" dirty="0" smtClean="0">
                <a:solidFill>
                  <a:schemeClr val="tx1">
                    <a:lumMod val="75000"/>
                    <a:lumOff val="25000"/>
                  </a:schemeClr>
                </a:solidFill>
                <a:ea typeface="ＭＳ Ｐゴシック" pitchFamily="34" charset="-128"/>
              </a:rPr>
              <a:t>&gt;</a:t>
            </a:r>
          </a:p>
          <a:p>
            <a:endParaRPr lang="es-ES_tradnl" noProof="0" dirty="0" smtClean="0"/>
          </a:p>
          <a:p>
            <a:pPr eaLnBrk="1" hangingPunct="1"/>
            <a:endParaRPr lang="es-ES_tradnl" noProof="0" dirty="0" smtClean="0">
              <a:latin typeface="Arial" pitchFamily="34" charset="0"/>
            </a:endParaRPr>
          </a:p>
        </p:txBody>
      </p:sp>
      <p:sp>
        <p:nvSpPr>
          <p:cNvPr id="5" name="Slide Number Placeholder 3"/>
          <p:cNvSpPr txBox="1">
            <a:spLocks/>
          </p:cNvSpPr>
          <p:nvPr/>
        </p:nvSpPr>
        <p:spPr>
          <a:xfrm>
            <a:off x="0" y="8896879"/>
            <a:ext cx="1399540" cy="386821"/>
          </a:xfrm>
          <a:prstGeom prst="rect">
            <a:avLst/>
          </a:prstGeom>
        </p:spPr>
        <p:txBody>
          <a:bodyPr lIns="93028" tIns="46514" rIns="93028" bIns="46514"/>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9085"/>
            <a:fld id="{D1B90812-0B77-449E-AACC-F8C52DA348E8}" type="slidenum">
              <a:rPr lang="en-US" sz="1200">
                <a:latin typeface="News Gothic Std" pitchFamily="34" charset="0"/>
              </a:rPr>
              <a:pPr marL="279085"/>
              <a:t>30</a:t>
            </a:fld>
            <a:endParaRPr lang="en-US" sz="1200" dirty="0">
              <a:latin typeface="News Gothic Std" pitchFamily="34" charset="0"/>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676" y="3272504"/>
            <a:ext cx="699770" cy="6962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30986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1026"/>
          <p:cNvSpPr>
            <a:spLocks noGrp="1" noRot="1" noChangeAspect="1" noChangeArrowheads="1" noTextEdit="1"/>
          </p:cNvSpPr>
          <p:nvPr>
            <p:ph type="sldImg"/>
          </p:nvPr>
        </p:nvSpPr>
        <p:spPr>
          <a:xfrm>
            <a:off x="4187825" y="1004888"/>
            <a:ext cx="2373313" cy="1781175"/>
          </a:xfrm>
          <a:ln/>
        </p:spPr>
      </p:sp>
      <p:sp>
        <p:nvSpPr>
          <p:cNvPr id="57348" name="Rectangle 1027"/>
          <p:cNvSpPr>
            <a:spLocks noGrp="1" noChangeArrowheads="1"/>
          </p:cNvSpPr>
          <p:nvPr>
            <p:ph type="body" idx="1"/>
          </p:nvPr>
        </p:nvSpPr>
        <p:spPr>
          <a:xfrm>
            <a:off x="1452995" y="2923721"/>
            <a:ext cx="4611678" cy="566370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lvl="0"/>
            <a:r>
              <a:rPr lang="es-ES_tradnl" b="1" noProof="0" dirty="0" smtClean="0">
                <a:solidFill>
                  <a:schemeClr val="tx1">
                    <a:lumMod val="75000"/>
                    <a:lumOff val="25000"/>
                  </a:schemeClr>
                </a:solidFill>
              </a:rPr>
              <a:t>Usos del</a:t>
            </a:r>
            <a:r>
              <a:rPr lang="es-ES_tradnl" b="1" baseline="0" noProof="0" dirty="0" smtClean="0">
                <a:solidFill>
                  <a:schemeClr val="tx1">
                    <a:lumMod val="75000"/>
                    <a:lumOff val="25000"/>
                  </a:schemeClr>
                </a:solidFill>
              </a:rPr>
              <a:t> Reporte de Crédito</a:t>
            </a:r>
            <a:endParaRPr lang="es-ES_tradnl" b="1" noProof="0" dirty="0" smtClean="0">
              <a:solidFill>
                <a:schemeClr val="tx1">
                  <a:lumMod val="75000"/>
                  <a:lumOff val="25000"/>
                </a:schemeClr>
              </a:solidFill>
            </a:endParaRPr>
          </a:p>
          <a:p>
            <a:pPr>
              <a:spcBef>
                <a:spcPts val="1831"/>
              </a:spcBef>
            </a:pPr>
            <a:r>
              <a:rPr lang="es-ES_tradnl" b="1" noProof="0" dirty="0" smtClean="0">
                <a:solidFill>
                  <a:schemeClr val="tx1">
                    <a:lumMod val="75000"/>
                    <a:lumOff val="25000"/>
                  </a:schemeClr>
                </a:solidFill>
              </a:rPr>
              <a:t>Diga: </a:t>
            </a:r>
            <a:r>
              <a:rPr lang="es-ES_tradnl" b="0" noProof="0" dirty="0" smtClean="0">
                <a:solidFill>
                  <a:schemeClr val="tx1">
                    <a:lumMod val="75000"/>
                    <a:lumOff val="25000"/>
                  </a:schemeClr>
                </a:solidFill>
              </a:rPr>
              <a:t>Esta</a:t>
            </a:r>
            <a:r>
              <a:rPr lang="es-ES_tradnl" b="0" baseline="0" noProof="0" dirty="0" smtClean="0">
                <a:solidFill>
                  <a:schemeClr val="tx1">
                    <a:lumMod val="75000"/>
                    <a:lumOff val="25000"/>
                  </a:schemeClr>
                </a:solidFill>
              </a:rPr>
              <a:t> información lo puede afectar cuando quiera:</a:t>
            </a:r>
            <a:endParaRPr lang="es-ES_tradnl" strike="sngStrike" noProof="0" dirty="0" smtClean="0">
              <a:solidFill>
                <a:schemeClr val="tx1">
                  <a:lumMod val="75000"/>
                  <a:lumOff val="25000"/>
                </a:schemeClr>
              </a:solidFill>
            </a:endParaRPr>
          </a:p>
          <a:p>
            <a:pPr marL="279085" lvl="1" indent="-279085">
              <a:spcBef>
                <a:spcPts val="610"/>
              </a:spcBef>
              <a:spcAft>
                <a:spcPts val="306"/>
              </a:spcAft>
              <a:buBlip>
                <a:blip r:embed="rId3"/>
              </a:buBlip>
            </a:pPr>
            <a:r>
              <a:rPr lang="es-ES_tradnl" noProof="0" dirty="0" smtClean="0">
                <a:solidFill>
                  <a:schemeClr val="tx1">
                    <a:lumMod val="75000"/>
                    <a:lumOff val="25000"/>
                  </a:schemeClr>
                </a:solidFill>
              </a:rPr>
              <a:t>Pedir un préstamo u otro</a:t>
            </a:r>
            <a:r>
              <a:rPr lang="es-ES_tradnl" baseline="0" noProof="0" dirty="0" smtClean="0">
                <a:solidFill>
                  <a:schemeClr val="tx1">
                    <a:lumMod val="75000"/>
                    <a:lumOff val="25000"/>
                  </a:schemeClr>
                </a:solidFill>
              </a:rPr>
              <a:t> tipo de crédito (¡y en la tasa de interés del préstamo!) </a:t>
            </a:r>
          </a:p>
          <a:p>
            <a:pPr marL="279085" lvl="1" indent="-279085">
              <a:spcBef>
                <a:spcPts val="610"/>
              </a:spcBef>
              <a:spcAft>
                <a:spcPts val="306"/>
              </a:spcAft>
              <a:buBlip>
                <a:blip r:embed="rId3"/>
              </a:buBlip>
            </a:pPr>
            <a:r>
              <a:rPr lang="es-ES_tradnl" noProof="0" dirty="0" smtClean="0">
                <a:solidFill>
                  <a:schemeClr val="tx1">
                    <a:lumMod val="75000"/>
                    <a:lumOff val="25000"/>
                  </a:schemeClr>
                </a:solidFill>
              </a:rPr>
              <a:t>Obtener un trabajo </a:t>
            </a:r>
          </a:p>
          <a:p>
            <a:pPr marL="279085" lvl="1" indent="-279085">
              <a:spcBef>
                <a:spcPts val="610"/>
              </a:spcBef>
              <a:spcAft>
                <a:spcPts val="306"/>
              </a:spcAft>
              <a:buBlip>
                <a:blip r:embed="rId3"/>
              </a:buBlip>
            </a:pPr>
            <a:r>
              <a:rPr lang="es-ES_tradnl" noProof="0" dirty="0" smtClean="0">
                <a:solidFill>
                  <a:schemeClr val="tx1">
                    <a:lumMod val="75000"/>
                    <a:lumOff val="25000"/>
                  </a:schemeClr>
                </a:solidFill>
              </a:rPr>
              <a:t>Poder alquilar un apartamento y/o la cantidad del depósito de seguro. </a:t>
            </a:r>
          </a:p>
          <a:p>
            <a:pPr marL="279085" lvl="1" indent="-279085">
              <a:spcBef>
                <a:spcPts val="610"/>
              </a:spcBef>
              <a:spcAft>
                <a:spcPts val="306"/>
              </a:spcAft>
              <a:buBlip>
                <a:blip r:embed="rId3"/>
              </a:buBlip>
            </a:pPr>
            <a:r>
              <a:rPr lang="es-ES_tradnl" noProof="0" dirty="0" smtClean="0">
                <a:solidFill>
                  <a:schemeClr val="tx1">
                    <a:lumMod val="75000"/>
                    <a:lumOff val="25000"/>
                  </a:schemeClr>
                </a:solidFill>
              </a:rPr>
              <a:t>Obtener seguros </a:t>
            </a:r>
          </a:p>
          <a:p>
            <a:pPr marL="0" lvl="1" indent="0">
              <a:spcBef>
                <a:spcPts val="610"/>
              </a:spcBef>
              <a:spcAft>
                <a:spcPts val="306"/>
              </a:spcAft>
              <a:buNone/>
            </a:pPr>
            <a:endParaRPr lang="es-ES_tradnl" noProof="0" dirty="0" smtClean="0">
              <a:solidFill>
                <a:schemeClr val="tx1">
                  <a:lumMod val="75000"/>
                  <a:lumOff val="25000"/>
                </a:schemeClr>
              </a:solidFill>
            </a:endParaRPr>
          </a:p>
          <a:p>
            <a:pPr marL="0" lvl="1" indent="0">
              <a:spcBef>
                <a:spcPts val="610"/>
              </a:spcBef>
              <a:spcAft>
                <a:spcPts val="306"/>
              </a:spcAft>
              <a:buNone/>
            </a:pPr>
            <a:r>
              <a:rPr lang="es-ES_tradnl" noProof="0" dirty="0" smtClean="0">
                <a:solidFill>
                  <a:schemeClr val="tx1">
                    <a:lumMod val="75000"/>
                    <a:lumOff val="25000"/>
                  </a:schemeClr>
                </a:solidFill>
              </a:rPr>
              <a:t>Teng</a:t>
            </a:r>
            <a:r>
              <a:rPr lang="es-ES_tradnl" baseline="0" noProof="0" dirty="0" smtClean="0">
                <a:solidFill>
                  <a:schemeClr val="tx1">
                    <a:lumMod val="75000"/>
                    <a:lumOff val="25000"/>
                  </a:schemeClr>
                </a:solidFill>
              </a:rPr>
              <a:t>a en cuenta que las agencias de reporte de crédito no toman decisiones de crédito.  Estás agencias simplemente reportan la información provista por los acreedores.  La información puede afectar su habilidad de obtener el próximo préstamo. </a:t>
            </a:r>
            <a:r>
              <a:rPr lang="es-ES_tradnl" noProof="0" dirty="0" smtClean="0">
                <a:solidFill>
                  <a:schemeClr val="tx1">
                    <a:lumMod val="75000"/>
                    <a:lumOff val="25000"/>
                  </a:schemeClr>
                </a:solidFill>
              </a:rPr>
              <a:t> </a:t>
            </a:r>
          </a:p>
          <a:p>
            <a:endParaRPr lang="en-US" dirty="0" smtClean="0">
              <a:solidFill>
                <a:schemeClr val="tx1">
                  <a:lumMod val="75000"/>
                  <a:lumOff val="25000"/>
                </a:schemeClr>
              </a:solidFill>
            </a:endParaRPr>
          </a:p>
          <a:p>
            <a:endParaRPr lang="en-US" dirty="0">
              <a:solidFill>
                <a:schemeClr val="tx1">
                  <a:lumMod val="75000"/>
                  <a:lumOff val="25000"/>
                </a:schemeClr>
              </a:solidFill>
              <a:latin typeface="Arial" pitchFamily="34" charset="0"/>
            </a:endParaRPr>
          </a:p>
          <a:p>
            <a:pPr marL="0" lvl="1">
              <a:spcBef>
                <a:spcPts val="1223"/>
              </a:spcBef>
            </a:pPr>
            <a:r>
              <a:rPr lang="es-ES_tradnl" noProof="0" dirty="0" smtClean="0">
                <a:solidFill>
                  <a:schemeClr val="tx1">
                    <a:lumMod val="75000"/>
                    <a:lumOff val="25000"/>
                  </a:schemeClr>
                </a:solidFill>
                <a:ea typeface="ＭＳ Ｐゴシック" pitchFamily="34" charset="-128"/>
              </a:rPr>
              <a:t>&lt;haga clic</a:t>
            </a:r>
            <a:r>
              <a:rPr lang="es-ES_tradnl" baseline="0" noProof="0" dirty="0" smtClean="0">
                <a:solidFill>
                  <a:schemeClr val="tx1">
                    <a:lumMod val="75000"/>
                    <a:lumOff val="25000"/>
                  </a:schemeClr>
                </a:solidFill>
                <a:ea typeface="ＭＳ Ｐゴシック" pitchFamily="34" charset="-128"/>
              </a:rPr>
              <a:t> para la siguiente diapositiva</a:t>
            </a:r>
            <a:r>
              <a:rPr lang="es-ES_tradnl" noProof="0" dirty="0" smtClean="0">
                <a:solidFill>
                  <a:schemeClr val="tx1">
                    <a:lumMod val="75000"/>
                    <a:lumOff val="25000"/>
                  </a:schemeClr>
                </a:solidFill>
                <a:ea typeface="ＭＳ Ｐゴシック" pitchFamily="34" charset="-128"/>
              </a:rPr>
              <a:t>&gt;</a:t>
            </a:r>
          </a:p>
          <a:p>
            <a:r>
              <a:rPr lang="en-US" dirty="0" smtClean="0">
                <a:solidFill>
                  <a:schemeClr val="tx1">
                    <a:lumMod val="75000"/>
                    <a:lumOff val="25000"/>
                  </a:schemeClr>
                </a:solidFill>
                <a:latin typeface="Arial" pitchFamily="34" charset="0"/>
              </a:rPr>
              <a:t>	</a:t>
            </a:r>
          </a:p>
          <a:p>
            <a:endParaRPr lang="en-US" dirty="0" smtClean="0">
              <a:latin typeface="Arial" pitchFamily="34" charset="0"/>
            </a:endParaRPr>
          </a:p>
          <a:p>
            <a:pPr eaLnBrk="1" hangingPunct="1"/>
            <a:endParaRPr lang="en-US" b="1" dirty="0" smtClean="0">
              <a:latin typeface="Arial" pitchFamily="34" charset="0"/>
            </a:endParaRPr>
          </a:p>
          <a:p>
            <a:pPr eaLnBrk="1" hangingPunct="1"/>
            <a:endParaRPr lang="en-US" dirty="0" smtClean="0">
              <a:latin typeface="Arial" pitchFamily="34" charset="0"/>
            </a:endParaRPr>
          </a:p>
        </p:txBody>
      </p:sp>
      <p:sp>
        <p:nvSpPr>
          <p:cNvPr id="5" name="Slide Number Placeholder 3"/>
          <p:cNvSpPr txBox="1">
            <a:spLocks/>
          </p:cNvSpPr>
          <p:nvPr/>
        </p:nvSpPr>
        <p:spPr>
          <a:xfrm>
            <a:off x="0" y="8896879"/>
            <a:ext cx="1399540" cy="386821"/>
          </a:xfrm>
          <a:prstGeom prst="rect">
            <a:avLst/>
          </a:prstGeom>
        </p:spPr>
        <p:txBody>
          <a:bodyPr lIns="93028" tIns="46514" rIns="93028" bIns="46514"/>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9085"/>
            <a:fld id="{D1B90812-0B77-449E-AACC-F8C52DA348E8}" type="slidenum">
              <a:rPr lang="en-US" sz="1200">
                <a:latin typeface="News Gothic Std" pitchFamily="34" charset="0"/>
              </a:rPr>
              <a:pPr marL="279085"/>
              <a:t>31</a:t>
            </a:fld>
            <a:endParaRPr lang="en-US" sz="1200" dirty="0">
              <a:latin typeface="News Gothic Std" pitchFamily="34" charset="0"/>
            </a:endParaRP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676" y="3272504"/>
            <a:ext cx="699770" cy="6962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26089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87825" y="1004888"/>
            <a:ext cx="2373313" cy="1781175"/>
          </a:xfrm>
        </p:spPr>
      </p:sp>
      <p:sp>
        <p:nvSpPr>
          <p:cNvPr id="3" name="Notes Placeholder 2"/>
          <p:cNvSpPr>
            <a:spLocks noGrp="1"/>
          </p:cNvSpPr>
          <p:nvPr>
            <p:ph type="body" idx="1"/>
          </p:nvPr>
        </p:nvSpPr>
        <p:spPr>
          <a:xfrm>
            <a:off x="1452995" y="2660650"/>
            <a:ext cx="5246255" cy="6623050"/>
          </a:xfrm>
        </p:spPr>
        <p:txBody>
          <a:bodyPr/>
          <a:lstStyle/>
          <a:p>
            <a:pPr>
              <a:spcBef>
                <a:spcPts val="610"/>
              </a:spcBef>
            </a:pPr>
            <a:r>
              <a:rPr lang="es-ES_tradnl" b="1" noProof="0" dirty="0" smtClean="0">
                <a:solidFill>
                  <a:schemeClr val="tx1">
                    <a:lumMod val="75000"/>
                    <a:lumOff val="25000"/>
                  </a:schemeClr>
                </a:solidFill>
                <a:ea typeface="ＭＳ Ｐゴシック" pitchFamily="1" charset="-128"/>
              </a:rPr>
              <a:t>Solicitando Crédito, cont.</a:t>
            </a:r>
          </a:p>
          <a:p>
            <a:pPr>
              <a:spcBef>
                <a:spcPts val="1831"/>
              </a:spcBef>
              <a:spcAft>
                <a:spcPts val="610"/>
              </a:spcAft>
            </a:pPr>
            <a:r>
              <a:rPr lang="es-ES_tradnl" b="1" noProof="0" dirty="0" smtClean="0">
                <a:solidFill>
                  <a:schemeClr val="tx1">
                    <a:lumMod val="75000"/>
                    <a:lumOff val="25000"/>
                  </a:schemeClr>
                </a:solidFill>
                <a:ea typeface="ＭＳ Ｐゴシック" pitchFamily="34" charset="-128"/>
              </a:rPr>
              <a:t>Refiérase a la hoja de información</a:t>
            </a:r>
            <a:r>
              <a:rPr lang="es-ES_tradnl" noProof="0" dirty="0" smtClean="0">
                <a:solidFill>
                  <a:schemeClr val="tx1">
                    <a:lumMod val="75000"/>
                    <a:lumOff val="25000"/>
                  </a:schemeClr>
                </a:solidFill>
                <a:ea typeface="ＭＳ Ｐゴシック" pitchFamily="34" charset="-128"/>
              </a:rPr>
              <a:t>: </a:t>
            </a:r>
            <a:r>
              <a:rPr lang="es-ES_tradnl" i="1" noProof="0" dirty="0" smtClean="0">
                <a:solidFill>
                  <a:schemeClr val="tx1">
                    <a:lumMod val="75000"/>
                    <a:lumOff val="25000"/>
                  </a:schemeClr>
                </a:solidFill>
                <a:ea typeface="ＭＳ Ｐゴシック" pitchFamily="34" charset="-128"/>
              </a:rPr>
              <a:t>Solicitando y usando</a:t>
            </a:r>
            <a:r>
              <a:rPr lang="es-ES_tradnl" i="1" baseline="0" noProof="0" dirty="0" smtClean="0">
                <a:solidFill>
                  <a:schemeClr val="tx1">
                    <a:lumMod val="75000"/>
                    <a:lumOff val="25000"/>
                  </a:schemeClr>
                </a:solidFill>
                <a:ea typeface="ＭＳ Ｐゴシック" pitchFamily="34" charset="-128"/>
              </a:rPr>
              <a:t> Crédito.</a:t>
            </a:r>
          </a:p>
          <a:p>
            <a:pPr>
              <a:spcBef>
                <a:spcPts val="1831"/>
              </a:spcBef>
              <a:spcAft>
                <a:spcPts val="610"/>
              </a:spcAft>
            </a:pPr>
            <a:endParaRPr lang="es-ES_tradnl" noProof="0" dirty="0" smtClean="0">
              <a:solidFill>
                <a:schemeClr val="tx1">
                  <a:lumMod val="75000"/>
                  <a:lumOff val="25000"/>
                </a:schemeClr>
              </a:solidFill>
              <a:ea typeface="ＭＳ Ｐゴシック" pitchFamily="34" charset="-128"/>
            </a:endParaRPr>
          </a:p>
          <a:p>
            <a:pPr>
              <a:spcBef>
                <a:spcPts val="610"/>
              </a:spcBef>
              <a:spcAft>
                <a:spcPts val="610"/>
              </a:spcAft>
            </a:pPr>
            <a:r>
              <a:rPr lang="es-ES_tradnl" b="1" noProof="0" dirty="0" smtClean="0">
                <a:solidFill>
                  <a:schemeClr val="tx1">
                    <a:lumMod val="75000"/>
                    <a:lumOff val="25000"/>
                  </a:schemeClr>
                </a:solidFill>
                <a:ea typeface="ＭＳ Ｐゴシック" pitchFamily="34" charset="-128"/>
              </a:rPr>
              <a:t>Diga:</a:t>
            </a:r>
            <a:r>
              <a:rPr lang="es-ES_tradnl" noProof="0" dirty="0" smtClean="0">
                <a:solidFill>
                  <a:schemeClr val="tx1">
                    <a:lumMod val="75000"/>
                    <a:lumOff val="25000"/>
                  </a:schemeClr>
                </a:solidFill>
                <a:ea typeface="ＭＳ Ｐゴシック" pitchFamily="34" charset="-128"/>
              </a:rPr>
              <a:t> Teniendo</a:t>
            </a:r>
            <a:r>
              <a:rPr lang="es-ES_tradnl" baseline="0" noProof="0" dirty="0" smtClean="0">
                <a:solidFill>
                  <a:schemeClr val="tx1">
                    <a:lumMod val="75000"/>
                    <a:lumOff val="25000"/>
                  </a:schemeClr>
                </a:solidFill>
                <a:ea typeface="ＭＳ Ｐゴシック" pitchFamily="34" charset="-128"/>
              </a:rPr>
              <a:t> en mente </a:t>
            </a:r>
            <a:r>
              <a:rPr lang="es-ES_tradnl" noProof="0" dirty="0" smtClean="0">
                <a:solidFill>
                  <a:schemeClr val="tx1">
                    <a:lumMod val="75000"/>
                    <a:lumOff val="25000"/>
                  </a:schemeClr>
                </a:solidFill>
                <a:ea typeface="ＭＳ Ｐゴシック" pitchFamily="34" charset="-128"/>
              </a:rPr>
              <a:t>los consejos de control</a:t>
            </a:r>
            <a:r>
              <a:rPr lang="es-ES_tradnl" baseline="0" noProof="0" dirty="0" smtClean="0">
                <a:solidFill>
                  <a:schemeClr val="tx1">
                    <a:lumMod val="75000"/>
                    <a:lumOff val="25000"/>
                  </a:schemeClr>
                </a:solidFill>
                <a:ea typeface="ＭＳ Ｐゴシック" pitchFamily="34" charset="-128"/>
              </a:rPr>
              <a:t> de crédito, usemos la gráfica en su hoja de información y conversemos sobre una compra que queremos hacer con crédito. </a:t>
            </a:r>
            <a:endParaRPr lang="es-ES_tradnl" noProof="0" dirty="0" smtClean="0">
              <a:solidFill>
                <a:schemeClr val="tx1">
                  <a:lumMod val="75000"/>
                  <a:lumOff val="25000"/>
                </a:schemeClr>
              </a:solidFill>
              <a:ea typeface="ＭＳ Ｐゴシック" pitchFamily="34" charset="-128"/>
            </a:endParaRPr>
          </a:p>
          <a:p>
            <a:pPr>
              <a:spcBef>
                <a:spcPts val="610"/>
              </a:spcBef>
              <a:spcAft>
                <a:spcPts val="610"/>
              </a:spcAft>
            </a:pPr>
            <a:r>
              <a:rPr lang="es-ES_tradnl" b="1" noProof="0" dirty="0" smtClean="0">
                <a:solidFill>
                  <a:schemeClr val="tx1">
                    <a:lumMod val="75000"/>
                    <a:lumOff val="25000"/>
                  </a:schemeClr>
                </a:solidFill>
                <a:ea typeface="ＭＳ Ｐゴシック" pitchFamily="34" charset="-128"/>
              </a:rPr>
              <a:t>Pregunte:</a:t>
            </a:r>
            <a:r>
              <a:rPr lang="es-ES_tradnl" b="1" baseline="0" noProof="0" dirty="0" smtClean="0">
                <a:solidFill>
                  <a:schemeClr val="tx1">
                    <a:lumMod val="75000"/>
                    <a:lumOff val="25000"/>
                  </a:schemeClr>
                </a:solidFill>
                <a:ea typeface="ＭＳ Ｐゴシック" pitchFamily="34" charset="-128"/>
              </a:rPr>
              <a:t> </a:t>
            </a:r>
            <a:r>
              <a:rPr lang="es-ES_tradnl" b="0" baseline="0" noProof="0" dirty="0" smtClean="0">
                <a:solidFill>
                  <a:schemeClr val="tx1">
                    <a:lumMod val="75000"/>
                    <a:lumOff val="25000"/>
                  </a:schemeClr>
                </a:solidFill>
                <a:ea typeface="ＭＳ Ｐゴシック" pitchFamily="34" charset="-128"/>
              </a:rPr>
              <a:t>¿Está considerando algún tratamiento que no este cubierto por su seguro? </a:t>
            </a:r>
            <a:r>
              <a:rPr lang="es-ES_tradnl" noProof="0" dirty="0" smtClean="0">
                <a:solidFill>
                  <a:schemeClr val="tx1">
                    <a:lumMod val="75000"/>
                    <a:lumOff val="25000"/>
                  </a:schemeClr>
                </a:solidFill>
                <a:ea typeface="ＭＳ Ｐゴシック" pitchFamily="34" charset="-128"/>
              </a:rPr>
              <a:t>(Obtenga</a:t>
            </a:r>
            <a:r>
              <a:rPr lang="es-ES_tradnl" baseline="0" noProof="0" dirty="0" smtClean="0">
                <a:solidFill>
                  <a:schemeClr val="tx1">
                    <a:lumMod val="75000"/>
                    <a:lumOff val="25000"/>
                  </a:schemeClr>
                </a:solidFill>
                <a:ea typeface="ＭＳ Ｐゴシック" pitchFamily="34" charset="-128"/>
              </a:rPr>
              <a:t> </a:t>
            </a:r>
            <a:r>
              <a:rPr lang="es-ES_tradnl" noProof="0" dirty="0" smtClean="0">
                <a:solidFill>
                  <a:schemeClr val="tx1">
                    <a:lumMod val="75000"/>
                    <a:lumOff val="25000"/>
                  </a:schemeClr>
                </a:solidFill>
                <a:ea typeface="ＭＳ Ｐゴシック" pitchFamily="34" charset="-128"/>
              </a:rPr>
              <a:t>un ejemplo del grupo, preferiblemente algo que incite</a:t>
            </a:r>
            <a:r>
              <a:rPr lang="es-ES_tradnl" baseline="0" noProof="0" dirty="0" smtClean="0">
                <a:solidFill>
                  <a:schemeClr val="tx1">
                    <a:lumMod val="75000"/>
                    <a:lumOff val="25000"/>
                  </a:schemeClr>
                </a:solidFill>
                <a:ea typeface="ＭＳ Ｐゴシック" pitchFamily="34" charset="-128"/>
              </a:rPr>
              <a:t> </a:t>
            </a:r>
            <a:r>
              <a:rPr lang="es-ES_tradnl" noProof="0" dirty="0" smtClean="0">
                <a:solidFill>
                  <a:schemeClr val="tx1">
                    <a:lumMod val="75000"/>
                    <a:lumOff val="25000"/>
                  </a:schemeClr>
                </a:solidFill>
                <a:ea typeface="ＭＳ Ｐゴシック" pitchFamily="34" charset="-128"/>
              </a:rPr>
              <a:t>la imaginación del grupo)</a:t>
            </a:r>
          </a:p>
          <a:p>
            <a:pPr>
              <a:spcBef>
                <a:spcPts val="610"/>
              </a:spcBef>
              <a:spcAft>
                <a:spcPts val="610"/>
              </a:spcAft>
            </a:pPr>
            <a:endParaRPr lang="es-ES_tradnl" noProof="0" dirty="0" smtClean="0">
              <a:solidFill>
                <a:schemeClr val="tx1">
                  <a:lumMod val="75000"/>
                  <a:lumOff val="25000"/>
                </a:schemeClr>
              </a:solidFill>
              <a:ea typeface="ＭＳ Ｐゴシック" pitchFamily="34" charset="-128"/>
            </a:endParaRPr>
          </a:p>
          <a:p>
            <a:pPr>
              <a:spcBef>
                <a:spcPts val="610"/>
              </a:spcBef>
              <a:spcAft>
                <a:spcPts val="610"/>
              </a:spcAft>
            </a:pPr>
            <a:r>
              <a:rPr lang="es-ES_tradnl" b="1" noProof="0" dirty="0" smtClean="0">
                <a:solidFill>
                  <a:schemeClr val="tx1">
                    <a:lumMod val="75000"/>
                    <a:lumOff val="25000"/>
                  </a:schemeClr>
                </a:solidFill>
                <a:ea typeface="ＭＳ Ｐゴシック" pitchFamily="34" charset="-128"/>
              </a:rPr>
              <a:t>Use</a:t>
            </a:r>
            <a:r>
              <a:rPr lang="es-ES_tradnl" b="0" baseline="0" noProof="0" dirty="0" smtClean="0">
                <a:solidFill>
                  <a:schemeClr val="tx1">
                    <a:lumMod val="75000"/>
                    <a:lumOff val="25000"/>
                  </a:schemeClr>
                </a:solidFill>
                <a:ea typeface="ＭＳ Ｐゴシック" pitchFamily="34" charset="-128"/>
              </a:rPr>
              <a:t> el tiempo que queda para hablar sobre los diferentes puntos en la gráfica y conteste cualquier pregunta que resulte mientras le ayuda a los participantes con este ejercicio. Déjelos que participen y pregunten lo máximo posible. Tómese el tiempo necesario para ofrecer respuestas completas y claras.</a:t>
            </a:r>
            <a:endParaRPr lang="es-ES_tradnl" noProof="0" dirty="0" smtClean="0">
              <a:solidFill>
                <a:schemeClr val="tx1">
                  <a:lumMod val="75000"/>
                  <a:lumOff val="25000"/>
                </a:schemeClr>
              </a:solidFill>
              <a:ea typeface="ＭＳ Ｐゴシック" pitchFamily="34" charset="-128"/>
            </a:endParaRPr>
          </a:p>
          <a:p>
            <a:pPr>
              <a:spcBef>
                <a:spcPts val="610"/>
              </a:spcBef>
              <a:spcAft>
                <a:spcPts val="610"/>
              </a:spcAft>
            </a:pPr>
            <a:r>
              <a:rPr lang="es-ES_tradnl" b="1" noProof="0" dirty="0" smtClean="0">
                <a:solidFill>
                  <a:schemeClr val="tx1">
                    <a:lumMod val="75000"/>
                    <a:lumOff val="25000"/>
                  </a:schemeClr>
                </a:solidFill>
                <a:ea typeface="ＭＳ Ｐゴシック" pitchFamily="34" charset="-128"/>
              </a:rPr>
              <a:t>Explique</a:t>
            </a:r>
            <a:r>
              <a:rPr lang="es-ES_tradnl" b="1" baseline="0" noProof="0" dirty="0" smtClean="0">
                <a:solidFill>
                  <a:schemeClr val="tx1">
                    <a:lumMod val="75000"/>
                    <a:lumOff val="25000"/>
                  </a:schemeClr>
                </a:solidFill>
                <a:ea typeface="ＭＳ Ｐゴシック" pitchFamily="34" charset="-128"/>
              </a:rPr>
              <a:t> </a:t>
            </a:r>
            <a:r>
              <a:rPr lang="es-ES_tradnl" b="0" baseline="0" noProof="0" dirty="0" smtClean="0">
                <a:solidFill>
                  <a:schemeClr val="tx1">
                    <a:lumMod val="75000"/>
                    <a:lumOff val="25000"/>
                  </a:schemeClr>
                </a:solidFill>
                <a:ea typeface="ＭＳ Ｐゴシック" pitchFamily="34" charset="-128"/>
              </a:rPr>
              <a:t>los puntos que puedan surgir durante la conversación</a:t>
            </a:r>
            <a:r>
              <a:rPr lang="es-ES_tradnl" noProof="0" dirty="0" smtClean="0">
                <a:solidFill>
                  <a:schemeClr val="tx1">
                    <a:lumMod val="75000"/>
                    <a:lumOff val="25000"/>
                  </a:schemeClr>
                </a:solidFill>
                <a:ea typeface="ＭＳ Ｐゴシック" pitchFamily="34" charset="-128"/>
              </a:rPr>
              <a:t>:  </a:t>
            </a:r>
          </a:p>
          <a:p>
            <a:pPr marL="279085" lvl="1" indent="-279085">
              <a:spcBef>
                <a:spcPts val="407"/>
              </a:spcBef>
              <a:spcAft>
                <a:spcPts val="407"/>
              </a:spcAft>
              <a:buBlip>
                <a:blip r:embed="rId3"/>
              </a:buBlip>
            </a:pPr>
            <a:r>
              <a:rPr lang="es-ES_tradnl" noProof="0" dirty="0" smtClean="0">
                <a:solidFill>
                  <a:schemeClr val="tx1">
                    <a:lumMod val="75000"/>
                    <a:lumOff val="25000"/>
                  </a:schemeClr>
                </a:solidFill>
              </a:rPr>
              <a:t>Usuarios</a:t>
            </a:r>
            <a:r>
              <a:rPr lang="es-ES_tradnl" baseline="0" noProof="0" dirty="0" smtClean="0">
                <a:solidFill>
                  <a:schemeClr val="tx1">
                    <a:lumMod val="75000"/>
                    <a:lumOff val="25000"/>
                  </a:schemeClr>
                </a:solidFill>
              </a:rPr>
              <a:t> de tarjetas de crédito inteligentes buscan una tarjeta con el mínimo costo total (es decir  - con la tasa de interés más baja para pagar menos cada mes, y con los cargos más bajos, o sin cargos) y después hacer pagos mayores al mínimo y poder cancelar la deuda más rápido. </a:t>
            </a:r>
            <a:endParaRPr lang="es-ES_tradnl" noProof="0" dirty="0" smtClean="0">
              <a:solidFill>
                <a:schemeClr val="tx1">
                  <a:lumMod val="75000"/>
                  <a:lumOff val="25000"/>
                </a:schemeClr>
              </a:solidFill>
            </a:endParaRPr>
          </a:p>
          <a:p>
            <a:pPr marL="279085" lvl="1" indent="-279085">
              <a:spcBef>
                <a:spcPts val="407"/>
              </a:spcBef>
              <a:spcAft>
                <a:spcPts val="407"/>
              </a:spcAft>
              <a:buBlip>
                <a:blip r:embed="rId3"/>
              </a:buBlip>
            </a:pPr>
            <a:r>
              <a:rPr lang="es-ES_tradnl" noProof="0" dirty="0" smtClean="0">
                <a:solidFill>
                  <a:schemeClr val="tx1">
                    <a:lumMod val="75000"/>
                    <a:lumOff val="25000"/>
                  </a:schemeClr>
                </a:solidFill>
              </a:rPr>
              <a:t>Buscar la</a:t>
            </a:r>
            <a:r>
              <a:rPr lang="es-ES_tradnl" baseline="0" noProof="0" dirty="0" smtClean="0">
                <a:solidFill>
                  <a:schemeClr val="tx1">
                    <a:lumMod val="75000"/>
                    <a:lumOff val="25000"/>
                  </a:schemeClr>
                </a:solidFill>
              </a:rPr>
              <a:t> tasa de interés más baja es generalmente una buena estrategia para usuarios que asumen que van a mantener un saldo todos los meses. Excepción: si usted mantiene un saldo menos de $1,000, un cargo anual substancial podría negar una tasa de interés baja.</a:t>
            </a:r>
            <a:r>
              <a:rPr lang="es-ES_tradnl" noProof="0" dirty="0" smtClean="0">
                <a:solidFill>
                  <a:schemeClr val="tx1">
                    <a:lumMod val="75000"/>
                    <a:lumOff val="25000"/>
                  </a:schemeClr>
                </a:solidFill>
              </a:rPr>
              <a:t> </a:t>
            </a:r>
          </a:p>
          <a:p>
            <a:pPr marL="279085" lvl="1" indent="-279085">
              <a:spcBef>
                <a:spcPts val="407"/>
              </a:spcBef>
              <a:spcAft>
                <a:spcPts val="407"/>
              </a:spcAft>
              <a:buBlip>
                <a:blip r:embed="rId3"/>
              </a:buBlip>
            </a:pPr>
            <a:r>
              <a:rPr lang="es-ES_tradnl" noProof="0" dirty="0" smtClean="0">
                <a:solidFill>
                  <a:schemeClr val="tx1">
                    <a:lumMod val="75000"/>
                    <a:lumOff val="25000"/>
                  </a:schemeClr>
                </a:solidFill>
              </a:rPr>
              <a:t>Si usted planifica mantener</a:t>
            </a:r>
            <a:r>
              <a:rPr lang="es-ES_tradnl" baseline="0" noProof="0" dirty="0" smtClean="0">
                <a:solidFill>
                  <a:schemeClr val="tx1">
                    <a:lumMod val="75000"/>
                    <a:lumOff val="25000"/>
                  </a:schemeClr>
                </a:solidFill>
              </a:rPr>
              <a:t> un saldo mínimo, busque una tarjeta sin cargos anuales o con la tasa más baja que pueda encontrar. </a:t>
            </a:r>
          </a:p>
          <a:p>
            <a:pPr marL="0" lvl="1" indent="0">
              <a:spcBef>
                <a:spcPts val="407"/>
              </a:spcBef>
              <a:spcAft>
                <a:spcPts val="407"/>
              </a:spcAft>
              <a:buNone/>
            </a:pPr>
            <a:endParaRPr lang="en-US" dirty="0" smtClean="0">
              <a:solidFill>
                <a:schemeClr val="tx1">
                  <a:lumMod val="75000"/>
                  <a:lumOff val="25000"/>
                </a:schemeClr>
              </a:solidFill>
            </a:endParaRPr>
          </a:p>
          <a:p>
            <a:pPr marL="0" lvl="1">
              <a:spcBef>
                <a:spcPts val="1223"/>
              </a:spcBef>
            </a:pPr>
            <a:r>
              <a:rPr lang="es-ES_tradnl" noProof="0" dirty="0" smtClean="0">
                <a:solidFill>
                  <a:schemeClr val="tx1">
                    <a:lumMod val="75000"/>
                    <a:lumOff val="25000"/>
                  </a:schemeClr>
                </a:solidFill>
                <a:ea typeface="ＭＳ Ｐゴシック" pitchFamily="34" charset="-128"/>
              </a:rPr>
              <a:t>&lt;haga clic</a:t>
            </a:r>
            <a:r>
              <a:rPr lang="es-ES_tradnl" baseline="0" noProof="0" dirty="0" smtClean="0">
                <a:solidFill>
                  <a:schemeClr val="tx1">
                    <a:lumMod val="75000"/>
                    <a:lumOff val="25000"/>
                  </a:schemeClr>
                </a:solidFill>
                <a:ea typeface="ＭＳ Ｐゴシック" pitchFamily="34" charset="-128"/>
              </a:rPr>
              <a:t> para la siguiente diapositiva</a:t>
            </a:r>
            <a:r>
              <a:rPr lang="es-ES_tradnl" noProof="0" dirty="0" smtClean="0">
                <a:solidFill>
                  <a:schemeClr val="tx1">
                    <a:lumMod val="75000"/>
                    <a:lumOff val="25000"/>
                  </a:schemeClr>
                </a:solidFill>
                <a:ea typeface="ＭＳ Ｐゴシック" pitchFamily="34" charset="-128"/>
              </a:rPr>
              <a:t>&gt;</a:t>
            </a:r>
          </a:p>
          <a:p>
            <a:endParaRPr lang="en-US" dirty="0" smtClean="0">
              <a:ea typeface="ＭＳ Ｐゴシック" pitchFamily="34" charset="-128"/>
            </a:endParaRPr>
          </a:p>
          <a:p>
            <a:endParaRPr lang="en-US" b="1" dirty="0">
              <a:ea typeface="ＭＳ Ｐゴシック" pitchFamily="34" charset="-128"/>
            </a:endParaRPr>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513" y="3422650"/>
            <a:ext cx="699770" cy="6962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513" y="2660650"/>
            <a:ext cx="699770" cy="6962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6513" y="5556250"/>
            <a:ext cx="699770" cy="696278"/>
          </a:xfrm>
          <a:prstGeom prst="rect">
            <a:avLst/>
          </a:prstGeom>
        </p:spPr>
      </p:pic>
      <p:pic>
        <p:nvPicPr>
          <p:cNvPr id="7"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6515" y="4184650"/>
            <a:ext cx="699771" cy="6962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Slide Number Placeholder 3"/>
          <p:cNvSpPr txBox="1">
            <a:spLocks/>
          </p:cNvSpPr>
          <p:nvPr/>
        </p:nvSpPr>
        <p:spPr>
          <a:xfrm>
            <a:off x="0" y="8896879"/>
            <a:ext cx="1399540" cy="386821"/>
          </a:xfrm>
          <a:prstGeom prst="rect">
            <a:avLst/>
          </a:prstGeom>
        </p:spPr>
        <p:txBody>
          <a:bodyPr lIns="93028" tIns="46514" rIns="93028" bIns="46514"/>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9085"/>
            <a:fld id="{D1B90812-0B77-449E-AACC-F8C52DA348E8}" type="slidenum">
              <a:rPr lang="en-US" sz="1200">
                <a:latin typeface="News Gothic Std" pitchFamily="34" charset="0"/>
              </a:rPr>
              <a:pPr marL="279085"/>
              <a:t>32</a:t>
            </a:fld>
            <a:endParaRPr lang="en-US" sz="1200" dirty="0">
              <a:latin typeface="News Gothic Std" pitchFamily="34" charset="0"/>
            </a:endParaRPr>
          </a:p>
        </p:txBody>
      </p:sp>
    </p:spTree>
    <p:extLst>
      <p:ext uri="{BB962C8B-B14F-4D97-AF65-F5344CB8AC3E}">
        <p14:creationId xmlns:p14="http://schemas.microsoft.com/office/powerpoint/2010/main" val="18704535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1026"/>
          <p:cNvSpPr>
            <a:spLocks noGrp="1" noRot="1" noChangeAspect="1" noChangeArrowheads="1" noTextEdit="1"/>
          </p:cNvSpPr>
          <p:nvPr>
            <p:ph type="sldImg"/>
          </p:nvPr>
        </p:nvSpPr>
        <p:spPr>
          <a:xfrm>
            <a:off x="4187825" y="1004888"/>
            <a:ext cx="2373313" cy="1781175"/>
          </a:xfrm>
          <a:ln/>
        </p:spPr>
      </p:sp>
      <p:sp>
        <p:nvSpPr>
          <p:cNvPr id="55300" name="Rectangle 1027"/>
          <p:cNvSpPr>
            <a:spLocks noGrp="1" noChangeArrowheads="1"/>
          </p:cNvSpPr>
          <p:nvPr>
            <p:ph type="body" idx="1"/>
          </p:nvPr>
        </p:nvSpPr>
        <p:spPr>
          <a:xfrm>
            <a:off x="1452997" y="2923722"/>
            <a:ext cx="4878904" cy="616656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s-ES_tradnl" b="1" noProof="0" dirty="0" smtClean="0">
                <a:solidFill>
                  <a:schemeClr val="tx1">
                    <a:lumMod val="75000"/>
                    <a:lumOff val="25000"/>
                  </a:schemeClr>
                </a:solidFill>
              </a:rPr>
              <a:t>Cree un Plan</a:t>
            </a:r>
          </a:p>
          <a:p>
            <a:pPr>
              <a:spcBef>
                <a:spcPts val="1831"/>
              </a:spcBef>
            </a:pPr>
            <a:r>
              <a:rPr lang="es-ES_tradnl" b="1" noProof="0" dirty="0" smtClean="0">
                <a:solidFill>
                  <a:schemeClr val="tx1">
                    <a:lumMod val="75000"/>
                    <a:lumOff val="25000"/>
                  </a:schemeClr>
                </a:solidFill>
                <a:ea typeface="ＭＳ Ｐゴシック" pitchFamily="34" charset="-128"/>
              </a:rPr>
              <a:t>Pregunte: </a:t>
            </a:r>
            <a:r>
              <a:rPr lang="es-ES_tradnl" b="0" noProof="0" dirty="0" smtClean="0">
                <a:solidFill>
                  <a:schemeClr val="tx1">
                    <a:lumMod val="75000"/>
                    <a:lumOff val="25000"/>
                  </a:schemeClr>
                </a:solidFill>
                <a:ea typeface="ＭＳ Ｐゴシック" pitchFamily="34" charset="-128"/>
              </a:rPr>
              <a:t>¿Hay</a:t>
            </a:r>
            <a:r>
              <a:rPr lang="es-ES_tradnl" b="0" baseline="0" noProof="0" dirty="0" smtClean="0">
                <a:solidFill>
                  <a:schemeClr val="tx1">
                    <a:lumMod val="75000"/>
                    <a:lumOff val="25000"/>
                  </a:schemeClr>
                </a:solidFill>
                <a:ea typeface="ＭＳ Ｐゴシック" pitchFamily="34" charset="-128"/>
              </a:rPr>
              <a:t> alguna pregunta sobre el uso de tarjetas de crédito antes se continuar? </a:t>
            </a:r>
            <a:endParaRPr lang="es-ES_tradnl" noProof="0" dirty="0" smtClean="0">
              <a:solidFill>
                <a:schemeClr val="tx1">
                  <a:lumMod val="75000"/>
                  <a:lumOff val="25000"/>
                </a:schemeClr>
              </a:solidFill>
              <a:ea typeface="ＭＳ Ｐゴシック" pitchFamily="34" charset="-128"/>
            </a:endParaRPr>
          </a:p>
          <a:p>
            <a:endParaRPr lang="es-ES_tradnl" noProof="0" dirty="0" smtClean="0">
              <a:solidFill>
                <a:schemeClr val="tx1">
                  <a:lumMod val="75000"/>
                  <a:lumOff val="25000"/>
                </a:schemeClr>
              </a:solidFill>
              <a:ea typeface="ＭＳ Ｐゴシック" pitchFamily="34" charset="-128"/>
            </a:endParaRPr>
          </a:p>
          <a:p>
            <a:r>
              <a:rPr lang="es-ES_tradnl" b="1" noProof="0" dirty="0" smtClean="0">
                <a:solidFill>
                  <a:schemeClr val="tx1">
                    <a:lumMod val="75000"/>
                    <a:lumOff val="25000"/>
                  </a:schemeClr>
                </a:solidFill>
              </a:rPr>
              <a:t>Responda </a:t>
            </a:r>
            <a:r>
              <a:rPr lang="es-ES_tradnl" noProof="0" dirty="0" smtClean="0">
                <a:solidFill>
                  <a:schemeClr val="tx1">
                    <a:lumMod val="75000"/>
                    <a:lumOff val="25000"/>
                  </a:schemeClr>
                </a:solidFill>
              </a:rPr>
              <a:t>todas las preguntas de la</a:t>
            </a:r>
            <a:r>
              <a:rPr lang="es-ES_tradnl" baseline="0" noProof="0" dirty="0" smtClean="0">
                <a:solidFill>
                  <a:schemeClr val="tx1">
                    <a:lumMod val="75000"/>
                    <a:lumOff val="25000"/>
                  </a:schemeClr>
                </a:solidFill>
              </a:rPr>
              <a:t> mejor manera posible. </a:t>
            </a:r>
            <a:endParaRPr lang="es-ES_tradnl" noProof="0" dirty="0" smtClean="0">
              <a:solidFill>
                <a:schemeClr val="tx1">
                  <a:lumMod val="75000"/>
                  <a:lumOff val="25000"/>
                </a:schemeClr>
              </a:solidFill>
            </a:endParaRPr>
          </a:p>
          <a:p>
            <a:endParaRPr lang="es-ES_tradnl" noProof="0" dirty="0" smtClean="0">
              <a:solidFill>
                <a:schemeClr val="tx1">
                  <a:lumMod val="75000"/>
                  <a:lumOff val="25000"/>
                </a:schemeClr>
              </a:solidFill>
              <a:ea typeface="ＭＳ Ｐゴシック" pitchFamily="34"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_tradnl" b="1" noProof="0" dirty="0" smtClean="0">
                <a:solidFill>
                  <a:schemeClr val="tx1">
                    <a:lumMod val="75000"/>
                    <a:lumOff val="25000"/>
                  </a:schemeClr>
                </a:solidFill>
                <a:ea typeface="ＭＳ Ｐゴシック" pitchFamily="34" charset="-128"/>
              </a:rPr>
              <a:t>CONSEJO: </a:t>
            </a:r>
            <a:r>
              <a:rPr lang="es-ES_tradnl" b="0" noProof="0" dirty="0" smtClean="0">
                <a:solidFill>
                  <a:schemeClr val="tx1">
                    <a:lumMod val="75000"/>
                    <a:lumOff val="25000"/>
                  </a:schemeClr>
                </a:solidFill>
                <a:ea typeface="ＭＳ Ｐゴシック" pitchFamily="34" charset="-128"/>
              </a:rPr>
              <a:t>Recuerde</a:t>
            </a:r>
            <a:r>
              <a:rPr lang="es-ES_tradnl" b="0" baseline="0" noProof="0" dirty="0" smtClean="0">
                <a:solidFill>
                  <a:schemeClr val="tx1">
                    <a:lumMod val="75000"/>
                    <a:lumOff val="25000"/>
                  </a:schemeClr>
                </a:solidFill>
                <a:ea typeface="ＭＳ Ｐゴシック" pitchFamily="34" charset="-128"/>
              </a:rPr>
              <a:t> que necesita seguir con el seminario, por lo tanto si hay muchas preguntas en este momento, les puede decir que habrá tiempo para más preguntas al finalizar la presentación. </a:t>
            </a:r>
            <a:endParaRPr lang="es-ES_tradnl" noProof="0" dirty="0" smtClean="0">
              <a:solidFill>
                <a:schemeClr val="tx1">
                  <a:lumMod val="75000"/>
                  <a:lumOff val="25000"/>
                </a:schemeClr>
              </a:solidFill>
              <a:ea typeface="ＭＳ Ｐゴシック" pitchFamily="34" charset="-128"/>
            </a:endParaRPr>
          </a:p>
          <a:p>
            <a:endParaRPr lang="es-ES_tradnl" noProof="0" dirty="0" smtClean="0">
              <a:solidFill>
                <a:schemeClr val="tx1">
                  <a:lumMod val="75000"/>
                  <a:lumOff val="25000"/>
                </a:schemeClr>
              </a:solidFill>
              <a:ea typeface="ＭＳ Ｐゴシック" pitchFamily="34" charset="-128"/>
            </a:endParaRPr>
          </a:p>
          <a:p>
            <a:r>
              <a:rPr lang="es-ES_tradnl" b="1" noProof="0" dirty="0" smtClean="0">
                <a:solidFill>
                  <a:schemeClr val="tx1">
                    <a:lumMod val="75000"/>
                    <a:lumOff val="25000"/>
                  </a:schemeClr>
                </a:solidFill>
                <a:ea typeface="ＭＳ Ｐゴシック" pitchFamily="34" charset="-128"/>
              </a:rPr>
              <a:t>Diga: </a:t>
            </a:r>
            <a:r>
              <a:rPr lang="es-ES_tradnl" b="0" noProof="0" dirty="0" smtClean="0">
                <a:solidFill>
                  <a:schemeClr val="tx1">
                    <a:lumMod val="75000"/>
                    <a:lumOff val="25000"/>
                  </a:schemeClr>
                </a:solidFill>
                <a:ea typeface="ＭＳ Ｐゴシック" pitchFamily="34" charset="-128"/>
              </a:rPr>
              <a:t>Al</a:t>
            </a:r>
            <a:r>
              <a:rPr lang="es-ES_tradnl" b="0" baseline="0" noProof="0" dirty="0" smtClean="0">
                <a:solidFill>
                  <a:schemeClr val="tx1">
                    <a:lumMod val="75000"/>
                    <a:lumOff val="25000"/>
                  </a:schemeClr>
                </a:solidFill>
                <a:ea typeface="ＭＳ Ｐゴシック" pitchFamily="34" charset="-128"/>
              </a:rPr>
              <a:t> finalizar la presentación, con gusto contestaré cualquier otra pregunta sobre reportes de crédito. Ahora empecemos con el tercer tema de este seminario </a:t>
            </a:r>
            <a:r>
              <a:rPr lang="es-ES_tradnl" b="1" baseline="0" noProof="0" dirty="0" smtClean="0">
                <a:solidFill>
                  <a:schemeClr val="tx1">
                    <a:lumMod val="75000"/>
                    <a:lumOff val="25000"/>
                  </a:schemeClr>
                </a:solidFill>
                <a:ea typeface="ＭＳ Ｐゴシック" pitchFamily="34" charset="-128"/>
              </a:rPr>
              <a:t>Tenga un plan para simplificar su situación financiera</a:t>
            </a:r>
            <a:endParaRPr lang="es-ES_tradnl" noProof="0" dirty="0" smtClean="0">
              <a:solidFill>
                <a:schemeClr val="tx1">
                  <a:lumMod val="75000"/>
                  <a:lumOff val="25000"/>
                </a:schemeClr>
              </a:solidFill>
              <a:ea typeface="ＭＳ Ｐゴシック" pitchFamily="34" charset="-128"/>
            </a:endParaRPr>
          </a:p>
          <a:p>
            <a:endParaRPr lang="es-ES_tradnl" b="1" noProof="0" dirty="0" smtClean="0">
              <a:solidFill>
                <a:schemeClr val="tx1">
                  <a:lumMod val="75000"/>
                  <a:lumOff val="25000"/>
                </a:schemeClr>
              </a:solidFill>
              <a:ea typeface="ＭＳ Ｐゴシック" pitchFamily="34" charset="-128"/>
            </a:endParaRPr>
          </a:p>
          <a:p>
            <a:pPr marL="0" lvl="1">
              <a:spcBef>
                <a:spcPts val="1223"/>
              </a:spcBef>
            </a:pPr>
            <a:r>
              <a:rPr lang="es-ES_tradnl" noProof="0" dirty="0" smtClean="0">
                <a:solidFill>
                  <a:schemeClr val="tx1">
                    <a:lumMod val="75000"/>
                    <a:lumOff val="25000"/>
                  </a:schemeClr>
                </a:solidFill>
                <a:ea typeface="ＭＳ Ｐゴシック" pitchFamily="34" charset="-128"/>
              </a:rPr>
              <a:t>&lt;haga clic</a:t>
            </a:r>
            <a:r>
              <a:rPr lang="es-ES_tradnl" baseline="0" noProof="0" dirty="0" smtClean="0">
                <a:solidFill>
                  <a:schemeClr val="tx1">
                    <a:lumMod val="75000"/>
                    <a:lumOff val="25000"/>
                  </a:schemeClr>
                </a:solidFill>
                <a:ea typeface="ＭＳ Ｐゴシック" pitchFamily="34" charset="-128"/>
              </a:rPr>
              <a:t> para la siguiente diapositiva</a:t>
            </a:r>
            <a:r>
              <a:rPr lang="es-ES_tradnl" noProof="0" dirty="0" smtClean="0">
                <a:solidFill>
                  <a:schemeClr val="tx1">
                    <a:lumMod val="75000"/>
                    <a:lumOff val="25000"/>
                  </a:schemeClr>
                </a:solidFill>
                <a:ea typeface="ＭＳ Ｐゴシック" pitchFamily="34" charset="-128"/>
              </a:rPr>
              <a:t>&gt;</a:t>
            </a:r>
          </a:p>
          <a:p>
            <a:pPr defTabSz="930283">
              <a:defRPr/>
            </a:pPr>
            <a:endParaRPr lang="en-US" dirty="0" smtClean="0">
              <a:solidFill>
                <a:schemeClr val="tx1">
                  <a:lumMod val="75000"/>
                  <a:lumOff val="25000"/>
                </a:schemeClr>
              </a:solidFill>
            </a:endParaRPr>
          </a:p>
          <a:p>
            <a:endParaRPr lang="en-US" dirty="0" smtClean="0">
              <a:solidFill>
                <a:schemeClr val="tx1">
                  <a:lumMod val="75000"/>
                  <a:lumOff val="25000"/>
                </a:schemeClr>
              </a:solidFill>
              <a:latin typeface="Arial" pitchFamily="34" charset="0"/>
            </a:endParaRPr>
          </a:p>
          <a:p>
            <a:endParaRPr lang="en-US" dirty="0" smtClean="0">
              <a:solidFill>
                <a:schemeClr val="tx1">
                  <a:lumMod val="75000"/>
                  <a:lumOff val="25000"/>
                </a:schemeClr>
              </a:solidFill>
              <a:latin typeface="Arial" pitchFamily="34" charset="0"/>
            </a:endParaRPr>
          </a:p>
          <a:p>
            <a:pPr eaLnBrk="1" hangingPunct="1"/>
            <a:endParaRPr lang="en-US" dirty="0" smtClean="0">
              <a:solidFill>
                <a:schemeClr val="tx1">
                  <a:lumMod val="75000"/>
                  <a:lumOff val="25000"/>
                </a:schemeClr>
              </a:solidFill>
              <a:latin typeface="Arial" pitchFamily="34" charset="0"/>
            </a:endParaRPr>
          </a:p>
          <a:p>
            <a:pPr eaLnBrk="1" hangingPunct="1"/>
            <a:endParaRPr lang="en-US" dirty="0" smtClean="0">
              <a:solidFill>
                <a:schemeClr val="tx1">
                  <a:lumMod val="75000"/>
                  <a:lumOff val="25000"/>
                </a:schemeClr>
              </a:solidFill>
              <a:latin typeface="Arial" pitchFamily="34" charset="0"/>
            </a:endParaRPr>
          </a:p>
          <a:p>
            <a:endParaRPr lang="en-US" dirty="0" smtClean="0">
              <a:solidFill>
                <a:schemeClr val="tx1">
                  <a:lumMod val="75000"/>
                  <a:lumOff val="25000"/>
                </a:schemeClr>
              </a:solidFill>
              <a:latin typeface="Arial" pitchFamily="34" charset="0"/>
            </a:endParaRPr>
          </a:p>
        </p:txBody>
      </p:sp>
      <p:sp>
        <p:nvSpPr>
          <p:cNvPr id="5" name="Slide Number Placeholder 3"/>
          <p:cNvSpPr txBox="1">
            <a:spLocks/>
          </p:cNvSpPr>
          <p:nvPr/>
        </p:nvSpPr>
        <p:spPr>
          <a:xfrm>
            <a:off x="0" y="8896879"/>
            <a:ext cx="1399540" cy="386821"/>
          </a:xfrm>
          <a:prstGeom prst="rect">
            <a:avLst/>
          </a:prstGeom>
        </p:spPr>
        <p:txBody>
          <a:bodyPr lIns="93028" tIns="46514" rIns="93028" bIns="46514"/>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9085"/>
            <a:fld id="{D1B90812-0B77-449E-AACC-F8C52DA348E8}" type="slidenum">
              <a:rPr lang="en-US" sz="1200">
                <a:latin typeface="News Gothic Std" pitchFamily="34" charset="0"/>
              </a:rPr>
              <a:pPr marL="279085"/>
              <a:t>33</a:t>
            </a:fld>
            <a:endParaRPr lang="en-US" sz="1200" dirty="0">
              <a:latin typeface="News Gothic Std" pitchFamily="34" charset="0"/>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455" y="3134563"/>
            <a:ext cx="699770" cy="6962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372" y="5099050"/>
            <a:ext cx="699770" cy="6962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372" y="4184650"/>
            <a:ext cx="684558" cy="6848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07706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1026"/>
          <p:cNvSpPr>
            <a:spLocks noGrp="1" noRot="1" noChangeAspect="1" noChangeArrowheads="1" noTextEdit="1"/>
          </p:cNvSpPr>
          <p:nvPr>
            <p:ph type="sldImg"/>
          </p:nvPr>
        </p:nvSpPr>
        <p:spPr>
          <a:xfrm>
            <a:off x="4187825" y="1004888"/>
            <a:ext cx="2373313" cy="1781175"/>
          </a:xfrm>
          <a:ln/>
        </p:spPr>
      </p:sp>
      <p:sp>
        <p:nvSpPr>
          <p:cNvPr id="55300" name="Rectangle 1027"/>
          <p:cNvSpPr>
            <a:spLocks noGrp="1" noChangeArrowheads="1"/>
          </p:cNvSpPr>
          <p:nvPr>
            <p:ph type="body" idx="1"/>
          </p:nvPr>
        </p:nvSpPr>
        <p:spPr>
          <a:xfrm>
            <a:off x="1452995" y="2511165"/>
            <a:ext cx="5233695" cy="639205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lvl="0"/>
            <a:r>
              <a:rPr lang="es-ES_tradnl" b="1" dirty="0" smtClean="0">
                <a:solidFill>
                  <a:schemeClr val="tx1">
                    <a:lumMod val="75000"/>
                    <a:lumOff val="25000"/>
                  </a:schemeClr>
                </a:solidFill>
              </a:rPr>
              <a:t>Plan de Estabilidad</a:t>
            </a:r>
            <a:r>
              <a:rPr lang="es-ES_tradnl" b="1" baseline="0" dirty="0" smtClean="0">
                <a:solidFill>
                  <a:schemeClr val="tx1">
                    <a:lumMod val="75000"/>
                    <a:lumOff val="25000"/>
                  </a:schemeClr>
                </a:solidFill>
              </a:rPr>
              <a:t> Financiera</a:t>
            </a:r>
            <a:endParaRPr lang="es-ES_tradnl" b="1" noProof="0" dirty="0" smtClean="0">
              <a:solidFill>
                <a:schemeClr val="tx1">
                  <a:lumMod val="75000"/>
                  <a:lumOff val="25000"/>
                </a:schemeClr>
              </a:solidFill>
            </a:endParaRPr>
          </a:p>
          <a:p>
            <a:pPr>
              <a:spcBef>
                <a:spcPts val="1831"/>
              </a:spcBef>
            </a:pPr>
            <a:r>
              <a:rPr lang="es-ES_tradnl" b="1" noProof="0" dirty="0" smtClean="0">
                <a:solidFill>
                  <a:schemeClr val="tx1">
                    <a:lumMod val="75000"/>
                    <a:lumOff val="25000"/>
                  </a:schemeClr>
                </a:solidFill>
                <a:ea typeface="ＭＳ Ｐゴシック" pitchFamily="34" charset="-128"/>
              </a:rPr>
              <a:t>Nota al presentador:</a:t>
            </a:r>
            <a:r>
              <a:rPr lang="es-ES_tradnl" noProof="0" dirty="0" smtClean="0">
                <a:solidFill>
                  <a:schemeClr val="tx1">
                    <a:lumMod val="75000"/>
                    <a:lumOff val="25000"/>
                  </a:schemeClr>
                </a:solidFill>
                <a:ea typeface="ＭＳ Ｐゴシック" pitchFamily="34" charset="-128"/>
              </a:rPr>
              <a:t> Mencione que l</a:t>
            </a:r>
            <a:r>
              <a:rPr lang="es-ES_tradnl" baseline="0" noProof="0" dirty="0" smtClean="0">
                <a:solidFill>
                  <a:schemeClr val="tx1">
                    <a:lumMod val="75000"/>
                    <a:lumOff val="25000"/>
                  </a:schemeClr>
                </a:solidFill>
                <a:ea typeface="ＭＳ Ｐゴシック" pitchFamily="34" charset="-128"/>
              </a:rPr>
              <a:t>a lista completa está disponible en la lista de United Way, aunque sólo se compartirán unas pocas con implicaciones financieras. </a:t>
            </a:r>
            <a:endParaRPr lang="es-ES_tradnl" noProof="0" dirty="0" smtClean="0">
              <a:solidFill>
                <a:schemeClr val="tx1">
                  <a:lumMod val="75000"/>
                  <a:lumOff val="25000"/>
                </a:schemeClr>
              </a:solidFill>
              <a:ea typeface="ＭＳ Ｐゴシック" pitchFamily="34" charset="-128"/>
            </a:endParaRPr>
          </a:p>
          <a:p>
            <a:pPr marL="279085" indent="-279085">
              <a:spcBef>
                <a:spcPts val="610"/>
              </a:spcBef>
              <a:spcAft>
                <a:spcPts val="610"/>
              </a:spcAft>
              <a:buBlip>
                <a:blip r:embed="rId3"/>
              </a:buBlip>
            </a:pPr>
            <a:r>
              <a:rPr lang="es-ES_tradnl" b="1" i="1" noProof="0" dirty="0" smtClean="0">
                <a:solidFill>
                  <a:srgbClr val="6DB33F"/>
                </a:solidFill>
                <a:ea typeface="Geneva"/>
                <a:cs typeface="Arial" pitchFamily="34" charset="0"/>
              </a:rPr>
              <a:t>Punto Uno</a:t>
            </a:r>
            <a:r>
              <a:rPr lang="es-ES_tradnl" noProof="0" dirty="0" smtClean="0">
                <a:solidFill>
                  <a:schemeClr val="tx1">
                    <a:lumMod val="75000"/>
                    <a:lumOff val="25000"/>
                  </a:schemeClr>
                </a:solidFill>
                <a:ea typeface="Geneva"/>
                <a:cs typeface="Arial" pitchFamily="34" charset="0"/>
              </a:rPr>
              <a:t>—prepare</a:t>
            </a:r>
            <a:r>
              <a:rPr lang="es-ES_tradnl" baseline="0" noProof="0" dirty="0" smtClean="0">
                <a:solidFill>
                  <a:schemeClr val="tx1">
                    <a:lumMod val="75000"/>
                    <a:lumOff val="25000"/>
                  </a:schemeClr>
                </a:solidFill>
                <a:ea typeface="Geneva"/>
                <a:cs typeface="Arial" pitchFamily="34" charset="0"/>
              </a:rPr>
              <a:t> una lista detallada con los nombres, teléfonos y direcciones de la información de emergencia financiera, de seguros, legales, médica y personal. </a:t>
            </a:r>
            <a:endParaRPr lang="es-ES_tradnl" noProof="0" dirty="0" smtClean="0">
              <a:solidFill>
                <a:schemeClr val="tx1">
                  <a:lumMod val="75000"/>
                  <a:lumOff val="25000"/>
                </a:schemeClr>
              </a:solidFill>
              <a:ea typeface="Geneva"/>
              <a:cs typeface="Arial" pitchFamily="34" charset="0"/>
            </a:endParaRPr>
          </a:p>
          <a:p>
            <a:pPr marL="279085" indent="-279085">
              <a:spcBef>
                <a:spcPts val="610"/>
              </a:spcBef>
              <a:spcAft>
                <a:spcPts val="610"/>
              </a:spcAft>
              <a:buBlip>
                <a:blip r:embed="rId3"/>
              </a:buBlip>
            </a:pPr>
            <a:r>
              <a:rPr lang="es-ES_tradnl" b="1" i="1" noProof="0" dirty="0" smtClean="0">
                <a:solidFill>
                  <a:srgbClr val="8CC63F"/>
                </a:solidFill>
                <a:ea typeface="Geneva"/>
                <a:cs typeface="Arial" pitchFamily="34" charset="0"/>
              </a:rPr>
              <a:t>Punto dos</a:t>
            </a:r>
            <a:r>
              <a:rPr lang="es-ES_tradnl" noProof="0" dirty="0" smtClean="0">
                <a:solidFill>
                  <a:schemeClr val="tx1">
                    <a:lumMod val="75000"/>
                    <a:lumOff val="25000"/>
                  </a:schemeClr>
                </a:solidFill>
                <a:ea typeface="Geneva"/>
                <a:cs typeface="Arial" pitchFamily="34" charset="0"/>
              </a:rPr>
              <a:t>—</a:t>
            </a:r>
            <a:r>
              <a:rPr lang="es-ES_tradnl" b="1" i="1" baseline="0" noProof="0" dirty="0" smtClean="0">
                <a:solidFill>
                  <a:srgbClr val="8CC63F"/>
                </a:solidFill>
                <a:ea typeface="Geneva"/>
                <a:cs typeface="Arial" pitchFamily="34" charset="0"/>
              </a:rPr>
              <a:t> </a:t>
            </a:r>
            <a:r>
              <a:rPr lang="es-ES_tradnl" b="0" i="0" baseline="0" noProof="0" dirty="0" smtClean="0">
                <a:solidFill>
                  <a:srgbClr val="8CC63F"/>
                </a:solidFill>
                <a:ea typeface="Geneva"/>
                <a:cs typeface="Arial" pitchFamily="34" charset="0"/>
              </a:rPr>
              <a:t>haga una lista de todas las </a:t>
            </a:r>
            <a:r>
              <a:rPr lang="es-ES_tradnl" b="1" i="0" baseline="0" noProof="0" dirty="0" smtClean="0">
                <a:solidFill>
                  <a:srgbClr val="8CC63F"/>
                </a:solidFill>
                <a:ea typeface="Geneva"/>
                <a:cs typeface="Arial" pitchFamily="34" charset="0"/>
              </a:rPr>
              <a:t>cuentas y pólizas, </a:t>
            </a:r>
            <a:r>
              <a:rPr lang="es-ES_tradnl" b="0" i="0" baseline="0" noProof="0" dirty="0" smtClean="0">
                <a:solidFill>
                  <a:srgbClr val="8CC63F"/>
                </a:solidFill>
                <a:ea typeface="Geneva"/>
                <a:cs typeface="Arial" pitchFamily="34" charset="0"/>
              </a:rPr>
              <a:t>incluyendo números de pólizas y cuentas y sus contraseñas.  También ayuda tener copias de documentos importantes. Los puede escanear para guardarlos y accederlos con más facilidad. Estos son algunos ejemplos de </a:t>
            </a:r>
            <a:r>
              <a:rPr lang="es-ES_tradnl" b="1" i="0" baseline="0" noProof="0" dirty="0" smtClean="0">
                <a:solidFill>
                  <a:srgbClr val="8CC63F"/>
                </a:solidFill>
                <a:ea typeface="Geneva"/>
                <a:cs typeface="Arial" pitchFamily="34" charset="0"/>
              </a:rPr>
              <a:t>donde guardar</a:t>
            </a:r>
            <a:r>
              <a:rPr lang="es-ES_tradnl" b="0" i="0" baseline="0" noProof="0" dirty="0" smtClean="0">
                <a:solidFill>
                  <a:srgbClr val="8CC63F"/>
                </a:solidFill>
                <a:ea typeface="Geneva"/>
                <a:cs typeface="Arial" pitchFamily="34" charset="0"/>
              </a:rPr>
              <a:t> estas copias. </a:t>
            </a:r>
            <a:endParaRPr lang="es-ES_tradnl" noProof="0" dirty="0" smtClean="0">
              <a:solidFill>
                <a:schemeClr val="tx1">
                  <a:lumMod val="75000"/>
                  <a:lumOff val="25000"/>
                </a:schemeClr>
              </a:solidFill>
            </a:endParaRPr>
          </a:p>
          <a:p>
            <a:pPr marL="558169" lvl="1" indent="-279085">
              <a:spcAft>
                <a:spcPts val="610"/>
              </a:spcAft>
              <a:buFont typeface="Courier New" pitchFamily="49" charset="0"/>
              <a:buChar char="o"/>
            </a:pPr>
            <a:r>
              <a:rPr lang="es-ES_tradnl" noProof="0" dirty="0" smtClean="0">
                <a:solidFill>
                  <a:schemeClr val="tx1">
                    <a:lumMod val="75000"/>
                    <a:lumOff val="25000"/>
                  </a:schemeClr>
                </a:solidFill>
              </a:rPr>
              <a:t>Algunos artículos como pasaportes, instrucciones</a:t>
            </a:r>
            <a:r>
              <a:rPr lang="es-ES_tradnl" baseline="0" noProof="0" dirty="0" smtClean="0">
                <a:solidFill>
                  <a:schemeClr val="tx1">
                    <a:lumMod val="75000"/>
                    <a:lumOff val="25000"/>
                  </a:schemeClr>
                </a:solidFill>
              </a:rPr>
              <a:t> de cuidados médicos y otros documentos,</a:t>
            </a:r>
            <a:r>
              <a:rPr lang="es-ES_tradnl" noProof="0" dirty="0" smtClean="0">
                <a:solidFill>
                  <a:schemeClr val="tx1">
                    <a:lumMod val="75000"/>
                    <a:lumOff val="25000"/>
                  </a:schemeClr>
                </a:solidFill>
              </a:rPr>
              <a:t> se pueden guardar</a:t>
            </a:r>
            <a:r>
              <a:rPr lang="es-ES_tradnl" baseline="0" noProof="0" dirty="0" smtClean="0">
                <a:solidFill>
                  <a:schemeClr val="tx1">
                    <a:lumMod val="75000"/>
                    <a:lumOff val="25000"/>
                  </a:schemeClr>
                </a:solidFill>
              </a:rPr>
              <a:t> en la caja fuerte de una casa, a prueba de fuegos, y así tener acceso a ellos cuando los necesite.</a:t>
            </a:r>
            <a:endParaRPr lang="es-ES_tradnl" noProof="0" dirty="0" smtClean="0">
              <a:solidFill>
                <a:schemeClr val="tx1">
                  <a:lumMod val="75000"/>
                  <a:lumOff val="25000"/>
                </a:schemeClr>
              </a:solidFill>
            </a:endParaRPr>
          </a:p>
          <a:p>
            <a:pPr marL="558169" lvl="1" indent="-279085">
              <a:spcBef>
                <a:spcPts val="407"/>
              </a:spcBef>
              <a:spcAft>
                <a:spcPts val="407"/>
              </a:spcAft>
              <a:buFont typeface="Courier New" pitchFamily="49" charset="0"/>
              <a:buChar char="o"/>
            </a:pPr>
            <a:r>
              <a:rPr lang="es-ES_tradnl" noProof="0" dirty="0" smtClean="0">
                <a:solidFill>
                  <a:schemeClr val="tx1">
                    <a:lumMod val="75000"/>
                    <a:lumOff val="25000"/>
                  </a:schemeClr>
                </a:solidFill>
              </a:rPr>
              <a:t>Entregue</a:t>
            </a:r>
            <a:r>
              <a:rPr lang="es-ES_tradnl" baseline="0" noProof="0" dirty="0" smtClean="0">
                <a:solidFill>
                  <a:schemeClr val="tx1">
                    <a:lumMod val="75000"/>
                    <a:lumOff val="25000"/>
                  </a:schemeClr>
                </a:solidFill>
              </a:rPr>
              <a:t> copias a sus seres queridos o dígales donde las esta guardando en caso de de emergencia. </a:t>
            </a:r>
            <a:endParaRPr lang="es-ES_tradnl" noProof="0" dirty="0" smtClean="0">
              <a:solidFill>
                <a:schemeClr val="tx1">
                  <a:lumMod val="75000"/>
                  <a:lumOff val="25000"/>
                </a:schemeClr>
              </a:solidFill>
            </a:endParaRPr>
          </a:p>
          <a:p>
            <a:pPr marL="558169" lvl="1" indent="-279085">
              <a:spcBef>
                <a:spcPts val="407"/>
              </a:spcBef>
              <a:spcAft>
                <a:spcPts val="407"/>
              </a:spcAft>
              <a:buFont typeface="Courier New" pitchFamily="49" charset="0"/>
              <a:buChar char="o"/>
            </a:pPr>
            <a:r>
              <a:rPr lang="es-ES_tradnl" noProof="0" dirty="0" smtClean="0">
                <a:solidFill>
                  <a:schemeClr val="tx1">
                    <a:lumMod val="75000"/>
                    <a:lumOff val="25000"/>
                  </a:schemeClr>
                </a:solidFill>
              </a:rPr>
              <a:t>La caja de seguridad en un banco</a:t>
            </a:r>
            <a:r>
              <a:rPr lang="es-ES_tradnl" baseline="0" noProof="0" dirty="0" smtClean="0">
                <a:solidFill>
                  <a:schemeClr val="tx1">
                    <a:lumMod val="75000"/>
                    <a:lumOff val="25000"/>
                  </a:schemeClr>
                </a:solidFill>
              </a:rPr>
              <a:t> es la mejor solución para guardar y proteger documentos que son imposibles o difícil de remplazar, pero no para guardar los documentos que necesita con frecuencia. Guarde los certificados de nacimiento y contratos importantes aquí. Piense si quiere que alguien tenga acceso a su caja de seguridad en caso de emergencia. </a:t>
            </a:r>
            <a:endParaRPr lang="es-ES_tradnl" noProof="0" dirty="0" smtClean="0">
              <a:solidFill>
                <a:schemeClr val="tx1">
                  <a:lumMod val="75000"/>
                  <a:lumOff val="25000"/>
                </a:schemeClr>
              </a:solidFill>
              <a:ea typeface="Geneva"/>
              <a:cs typeface="Arial" pitchFamily="34" charset="0"/>
            </a:endParaRPr>
          </a:p>
          <a:p>
            <a:pPr marL="279085" indent="-279085">
              <a:spcBef>
                <a:spcPts val="610"/>
              </a:spcBef>
              <a:spcAft>
                <a:spcPts val="610"/>
              </a:spcAft>
              <a:buBlip>
                <a:blip r:embed="rId3"/>
              </a:buBlip>
            </a:pPr>
            <a:r>
              <a:rPr lang="es-ES_tradnl" b="1" i="1" noProof="0" dirty="0" smtClean="0">
                <a:solidFill>
                  <a:srgbClr val="6DB33F"/>
                </a:solidFill>
                <a:ea typeface="Geneva"/>
                <a:cs typeface="Arial" pitchFamily="34" charset="0"/>
              </a:rPr>
              <a:t>Punto tres</a:t>
            </a:r>
            <a:r>
              <a:rPr lang="es-ES_tradnl" noProof="0" dirty="0" smtClean="0">
                <a:solidFill>
                  <a:schemeClr val="tx1">
                    <a:lumMod val="75000"/>
                    <a:lumOff val="25000"/>
                  </a:schemeClr>
                </a:solidFill>
                <a:ea typeface="Geneva"/>
                <a:cs typeface="Arial" pitchFamily="34" charset="0"/>
              </a:rPr>
              <a:t>—</a:t>
            </a:r>
            <a:r>
              <a:rPr lang="es-ES_tradnl" b="1" i="1" noProof="0" dirty="0" smtClean="0">
                <a:solidFill>
                  <a:srgbClr val="6DB33F"/>
                </a:solidFill>
                <a:ea typeface="Geneva"/>
                <a:cs typeface="Arial" pitchFamily="34" charset="0"/>
              </a:rPr>
              <a:t> </a:t>
            </a:r>
            <a:r>
              <a:rPr lang="es-ES_tradnl" b="1" i="0" noProof="0" dirty="0" smtClean="0">
                <a:solidFill>
                  <a:schemeClr val="tx1">
                    <a:lumMod val="75000"/>
                    <a:lumOff val="25000"/>
                  </a:schemeClr>
                </a:solidFill>
                <a:ea typeface="Geneva"/>
                <a:cs typeface="Arial" pitchFamily="34" charset="0"/>
              </a:rPr>
              <a:t>hable con representante</a:t>
            </a:r>
            <a:r>
              <a:rPr lang="es-ES_tradnl" b="1" i="0" baseline="0" noProof="0" dirty="0" smtClean="0">
                <a:solidFill>
                  <a:schemeClr val="tx1">
                    <a:lumMod val="75000"/>
                    <a:lumOff val="25000"/>
                  </a:schemeClr>
                </a:solidFill>
                <a:ea typeface="Geneva"/>
                <a:cs typeface="Arial" pitchFamily="34" charset="0"/>
              </a:rPr>
              <a:t> bancario con franqueza </a:t>
            </a:r>
            <a:r>
              <a:rPr lang="es-ES_tradnl" b="0" i="0" baseline="0" noProof="0" dirty="0" smtClean="0">
                <a:solidFill>
                  <a:schemeClr val="tx1">
                    <a:lumMod val="75000"/>
                    <a:lumOff val="25000"/>
                  </a:schemeClr>
                </a:solidFill>
                <a:ea typeface="Geneva"/>
                <a:cs typeface="Arial" pitchFamily="34" charset="0"/>
              </a:rPr>
              <a:t>sobre sus cuentas y necesidades financieras. Por ejemplo, quizás quiera revisar quien está autorizado para firmar en sus cuentas. Si no tiene una caja de seguridad, quizás sea el momento para adquirir una. </a:t>
            </a:r>
            <a:endParaRPr lang="es-ES_tradnl" b="0" i="0" noProof="0" dirty="0" smtClean="0">
              <a:solidFill>
                <a:schemeClr val="tx1">
                  <a:lumMod val="75000"/>
                  <a:lumOff val="25000"/>
                </a:schemeClr>
              </a:solidFill>
              <a:ea typeface="Geneva"/>
              <a:cs typeface="Arial" pitchFamily="34" charset="0"/>
            </a:endParaRPr>
          </a:p>
          <a:p>
            <a:pPr marL="0" lvl="1">
              <a:spcBef>
                <a:spcPts val="610"/>
              </a:spcBef>
              <a:spcAft>
                <a:spcPts val="610"/>
              </a:spcAft>
            </a:pPr>
            <a:r>
              <a:rPr lang="es-ES_tradnl" noProof="0" dirty="0" smtClean="0">
                <a:solidFill>
                  <a:schemeClr val="tx1">
                    <a:lumMod val="75000"/>
                    <a:lumOff val="25000"/>
                  </a:schemeClr>
                </a:solidFill>
              </a:rPr>
              <a:t>&lt;continued on next page&gt;</a:t>
            </a:r>
            <a:endParaRPr lang="es-ES_tradnl" noProof="0" dirty="0" smtClean="0">
              <a:solidFill>
                <a:schemeClr val="tx1">
                  <a:lumMod val="75000"/>
                  <a:lumOff val="25000"/>
                </a:schemeClr>
              </a:solidFill>
              <a:latin typeface="Arial" pitchFamily="34" charset="0"/>
            </a:endParaRPr>
          </a:p>
          <a:p>
            <a:pPr eaLnBrk="1" hangingPunct="1"/>
            <a:endParaRPr lang="en-US" dirty="0" smtClean="0">
              <a:solidFill>
                <a:schemeClr val="tx1">
                  <a:lumMod val="75000"/>
                  <a:lumOff val="25000"/>
                </a:schemeClr>
              </a:solidFill>
              <a:latin typeface="Arial" pitchFamily="34" charset="0"/>
            </a:endParaRPr>
          </a:p>
          <a:p>
            <a:endParaRPr lang="en-US" dirty="0" smtClean="0">
              <a:solidFill>
                <a:schemeClr val="tx1">
                  <a:lumMod val="75000"/>
                  <a:lumOff val="25000"/>
                </a:schemeClr>
              </a:solidFill>
              <a:latin typeface="Arial" pitchFamily="34" charset="0"/>
            </a:endParaRPr>
          </a:p>
        </p:txBody>
      </p:sp>
      <p:sp>
        <p:nvSpPr>
          <p:cNvPr id="5" name="Slide Number Placeholder 3"/>
          <p:cNvSpPr txBox="1">
            <a:spLocks/>
          </p:cNvSpPr>
          <p:nvPr/>
        </p:nvSpPr>
        <p:spPr>
          <a:xfrm>
            <a:off x="0" y="8896879"/>
            <a:ext cx="1399540" cy="386821"/>
          </a:xfrm>
          <a:prstGeom prst="rect">
            <a:avLst/>
          </a:prstGeom>
        </p:spPr>
        <p:txBody>
          <a:bodyPr lIns="93028" tIns="46514" rIns="93028" bIns="46514"/>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9085"/>
            <a:fld id="{D1B90812-0B77-449E-AACC-F8C52DA348E8}" type="slidenum">
              <a:rPr lang="en-US" sz="1200">
                <a:latin typeface="News Gothic Std" pitchFamily="34" charset="0"/>
              </a:rPr>
              <a:pPr marL="279085"/>
              <a:t>34</a:t>
            </a:fld>
            <a:endParaRPr lang="en-US" sz="1200" dirty="0">
              <a:latin typeface="News Gothic Std" pitchFamily="34" charset="0"/>
            </a:endParaRP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372" y="3651250"/>
            <a:ext cx="699770" cy="6962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9401" y="2736850"/>
            <a:ext cx="699770" cy="696278"/>
          </a:xfrm>
          <a:prstGeom prst="rect">
            <a:avLst/>
          </a:prstGeom>
        </p:spPr>
      </p:pic>
    </p:spTree>
    <p:extLst>
      <p:ext uri="{BB962C8B-B14F-4D97-AF65-F5344CB8AC3E}">
        <p14:creationId xmlns:p14="http://schemas.microsoft.com/office/powerpoint/2010/main" val="2798923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1026"/>
          <p:cNvSpPr>
            <a:spLocks noGrp="1" noRot="1" noChangeAspect="1" noChangeArrowheads="1" noTextEdit="1"/>
          </p:cNvSpPr>
          <p:nvPr>
            <p:ph type="sldImg"/>
          </p:nvPr>
        </p:nvSpPr>
        <p:spPr>
          <a:xfrm>
            <a:off x="4187825" y="1004888"/>
            <a:ext cx="2373313" cy="1781175"/>
          </a:xfrm>
          <a:ln/>
        </p:spPr>
      </p:sp>
      <p:sp>
        <p:nvSpPr>
          <p:cNvPr id="5" name="Slide Number Placeholder 3"/>
          <p:cNvSpPr txBox="1">
            <a:spLocks/>
          </p:cNvSpPr>
          <p:nvPr/>
        </p:nvSpPr>
        <p:spPr>
          <a:xfrm>
            <a:off x="0" y="8896879"/>
            <a:ext cx="1399540" cy="386821"/>
          </a:xfrm>
          <a:prstGeom prst="rect">
            <a:avLst/>
          </a:prstGeom>
        </p:spPr>
        <p:txBody>
          <a:bodyPr lIns="93028" tIns="46514" rIns="93028" bIns="46514"/>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9085"/>
            <a:fld id="{D1B90812-0B77-449E-AACC-F8C52DA348E8}" type="slidenum">
              <a:rPr lang="en-US" sz="1200">
                <a:latin typeface="News Gothic Std" pitchFamily="34" charset="0"/>
              </a:rPr>
              <a:pPr marL="279085"/>
              <a:t>35</a:t>
            </a:fld>
            <a:endParaRPr lang="en-US" sz="1200" dirty="0">
              <a:latin typeface="News Gothic Std" pitchFamily="34" charset="0"/>
            </a:endParaRPr>
          </a:p>
        </p:txBody>
      </p:sp>
      <p:sp>
        <p:nvSpPr>
          <p:cNvPr id="9" name="Rectangle 1027"/>
          <p:cNvSpPr txBox="1">
            <a:spLocks noChangeArrowheads="1"/>
          </p:cNvSpPr>
          <p:nvPr/>
        </p:nvSpPr>
        <p:spPr bwMode="auto">
          <a:xfrm>
            <a:off x="1452995" y="2967740"/>
            <a:ext cx="5233695" cy="5935480"/>
          </a:xfrm>
          <a:prstGeom prst="rect">
            <a:avLst/>
          </a:prstGeom>
          <a:noFill/>
          <a:ln w="9525">
            <a:noFill/>
            <a:miter lim="800000"/>
            <a:headEnd/>
            <a:tailEnd/>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8333" tIns="49166" rIns="98333" bIns="49166" numCol="1" anchor="t" anchorCtr="0" compatLnSpc="1">
            <a:prstTxWarp prst="textNoShape">
              <a:avLst/>
            </a:prstTxWarp>
          </a:bodyPr>
          <a:lstStyle/>
          <a:p>
            <a:pPr defTabSz="912937">
              <a:defRPr/>
            </a:pPr>
            <a:r>
              <a:rPr lang="en-US" sz="1200" b="1" dirty="0">
                <a:solidFill>
                  <a:schemeClr val="tx1">
                    <a:lumMod val="75000"/>
                    <a:lumOff val="25000"/>
                  </a:schemeClr>
                </a:solidFill>
                <a:latin typeface="News Gothic Std"/>
              </a:rPr>
              <a:t>Financial Stability Plan, continued</a:t>
            </a:r>
          </a:p>
          <a:p>
            <a:pPr defTabSz="912937">
              <a:spcBef>
                <a:spcPts val="1831"/>
              </a:spcBef>
              <a:defRPr/>
            </a:pPr>
            <a:r>
              <a:rPr lang="en-US" sz="1200" b="1" i="1" dirty="0">
                <a:solidFill>
                  <a:srgbClr val="6DB33F"/>
                </a:solidFill>
                <a:latin typeface="News Gothic Std"/>
                <a:ea typeface="Geneva"/>
                <a:cs typeface="Arial" pitchFamily="34" charset="0"/>
              </a:rPr>
              <a:t>Key four</a:t>
            </a:r>
            <a:r>
              <a:rPr lang="en-US" sz="1200" dirty="0">
                <a:solidFill>
                  <a:schemeClr val="tx1">
                    <a:lumMod val="75000"/>
                    <a:lumOff val="25000"/>
                  </a:schemeClr>
                </a:solidFill>
                <a:latin typeface="News Gothic Std"/>
                <a:ea typeface="Geneva"/>
                <a:cs typeface="Arial" pitchFamily="34" charset="0"/>
              </a:rPr>
              <a:t>—ensure </a:t>
            </a:r>
            <a:r>
              <a:rPr lang="en-US" sz="1200" dirty="0">
                <a:solidFill>
                  <a:schemeClr val="tx1">
                    <a:lumMod val="75000"/>
                    <a:lumOff val="25000"/>
                  </a:schemeClr>
                </a:solidFill>
                <a:latin typeface="News Gothic Std"/>
              </a:rPr>
              <a:t>you have </a:t>
            </a:r>
            <a:r>
              <a:rPr lang="en-US" sz="1200" b="1" i="1" dirty="0">
                <a:solidFill>
                  <a:schemeClr val="tx1">
                    <a:lumMod val="75000"/>
                    <a:lumOff val="25000"/>
                  </a:schemeClr>
                </a:solidFill>
                <a:latin typeface="News Gothic Std"/>
              </a:rPr>
              <a:t>simplified your monthly bills and banking. </a:t>
            </a:r>
            <a:endParaRPr lang="en-US" sz="1200" dirty="0">
              <a:solidFill>
                <a:schemeClr val="tx1">
                  <a:lumMod val="75000"/>
                  <a:lumOff val="25000"/>
                </a:schemeClr>
              </a:solidFill>
              <a:latin typeface="News Gothic Std"/>
              <a:ea typeface="Geneva"/>
              <a:cs typeface="Arial" pitchFamily="34" charset="0"/>
            </a:endParaRPr>
          </a:p>
          <a:p>
            <a:pPr marL="558169" lvl="1" indent="-279085">
              <a:spcBef>
                <a:spcPts val="306"/>
              </a:spcBef>
              <a:spcAft>
                <a:spcPts val="306"/>
              </a:spcAft>
              <a:buFont typeface="Courier New" pitchFamily="49" charset="0"/>
              <a:buChar char="o"/>
            </a:pPr>
            <a:r>
              <a:rPr lang="en-US" sz="1200" dirty="0">
                <a:solidFill>
                  <a:schemeClr val="tx1">
                    <a:lumMod val="75000"/>
                    <a:lumOff val="25000"/>
                  </a:schemeClr>
                </a:solidFill>
                <a:latin typeface="News Gothic Std"/>
              </a:rPr>
              <a:t>Make a list of all your bills. Review your checkbook and your online bank accounts as far back as one year to create a thorough list of all possible expenses. Include all expenses related to your home such as mortgage or rent, property insurance, utilities and lawn care.</a:t>
            </a:r>
          </a:p>
          <a:p>
            <a:pPr marL="558169" lvl="1" indent="-279085">
              <a:spcBef>
                <a:spcPts val="306"/>
              </a:spcBef>
              <a:spcAft>
                <a:spcPts val="306"/>
              </a:spcAft>
              <a:buFont typeface="Courier New" pitchFamily="49" charset="0"/>
              <a:buChar char="o"/>
            </a:pPr>
            <a:r>
              <a:rPr lang="en-US" sz="1200" dirty="0">
                <a:solidFill>
                  <a:schemeClr val="tx1">
                    <a:lumMod val="75000"/>
                    <a:lumOff val="25000"/>
                  </a:schemeClr>
                </a:solidFill>
                <a:latin typeface="News Gothic Std"/>
              </a:rPr>
              <a:t>Sign up for direct deposit</a:t>
            </a:r>
          </a:p>
          <a:p>
            <a:pPr marL="558169" lvl="1" indent="-279085">
              <a:spcBef>
                <a:spcPts val="306"/>
              </a:spcBef>
              <a:spcAft>
                <a:spcPts val="306"/>
              </a:spcAft>
              <a:buFont typeface="Courier New" pitchFamily="49" charset="0"/>
              <a:buChar char="o"/>
            </a:pPr>
            <a:r>
              <a:rPr lang="en-US" sz="1200" dirty="0">
                <a:solidFill>
                  <a:schemeClr val="tx1">
                    <a:lumMod val="75000"/>
                    <a:lumOff val="25000"/>
                  </a:schemeClr>
                </a:solidFill>
                <a:latin typeface="News Gothic Std"/>
              </a:rPr>
              <a:t>Arrange for automatic bill payments from your bank account. Many banks offer recurring payment options.</a:t>
            </a:r>
          </a:p>
          <a:p>
            <a:pPr marL="558169" lvl="1" indent="-279085">
              <a:spcBef>
                <a:spcPts val="306"/>
              </a:spcBef>
              <a:spcAft>
                <a:spcPts val="306"/>
              </a:spcAft>
              <a:buFont typeface="Courier New" pitchFamily="49" charset="0"/>
              <a:buChar char="o"/>
            </a:pPr>
            <a:r>
              <a:rPr lang="en-US" sz="1200" dirty="0">
                <a:solidFill>
                  <a:schemeClr val="tx1">
                    <a:lumMod val="75000"/>
                    <a:lumOff val="25000"/>
                  </a:schemeClr>
                </a:solidFill>
                <a:latin typeface="News Gothic Std"/>
              </a:rPr>
              <a:t>Sign up for Internet banking</a:t>
            </a:r>
          </a:p>
          <a:p>
            <a:pPr marL="558169" lvl="1" indent="-279085">
              <a:spcBef>
                <a:spcPts val="306"/>
              </a:spcBef>
              <a:spcAft>
                <a:spcPts val="306"/>
              </a:spcAft>
              <a:buFont typeface="Courier New" pitchFamily="49" charset="0"/>
              <a:buChar char="o"/>
            </a:pPr>
            <a:r>
              <a:rPr lang="en-US" sz="1200" dirty="0">
                <a:solidFill>
                  <a:schemeClr val="tx1">
                    <a:lumMod val="75000"/>
                    <a:lumOff val="25000"/>
                  </a:schemeClr>
                </a:solidFill>
                <a:latin typeface="News Gothic Std"/>
              </a:rPr>
              <a:t>If you prefer to use checks to pay your bills, ask a family member or friend to help ensure your bills get paid on time and correctly.</a:t>
            </a:r>
          </a:p>
          <a:p>
            <a:pPr marL="558169" lvl="1" indent="-279085">
              <a:spcBef>
                <a:spcPts val="306"/>
              </a:spcBef>
              <a:spcAft>
                <a:spcPts val="306"/>
              </a:spcAft>
              <a:buFont typeface="Courier New" pitchFamily="49" charset="0"/>
              <a:buChar char="o"/>
            </a:pPr>
            <a:r>
              <a:rPr lang="en-US" sz="1200" dirty="0">
                <a:solidFill>
                  <a:schemeClr val="tx1">
                    <a:lumMod val="75000"/>
                    <a:lumOff val="25000"/>
                  </a:schemeClr>
                </a:solidFill>
                <a:latin typeface="News Gothic Std"/>
              </a:rPr>
              <a:t>Make sure you stay current on your bills so you don’t lose essential services and coverages.</a:t>
            </a:r>
          </a:p>
          <a:p>
            <a:pPr marL="0" lvl="1">
              <a:spcBef>
                <a:spcPts val="610"/>
              </a:spcBef>
              <a:spcAft>
                <a:spcPts val="610"/>
              </a:spcAft>
            </a:pPr>
            <a:r>
              <a:rPr lang="en-US" sz="1200" dirty="0">
                <a:solidFill>
                  <a:schemeClr val="tx1">
                    <a:lumMod val="75000"/>
                    <a:lumOff val="25000"/>
                  </a:schemeClr>
                </a:solidFill>
                <a:latin typeface="News Gothic Std"/>
              </a:rPr>
              <a:t>&lt;click to next slide&gt;</a:t>
            </a:r>
          </a:p>
          <a:p>
            <a:pPr marL="279085" indent="-279085" defTabSz="912937">
              <a:spcBef>
                <a:spcPts val="610"/>
              </a:spcBef>
              <a:spcAft>
                <a:spcPts val="610"/>
              </a:spcAft>
              <a:defRPr/>
            </a:pPr>
            <a:endParaRPr lang="en-US" sz="1200" b="1" i="1" dirty="0">
              <a:solidFill>
                <a:srgbClr val="6DB33F"/>
              </a:solidFill>
              <a:latin typeface="News Gothic Std"/>
              <a:ea typeface="Geneva"/>
              <a:cs typeface="Arial" pitchFamily="34" charset="0"/>
            </a:endParaRPr>
          </a:p>
          <a:p>
            <a:pPr marL="279085" indent="-279085" defTabSz="912937">
              <a:spcBef>
                <a:spcPts val="610"/>
              </a:spcBef>
              <a:spcAft>
                <a:spcPts val="610"/>
              </a:spcAft>
              <a:buBlip>
                <a:blip r:embed="rId3"/>
              </a:buBlip>
              <a:defRPr/>
            </a:pPr>
            <a:endParaRPr lang="en-US" sz="1200" b="1" i="1" dirty="0">
              <a:solidFill>
                <a:srgbClr val="6DB33F"/>
              </a:solidFill>
              <a:latin typeface="News Gothic Std"/>
              <a:cs typeface="Arial" pitchFamily="34" charset="0"/>
            </a:endParaRPr>
          </a:p>
          <a:p>
            <a:pPr defTabSz="912937">
              <a:defRPr/>
            </a:pPr>
            <a:endParaRPr lang="en-US" sz="1200" dirty="0">
              <a:solidFill>
                <a:schemeClr val="tx1">
                  <a:lumMod val="75000"/>
                  <a:lumOff val="25000"/>
                </a:schemeClr>
              </a:solidFill>
              <a:latin typeface="Arial" pitchFamily="34" charset="0"/>
            </a:endParaRPr>
          </a:p>
          <a:p>
            <a:pPr defTabSz="912937">
              <a:defRPr/>
            </a:pPr>
            <a:endParaRPr lang="en-US" sz="1200" dirty="0">
              <a:solidFill>
                <a:schemeClr val="tx1">
                  <a:lumMod val="75000"/>
                  <a:lumOff val="25000"/>
                </a:schemeClr>
              </a:solidFill>
              <a:latin typeface="Arial" pitchFamily="34" charset="0"/>
            </a:endParaRPr>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372" y="3424315"/>
            <a:ext cx="699770" cy="6962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92476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87825" y="1004888"/>
            <a:ext cx="2373313" cy="1781175"/>
          </a:xfrm>
        </p:spPr>
      </p:sp>
      <p:sp>
        <p:nvSpPr>
          <p:cNvPr id="3" name="Notes Placeholder 2"/>
          <p:cNvSpPr>
            <a:spLocks noGrp="1"/>
          </p:cNvSpPr>
          <p:nvPr>
            <p:ph type="body" idx="1"/>
          </p:nvPr>
        </p:nvSpPr>
        <p:spPr>
          <a:xfrm>
            <a:off x="1452996" y="2923721"/>
            <a:ext cx="4689430" cy="5586338"/>
          </a:xfrm>
        </p:spPr>
        <p:txBody>
          <a:bodyPr/>
          <a:lstStyle/>
          <a:p>
            <a:r>
              <a:rPr lang="es-ES_tradnl" b="1" noProof="0" dirty="0" smtClean="0">
                <a:solidFill>
                  <a:schemeClr val="tx1">
                    <a:lumMod val="75000"/>
                    <a:lumOff val="25000"/>
                  </a:schemeClr>
                </a:solidFill>
              </a:rPr>
              <a:t>Estabilidad</a:t>
            </a:r>
            <a:r>
              <a:rPr lang="es-ES_tradnl" b="1" baseline="0" noProof="0" dirty="0" smtClean="0">
                <a:solidFill>
                  <a:schemeClr val="tx1">
                    <a:lumMod val="75000"/>
                    <a:lumOff val="25000"/>
                  </a:schemeClr>
                </a:solidFill>
              </a:rPr>
              <a:t> Financiera</a:t>
            </a:r>
            <a:endParaRPr lang="es-ES_tradnl" b="1" noProof="0" dirty="0" smtClean="0">
              <a:solidFill>
                <a:schemeClr val="tx1">
                  <a:lumMod val="75000"/>
                  <a:lumOff val="25000"/>
                </a:schemeClr>
              </a:solidFill>
            </a:endParaRPr>
          </a:p>
          <a:p>
            <a:pPr>
              <a:spcBef>
                <a:spcPts val="1831"/>
              </a:spcBef>
              <a:spcAft>
                <a:spcPts val="306"/>
              </a:spcAft>
            </a:pPr>
            <a:r>
              <a:rPr lang="es-ES_tradnl" b="1" noProof="0" dirty="0" smtClean="0">
                <a:solidFill>
                  <a:schemeClr val="tx1">
                    <a:lumMod val="75000"/>
                    <a:lumOff val="25000"/>
                  </a:schemeClr>
                </a:solidFill>
              </a:rPr>
              <a:t>Diga: </a:t>
            </a:r>
            <a:r>
              <a:rPr lang="es-ES_tradnl" b="0" noProof="0" dirty="0" smtClean="0">
                <a:solidFill>
                  <a:schemeClr val="tx1">
                    <a:lumMod val="75000"/>
                    <a:lumOff val="25000"/>
                  </a:schemeClr>
                </a:solidFill>
              </a:rPr>
              <a:t>Si</a:t>
            </a:r>
            <a:r>
              <a:rPr lang="es-ES_tradnl" b="0" baseline="0" noProof="0" dirty="0" smtClean="0">
                <a:solidFill>
                  <a:schemeClr val="tx1">
                    <a:lumMod val="75000"/>
                    <a:lumOff val="25000"/>
                  </a:schemeClr>
                </a:solidFill>
              </a:rPr>
              <a:t> puede pagar los gastos de su hogar, pero se le esta haciendo difícil pagar todas sus cuentas, considere:</a:t>
            </a:r>
            <a:endParaRPr lang="es-ES_tradnl" noProof="0" dirty="0" smtClean="0">
              <a:solidFill>
                <a:schemeClr val="tx1">
                  <a:lumMod val="75000"/>
                  <a:lumOff val="25000"/>
                </a:schemeClr>
              </a:solidFill>
            </a:endParaRPr>
          </a:p>
          <a:p>
            <a:pPr marL="279085" lvl="1" indent="-279085">
              <a:spcBef>
                <a:spcPts val="610"/>
              </a:spcBef>
              <a:spcAft>
                <a:spcPts val="407"/>
              </a:spcAft>
              <a:buBlip>
                <a:blip r:embed="rId3"/>
              </a:buBlip>
              <a:defRPr/>
            </a:pPr>
            <a:r>
              <a:rPr lang="es-ES_tradnl" b="1" noProof="0" dirty="0" smtClean="0">
                <a:solidFill>
                  <a:schemeClr val="tx1">
                    <a:lumMod val="75000"/>
                    <a:lumOff val="25000"/>
                  </a:schemeClr>
                </a:solidFill>
              </a:rPr>
              <a:t>Conversar con</a:t>
            </a:r>
            <a:r>
              <a:rPr lang="es-ES_tradnl" b="1" baseline="0" noProof="0" dirty="0" smtClean="0">
                <a:solidFill>
                  <a:schemeClr val="tx1">
                    <a:lumMod val="75000"/>
                    <a:lumOff val="25000"/>
                  </a:schemeClr>
                </a:solidFill>
              </a:rPr>
              <a:t> sus acreedores. </a:t>
            </a:r>
            <a:r>
              <a:rPr lang="es-ES_tradnl" b="0" baseline="0" noProof="0" dirty="0" smtClean="0">
                <a:solidFill>
                  <a:schemeClr val="tx1">
                    <a:lumMod val="75000"/>
                    <a:lumOff val="25000"/>
                  </a:schemeClr>
                </a:solidFill>
              </a:rPr>
              <a:t>Su acreedor podría considerar reducir sus pagos, o cambiar los términos según su situación.  Algunos acreedores podrían ofrecer extensiones, aceptar pagos más pequeños durante un período de tiempo más largo, o aceptar pagos parciales. </a:t>
            </a:r>
            <a:endParaRPr lang="es-ES_tradnl" noProof="0" dirty="0" smtClean="0">
              <a:solidFill>
                <a:schemeClr val="tx1">
                  <a:lumMod val="75000"/>
                  <a:lumOff val="25000"/>
                </a:schemeClr>
              </a:solidFill>
            </a:endParaRPr>
          </a:p>
          <a:p>
            <a:pPr marL="279085" lvl="1" indent="-279085">
              <a:spcBef>
                <a:spcPts val="610"/>
              </a:spcBef>
              <a:spcAft>
                <a:spcPts val="610"/>
              </a:spcAft>
              <a:buBlip>
                <a:blip r:embed="rId3"/>
              </a:buBlip>
              <a:defRPr/>
            </a:pPr>
            <a:r>
              <a:rPr lang="es-ES_tradnl" b="1" noProof="0" dirty="0" smtClean="0">
                <a:solidFill>
                  <a:schemeClr val="tx1">
                    <a:lumMod val="75000"/>
                    <a:lumOff val="25000"/>
                  </a:schemeClr>
                </a:solidFill>
              </a:rPr>
              <a:t>Reciba</a:t>
            </a:r>
            <a:r>
              <a:rPr lang="es-ES_tradnl" b="1" baseline="0" noProof="0" dirty="0" smtClean="0">
                <a:solidFill>
                  <a:schemeClr val="tx1">
                    <a:lumMod val="75000"/>
                    <a:lumOff val="25000"/>
                  </a:schemeClr>
                </a:solidFill>
              </a:rPr>
              <a:t> asesoramiento de crédito.</a:t>
            </a:r>
            <a:r>
              <a:rPr lang="es-ES_tradnl" b="1" noProof="0" dirty="0" smtClean="0">
                <a:solidFill>
                  <a:schemeClr val="tx1">
                    <a:lumMod val="75000"/>
                    <a:lumOff val="25000"/>
                  </a:schemeClr>
                </a:solidFill>
              </a:rPr>
              <a:t> </a:t>
            </a:r>
            <a:r>
              <a:rPr lang="es-ES_tradnl" b="0" noProof="0" dirty="0" smtClean="0">
                <a:solidFill>
                  <a:schemeClr val="tx1">
                    <a:lumMod val="75000"/>
                    <a:lumOff val="25000"/>
                  </a:schemeClr>
                </a:solidFill>
              </a:rPr>
              <a:t>Si</a:t>
            </a:r>
            <a:r>
              <a:rPr lang="es-ES_tradnl" b="0" baseline="0" noProof="0" dirty="0" smtClean="0">
                <a:solidFill>
                  <a:schemeClr val="tx1">
                    <a:lumMod val="75000"/>
                    <a:lumOff val="25000"/>
                  </a:schemeClr>
                </a:solidFill>
              </a:rPr>
              <a:t> no tiene la disciplina de crear y seguir un plan de gastos, no pudo conseguir un nuevo plan de pagos con sus acreedores o perdió el control de sus cuentas mensuales, puede consultar a una organización respetable de asesoramiento de crédito. Muchas organizaciones de asesoramiento de crédito trabajan sin fines de lucro y buscarán la manera de resolver sus problemas financieras. </a:t>
            </a:r>
            <a:endParaRPr lang="es-ES_tradnl" noProof="0" dirty="0" smtClean="0">
              <a:solidFill>
                <a:schemeClr val="tx1">
                  <a:lumMod val="75000"/>
                  <a:lumOff val="25000"/>
                </a:schemeClr>
              </a:solidFill>
            </a:endParaRPr>
          </a:p>
          <a:p>
            <a:pPr marL="279085" lvl="1" indent="-279085">
              <a:spcBef>
                <a:spcPts val="610"/>
              </a:spcBef>
              <a:spcAft>
                <a:spcPts val="610"/>
              </a:spcAft>
              <a:buBlip>
                <a:blip r:embed="rId3"/>
              </a:buBlip>
              <a:defRPr/>
            </a:pPr>
            <a:r>
              <a:rPr lang="es-ES_tradnl" b="1" noProof="0" dirty="0" smtClean="0">
                <a:solidFill>
                  <a:schemeClr val="tx1">
                    <a:lumMod val="75000"/>
                    <a:lumOff val="25000"/>
                  </a:schemeClr>
                </a:solidFill>
              </a:rPr>
              <a:t>Reciba ayuda local. </a:t>
            </a:r>
            <a:r>
              <a:rPr lang="es-ES_tradnl" b="0" noProof="0" dirty="0" smtClean="0">
                <a:solidFill>
                  <a:schemeClr val="tx1">
                    <a:lumMod val="75000"/>
                    <a:lumOff val="25000"/>
                  </a:schemeClr>
                </a:solidFill>
              </a:rPr>
              <a:t>Consulte con </a:t>
            </a:r>
            <a:r>
              <a:rPr lang="es-ES_tradnl" b="0" baseline="0" noProof="0" dirty="0" smtClean="0">
                <a:solidFill>
                  <a:schemeClr val="tx1">
                    <a:lumMod val="75000"/>
                    <a:lumOff val="25000"/>
                  </a:schemeClr>
                </a:solidFill>
              </a:rPr>
              <a:t>agencias locales como United Way para conocer los recursos nacionales y locales que están a su disposición. </a:t>
            </a:r>
            <a:endParaRPr lang="es-ES_tradnl" noProof="0" dirty="0" smtClean="0">
              <a:solidFill>
                <a:schemeClr val="tx1">
                  <a:lumMod val="75000"/>
                  <a:lumOff val="25000"/>
                </a:schemeClr>
              </a:solidFill>
            </a:endParaRPr>
          </a:p>
          <a:p>
            <a:pPr marL="0" lvl="1">
              <a:spcBef>
                <a:spcPts val="1223"/>
              </a:spcBef>
            </a:pPr>
            <a:r>
              <a:rPr lang="es-ES_tradnl" noProof="0" dirty="0" smtClean="0">
                <a:solidFill>
                  <a:schemeClr val="tx1">
                    <a:lumMod val="75000"/>
                    <a:lumOff val="25000"/>
                  </a:schemeClr>
                </a:solidFill>
                <a:ea typeface="ＭＳ Ｐゴシック" pitchFamily="34" charset="-128"/>
              </a:rPr>
              <a:t>&lt;haga clic</a:t>
            </a:r>
            <a:r>
              <a:rPr lang="es-ES_tradnl" baseline="0" noProof="0" dirty="0" smtClean="0">
                <a:solidFill>
                  <a:schemeClr val="tx1">
                    <a:lumMod val="75000"/>
                    <a:lumOff val="25000"/>
                  </a:schemeClr>
                </a:solidFill>
                <a:ea typeface="ＭＳ Ｐゴシック" pitchFamily="34" charset="-128"/>
              </a:rPr>
              <a:t> para la siguiente diapositiva&gt;</a:t>
            </a:r>
            <a:endParaRPr lang="en-US" dirty="0">
              <a:solidFill>
                <a:schemeClr val="tx1">
                  <a:lumMod val="75000"/>
                  <a:lumOff val="25000"/>
                </a:schemeClr>
              </a:solidFill>
            </a:endParaRPr>
          </a:p>
          <a:p>
            <a:pPr marL="186057" lvl="2">
              <a:spcBef>
                <a:spcPts val="610"/>
              </a:spcBef>
              <a:spcAft>
                <a:spcPts val="407"/>
              </a:spcAft>
              <a:defRPr/>
            </a:pPr>
            <a:endParaRPr lang="en-US" dirty="0">
              <a:solidFill>
                <a:schemeClr val="tx1">
                  <a:lumMod val="75000"/>
                  <a:lumOff val="25000"/>
                </a:schemeClr>
              </a:solidFill>
            </a:endParaRPr>
          </a:p>
        </p:txBody>
      </p:sp>
      <p:sp>
        <p:nvSpPr>
          <p:cNvPr id="4" name="Slide Number Placeholder 3"/>
          <p:cNvSpPr txBox="1">
            <a:spLocks/>
          </p:cNvSpPr>
          <p:nvPr/>
        </p:nvSpPr>
        <p:spPr>
          <a:xfrm>
            <a:off x="0" y="8896879"/>
            <a:ext cx="1399540" cy="386821"/>
          </a:xfrm>
          <a:prstGeom prst="rect">
            <a:avLst/>
          </a:prstGeom>
        </p:spPr>
        <p:txBody>
          <a:bodyPr lIns="93028" tIns="46514" rIns="93028" bIns="46514"/>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9085"/>
            <a:fld id="{D1B90812-0B77-449E-AACC-F8C52DA348E8}" type="slidenum">
              <a:rPr lang="en-US" sz="1200">
                <a:latin typeface="News Gothic Std" pitchFamily="34" charset="0"/>
              </a:rPr>
              <a:pPr marL="279085"/>
              <a:t>36</a:t>
            </a:fld>
            <a:endParaRPr lang="en-US" sz="1200" dirty="0">
              <a:latin typeface="News Gothic Std" pitchFamily="34" charset="0"/>
            </a:endParaRPr>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513" y="3326659"/>
            <a:ext cx="699770" cy="6962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37074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1026"/>
          <p:cNvSpPr>
            <a:spLocks noGrp="1" noRot="1" noChangeAspect="1" noChangeArrowheads="1" noTextEdit="1"/>
          </p:cNvSpPr>
          <p:nvPr>
            <p:ph type="sldImg"/>
          </p:nvPr>
        </p:nvSpPr>
        <p:spPr>
          <a:xfrm>
            <a:off x="4187825" y="1004888"/>
            <a:ext cx="2373313" cy="1781175"/>
          </a:xfrm>
          <a:ln/>
        </p:spPr>
      </p:sp>
      <p:sp>
        <p:nvSpPr>
          <p:cNvPr id="5" name="Slide Number Placeholder 3"/>
          <p:cNvSpPr txBox="1">
            <a:spLocks/>
          </p:cNvSpPr>
          <p:nvPr/>
        </p:nvSpPr>
        <p:spPr>
          <a:xfrm>
            <a:off x="0" y="8896879"/>
            <a:ext cx="1399540" cy="386821"/>
          </a:xfrm>
          <a:prstGeom prst="rect">
            <a:avLst/>
          </a:prstGeom>
        </p:spPr>
        <p:txBody>
          <a:bodyPr lIns="93028" tIns="46514" rIns="93028" bIns="46514"/>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9085"/>
            <a:fld id="{D1B90812-0B77-449E-AACC-F8C52DA348E8}" type="slidenum">
              <a:rPr lang="en-US" sz="1200">
                <a:latin typeface="News Gothic Std" pitchFamily="34" charset="0"/>
              </a:rPr>
              <a:pPr marL="279085"/>
              <a:t>37</a:t>
            </a:fld>
            <a:endParaRPr lang="en-US" sz="1200" dirty="0">
              <a:latin typeface="News Gothic Std" pitchFamily="34"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513" y="3326659"/>
            <a:ext cx="699770" cy="6962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Notes Placeholder 7"/>
          <p:cNvSpPr>
            <a:spLocks noGrp="1"/>
          </p:cNvSpPr>
          <p:nvPr>
            <p:ph type="body" idx="1"/>
          </p:nvPr>
        </p:nvSpPr>
        <p:spPr>
          <a:xfrm>
            <a:off x="1452995" y="2923721"/>
            <a:ext cx="4767182" cy="5663702"/>
          </a:xfrm>
        </p:spPr>
        <p:txBody>
          <a:bodyPr/>
          <a:lstStyle/>
          <a:p>
            <a:pPr>
              <a:defRPr/>
            </a:pPr>
            <a:r>
              <a:rPr lang="es-ES_tradnl" b="1" noProof="0" dirty="0" smtClean="0">
                <a:solidFill>
                  <a:schemeClr val="tx1">
                    <a:lumMod val="75000"/>
                    <a:lumOff val="25000"/>
                  </a:schemeClr>
                </a:solidFill>
                <a:ea typeface="ＭＳ Ｐゴシック" pitchFamily="1" charset="-128"/>
              </a:rPr>
              <a:t>Agencias de Asesoría de Crédito</a:t>
            </a:r>
          </a:p>
          <a:p>
            <a:pPr>
              <a:spcBef>
                <a:spcPts val="1831"/>
              </a:spcBef>
              <a:defRPr/>
            </a:pPr>
            <a:r>
              <a:rPr lang="es-ES_tradnl" b="1" noProof="0" dirty="0" smtClean="0">
                <a:solidFill>
                  <a:schemeClr val="tx1">
                    <a:lumMod val="75000"/>
                    <a:lumOff val="25000"/>
                  </a:schemeClr>
                </a:solidFill>
                <a:ea typeface="ＭＳ Ｐゴシック" pitchFamily="1" charset="-128"/>
              </a:rPr>
              <a:t>Diga:</a:t>
            </a:r>
            <a:r>
              <a:rPr lang="es-ES_tradnl" noProof="0" dirty="0" smtClean="0">
                <a:solidFill>
                  <a:schemeClr val="tx1">
                    <a:lumMod val="75000"/>
                    <a:lumOff val="25000"/>
                  </a:schemeClr>
                </a:solidFill>
                <a:ea typeface="ＭＳ Ｐゴシック" pitchFamily="1" charset="-128"/>
              </a:rPr>
              <a:t> Las organizaciones respetables</a:t>
            </a:r>
            <a:r>
              <a:rPr lang="es-ES_tradnl" baseline="0" noProof="0" dirty="0" smtClean="0">
                <a:solidFill>
                  <a:schemeClr val="tx1">
                    <a:lumMod val="75000"/>
                    <a:lumOff val="25000"/>
                  </a:schemeClr>
                </a:solidFill>
                <a:ea typeface="ＭＳ Ｐゴシック" pitchFamily="1" charset="-128"/>
              </a:rPr>
              <a:t> </a:t>
            </a:r>
            <a:r>
              <a:rPr lang="es-ES_tradnl" noProof="0" dirty="0" smtClean="0">
                <a:solidFill>
                  <a:schemeClr val="tx1">
                    <a:lumMod val="75000"/>
                    <a:lumOff val="25000"/>
                  </a:schemeClr>
                </a:solidFill>
                <a:ea typeface="ＭＳ Ｐゴシック" pitchFamily="1" charset="-128"/>
              </a:rPr>
              <a:t>de asesoría de crédito le puede</a:t>
            </a:r>
            <a:r>
              <a:rPr lang="es-ES_tradnl" baseline="0" noProof="0" dirty="0" smtClean="0">
                <a:solidFill>
                  <a:schemeClr val="tx1">
                    <a:lumMod val="75000"/>
                    <a:lumOff val="25000"/>
                  </a:schemeClr>
                </a:solidFill>
                <a:ea typeface="ＭＳ Ｐゴシック" pitchFamily="1" charset="-128"/>
              </a:rPr>
              <a:t> aconsejar cómo manejar su dinero y sus deudas, desarrollar un presupuesto y ofrecerle educación gratis a través de sus talleres y literatura. Los asesores conversarán con usted sobre toda su situación financiera para ayudarle a desarrollar un plan personalizado que resuelva sus problemas de dinero. </a:t>
            </a:r>
          </a:p>
          <a:p>
            <a:pPr>
              <a:spcBef>
                <a:spcPts val="1831"/>
              </a:spcBef>
              <a:defRPr/>
            </a:pPr>
            <a:r>
              <a:rPr lang="es-ES_tradnl" baseline="0" noProof="0" dirty="0" smtClean="0">
                <a:solidFill>
                  <a:schemeClr val="tx1">
                    <a:lumMod val="75000"/>
                    <a:lumOff val="25000"/>
                  </a:schemeClr>
                </a:solidFill>
                <a:ea typeface="ＭＳ Ｐゴシック" pitchFamily="1" charset="-128"/>
              </a:rPr>
              <a:t>Si decide consultar una agencia de asesoría de crédito, la FTC aconseja lo siguiente al seleccionar la agencia de asesoría de crédito y una lista de preguntas que debe hacer sobre los servicios y cargos:</a:t>
            </a:r>
            <a:endParaRPr lang="es-ES_tradnl" noProof="0" dirty="0" smtClean="0">
              <a:solidFill>
                <a:schemeClr val="tx1">
                  <a:lumMod val="75000"/>
                  <a:lumOff val="25000"/>
                </a:schemeClr>
              </a:solidFill>
              <a:ea typeface="ＭＳ Ｐゴシック" pitchFamily="1" charset="-128"/>
            </a:endParaRPr>
          </a:p>
          <a:p>
            <a:pPr marL="279085" lvl="1" indent="-279085">
              <a:spcBef>
                <a:spcPts val="610"/>
              </a:spcBef>
              <a:spcAft>
                <a:spcPts val="306"/>
              </a:spcAft>
              <a:buBlip>
                <a:blip r:embed="rId4"/>
              </a:buBlip>
            </a:pPr>
            <a:r>
              <a:rPr lang="es-ES_tradnl" noProof="0" dirty="0" smtClean="0">
                <a:solidFill>
                  <a:schemeClr val="tx1">
                    <a:lumMod val="75000"/>
                    <a:lumOff val="25000"/>
                  </a:schemeClr>
                </a:solidFill>
                <a:ea typeface="ＭＳ Ｐゴシック" pitchFamily="1" charset="-128"/>
              </a:rPr>
              <a:t>Entreviste</a:t>
            </a:r>
            <a:r>
              <a:rPr lang="es-ES_tradnl" baseline="0" noProof="0" dirty="0" smtClean="0">
                <a:solidFill>
                  <a:schemeClr val="tx1">
                    <a:lumMod val="75000"/>
                    <a:lumOff val="25000"/>
                  </a:schemeClr>
                </a:solidFill>
                <a:ea typeface="ＭＳ Ｐゴシック" pitchFamily="1" charset="-128"/>
              </a:rPr>
              <a:t> varias agencias de asesoría de crédito antes de firmar un contrato. </a:t>
            </a:r>
            <a:endParaRPr lang="es-ES_tradnl" noProof="0" dirty="0" smtClean="0">
              <a:solidFill>
                <a:schemeClr val="tx1">
                  <a:lumMod val="75000"/>
                  <a:lumOff val="25000"/>
                </a:schemeClr>
              </a:solidFill>
              <a:ea typeface="ＭＳ Ｐゴシック" pitchFamily="1" charset="-128"/>
            </a:endParaRPr>
          </a:p>
          <a:p>
            <a:pPr marL="279085" lvl="1" indent="-279085">
              <a:spcBef>
                <a:spcPts val="610"/>
              </a:spcBef>
              <a:spcAft>
                <a:spcPts val="306"/>
              </a:spcAft>
              <a:buBlip>
                <a:blip r:embed="rId4"/>
              </a:buBlip>
            </a:pPr>
            <a:r>
              <a:rPr lang="es-ES_tradnl" noProof="0" dirty="0" smtClean="0">
                <a:solidFill>
                  <a:schemeClr val="tx1">
                    <a:lumMod val="75000"/>
                    <a:lumOff val="25000"/>
                  </a:schemeClr>
                </a:solidFill>
                <a:ea typeface="ＭＳ Ｐゴシック" pitchFamily="1" charset="-128"/>
              </a:rPr>
              <a:t>Consulte</a:t>
            </a:r>
            <a:r>
              <a:rPr lang="es-ES_tradnl" baseline="0" noProof="0" dirty="0" smtClean="0">
                <a:solidFill>
                  <a:schemeClr val="tx1">
                    <a:lumMod val="75000"/>
                    <a:lumOff val="25000"/>
                  </a:schemeClr>
                </a:solidFill>
                <a:ea typeface="ＭＳ Ｐゴシック" pitchFamily="1" charset="-128"/>
              </a:rPr>
              <a:t> con el Procurador General de su Estado, agencias locales de protección al consumidor, y Better Business Bureau para determinar si existen quejas sobre la agencia que está considerando. Cualquier agencia respetable le enviará información gratis sobre la agencia y los servicios que prestan sin pedirle que comparta los detalles de su situación. Si la agencia no puede hacer esto, busque otra agencia. </a:t>
            </a:r>
            <a:endParaRPr lang="es-ES_tradnl" noProof="0" dirty="0" smtClean="0">
              <a:solidFill>
                <a:schemeClr val="tx1">
                  <a:lumMod val="75000"/>
                  <a:lumOff val="25000"/>
                </a:schemeClr>
              </a:solidFill>
              <a:ea typeface="ＭＳ Ｐゴシック" pitchFamily="1" charset="-128"/>
            </a:endParaRPr>
          </a:p>
          <a:p>
            <a:pPr marL="279085" lvl="1" indent="-279085">
              <a:spcBef>
                <a:spcPts val="610"/>
              </a:spcBef>
              <a:spcAft>
                <a:spcPts val="306"/>
              </a:spcAft>
              <a:buBlip>
                <a:blip r:embed="rId4"/>
              </a:buBlip>
            </a:pPr>
            <a:r>
              <a:rPr lang="es-ES_tradnl" noProof="0" dirty="0" smtClean="0">
                <a:solidFill>
                  <a:schemeClr val="tx1">
                    <a:lumMod val="75000"/>
                    <a:lumOff val="25000"/>
                  </a:schemeClr>
                </a:solidFill>
                <a:ea typeface="ＭＳ Ｐゴシック" pitchFamily="1" charset="-128"/>
              </a:rPr>
              <a:t>Pregunte sobre</a:t>
            </a:r>
            <a:r>
              <a:rPr lang="es-ES_tradnl" baseline="0" noProof="0" dirty="0" smtClean="0">
                <a:solidFill>
                  <a:schemeClr val="tx1">
                    <a:lumMod val="75000"/>
                    <a:lumOff val="25000"/>
                  </a:schemeClr>
                </a:solidFill>
                <a:ea typeface="ＭＳ Ｐゴシック" pitchFamily="1" charset="-128"/>
              </a:rPr>
              <a:t> los servicios, cargos y planes de pagos. </a:t>
            </a:r>
            <a:endParaRPr lang="es-ES_tradnl" noProof="0" dirty="0" smtClean="0">
              <a:solidFill>
                <a:schemeClr val="tx1">
                  <a:lumMod val="75000"/>
                  <a:lumOff val="25000"/>
                </a:schemeClr>
              </a:solidFill>
              <a:ea typeface="ＭＳ Ｐゴシック" pitchFamily="1" charset="-128"/>
            </a:endParaRPr>
          </a:p>
          <a:p>
            <a:pPr marL="0" lvl="1">
              <a:spcBef>
                <a:spcPts val="610"/>
              </a:spcBef>
              <a:spcAft>
                <a:spcPts val="306"/>
              </a:spcAft>
            </a:pPr>
            <a:r>
              <a:rPr lang="es-ES_tradnl" noProof="0" dirty="0" smtClean="0">
                <a:solidFill>
                  <a:schemeClr val="tx1">
                    <a:lumMod val="75000"/>
                    <a:lumOff val="25000"/>
                  </a:schemeClr>
                </a:solidFill>
                <a:ea typeface="ＭＳ Ｐゴシック" pitchFamily="1" charset="-128"/>
              </a:rPr>
              <a:t>Tenga cuidado si un</a:t>
            </a:r>
            <a:r>
              <a:rPr lang="es-ES_tradnl" baseline="0" noProof="0" dirty="0" smtClean="0">
                <a:solidFill>
                  <a:schemeClr val="tx1">
                    <a:lumMod val="75000"/>
                    <a:lumOff val="25000"/>
                  </a:schemeClr>
                </a:solidFill>
                <a:ea typeface="ＭＳ Ｐゴシック" pitchFamily="1" charset="-128"/>
              </a:rPr>
              <a:t>a compañía de asesoría de crédito le dice que puede arreglar su crédito. Existen muchos programas de reparación de crédito que son estafas, por lo tanto es importante informarse y seleccionar un servicio de asesoría de crédito de buena reputación. </a:t>
            </a:r>
            <a:endParaRPr lang="es-ES_tradnl" noProof="0" dirty="0" smtClean="0">
              <a:solidFill>
                <a:schemeClr val="tx1">
                  <a:lumMod val="75000"/>
                  <a:lumOff val="25000"/>
                </a:schemeClr>
              </a:solidFill>
              <a:ea typeface="ＭＳ Ｐゴシック" pitchFamily="1" charset="-128"/>
            </a:endParaRPr>
          </a:p>
          <a:p>
            <a:pPr marL="0" lvl="1">
              <a:spcBef>
                <a:spcPts val="1223"/>
              </a:spcBef>
            </a:pPr>
            <a:endParaRPr lang="es-ES_tradnl" noProof="0" dirty="0" smtClean="0">
              <a:solidFill>
                <a:schemeClr val="tx1">
                  <a:lumMod val="75000"/>
                  <a:lumOff val="25000"/>
                </a:schemeClr>
              </a:solidFill>
              <a:ea typeface="ＭＳ Ｐゴシック" pitchFamily="34" charset="-128"/>
            </a:endParaRPr>
          </a:p>
          <a:p>
            <a:pPr marL="0" lvl="1">
              <a:spcBef>
                <a:spcPts val="1223"/>
              </a:spcBef>
            </a:pPr>
            <a:r>
              <a:rPr lang="es-ES_tradnl" noProof="0" dirty="0" smtClean="0">
                <a:solidFill>
                  <a:schemeClr val="tx1">
                    <a:lumMod val="75000"/>
                    <a:lumOff val="25000"/>
                  </a:schemeClr>
                </a:solidFill>
                <a:ea typeface="ＭＳ Ｐゴシック" pitchFamily="34" charset="-128"/>
              </a:rPr>
              <a:t>&lt;haga clic</a:t>
            </a:r>
            <a:r>
              <a:rPr lang="es-ES_tradnl" baseline="0" noProof="0" dirty="0" smtClean="0">
                <a:solidFill>
                  <a:schemeClr val="tx1">
                    <a:lumMod val="75000"/>
                    <a:lumOff val="25000"/>
                  </a:schemeClr>
                </a:solidFill>
                <a:ea typeface="ＭＳ Ｐゴシック" pitchFamily="34" charset="-128"/>
              </a:rPr>
              <a:t> para la siguiente diapositiva</a:t>
            </a:r>
            <a:r>
              <a:rPr lang="es-ES_tradnl" noProof="0" dirty="0" smtClean="0">
                <a:solidFill>
                  <a:schemeClr val="tx1">
                    <a:lumMod val="75000"/>
                    <a:lumOff val="25000"/>
                  </a:schemeClr>
                </a:solidFill>
                <a:ea typeface="ＭＳ Ｐゴシック" pitchFamily="34" charset="-128"/>
              </a:rPr>
              <a:t>&gt;</a:t>
            </a:r>
          </a:p>
          <a:p>
            <a:endParaRPr lang="es-ES_tradnl" noProof="0" dirty="0"/>
          </a:p>
        </p:txBody>
      </p:sp>
    </p:spTree>
    <p:extLst>
      <p:ext uri="{BB962C8B-B14F-4D97-AF65-F5344CB8AC3E}">
        <p14:creationId xmlns:p14="http://schemas.microsoft.com/office/powerpoint/2010/main" val="6291373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2"/>
          <p:cNvSpPr>
            <a:spLocks noGrp="1" noRot="1" noChangeAspect="1" noChangeArrowheads="1" noTextEdit="1"/>
          </p:cNvSpPr>
          <p:nvPr>
            <p:ph type="sldImg"/>
          </p:nvPr>
        </p:nvSpPr>
        <p:spPr>
          <a:xfrm>
            <a:off x="4187825" y="1004888"/>
            <a:ext cx="2373313" cy="1781175"/>
          </a:xfrm>
          <a:ln/>
        </p:spPr>
      </p:sp>
      <p:sp>
        <p:nvSpPr>
          <p:cNvPr id="70660" name="Rectangle 3"/>
          <p:cNvSpPr>
            <a:spLocks noGrp="1" noChangeArrowheads="1"/>
          </p:cNvSpPr>
          <p:nvPr>
            <p:ph type="body" idx="1"/>
          </p:nvPr>
        </p:nvSpPr>
        <p:spPr>
          <a:xfrm>
            <a:off x="1452995" y="2923722"/>
            <a:ext cx="4611678" cy="581843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s-ES_tradnl" b="1" dirty="0" smtClean="0">
                <a:solidFill>
                  <a:schemeClr val="tx1">
                    <a:lumMod val="75000"/>
                    <a:lumOff val="25000"/>
                  </a:schemeClr>
                </a:solidFill>
              </a:rPr>
              <a:t>Felicitaciones</a:t>
            </a:r>
          </a:p>
          <a:p>
            <a:r>
              <a:rPr lang="es-ES_tradnl" b="1" dirty="0" smtClean="0">
                <a:solidFill>
                  <a:schemeClr val="tx1">
                    <a:lumMod val="75000"/>
                    <a:lumOff val="25000"/>
                  </a:schemeClr>
                </a:solidFill>
              </a:rPr>
              <a:t>Diga: </a:t>
            </a:r>
            <a:endParaRPr lang="es-ES_tradnl" dirty="0" smtClean="0">
              <a:solidFill>
                <a:schemeClr val="tx1">
                  <a:lumMod val="75000"/>
                  <a:lumOff val="25000"/>
                </a:schemeClr>
              </a:solidFill>
            </a:endParaRPr>
          </a:p>
          <a:p>
            <a:r>
              <a:rPr lang="es-ES_tradnl" noProof="0" dirty="0" smtClean="0">
                <a:solidFill>
                  <a:schemeClr val="tx1">
                    <a:lumMod val="75000"/>
                    <a:lumOff val="25000"/>
                  </a:schemeClr>
                </a:solidFill>
              </a:rPr>
              <a:t>Gracias</a:t>
            </a:r>
            <a:r>
              <a:rPr lang="es-ES_tradnl" baseline="0" noProof="0" dirty="0" smtClean="0">
                <a:solidFill>
                  <a:schemeClr val="tx1">
                    <a:lumMod val="75000"/>
                    <a:lumOff val="25000"/>
                  </a:schemeClr>
                </a:solidFill>
              </a:rPr>
              <a:t> por participar en el seminario de los Fundamentos Financieros de Regions para navegadores de cuidados de salud.  Hoy cubrimos mucha información – manejo de dinero, como entender un reporte de crédito y que se debe considerar en un plan de estabilidad financiera.</a:t>
            </a:r>
            <a:endParaRPr lang="es-ES_tradnl" noProof="0" dirty="0" smtClean="0">
              <a:solidFill>
                <a:schemeClr val="tx1">
                  <a:lumMod val="75000"/>
                  <a:lumOff val="25000"/>
                </a:schemeClr>
              </a:solidFill>
            </a:endParaRPr>
          </a:p>
          <a:p>
            <a:pPr defTabSz="930283">
              <a:spcBef>
                <a:spcPts val="1831"/>
              </a:spcBef>
              <a:defRPr/>
            </a:pPr>
            <a:endParaRPr lang="es-ES_tradnl" i="1" dirty="0" smtClean="0">
              <a:solidFill>
                <a:schemeClr val="tx1">
                  <a:lumMod val="75000"/>
                  <a:lumOff val="25000"/>
                </a:schemeClr>
              </a:solidFill>
            </a:endParaRPr>
          </a:p>
          <a:p>
            <a:r>
              <a:rPr lang="es-ES_tradnl" i="1" noProof="0" dirty="0" smtClean="0">
                <a:solidFill>
                  <a:schemeClr val="tx1">
                    <a:lumMod val="75000"/>
                    <a:lumOff val="25000"/>
                  </a:schemeClr>
                </a:solidFill>
              </a:rPr>
              <a:t>Inserte información y una invitación que sea específica a Regions en el momento. Recuerde que el tono y modo debería ser de consulta y amistoso. Asegúrese de mencionar</a:t>
            </a:r>
            <a:r>
              <a:rPr lang="es-ES_tradnl" i="1" baseline="0" noProof="0" dirty="0" smtClean="0">
                <a:solidFill>
                  <a:schemeClr val="tx1">
                    <a:lumMod val="75000"/>
                    <a:lumOff val="25000"/>
                  </a:schemeClr>
                </a:solidFill>
              </a:rPr>
              <a:t> su información de contacto en los folletos que se llevarán, e invítelos a contactarlo en el futuro.</a:t>
            </a:r>
            <a:r>
              <a:rPr lang="es-ES_tradnl" i="1" noProof="0" dirty="0" smtClean="0">
                <a:solidFill>
                  <a:schemeClr val="tx1">
                    <a:lumMod val="75000"/>
                    <a:lumOff val="25000"/>
                  </a:schemeClr>
                </a:solidFill>
              </a:rPr>
              <a:t>]</a:t>
            </a:r>
          </a:p>
          <a:p>
            <a:endParaRPr lang="es-ES_tradnl" b="1" i="1" dirty="0" smtClean="0">
              <a:solidFill>
                <a:schemeClr val="tx1">
                  <a:lumMod val="75000"/>
                  <a:lumOff val="25000"/>
                </a:schemeClr>
              </a:solidFill>
            </a:endParaRPr>
          </a:p>
          <a:p>
            <a:r>
              <a:rPr lang="es-ES_tradnl" b="1" dirty="0" smtClean="0">
                <a:solidFill>
                  <a:schemeClr val="tx1">
                    <a:lumMod val="75000"/>
                    <a:lumOff val="25000"/>
                  </a:schemeClr>
                </a:solidFill>
              </a:rPr>
              <a:t>Pregunte: </a:t>
            </a:r>
            <a:r>
              <a:rPr lang="es-ES_tradnl" b="0" dirty="0" smtClean="0">
                <a:solidFill>
                  <a:schemeClr val="tx1">
                    <a:lumMod val="75000"/>
                    <a:lumOff val="25000"/>
                  </a:schemeClr>
                </a:solidFill>
              </a:rPr>
              <a:t>¿Tienen alguna pregunta</a:t>
            </a:r>
            <a:r>
              <a:rPr lang="es-ES_tradnl" b="0" baseline="0" dirty="0" smtClean="0">
                <a:solidFill>
                  <a:schemeClr val="tx1">
                    <a:lumMod val="75000"/>
                    <a:lumOff val="25000"/>
                  </a:schemeClr>
                </a:solidFill>
              </a:rPr>
              <a:t> sobre el manejo de dinero, reportes de crédito o consideraciones en un plan de estabilidad financiero? </a:t>
            </a:r>
            <a:endParaRPr lang="es-ES_tradnl" dirty="0" smtClean="0">
              <a:solidFill>
                <a:schemeClr val="tx1">
                  <a:lumMod val="75000"/>
                  <a:lumOff val="25000"/>
                </a:schemeClr>
              </a:solidFill>
            </a:endParaRPr>
          </a:p>
          <a:p>
            <a:r>
              <a:rPr lang="es-ES_tradnl" b="1" dirty="0" smtClean="0">
                <a:solidFill>
                  <a:schemeClr val="tx1">
                    <a:lumMod val="75000"/>
                    <a:lumOff val="25000"/>
                  </a:schemeClr>
                </a:solidFill>
              </a:rPr>
              <a:t/>
            </a:r>
            <a:br>
              <a:rPr lang="es-ES_tradnl" b="1" dirty="0" smtClean="0">
                <a:solidFill>
                  <a:schemeClr val="tx1">
                    <a:lumMod val="75000"/>
                    <a:lumOff val="25000"/>
                  </a:schemeClr>
                </a:solidFill>
              </a:rPr>
            </a:br>
            <a:r>
              <a:rPr lang="es-ES_tradnl" b="1" dirty="0" smtClean="0">
                <a:solidFill>
                  <a:schemeClr val="tx1">
                    <a:lumMod val="75000"/>
                    <a:lumOff val="25000"/>
                  </a:schemeClr>
                </a:solidFill>
              </a:rPr>
              <a:t>Responda </a:t>
            </a:r>
            <a:r>
              <a:rPr lang="es-ES_tradnl" b="0" dirty="0" smtClean="0">
                <a:solidFill>
                  <a:schemeClr val="tx1">
                    <a:lumMod val="75000"/>
                    <a:lumOff val="25000"/>
                  </a:schemeClr>
                </a:solidFill>
              </a:rPr>
              <a:t>todas</a:t>
            </a:r>
            <a:r>
              <a:rPr lang="es-ES_tradnl" b="0" baseline="0" dirty="0" smtClean="0">
                <a:solidFill>
                  <a:schemeClr val="tx1">
                    <a:lumMod val="75000"/>
                    <a:lumOff val="25000"/>
                  </a:schemeClr>
                </a:solidFill>
              </a:rPr>
              <a:t> las preguntas lo mejor posible</a:t>
            </a:r>
            <a:r>
              <a:rPr lang="es-ES_tradnl" dirty="0" smtClean="0">
                <a:solidFill>
                  <a:schemeClr val="tx1">
                    <a:lumMod val="75000"/>
                    <a:lumOff val="25000"/>
                  </a:schemeClr>
                </a:solidFill>
              </a:rPr>
              <a:t>.</a:t>
            </a:r>
          </a:p>
          <a:p>
            <a:endParaRPr lang="es-ES_tradnl" b="1" dirty="0" smtClean="0">
              <a:solidFill>
                <a:schemeClr val="tx1">
                  <a:lumMod val="75000"/>
                  <a:lumOff val="25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_tradnl" b="1" noProof="0" dirty="0" smtClean="0">
                <a:solidFill>
                  <a:schemeClr val="tx1">
                    <a:lumMod val="75000"/>
                    <a:lumOff val="25000"/>
                  </a:schemeClr>
                </a:solidFill>
              </a:rPr>
              <a:t>Diga: </a:t>
            </a:r>
            <a:r>
              <a:rPr lang="es-ES_tradnl" b="0" noProof="0" dirty="0" smtClean="0">
                <a:solidFill>
                  <a:schemeClr val="tx1">
                    <a:lumMod val="75000"/>
                    <a:lumOff val="25000"/>
                  </a:schemeClr>
                </a:solidFill>
              </a:rPr>
              <a:t>Aquí formalmente termina nuestra presentación</a:t>
            </a:r>
            <a:r>
              <a:rPr lang="es-ES_tradnl" noProof="0" dirty="0" smtClean="0">
                <a:solidFill>
                  <a:schemeClr val="tx1">
                    <a:lumMod val="75000"/>
                    <a:lumOff val="25000"/>
                  </a:schemeClr>
                </a:solidFill>
              </a:rPr>
              <a:t>. Si tienen algo específico o confidencial,</a:t>
            </a:r>
            <a:r>
              <a:rPr lang="es-ES_tradnl" baseline="0" noProof="0" dirty="0" smtClean="0">
                <a:solidFill>
                  <a:schemeClr val="tx1">
                    <a:lumMod val="75000"/>
                    <a:lumOff val="25000"/>
                  </a:schemeClr>
                </a:solidFill>
              </a:rPr>
              <a:t> por favor quédense después de la reunión o pónganse en contacto conmigo a través del número de teléfono en su hoja de información.</a:t>
            </a:r>
            <a:endParaRPr lang="es-ES_tradnl" noProof="0" dirty="0" smtClean="0">
              <a:latin typeface="Arial" pitchFamily="34" charset="0"/>
            </a:endParaRPr>
          </a:p>
          <a:p>
            <a:r>
              <a:rPr lang="es-ES_tradnl" b="0" dirty="0" smtClean="0">
                <a:solidFill>
                  <a:schemeClr val="tx1">
                    <a:lumMod val="75000"/>
                    <a:lumOff val="25000"/>
                  </a:schemeClr>
                </a:solidFill>
              </a:rPr>
              <a:t>Ahora,</a:t>
            </a:r>
            <a:r>
              <a:rPr lang="es-ES_tradnl" b="0" baseline="0" dirty="0" smtClean="0">
                <a:solidFill>
                  <a:schemeClr val="tx1">
                    <a:lumMod val="75000"/>
                    <a:lumOff val="25000"/>
                  </a:schemeClr>
                </a:solidFill>
              </a:rPr>
              <a:t> los dejo con (inserte el nombre del presentador) de United Way. </a:t>
            </a:r>
            <a:endParaRPr lang="es-ES_tradnl" b="0" dirty="0" smtClean="0">
              <a:solidFill>
                <a:schemeClr val="tx1">
                  <a:lumMod val="75000"/>
                  <a:lumOff val="25000"/>
                </a:schemeClr>
              </a:solidFill>
            </a:endParaRPr>
          </a:p>
          <a:p>
            <a:endParaRPr lang="es-ES_tradnl" b="1" dirty="0" smtClean="0">
              <a:solidFill>
                <a:schemeClr val="tx1">
                  <a:lumMod val="75000"/>
                  <a:lumOff val="25000"/>
                </a:schemeClr>
              </a:solidFill>
            </a:endParaRPr>
          </a:p>
          <a:p>
            <a:endParaRPr lang="es-ES_tradnl" dirty="0" smtClean="0">
              <a:solidFill>
                <a:schemeClr val="tx1">
                  <a:lumMod val="75000"/>
                  <a:lumOff val="25000"/>
                </a:schemeClr>
              </a:solidFill>
            </a:endParaRPr>
          </a:p>
          <a:p>
            <a:endParaRPr lang="es-ES_tradnl" dirty="0" smtClean="0">
              <a:solidFill>
                <a:schemeClr val="tx1">
                  <a:lumMod val="75000"/>
                  <a:lumOff val="25000"/>
                </a:schemeClr>
              </a:solidFill>
            </a:endParaRPr>
          </a:p>
          <a:p>
            <a:endParaRPr lang="es-ES_tradnl" dirty="0" smtClean="0">
              <a:solidFill>
                <a:schemeClr val="tx1">
                  <a:lumMod val="75000"/>
                  <a:lumOff val="25000"/>
                </a:schemeClr>
              </a:solidFill>
              <a:latin typeface="Arial" pitchFamily="34" charset="0"/>
            </a:endParaRPr>
          </a:p>
          <a:p>
            <a:r>
              <a:rPr lang="es-ES_tradnl" i="1" dirty="0" smtClean="0">
                <a:solidFill>
                  <a:schemeClr val="tx1">
                    <a:lumMod val="75000"/>
                    <a:lumOff val="25000"/>
                  </a:schemeClr>
                </a:solidFill>
                <a:latin typeface="Arial" pitchFamily="34" charset="0"/>
              </a:rPr>
              <a:t>	</a:t>
            </a:r>
          </a:p>
          <a:p>
            <a:pPr eaLnBrk="1" hangingPunct="1"/>
            <a:endParaRPr lang="es-ES_tradnl" dirty="0" smtClean="0">
              <a:solidFill>
                <a:schemeClr val="tx1">
                  <a:lumMod val="75000"/>
                  <a:lumOff val="25000"/>
                </a:schemeClr>
              </a:solidFill>
              <a:latin typeface="Arial" pitchFamily="34" charset="0"/>
            </a:endParaRPr>
          </a:p>
        </p:txBody>
      </p:sp>
      <p:sp>
        <p:nvSpPr>
          <p:cNvPr id="5" name="Slide Number Placeholder 3"/>
          <p:cNvSpPr txBox="1">
            <a:spLocks/>
          </p:cNvSpPr>
          <p:nvPr/>
        </p:nvSpPr>
        <p:spPr>
          <a:xfrm>
            <a:off x="0" y="8896879"/>
            <a:ext cx="1399540" cy="386821"/>
          </a:xfrm>
          <a:prstGeom prst="rect">
            <a:avLst/>
          </a:prstGeom>
        </p:spPr>
        <p:txBody>
          <a:bodyPr lIns="93028" tIns="46514" rIns="93028" bIns="46514"/>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9085"/>
            <a:fld id="{D1B90812-0B77-449E-AACC-F8C52DA348E8}" type="slidenum">
              <a:rPr lang="en-US" sz="1200">
                <a:latin typeface="News Gothic Std" pitchFamily="34" charset="0"/>
              </a:rPr>
              <a:pPr marL="279085"/>
              <a:t>38</a:t>
            </a:fld>
            <a:endParaRPr lang="en-US" sz="1200" dirty="0">
              <a:latin typeface="News Gothic Std" pitchFamily="34"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513" y="3326659"/>
            <a:ext cx="699770" cy="6962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513" y="5099050"/>
            <a:ext cx="699770" cy="6962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788" y="6318250"/>
            <a:ext cx="699770" cy="6962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4744388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2"/>
          <p:cNvSpPr>
            <a:spLocks noGrp="1" noRot="1" noChangeAspect="1" noChangeArrowheads="1" noTextEdit="1"/>
          </p:cNvSpPr>
          <p:nvPr>
            <p:ph type="sldImg"/>
          </p:nvPr>
        </p:nvSpPr>
        <p:spPr>
          <a:xfrm>
            <a:off x="4195763" y="1006475"/>
            <a:ext cx="2376487" cy="1782763"/>
          </a:xfrm>
          <a:ln/>
        </p:spPr>
      </p:sp>
      <p:sp>
        <p:nvSpPr>
          <p:cNvPr id="70660" name="Rectangle 3"/>
          <p:cNvSpPr>
            <a:spLocks noGrp="1" noChangeArrowheads="1"/>
          </p:cNvSpPr>
          <p:nvPr>
            <p:ph type="body" idx="1"/>
          </p:nvPr>
        </p:nvSpPr>
        <p:spPr>
          <a:xfrm>
            <a:off x="1455632" y="2927721"/>
            <a:ext cx="4853728" cy="582639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931774">
              <a:defRPr/>
            </a:pPr>
            <a:r>
              <a:rPr lang="es-ES_tradnl" b="1" dirty="0" smtClean="0">
                <a:solidFill>
                  <a:schemeClr val="tx1">
                    <a:lumMod val="75000"/>
                    <a:lumOff val="25000"/>
                  </a:schemeClr>
                </a:solidFill>
              </a:rPr>
              <a:t>Diga: ¿Cómo le puede ayudar</a:t>
            </a:r>
            <a:r>
              <a:rPr lang="es-ES_tradnl" b="1" baseline="0" dirty="0" smtClean="0">
                <a:solidFill>
                  <a:schemeClr val="tx1">
                    <a:lumMod val="75000"/>
                    <a:lumOff val="25000"/>
                  </a:schemeClr>
                </a:solidFill>
              </a:rPr>
              <a:t> Regions a alcanzar sus metas financieras? </a:t>
            </a:r>
            <a:endParaRPr lang="es-ES_tradnl" b="1" dirty="0" smtClean="0">
              <a:solidFill>
                <a:schemeClr val="tx1">
                  <a:lumMod val="75000"/>
                  <a:lumOff val="25000"/>
                </a:schemeClr>
              </a:solidFill>
            </a:endParaRPr>
          </a:p>
          <a:p>
            <a:pPr defTabSz="931774">
              <a:defRPr/>
            </a:pPr>
            <a:r>
              <a:rPr lang="es-ES_tradnl" b="0" dirty="0" smtClean="0">
                <a:solidFill>
                  <a:schemeClr val="tx1">
                    <a:lumMod val="75000"/>
                    <a:lumOff val="25000"/>
                  </a:schemeClr>
                </a:solidFill>
              </a:rPr>
              <a:t>Como mencione al principio de la presentación, yo no soy un banquero. Si tiene preguntas sobre los productos y servicios de Regions puede concertar una cita en la sucursal más cercana de estás maneras:</a:t>
            </a:r>
          </a:p>
          <a:p>
            <a:endParaRPr lang="es-ES_tradnl" b="1" dirty="0" smtClean="0">
              <a:solidFill>
                <a:schemeClr val="tx1">
                  <a:lumMod val="75000"/>
                  <a:lumOff val="25000"/>
                </a:schemeClr>
              </a:solidFill>
            </a:endParaRPr>
          </a:p>
          <a:p>
            <a:pPr>
              <a:spcBef>
                <a:spcPts val="1834"/>
              </a:spcBef>
            </a:pPr>
            <a:r>
              <a:rPr lang="es-ES_tradnl" b="1" dirty="0" smtClean="0">
                <a:solidFill>
                  <a:schemeClr val="tx1">
                    <a:lumMod val="75000"/>
                    <a:lumOff val="25000"/>
                  </a:schemeClr>
                </a:solidFill>
              </a:rPr>
              <a:t>Diga:</a:t>
            </a:r>
            <a:endParaRPr lang="es-ES_tradnl" dirty="0" smtClean="0">
              <a:solidFill>
                <a:schemeClr val="tx1">
                  <a:lumMod val="75000"/>
                  <a:lumOff val="25000"/>
                </a:schemeClr>
              </a:solidFill>
            </a:endParaRPr>
          </a:p>
          <a:p>
            <a:pPr marL="279532" marR="0" lvl="1" indent="-279532" algn="l" defTabSz="914400" rtl="0" eaLnBrk="1" fontAlgn="auto" latinLnBrk="0" hangingPunct="1">
              <a:lnSpc>
                <a:spcPct val="100000"/>
              </a:lnSpc>
              <a:spcBef>
                <a:spcPts val="611"/>
              </a:spcBef>
              <a:spcAft>
                <a:spcPts val="306"/>
              </a:spcAft>
              <a:buClrTx/>
              <a:buSzTx/>
              <a:buFontTx/>
              <a:buBlip>
                <a:blip r:embed="rId3"/>
              </a:buBlip>
              <a:tabLst/>
              <a:defRPr/>
            </a:pPr>
            <a:r>
              <a:rPr lang="es-ES_tradnl" dirty="0" smtClean="0">
                <a:solidFill>
                  <a:schemeClr val="tx1"/>
                </a:solidFill>
              </a:rPr>
              <a:t>Llame</a:t>
            </a:r>
            <a:r>
              <a:rPr lang="es-ES_tradnl" baseline="0" dirty="0" smtClean="0">
                <a:solidFill>
                  <a:schemeClr val="tx1"/>
                </a:solidFill>
              </a:rPr>
              <a:t> </a:t>
            </a:r>
            <a:r>
              <a:rPr lang="es-ES_tradnl" dirty="0" smtClean="0">
                <a:solidFill>
                  <a:schemeClr val="tx1"/>
                </a:solidFill>
              </a:rPr>
              <a:t>a</a:t>
            </a:r>
            <a:r>
              <a:rPr lang="es-ES_tradnl" baseline="0" dirty="0" smtClean="0">
                <a:solidFill>
                  <a:schemeClr val="tx1"/>
                </a:solidFill>
              </a:rPr>
              <a:t> Regions</a:t>
            </a:r>
            <a:r>
              <a:rPr lang="es-ES_tradnl" dirty="0" smtClean="0">
                <a:solidFill>
                  <a:schemeClr val="tx1"/>
                </a:solidFill>
              </a:rPr>
              <a:t> 1-800-REGIONS</a:t>
            </a:r>
            <a:endParaRPr lang="es-ES_tradnl" dirty="0" smtClean="0">
              <a:solidFill>
                <a:schemeClr val="tx1">
                  <a:lumMod val="75000"/>
                  <a:lumOff val="25000"/>
                </a:schemeClr>
              </a:solidFill>
            </a:endParaRPr>
          </a:p>
          <a:p>
            <a:pPr marL="279532" marR="0" lvl="1" indent="-279532" algn="l" defTabSz="914400" rtl="0" eaLnBrk="1" fontAlgn="auto" latinLnBrk="0" hangingPunct="1">
              <a:lnSpc>
                <a:spcPct val="100000"/>
              </a:lnSpc>
              <a:spcBef>
                <a:spcPts val="611"/>
              </a:spcBef>
              <a:spcAft>
                <a:spcPts val="306"/>
              </a:spcAft>
              <a:buClrTx/>
              <a:buSzTx/>
              <a:buFontTx/>
              <a:buBlip>
                <a:blip r:embed="rId3"/>
              </a:buBlip>
              <a:tabLst/>
              <a:defRPr/>
            </a:pPr>
            <a:r>
              <a:rPr lang="es-ES_tradnl" dirty="0" smtClean="0">
                <a:solidFill>
                  <a:schemeClr val="tx1"/>
                </a:solidFill>
              </a:rPr>
              <a:t>Visite espanol.regions.com y haga clic en “Concertar una Cita”</a:t>
            </a:r>
            <a:endParaRPr lang="es-ES_tradnl" dirty="0" smtClean="0">
              <a:solidFill>
                <a:schemeClr val="tx1">
                  <a:lumMod val="75000"/>
                  <a:lumOff val="25000"/>
                </a:schemeClr>
              </a:solidFill>
            </a:endParaRPr>
          </a:p>
          <a:p>
            <a:pPr marL="279532" lvl="1" indent="-279532">
              <a:spcBef>
                <a:spcPts val="611"/>
              </a:spcBef>
              <a:spcAft>
                <a:spcPts val="306"/>
              </a:spcAft>
              <a:buBlip>
                <a:blip r:embed="rId3"/>
              </a:buBlip>
            </a:pPr>
            <a:r>
              <a:rPr lang="es-ES_tradnl" dirty="0" smtClean="0">
                <a:solidFill>
                  <a:schemeClr val="tx1">
                    <a:lumMod val="75000"/>
                    <a:lumOff val="25000"/>
                  </a:schemeClr>
                </a:solidFill>
              </a:rPr>
              <a:t>Visite la sucursal más cercana</a:t>
            </a:r>
          </a:p>
          <a:p>
            <a:pPr marL="279532" lvl="1" indent="-279532">
              <a:spcBef>
                <a:spcPts val="611"/>
              </a:spcBef>
              <a:spcAft>
                <a:spcPts val="306"/>
              </a:spcAft>
              <a:buBlip>
                <a:blip r:embed="rId3"/>
              </a:buBlip>
            </a:pPr>
            <a:r>
              <a:rPr lang="es-ES_tradnl" dirty="0" smtClean="0">
                <a:solidFill>
                  <a:schemeClr val="tx1">
                    <a:lumMod val="75000"/>
                    <a:lumOff val="25000"/>
                  </a:schemeClr>
                </a:solidFill>
              </a:rPr>
              <a:t>Asesoramiento</a:t>
            </a:r>
            <a:r>
              <a:rPr lang="es-ES_tradnl" baseline="0" dirty="0" smtClean="0">
                <a:solidFill>
                  <a:schemeClr val="tx1">
                    <a:lumMod val="75000"/>
                    <a:lumOff val="25000"/>
                  </a:schemeClr>
                </a:solidFill>
              </a:rPr>
              <a:t> para ayudarle a evitar estafas de reparación de crédito</a:t>
            </a:r>
            <a:endParaRPr lang="es-ES_tradnl" dirty="0" smtClean="0">
              <a:solidFill>
                <a:schemeClr val="tx1">
                  <a:lumMod val="75000"/>
                  <a:lumOff val="25000"/>
                </a:schemeClr>
              </a:solidFill>
            </a:endParaRPr>
          </a:p>
          <a:p>
            <a:endParaRPr lang="es-ES_tradnl" dirty="0" smtClean="0">
              <a:solidFill>
                <a:schemeClr val="tx1">
                  <a:lumMod val="75000"/>
                  <a:lumOff val="25000"/>
                </a:schemeClr>
              </a:solidFill>
            </a:endParaRPr>
          </a:p>
          <a:p>
            <a:r>
              <a:rPr lang="es-ES_tradnl" dirty="0" smtClean="0">
                <a:solidFill>
                  <a:schemeClr val="tx1"/>
                </a:solidFill>
              </a:rPr>
              <a:t>Gracias por participar</a:t>
            </a:r>
            <a:r>
              <a:rPr lang="es-ES_tradnl" baseline="0" dirty="0" smtClean="0">
                <a:solidFill>
                  <a:schemeClr val="tx1"/>
                </a:solidFill>
              </a:rPr>
              <a:t> en el seminario de Fundamentos Financieros de </a:t>
            </a:r>
            <a:r>
              <a:rPr lang="es-ES_tradnl" dirty="0" smtClean="0">
                <a:solidFill>
                  <a:schemeClr val="tx1"/>
                </a:solidFill>
              </a:rPr>
              <a:t>Regions. </a:t>
            </a:r>
          </a:p>
          <a:p>
            <a:endParaRPr lang="es-ES_tradnl" dirty="0" smtClean="0">
              <a:solidFill>
                <a:schemeClr val="tx1">
                  <a:lumMod val="75000"/>
                  <a:lumOff val="25000"/>
                </a:schemeClr>
              </a:solidFill>
            </a:endParaRPr>
          </a:p>
          <a:p>
            <a:r>
              <a:rPr lang="es-ES_tradnl" i="1" dirty="0" smtClean="0">
                <a:solidFill>
                  <a:schemeClr val="tx1"/>
                </a:solidFill>
              </a:rPr>
              <a:t>[</a:t>
            </a:r>
            <a:r>
              <a:rPr lang="es-ES_tradnl" i="1" noProof="0" dirty="0" smtClean="0">
                <a:solidFill>
                  <a:schemeClr val="tx1">
                    <a:lumMod val="75000"/>
                    <a:lumOff val="25000"/>
                  </a:schemeClr>
                </a:solidFill>
              </a:rPr>
              <a:t>Recuerde que el tono de la charla debería ser de amistoso, con la seriedad de un consejero financiero</a:t>
            </a:r>
            <a:r>
              <a:rPr lang="es-ES_tradnl" i="1" noProof="0" smtClean="0">
                <a:solidFill>
                  <a:schemeClr val="tx1">
                    <a:lumMod val="75000"/>
                    <a:lumOff val="25000"/>
                  </a:schemeClr>
                </a:solidFill>
              </a:rPr>
              <a:t>. </a:t>
            </a:r>
          </a:p>
          <a:p>
            <a:r>
              <a:rPr lang="es-ES_tradnl" i="1" noProof="0" smtClean="0">
                <a:solidFill>
                  <a:schemeClr val="tx1">
                    <a:lumMod val="75000"/>
                    <a:lumOff val="25000"/>
                  </a:schemeClr>
                </a:solidFill>
              </a:rPr>
              <a:t>Asegúrese </a:t>
            </a:r>
            <a:r>
              <a:rPr lang="es-ES_tradnl" i="1" noProof="0" dirty="0" smtClean="0">
                <a:solidFill>
                  <a:schemeClr val="tx1">
                    <a:lumMod val="75000"/>
                    <a:lumOff val="25000"/>
                  </a:schemeClr>
                </a:solidFill>
              </a:rPr>
              <a:t>de mencionar</a:t>
            </a:r>
            <a:r>
              <a:rPr lang="es-ES_tradnl" i="1" baseline="0" noProof="0" dirty="0" smtClean="0">
                <a:solidFill>
                  <a:schemeClr val="tx1">
                    <a:lumMod val="75000"/>
                    <a:lumOff val="25000"/>
                  </a:schemeClr>
                </a:solidFill>
              </a:rPr>
              <a:t> su información de contacto en los documentos que se llevarán </a:t>
            </a:r>
            <a:r>
              <a:rPr lang="es-ES_tradnl" i="1" baseline="0" noProof="0" smtClean="0">
                <a:solidFill>
                  <a:schemeClr val="tx1">
                    <a:lumMod val="75000"/>
                    <a:lumOff val="25000"/>
                  </a:schemeClr>
                </a:solidFill>
              </a:rPr>
              <a:t>los asistentes, </a:t>
            </a:r>
            <a:r>
              <a:rPr lang="es-ES_tradnl" i="1" baseline="0" noProof="0" dirty="0" smtClean="0">
                <a:solidFill>
                  <a:schemeClr val="tx1">
                    <a:lumMod val="75000"/>
                    <a:lumOff val="25000"/>
                  </a:schemeClr>
                </a:solidFill>
              </a:rPr>
              <a:t>e invítelos a contactarlo en el futuro</a:t>
            </a:r>
            <a:r>
              <a:rPr lang="es-ES_tradnl" i="1" dirty="0" smtClean="0">
                <a:solidFill>
                  <a:schemeClr val="tx1"/>
                </a:solidFill>
              </a:rPr>
              <a:t>.]</a:t>
            </a:r>
            <a:endParaRPr lang="es-ES_tradnl" b="1" i="1" dirty="0" smtClean="0">
              <a:solidFill>
                <a:schemeClr val="tx1">
                  <a:lumMod val="75000"/>
                  <a:lumOff val="25000"/>
                </a:schemeClr>
              </a:solidFill>
            </a:endParaRPr>
          </a:p>
          <a:p>
            <a:r>
              <a:rPr lang="es-ES_tradnl" b="1" dirty="0" smtClean="0">
                <a:solidFill>
                  <a:schemeClr val="tx1">
                    <a:lumMod val="75000"/>
                    <a:lumOff val="25000"/>
                  </a:schemeClr>
                </a:solidFill>
              </a:rPr>
              <a:t> </a:t>
            </a:r>
          </a:p>
          <a:p>
            <a:r>
              <a:rPr lang="es-ES_tradnl" b="1" dirty="0" smtClean="0">
                <a:solidFill>
                  <a:schemeClr val="tx1">
                    <a:lumMod val="75000"/>
                    <a:lumOff val="25000"/>
                  </a:schemeClr>
                </a:solidFill>
              </a:rPr>
              <a:t/>
            </a:r>
            <a:br>
              <a:rPr lang="es-ES_tradnl" b="1" dirty="0" smtClean="0">
                <a:solidFill>
                  <a:schemeClr val="tx1">
                    <a:lumMod val="75000"/>
                    <a:lumOff val="25000"/>
                  </a:schemeClr>
                </a:solidFill>
              </a:rPr>
            </a:br>
            <a:endParaRPr lang="es-ES_tradnl" dirty="0" smtClean="0">
              <a:solidFill>
                <a:schemeClr val="tx1">
                  <a:lumMod val="75000"/>
                  <a:lumOff val="25000"/>
                </a:schemeClr>
              </a:solidFill>
            </a:endParaRPr>
          </a:p>
          <a:p>
            <a:endParaRPr lang="es-ES_tradnl" dirty="0" smtClean="0">
              <a:solidFill>
                <a:schemeClr val="tx1">
                  <a:lumMod val="75000"/>
                  <a:lumOff val="25000"/>
                </a:schemeClr>
              </a:solidFill>
            </a:endParaRPr>
          </a:p>
          <a:p>
            <a:endParaRPr lang="es-ES_tradnl" dirty="0" smtClean="0"/>
          </a:p>
          <a:p>
            <a:endParaRPr lang="es-ES_tradnl" dirty="0" smtClean="0">
              <a:latin typeface="Arial" pitchFamily="34" charset="0"/>
            </a:endParaRPr>
          </a:p>
          <a:p>
            <a:r>
              <a:rPr lang="es-ES_tradnl" i="1" dirty="0" smtClean="0">
                <a:latin typeface="Arial" pitchFamily="34" charset="0"/>
              </a:rPr>
              <a:t>	</a:t>
            </a:r>
          </a:p>
          <a:p>
            <a:pPr eaLnBrk="1" hangingPunct="1"/>
            <a:endParaRPr lang="es-ES_tradnl" dirty="0" smtClean="0">
              <a:latin typeface="Arial" pitchFamily="34" charset="0"/>
            </a:endParaRPr>
          </a:p>
        </p:txBody>
      </p:sp>
      <p:sp>
        <p:nvSpPr>
          <p:cNvPr id="5" name="Slide Number Placeholder 3"/>
          <p:cNvSpPr txBox="1">
            <a:spLocks/>
          </p:cNvSpPr>
          <p:nvPr/>
        </p:nvSpPr>
        <p:spPr>
          <a:xfrm>
            <a:off x="0" y="8909050"/>
            <a:ext cx="1402080" cy="387350"/>
          </a:xfrm>
          <a:prstGeom prst="rect">
            <a:avLst/>
          </a:prstGeom>
        </p:spPr>
        <p:txBody>
          <a:bodyPr lIns="93177" tIns="46589" rIns="93177" bIns="46589"/>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9532"/>
            <a:fld id="{D1B90812-0B77-449E-AACC-F8C52DA348E8}" type="slidenum">
              <a:rPr lang="en-US" sz="1200" smtClean="0">
                <a:latin typeface="News Gothic Std" pitchFamily="34" charset="0"/>
              </a:rPr>
              <a:pPr marL="279532"/>
              <a:t>39</a:t>
            </a:fld>
            <a:endParaRPr lang="en-US" sz="1200" dirty="0">
              <a:latin typeface="News Gothic Std" pitchFamily="34" charset="0"/>
            </a:endParaRP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360" y="3331210"/>
            <a:ext cx="701040" cy="6972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009" y="6894830"/>
            <a:ext cx="701040" cy="6972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518" y="7824470"/>
            <a:ext cx="701040" cy="6972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2144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81488" y="1082675"/>
            <a:ext cx="2271712" cy="1703388"/>
          </a:xfrm>
          <a:prstGeom prst="rect">
            <a:avLst/>
          </a:prstGeom>
        </p:spPr>
      </p:sp>
      <p:sp>
        <p:nvSpPr>
          <p:cNvPr id="3" name="Notes Placeholder 2"/>
          <p:cNvSpPr>
            <a:spLocks noGrp="1"/>
          </p:cNvSpPr>
          <p:nvPr>
            <p:ph type="body" idx="1"/>
          </p:nvPr>
        </p:nvSpPr>
        <p:spPr>
          <a:xfrm>
            <a:off x="1477293" y="2939838"/>
            <a:ext cx="4587381" cy="5802313"/>
          </a:xfrm>
          <a:prstGeom prst="rect">
            <a:avLst/>
          </a:prstGeom>
        </p:spPr>
        <p:txBody>
          <a:bodyPr/>
          <a:lstStyle/>
          <a:p>
            <a:r>
              <a:rPr lang="es-ES_tradnl" b="1" dirty="0" smtClean="0">
                <a:solidFill>
                  <a:schemeClr val="tx1">
                    <a:lumMod val="75000"/>
                    <a:lumOff val="25000"/>
                  </a:schemeClr>
                </a:solidFill>
              </a:rPr>
              <a:t>¡Bienvenidos!</a:t>
            </a:r>
          </a:p>
          <a:p>
            <a:pPr marL="0" marR="0" indent="0" algn="l" defTabSz="914400" rtl="0" eaLnBrk="1" fontAlgn="auto" latinLnBrk="0" hangingPunct="1">
              <a:lnSpc>
                <a:spcPct val="100000"/>
              </a:lnSpc>
              <a:spcBef>
                <a:spcPts val="1831"/>
              </a:spcBef>
              <a:spcAft>
                <a:spcPts val="0"/>
              </a:spcAft>
              <a:buClrTx/>
              <a:buSzTx/>
              <a:buFontTx/>
              <a:buNone/>
              <a:tabLst/>
              <a:defRPr/>
            </a:pPr>
            <a:r>
              <a:rPr lang="es-ES_tradnl" b="1" dirty="0" smtClean="0">
                <a:solidFill>
                  <a:schemeClr val="tx1">
                    <a:lumMod val="75000"/>
                    <a:lumOff val="25000"/>
                  </a:schemeClr>
                </a:solidFill>
                <a:ea typeface="ＭＳ Ｐゴシック" pitchFamily="34" charset="-128"/>
              </a:rPr>
              <a:t>Diga: </a:t>
            </a:r>
            <a:r>
              <a:rPr lang="es-ES_tradnl" dirty="0" smtClean="0">
                <a:solidFill>
                  <a:schemeClr val="tx1">
                    <a:lumMod val="75000"/>
                    <a:lumOff val="25000"/>
                  </a:schemeClr>
                </a:solidFill>
                <a:ea typeface="ＭＳ Ｐゴシック" pitchFamily="34" charset="-128"/>
              </a:rPr>
              <a:t>Bienvenidos</a:t>
            </a:r>
            <a:r>
              <a:rPr lang="es-ES_tradnl" baseline="0" dirty="0" smtClean="0">
                <a:solidFill>
                  <a:schemeClr val="tx1">
                    <a:lumMod val="75000"/>
                    <a:lumOff val="25000"/>
                  </a:schemeClr>
                </a:solidFill>
                <a:ea typeface="ＭＳ Ｐゴシック" pitchFamily="34" charset="-128"/>
              </a:rPr>
              <a:t> y gracias por invertir su valioso tiempo aprendiendo cómo ayudar a pacientes y a sus familias a manejar su dinero. Mi nombre es </a:t>
            </a:r>
            <a:r>
              <a:rPr lang="es-ES_tradnl" noProof="0" dirty="0" smtClean="0">
                <a:solidFill>
                  <a:schemeClr val="tx1">
                    <a:lumMod val="75000"/>
                    <a:lumOff val="25000"/>
                  </a:schemeClr>
                </a:solidFill>
                <a:ea typeface="ＭＳ Ｐゴシック" pitchFamily="34" charset="-128"/>
              </a:rPr>
              <a:t>[su nombre</a:t>
            </a:r>
            <a:r>
              <a:rPr lang="es-ES_tradnl" baseline="0" noProof="0" dirty="0" smtClean="0">
                <a:solidFill>
                  <a:schemeClr val="tx1">
                    <a:lumMod val="75000"/>
                    <a:lumOff val="25000"/>
                  </a:schemeClr>
                </a:solidFill>
                <a:ea typeface="ＭＳ Ｐゴシック" pitchFamily="34" charset="-128"/>
              </a:rPr>
              <a:t> y apellido</a:t>
            </a:r>
            <a:r>
              <a:rPr lang="es-ES_tradnl" noProof="0" dirty="0" smtClean="0">
                <a:solidFill>
                  <a:schemeClr val="tx1">
                    <a:lumMod val="75000"/>
                    <a:lumOff val="25000"/>
                  </a:schemeClr>
                </a:solidFill>
                <a:ea typeface="ＭＳ Ｐゴシック" pitchFamily="34" charset="-128"/>
              </a:rPr>
              <a:t>]. Soy un/a [</a:t>
            </a:r>
            <a:r>
              <a:rPr lang="es-ES_tradnl" i="1" noProof="0" dirty="0" smtClean="0">
                <a:solidFill>
                  <a:schemeClr val="tx1">
                    <a:lumMod val="75000"/>
                    <a:lumOff val="25000"/>
                  </a:schemeClr>
                </a:solidFill>
                <a:ea typeface="ＭＳ Ｐゴシック" pitchFamily="34" charset="-128"/>
              </a:rPr>
              <a:t>su puesto en Regions</a:t>
            </a:r>
            <a:r>
              <a:rPr lang="es-ES_tradnl" noProof="0" dirty="0" smtClean="0">
                <a:solidFill>
                  <a:schemeClr val="tx1">
                    <a:lumMod val="75000"/>
                    <a:lumOff val="25000"/>
                  </a:schemeClr>
                </a:solidFill>
                <a:ea typeface="ＭＳ Ｐゴシック" pitchFamily="34" charset="-128"/>
              </a:rPr>
              <a:t>] de Regions Bank.</a:t>
            </a:r>
          </a:p>
          <a:p>
            <a:endParaRPr lang="en-US" dirty="0" smtClean="0">
              <a:solidFill>
                <a:schemeClr val="tx1">
                  <a:lumMod val="75000"/>
                  <a:lumOff val="25000"/>
                </a:schemeClr>
              </a:solidFill>
              <a:ea typeface="ＭＳ Ｐゴシック" pitchFamily="34" charset="-128"/>
            </a:endParaRPr>
          </a:p>
          <a:p>
            <a:r>
              <a:rPr lang="es-ES_tradnl" noProof="0" dirty="0" smtClean="0">
                <a:solidFill>
                  <a:schemeClr val="tx1">
                    <a:lumMod val="75000"/>
                    <a:lumOff val="25000"/>
                  </a:schemeClr>
                </a:solidFill>
                <a:ea typeface="ＭＳ Ｐゴシック" pitchFamily="34" charset="-128"/>
              </a:rPr>
              <a:t>[</a:t>
            </a:r>
            <a:r>
              <a:rPr lang="es-ES_tradnl" i="1" noProof="0" dirty="0" smtClean="0">
                <a:solidFill>
                  <a:schemeClr val="tx1">
                    <a:lumMod val="75000"/>
                    <a:lumOff val="25000"/>
                  </a:schemeClr>
                </a:solidFill>
                <a:ea typeface="ＭＳ Ｐゴシック" pitchFamily="34" charset="-128"/>
              </a:rPr>
              <a:t>Comparta</a:t>
            </a:r>
            <a:r>
              <a:rPr lang="es-ES_tradnl" i="1" baseline="0" noProof="0" dirty="0" smtClean="0">
                <a:solidFill>
                  <a:schemeClr val="tx1">
                    <a:lumMod val="75000"/>
                    <a:lumOff val="25000"/>
                  </a:schemeClr>
                </a:solidFill>
                <a:ea typeface="ＭＳ Ｐゴシック" pitchFamily="34" charset="-128"/>
              </a:rPr>
              <a:t> una breve anécdota sobre usted mismo que indique su entusiasmo sobre la sesión y que lo establezca como un asesor experto en temas financieros.]</a:t>
            </a:r>
            <a:endParaRPr lang="es-ES_tradnl" sz="1100" dirty="0" smtClean="0">
              <a:ea typeface="ＭＳ Ｐゴシック" pitchFamily="34" charset="-128"/>
            </a:endParaRPr>
          </a:p>
          <a:p>
            <a:endParaRPr lang="en-US" dirty="0">
              <a:solidFill>
                <a:schemeClr val="tx1">
                  <a:lumMod val="75000"/>
                  <a:lumOff val="25000"/>
                </a:schemeClr>
              </a:solidFill>
              <a:ea typeface="ＭＳ Ｐゴシック" pitchFamily="34" charset="-128"/>
            </a:endParaRPr>
          </a:p>
          <a:p>
            <a:r>
              <a:rPr lang="es-ES_tradnl" dirty="0" smtClean="0">
                <a:solidFill>
                  <a:schemeClr val="tx1">
                    <a:lumMod val="75000"/>
                    <a:lumOff val="25000"/>
                  </a:schemeClr>
                </a:solidFill>
                <a:ea typeface="ＭＳ Ｐゴシック" pitchFamily="34" charset="-128"/>
              </a:rPr>
              <a:t>Espero</a:t>
            </a:r>
            <a:r>
              <a:rPr lang="es-ES_tradnl" baseline="0" dirty="0" smtClean="0">
                <a:solidFill>
                  <a:schemeClr val="tx1">
                    <a:lumMod val="75000"/>
                    <a:lumOff val="25000"/>
                  </a:schemeClr>
                </a:solidFill>
                <a:ea typeface="ＭＳ Ｐゴシック" pitchFamily="34" charset="-128"/>
              </a:rPr>
              <a:t> que participen en nuestra discusión durante los próximos 60 minutos. </a:t>
            </a:r>
            <a:r>
              <a:rPr lang="es-ES_tradnl" noProof="0" dirty="0" smtClean="0">
                <a:solidFill>
                  <a:schemeClr val="tx1">
                    <a:lumMod val="75000"/>
                    <a:lumOff val="25000"/>
                  </a:schemeClr>
                </a:solidFill>
                <a:ea typeface="ＭＳ Ｐゴシック" pitchFamily="34" charset="-128"/>
              </a:rPr>
              <a:t>Estaré pidiendo sus opiniones</a:t>
            </a:r>
            <a:r>
              <a:rPr lang="es-ES_tradnl" baseline="0" noProof="0" dirty="0" smtClean="0">
                <a:solidFill>
                  <a:schemeClr val="tx1">
                    <a:lumMod val="75000"/>
                    <a:lumOff val="25000"/>
                  </a:schemeClr>
                </a:solidFill>
                <a:ea typeface="ＭＳ Ｐゴシック" pitchFamily="34" charset="-128"/>
              </a:rPr>
              <a:t> </a:t>
            </a:r>
            <a:r>
              <a:rPr lang="es-ES_tradnl" noProof="0" dirty="0" smtClean="0">
                <a:solidFill>
                  <a:schemeClr val="tx1">
                    <a:lumMod val="75000"/>
                    <a:lumOff val="25000"/>
                  </a:schemeClr>
                </a:solidFill>
                <a:ea typeface="ＭＳ Ｐゴシック" pitchFamily="34" charset="-128"/>
              </a:rPr>
              <a:t>y</a:t>
            </a:r>
            <a:r>
              <a:rPr lang="es-ES_tradnl" baseline="0" noProof="0" dirty="0" smtClean="0">
                <a:solidFill>
                  <a:schemeClr val="tx1">
                    <a:lumMod val="75000"/>
                    <a:lumOff val="25000"/>
                  </a:schemeClr>
                </a:solidFill>
                <a:ea typeface="ＭＳ Ｐゴシック" pitchFamily="34" charset="-128"/>
              </a:rPr>
              <a:t> tendremos tiempo para contestar todas sus preguntas antes de que acabe la charla.</a:t>
            </a:r>
            <a:endParaRPr lang="es-ES_tradnl" sz="1100" dirty="0" smtClean="0">
              <a:solidFill>
                <a:schemeClr val="tx1">
                  <a:lumMod val="75000"/>
                  <a:lumOff val="25000"/>
                </a:schemeClr>
              </a:solidFill>
              <a:ea typeface="ＭＳ Ｐゴシック" pitchFamily="34" charset="-128"/>
            </a:endParaRPr>
          </a:p>
          <a:p>
            <a:endParaRPr lang="en-US" sz="1100" dirty="0">
              <a:solidFill>
                <a:schemeClr val="tx1">
                  <a:lumMod val="75000"/>
                  <a:lumOff val="25000"/>
                </a:schemeClr>
              </a:solidFill>
              <a:ea typeface="ＭＳ Ｐゴシック" pitchFamily="34" charset="-128"/>
            </a:endParaRPr>
          </a:p>
          <a:p>
            <a:r>
              <a:rPr lang="es-ES_tradnl" noProof="0" dirty="0" smtClean="0">
                <a:solidFill>
                  <a:schemeClr val="tx1">
                    <a:lumMod val="75000"/>
                    <a:lumOff val="25000"/>
                  </a:schemeClr>
                </a:solidFill>
                <a:ea typeface="ＭＳ Ｐゴシック" pitchFamily="34" charset="-128"/>
              </a:rPr>
              <a:t>Comencemos.</a:t>
            </a:r>
          </a:p>
          <a:p>
            <a:pPr marL="0" lvl="1">
              <a:spcBef>
                <a:spcPts val="1221"/>
              </a:spcBef>
              <a:spcAft>
                <a:spcPts val="305"/>
              </a:spcAft>
              <a:defRPr/>
            </a:pPr>
            <a:endParaRPr lang="es-ES_tradnl" dirty="0" smtClean="0">
              <a:solidFill>
                <a:schemeClr val="tx1">
                  <a:lumMod val="75000"/>
                  <a:lumOff val="25000"/>
                </a:schemeClr>
              </a:solidFill>
              <a:ea typeface="ＭＳ Ｐゴシック" pitchFamily="34" charset="-128"/>
            </a:endParaRPr>
          </a:p>
          <a:p>
            <a:pPr marL="0" lvl="1">
              <a:spcBef>
                <a:spcPts val="611"/>
              </a:spcBef>
              <a:spcAft>
                <a:spcPts val="306"/>
              </a:spcAft>
              <a:defRPr/>
            </a:pPr>
            <a:r>
              <a:rPr lang="es-ES_tradnl" noProof="0" dirty="0" smtClean="0">
                <a:solidFill>
                  <a:schemeClr val="tx1">
                    <a:lumMod val="75000"/>
                    <a:lumOff val="25000"/>
                  </a:schemeClr>
                </a:solidFill>
                <a:ea typeface="ＭＳ Ｐゴシック" pitchFamily="34" charset="-128"/>
              </a:rPr>
              <a:t>&lt;haga clic</a:t>
            </a:r>
            <a:r>
              <a:rPr lang="es-ES_tradnl" baseline="0" noProof="0" dirty="0" smtClean="0">
                <a:solidFill>
                  <a:schemeClr val="tx1">
                    <a:lumMod val="75000"/>
                    <a:lumOff val="25000"/>
                  </a:schemeClr>
                </a:solidFill>
                <a:ea typeface="ＭＳ Ｐゴシック" pitchFamily="34" charset="-128"/>
              </a:rPr>
              <a:t> para la siguiente diapositiva</a:t>
            </a:r>
            <a:r>
              <a:rPr lang="es-ES_tradnl" noProof="0" dirty="0" smtClean="0">
                <a:solidFill>
                  <a:schemeClr val="tx1">
                    <a:lumMod val="75000"/>
                    <a:lumOff val="25000"/>
                  </a:schemeClr>
                </a:solidFill>
                <a:ea typeface="ＭＳ Ｐゴシック" pitchFamily="34" charset="-128"/>
              </a:rPr>
              <a:t>&gt;</a:t>
            </a:r>
          </a:p>
          <a:p>
            <a:endParaRPr lang="es-ES_tradnl" dirty="0" smtClean="0">
              <a:solidFill>
                <a:schemeClr val="tx1"/>
              </a:solidFill>
            </a:endParaRPr>
          </a:p>
          <a:p>
            <a:pPr marL="0" lvl="1">
              <a:spcBef>
                <a:spcPts val="1223"/>
              </a:spcBef>
              <a:spcAft>
                <a:spcPts val="306"/>
              </a:spcAft>
              <a:defRPr/>
            </a:pPr>
            <a:r>
              <a:rPr lang="es-ES_tradnl" b="1" noProof="0" dirty="0" smtClean="0">
                <a:solidFill>
                  <a:schemeClr val="tx1">
                    <a:lumMod val="75000"/>
                    <a:lumOff val="25000"/>
                  </a:schemeClr>
                </a:solidFill>
                <a:ea typeface="ＭＳ Ｐゴシック" pitchFamily="34" charset="-128"/>
              </a:rPr>
              <a:t>CONSEJO: </a:t>
            </a:r>
            <a:r>
              <a:rPr lang="es-ES_tradnl" noProof="0" dirty="0" smtClean="0">
                <a:solidFill>
                  <a:schemeClr val="tx1">
                    <a:lumMod val="75000"/>
                    <a:lumOff val="25000"/>
                  </a:schemeClr>
                </a:solidFill>
                <a:ea typeface="ＭＳ Ｐゴシック" pitchFamily="34" charset="-128"/>
              </a:rPr>
              <a:t>Recuerde,</a:t>
            </a:r>
            <a:r>
              <a:rPr lang="es-ES_tradnl" baseline="0" noProof="0" dirty="0" smtClean="0">
                <a:solidFill>
                  <a:schemeClr val="tx1">
                    <a:lumMod val="75000"/>
                    <a:lumOff val="25000"/>
                  </a:schemeClr>
                </a:solidFill>
                <a:ea typeface="ＭＳ Ｐゴシック" pitchFamily="34" charset="-128"/>
              </a:rPr>
              <a:t> ¡aprenda este material por adelantado para que pueda comunicarlo directamente sin leerlo palabra por palabra!</a:t>
            </a:r>
            <a:endParaRPr lang="es-ES_tradnl" dirty="0" smtClean="0">
              <a:solidFill>
                <a:schemeClr val="tx1">
                  <a:lumMod val="75000"/>
                  <a:lumOff val="25000"/>
                </a:schemeClr>
              </a:solidFill>
              <a:ea typeface="ＭＳ Ｐゴシック" pitchFamily="34" charset="-128"/>
            </a:endParaRPr>
          </a:p>
          <a:p>
            <a:pPr marL="0" lvl="1">
              <a:spcBef>
                <a:spcPts val="1221"/>
              </a:spcBef>
              <a:spcAft>
                <a:spcPts val="306"/>
              </a:spcAft>
              <a:defRPr/>
            </a:pPr>
            <a:endParaRPr lang="en-US" dirty="0">
              <a:solidFill>
                <a:schemeClr val="tx1">
                  <a:lumMod val="75000"/>
                  <a:lumOff val="25000"/>
                </a:schemeClr>
              </a:solidFill>
              <a:ea typeface="ＭＳ Ｐゴシック" pitchFamily="34" charset="-128"/>
            </a:endParaRPr>
          </a:p>
          <a:p>
            <a:endParaRPr lang="en-US" sz="1100" dirty="0">
              <a:ea typeface="ＭＳ Ｐゴシック" pitchFamily="34" charset="-128"/>
            </a:endParaRPr>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513" y="3404023"/>
            <a:ext cx="699770" cy="6962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Slide Number Placeholder 3"/>
          <p:cNvSpPr txBox="1">
            <a:spLocks/>
          </p:cNvSpPr>
          <p:nvPr/>
        </p:nvSpPr>
        <p:spPr>
          <a:xfrm>
            <a:off x="0" y="8896879"/>
            <a:ext cx="1399540" cy="386821"/>
          </a:xfrm>
          <a:prstGeom prst="rect">
            <a:avLst/>
          </a:prstGeom>
        </p:spPr>
        <p:txBody>
          <a:bodyPr lIns="93028" tIns="46514" rIns="93028" bIns="46514"/>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9085"/>
            <a:fld id="{D1B90812-0B77-449E-AACC-F8C52DA348E8}" type="slidenum">
              <a:rPr lang="en-US" sz="1200">
                <a:latin typeface="News Gothic Std" pitchFamily="34" charset="0"/>
              </a:rPr>
              <a:pPr marL="279085"/>
              <a:t>4</a:t>
            </a:fld>
            <a:endParaRPr lang="en-US" sz="1200" dirty="0">
              <a:latin typeface="News Gothic Std" pitchFamily="34" charset="0"/>
            </a:endParaRPr>
          </a:p>
        </p:txBody>
      </p:sp>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513" y="6189133"/>
            <a:ext cx="699770" cy="6962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5847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81488" y="1082675"/>
            <a:ext cx="2271712" cy="1703388"/>
          </a:xfrm>
          <a:prstGeom prst="rect">
            <a:avLst/>
          </a:prstGeom>
        </p:spPr>
      </p:sp>
      <p:sp>
        <p:nvSpPr>
          <p:cNvPr id="3" name="Notes Placeholder 2"/>
          <p:cNvSpPr>
            <a:spLocks noGrp="1"/>
          </p:cNvSpPr>
          <p:nvPr>
            <p:ph type="body" idx="1"/>
          </p:nvPr>
        </p:nvSpPr>
        <p:spPr>
          <a:xfrm>
            <a:off x="1477293" y="2939838"/>
            <a:ext cx="4587381" cy="5802313"/>
          </a:xfrm>
          <a:prstGeom prst="rect">
            <a:avLst/>
          </a:prstGeom>
        </p:spPr>
        <p:txBody>
          <a:bodyPr/>
          <a:lstStyle/>
          <a:p>
            <a:pPr>
              <a:defRPr/>
            </a:pPr>
            <a:r>
              <a:rPr lang="es-ES_tradnl" b="1" noProof="0" dirty="0" smtClean="0">
                <a:solidFill>
                  <a:schemeClr val="tx1">
                    <a:lumMod val="75000"/>
                    <a:lumOff val="25000"/>
                  </a:schemeClr>
                </a:solidFill>
              </a:rPr>
              <a:t>Agenda </a:t>
            </a:r>
          </a:p>
          <a:p>
            <a:pPr>
              <a:defRPr/>
            </a:pPr>
            <a:r>
              <a:rPr lang="es-ES_tradnl" b="1" noProof="0" dirty="0" smtClean="0">
                <a:solidFill>
                  <a:schemeClr val="tx1">
                    <a:lumMod val="75000"/>
                    <a:lumOff val="25000"/>
                  </a:schemeClr>
                </a:solidFill>
              </a:rPr>
              <a:t>Diga:</a:t>
            </a:r>
            <a:r>
              <a:rPr lang="es-ES_tradnl" b="1" baseline="0" noProof="0" dirty="0" smtClean="0">
                <a:solidFill>
                  <a:schemeClr val="tx1">
                    <a:lumMod val="75000"/>
                    <a:lumOff val="25000"/>
                  </a:schemeClr>
                </a:solidFill>
              </a:rPr>
              <a:t> </a:t>
            </a:r>
            <a:r>
              <a:rPr lang="es-ES_tradnl" b="0" baseline="0" noProof="0" dirty="0" smtClean="0">
                <a:solidFill>
                  <a:schemeClr val="tx1">
                    <a:lumMod val="75000"/>
                    <a:lumOff val="25000"/>
                  </a:schemeClr>
                </a:solidFill>
              </a:rPr>
              <a:t>Con su presencia en el día de hoy, está demostrando lo importante que es tener las finanzas en orden y que quiere tomar el próximo paso para ayudarle a los pacientes y sus familias tener un mejor futuro financiero. Durante el seminario de hoy, asuman el puesto de los pacientes y sus familias y piensen en cómo ellos pueden manejar su dinero.</a:t>
            </a:r>
          </a:p>
          <a:p>
            <a:pPr>
              <a:defRPr/>
            </a:pPr>
            <a:endParaRPr lang="es-ES_tradnl" noProof="0" dirty="0" smtClean="0">
              <a:solidFill>
                <a:schemeClr val="tx1">
                  <a:lumMod val="75000"/>
                  <a:lumOff val="25000"/>
                </a:schemeClr>
              </a:solidFill>
            </a:endParaRPr>
          </a:p>
          <a:p>
            <a:pPr>
              <a:defRPr/>
            </a:pPr>
            <a:r>
              <a:rPr lang="es-ES_tradnl" noProof="0" dirty="0" smtClean="0">
                <a:solidFill>
                  <a:schemeClr val="tx1">
                    <a:lumMod val="75000"/>
                    <a:lumOff val="25000"/>
                  </a:schemeClr>
                </a:solidFill>
              </a:rPr>
              <a:t>Hoy contestaremos</a:t>
            </a:r>
            <a:r>
              <a:rPr lang="es-ES_tradnl" baseline="0" noProof="0" dirty="0" smtClean="0">
                <a:solidFill>
                  <a:schemeClr val="tx1">
                    <a:lumMod val="75000"/>
                    <a:lumOff val="25000"/>
                  </a:schemeClr>
                </a:solidFill>
              </a:rPr>
              <a:t> estas grandes preguntas: </a:t>
            </a:r>
            <a:endParaRPr lang="es-ES_tradnl" noProof="0" dirty="0" smtClean="0">
              <a:solidFill>
                <a:schemeClr val="tx1">
                  <a:lumMod val="75000"/>
                  <a:lumOff val="25000"/>
                </a:schemeClr>
              </a:solidFill>
            </a:endParaRPr>
          </a:p>
          <a:p>
            <a:pPr marL="279085" lvl="1" indent="-279085">
              <a:spcBef>
                <a:spcPts val="610"/>
              </a:spcBef>
              <a:spcAft>
                <a:spcPts val="610"/>
              </a:spcAft>
              <a:buBlip>
                <a:blip r:embed="rId3"/>
              </a:buBlip>
              <a:defRPr/>
            </a:pPr>
            <a:r>
              <a:rPr lang="es-ES_tradnl" noProof="0" dirty="0" smtClean="0">
                <a:solidFill>
                  <a:schemeClr val="tx1">
                    <a:lumMod val="75000"/>
                    <a:lumOff val="25000"/>
                  </a:schemeClr>
                </a:solidFill>
              </a:rPr>
              <a:t>¿Cómo</a:t>
            </a:r>
            <a:r>
              <a:rPr lang="es-ES_tradnl" baseline="0" noProof="0" dirty="0" smtClean="0">
                <a:solidFill>
                  <a:schemeClr val="tx1">
                    <a:lumMod val="75000"/>
                    <a:lumOff val="25000"/>
                  </a:schemeClr>
                </a:solidFill>
              </a:rPr>
              <a:t> puede simplificar la manera en que maneja su dinero?</a:t>
            </a:r>
            <a:endParaRPr lang="es-ES_tradnl" noProof="0" dirty="0" smtClean="0">
              <a:solidFill>
                <a:schemeClr val="tx1">
                  <a:lumMod val="75000"/>
                  <a:lumOff val="25000"/>
                </a:schemeClr>
              </a:solidFill>
            </a:endParaRPr>
          </a:p>
          <a:p>
            <a:pPr marL="279085" lvl="1" indent="-279085">
              <a:spcBef>
                <a:spcPts val="610"/>
              </a:spcBef>
              <a:spcAft>
                <a:spcPts val="610"/>
              </a:spcAft>
              <a:buBlip>
                <a:blip r:embed="rId3"/>
              </a:buBlip>
              <a:defRPr/>
            </a:pPr>
            <a:r>
              <a:rPr lang="es-ES_tradnl" noProof="0" dirty="0" smtClean="0">
                <a:solidFill>
                  <a:schemeClr val="tx1">
                    <a:lumMod val="75000"/>
                    <a:lumOff val="25000"/>
                  </a:schemeClr>
                </a:solidFill>
              </a:rPr>
              <a:t>¿Cómo puede preparar</a:t>
            </a:r>
            <a:r>
              <a:rPr lang="es-ES_tradnl" baseline="0" noProof="0" dirty="0" smtClean="0">
                <a:solidFill>
                  <a:schemeClr val="tx1">
                    <a:lumMod val="75000"/>
                    <a:lumOff val="25000"/>
                  </a:schemeClr>
                </a:solidFill>
              </a:rPr>
              <a:t> un plan de gastos personales y calcular sus ingresos y gastos mensuales?</a:t>
            </a:r>
            <a:endParaRPr lang="es-ES_tradnl" noProof="0" dirty="0" smtClean="0">
              <a:solidFill>
                <a:schemeClr val="tx1">
                  <a:lumMod val="75000"/>
                  <a:lumOff val="25000"/>
                </a:schemeClr>
              </a:solidFill>
            </a:endParaRPr>
          </a:p>
          <a:p>
            <a:pPr marL="279085" lvl="1" indent="-279085">
              <a:spcBef>
                <a:spcPts val="610"/>
              </a:spcBef>
              <a:spcAft>
                <a:spcPts val="610"/>
              </a:spcAft>
              <a:buBlip>
                <a:blip r:embed="rId3"/>
              </a:buBlip>
              <a:defRPr/>
            </a:pPr>
            <a:r>
              <a:rPr lang="es-ES_tradnl" noProof="0" dirty="0" smtClean="0">
                <a:solidFill>
                  <a:schemeClr val="tx1">
                    <a:lumMod val="75000"/>
                    <a:lumOff val="25000"/>
                  </a:schemeClr>
                </a:solidFill>
              </a:rPr>
              <a:t>¿Qué debe saber sobre</a:t>
            </a:r>
            <a:r>
              <a:rPr lang="es-ES_tradnl" baseline="0" noProof="0" dirty="0" smtClean="0">
                <a:solidFill>
                  <a:schemeClr val="tx1">
                    <a:lumMod val="75000"/>
                    <a:lumOff val="25000"/>
                  </a:schemeClr>
                </a:solidFill>
              </a:rPr>
              <a:t> los reportes de crédito? ¿Sobre el suyo?</a:t>
            </a:r>
            <a:r>
              <a:rPr lang="es-ES_tradnl" noProof="0" dirty="0" smtClean="0">
                <a:solidFill>
                  <a:schemeClr val="tx1">
                    <a:lumMod val="75000"/>
                    <a:lumOff val="25000"/>
                  </a:schemeClr>
                </a:solidFill>
              </a:rPr>
              <a:t> </a:t>
            </a:r>
          </a:p>
          <a:p>
            <a:pPr marL="279085" lvl="1" indent="-279085">
              <a:spcBef>
                <a:spcPts val="610"/>
              </a:spcBef>
              <a:spcAft>
                <a:spcPts val="610"/>
              </a:spcAft>
              <a:buBlip>
                <a:blip r:embed="rId3"/>
              </a:buBlip>
              <a:defRPr/>
            </a:pPr>
            <a:r>
              <a:rPr lang="es-ES_tradnl" noProof="0" dirty="0" smtClean="0">
                <a:solidFill>
                  <a:schemeClr val="tx1">
                    <a:lumMod val="75000"/>
                    <a:lumOff val="25000"/>
                  </a:schemeClr>
                </a:solidFill>
              </a:rPr>
              <a:t>¿</a:t>
            </a:r>
            <a:r>
              <a:rPr lang="es-ES_tradnl" baseline="0" noProof="0" dirty="0" smtClean="0">
                <a:solidFill>
                  <a:schemeClr val="tx1">
                    <a:lumMod val="75000"/>
                    <a:lumOff val="25000"/>
                  </a:schemeClr>
                </a:solidFill>
              </a:rPr>
              <a:t>Cómo puede empezar a prepararse para posibles emergencias financieras?</a:t>
            </a:r>
            <a:endParaRPr lang="es-ES_tradnl" noProof="0" dirty="0" smtClean="0">
              <a:solidFill>
                <a:schemeClr val="tx1">
                  <a:lumMod val="75000"/>
                  <a:lumOff val="25000"/>
                </a:schemeClr>
              </a:solidFill>
            </a:endParaRPr>
          </a:p>
          <a:p>
            <a:pPr marL="279085" lvl="1" indent="-279085">
              <a:spcBef>
                <a:spcPts val="610"/>
              </a:spcBef>
              <a:spcAft>
                <a:spcPts val="610"/>
              </a:spcAft>
              <a:buBlip>
                <a:blip r:embed="rId3"/>
              </a:buBlip>
              <a:defRPr/>
            </a:pPr>
            <a:r>
              <a:rPr lang="es-ES_tradnl" sz="1400" noProof="0" dirty="0" smtClean="0">
                <a:solidFill>
                  <a:schemeClr val="tx1">
                    <a:lumMod val="75000"/>
                    <a:lumOff val="25000"/>
                  </a:schemeClr>
                </a:solidFill>
              </a:rPr>
              <a:t>¿Qué opciones</a:t>
            </a:r>
            <a:r>
              <a:rPr lang="es-ES_tradnl" sz="1400" baseline="0" noProof="0" dirty="0" smtClean="0">
                <a:solidFill>
                  <a:schemeClr val="tx1">
                    <a:lumMod val="75000"/>
                    <a:lumOff val="25000"/>
                  </a:schemeClr>
                </a:solidFill>
              </a:rPr>
              <a:t> puede considerar cuando se le dificulta pagar sus préstamos? </a:t>
            </a:r>
            <a:endParaRPr lang="es-ES_tradnl" noProof="0" dirty="0" smtClean="0">
              <a:solidFill>
                <a:schemeClr val="tx1">
                  <a:lumMod val="75000"/>
                  <a:lumOff val="25000"/>
                </a:schemeClr>
              </a:solidFill>
            </a:endParaRPr>
          </a:p>
          <a:p>
            <a:pPr marL="0" lvl="1">
              <a:spcBef>
                <a:spcPts val="1223"/>
              </a:spcBef>
            </a:pPr>
            <a:r>
              <a:rPr lang="es-ES_tradnl" noProof="0" dirty="0" smtClean="0">
                <a:solidFill>
                  <a:schemeClr val="tx1">
                    <a:lumMod val="75000"/>
                    <a:lumOff val="25000"/>
                  </a:schemeClr>
                </a:solidFill>
                <a:ea typeface="ＭＳ Ｐゴシック" pitchFamily="34" charset="-128"/>
              </a:rPr>
              <a:t>&lt;haga clic</a:t>
            </a:r>
            <a:r>
              <a:rPr lang="es-ES_tradnl" baseline="0" noProof="0" dirty="0" smtClean="0">
                <a:solidFill>
                  <a:schemeClr val="tx1">
                    <a:lumMod val="75000"/>
                    <a:lumOff val="25000"/>
                  </a:schemeClr>
                </a:solidFill>
                <a:ea typeface="ＭＳ Ｐゴシック" pitchFamily="34" charset="-128"/>
              </a:rPr>
              <a:t> para la siguiente diapositiva</a:t>
            </a:r>
            <a:r>
              <a:rPr lang="es-ES_tradnl" noProof="0" dirty="0" smtClean="0">
                <a:solidFill>
                  <a:schemeClr val="tx1">
                    <a:lumMod val="75000"/>
                    <a:lumOff val="25000"/>
                  </a:schemeClr>
                </a:solidFill>
                <a:ea typeface="ＭＳ Ｐゴシック" pitchFamily="34" charset="-128"/>
              </a:rPr>
              <a:t>&gt;</a:t>
            </a:r>
          </a:p>
          <a:p>
            <a:pPr marL="0" lvl="1">
              <a:spcBef>
                <a:spcPts val="306"/>
              </a:spcBef>
              <a:spcAft>
                <a:spcPts val="306"/>
              </a:spcAft>
              <a:defRPr/>
            </a:pPr>
            <a:endParaRPr lang="en-US" dirty="0" smtClean="0"/>
          </a:p>
          <a:p>
            <a:endParaRPr lang="en-US" dirty="0"/>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513" y="3404023"/>
            <a:ext cx="699770" cy="6962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Slide Number Placeholder 3"/>
          <p:cNvSpPr txBox="1">
            <a:spLocks/>
          </p:cNvSpPr>
          <p:nvPr/>
        </p:nvSpPr>
        <p:spPr>
          <a:xfrm>
            <a:off x="0" y="8896879"/>
            <a:ext cx="1399540" cy="386821"/>
          </a:xfrm>
          <a:prstGeom prst="rect">
            <a:avLst/>
          </a:prstGeom>
        </p:spPr>
        <p:txBody>
          <a:bodyPr lIns="93028" tIns="46514" rIns="93028" bIns="46514"/>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9085"/>
            <a:fld id="{D1B90812-0B77-449E-AACC-F8C52DA348E8}" type="slidenum">
              <a:rPr lang="en-US" sz="1200">
                <a:latin typeface="News Gothic Std" pitchFamily="34" charset="0"/>
              </a:rPr>
              <a:pPr marL="279085"/>
              <a:t>5</a:t>
            </a:fld>
            <a:endParaRPr lang="en-US" sz="1200" dirty="0">
              <a:latin typeface="News Gothic Std" pitchFamily="34" charset="0"/>
            </a:endParaRPr>
          </a:p>
        </p:txBody>
      </p:sp>
    </p:spTree>
    <p:extLst>
      <p:ext uri="{BB962C8B-B14F-4D97-AF65-F5344CB8AC3E}">
        <p14:creationId xmlns:p14="http://schemas.microsoft.com/office/powerpoint/2010/main" val="3173690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81488" y="1082675"/>
            <a:ext cx="2271712" cy="1703388"/>
          </a:xfrm>
          <a:prstGeom prst="rect">
            <a:avLst/>
          </a:prstGeom>
        </p:spPr>
      </p:sp>
      <p:sp>
        <p:nvSpPr>
          <p:cNvPr id="3" name="Notes Placeholder 2"/>
          <p:cNvSpPr>
            <a:spLocks noGrp="1"/>
          </p:cNvSpPr>
          <p:nvPr>
            <p:ph type="body" idx="1"/>
          </p:nvPr>
        </p:nvSpPr>
        <p:spPr>
          <a:xfrm>
            <a:off x="1477292" y="2823793"/>
            <a:ext cx="5131647" cy="6150451"/>
          </a:xfrm>
          <a:prstGeom prst="rect">
            <a:avLst/>
          </a:prstGeom>
        </p:spPr>
        <p:txBody>
          <a:bodyPr/>
          <a:lstStyle/>
          <a:p>
            <a:pPr lvl="0">
              <a:defRPr/>
            </a:pPr>
            <a:r>
              <a:rPr lang="es-ES_tradnl" b="1" noProof="0" dirty="0" smtClean="0">
                <a:solidFill>
                  <a:schemeClr val="tx1">
                    <a:lumMod val="75000"/>
                    <a:lumOff val="25000"/>
                  </a:schemeClr>
                </a:solidFill>
              </a:rPr>
              <a:t>Definiendo Metas Financieras</a:t>
            </a:r>
            <a:endParaRPr lang="es-ES_tradnl" b="1" noProof="0" dirty="0" smtClean="0">
              <a:solidFill>
                <a:schemeClr val="tx1">
                  <a:lumMod val="75000"/>
                  <a:lumOff val="25000"/>
                </a:schemeClr>
              </a:solidFill>
              <a:ea typeface="ＭＳ Ｐゴシック" pitchFamily="34" charset="-128"/>
            </a:endParaRPr>
          </a:p>
          <a:p>
            <a:pPr>
              <a:spcBef>
                <a:spcPts val="1831"/>
              </a:spcBef>
            </a:pPr>
            <a:r>
              <a:rPr lang="es-ES_tradnl" b="1" noProof="0" dirty="0" smtClean="0">
                <a:solidFill>
                  <a:schemeClr val="tx1">
                    <a:lumMod val="75000"/>
                    <a:lumOff val="25000"/>
                  </a:schemeClr>
                </a:solidFill>
                <a:ea typeface="ＭＳ Ｐゴシック" pitchFamily="34" charset="-128"/>
              </a:rPr>
              <a:t>Pregunte: </a:t>
            </a:r>
            <a:r>
              <a:rPr lang="es-ES_tradnl" b="0" noProof="0" dirty="0" smtClean="0">
                <a:solidFill>
                  <a:schemeClr val="tx1">
                    <a:lumMod val="75000"/>
                    <a:lumOff val="25000"/>
                  </a:schemeClr>
                </a:solidFill>
                <a:ea typeface="ＭＳ Ｐゴシック" pitchFamily="34" charset="-128"/>
              </a:rPr>
              <a:t>¿Por</a:t>
            </a:r>
            <a:r>
              <a:rPr lang="es-ES_tradnl" b="0" baseline="0" noProof="0" dirty="0" smtClean="0">
                <a:solidFill>
                  <a:schemeClr val="tx1">
                    <a:lumMod val="75000"/>
                    <a:lumOff val="25000"/>
                  </a:schemeClr>
                </a:solidFill>
                <a:ea typeface="ＭＳ Ｐゴシック" pitchFamily="34" charset="-128"/>
              </a:rPr>
              <a:t> qué cree que es importante tener metas financieras?¿Por qué hay que fijar metas financieras?</a:t>
            </a:r>
            <a:endParaRPr lang="es-ES_tradnl" noProof="0" dirty="0" smtClean="0">
              <a:solidFill>
                <a:schemeClr val="tx1">
                  <a:lumMod val="75000"/>
                  <a:lumOff val="25000"/>
                </a:schemeClr>
              </a:solidFill>
              <a:ea typeface="ＭＳ Ｐゴシック" pitchFamily="34" charset="-128"/>
            </a:endParaRPr>
          </a:p>
          <a:p>
            <a:endParaRPr lang="es-ES_tradnl" noProof="0" dirty="0" smtClean="0">
              <a:solidFill>
                <a:schemeClr val="tx1">
                  <a:lumMod val="75000"/>
                  <a:lumOff val="25000"/>
                </a:schemeClr>
              </a:solidFill>
              <a:ea typeface="ＭＳ Ｐゴシック" pitchFamily="34" charset="-128"/>
            </a:endParaRPr>
          </a:p>
          <a:p>
            <a:pPr>
              <a:defRPr/>
            </a:pPr>
            <a:r>
              <a:rPr lang="es-ES_tradnl" b="1" noProof="0" dirty="0" smtClean="0">
                <a:solidFill>
                  <a:schemeClr val="tx1">
                    <a:lumMod val="75000"/>
                    <a:lumOff val="25000"/>
                  </a:schemeClr>
                </a:solidFill>
                <a:ea typeface="ＭＳ Ｐゴシック" pitchFamily="34" charset="-128"/>
              </a:rPr>
              <a:t>CONSEJO: </a:t>
            </a:r>
            <a:r>
              <a:rPr lang="es-ES_tradnl" b="0" noProof="0" dirty="0" smtClean="0">
                <a:solidFill>
                  <a:schemeClr val="tx1">
                    <a:lumMod val="75000"/>
                    <a:lumOff val="25000"/>
                  </a:schemeClr>
                </a:solidFill>
                <a:ea typeface="ＭＳ Ｐゴシック" pitchFamily="34" charset="-128"/>
              </a:rPr>
              <a:t>Al</a:t>
            </a:r>
            <a:r>
              <a:rPr lang="es-ES_tradnl" b="0" baseline="0" noProof="0" dirty="0" smtClean="0">
                <a:solidFill>
                  <a:schemeClr val="tx1">
                    <a:lumMod val="75000"/>
                    <a:lumOff val="25000"/>
                  </a:schemeClr>
                </a:solidFill>
                <a:ea typeface="ＭＳ Ｐゴシック" pitchFamily="34" charset="-128"/>
              </a:rPr>
              <a:t> hacer una pregunta permita por lo menos 10 segundos de silencio. Le podrá parecer una eternidad, pero las personas necesitan tiempo para pensar, estos segundos extra aumentan la probabilidad de que hablen y participen.  Esta parte de la charla no debe durar mas de 2 a 3 minutos. </a:t>
            </a:r>
            <a:endParaRPr lang="es-ES_tradnl" noProof="0" dirty="0" smtClean="0">
              <a:solidFill>
                <a:schemeClr val="tx1">
                  <a:lumMod val="75000"/>
                  <a:lumOff val="25000"/>
                </a:schemeClr>
              </a:solidFill>
              <a:ea typeface="ＭＳ Ｐゴシック" pitchFamily="34" charset="-128"/>
            </a:endParaRPr>
          </a:p>
          <a:p>
            <a:pPr>
              <a:defRPr/>
            </a:pPr>
            <a:endParaRPr lang="es-ES_tradnl" noProof="0" dirty="0" smtClean="0">
              <a:solidFill>
                <a:schemeClr val="tx1">
                  <a:lumMod val="75000"/>
                  <a:lumOff val="25000"/>
                </a:schemeClr>
              </a:solidFill>
              <a:ea typeface="ＭＳ Ｐゴシック" pitchFamily="34" charset="-128"/>
            </a:endParaRPr>
          </a:p>
          <a:p>
            <a:pPr>
              <a:spcAft>
                <a:spcPts val="610"/>
              </a:spcAft>
            </a:pPr>
            <a:r>
              <a:rPr lang="es-ES_tradnl" b="1" noProof="0" dirty="0" smtClean="0">
                <a:solidFill>
                  <a:schemeClr val="tx1">
                    <a:lumMod val="75000"/>
                    <a:lumOff val="25000"/>
                  </a:schemeClr>
                </a:solidFill>
                <a:ea typeface="ＭＳ Ｐゴシック" pitchFamily="34" charset="-128"/>
              </a:rPr>
              <a:t>Reconozca y responda </a:t>
            </a:r>
            <a:r>
              <a:rPr lang="es-ES_tradnl" b="0" noProof="0" dirty="0" smtClean="0">
                <a:solidFill>
                  <a:schemeClr val="tx1">
                    <a:lumMod val="75000"/>
                    <a:lumOff val="25000"/>
                  </a:schemeClr>
                </a:solidFill>
                <a:ea typeface="ＭＳ Ｐゴシック" pitchFamily="34" charset="-128"/>
              </a:rPr>
              <a:t>a todas las respuestas </a:t>
            </a:r>
            <a:r>
              <a:rPr lang="es-ES_tradnl" b="0" baseline="0" noProof="0" dirty="0" smtClean="0">
                <a:solidFill>
                  <a:srgbClr val="FF0000"/>
                </a:solidFill>
                <a:ea typeface="ＭＳ Ｐゴシック" pitchFamily="34" charset="-128"/>
              </a:rPr>
              <a:t>con aprecio y una sonrisa motivante</a:t>
            </a:r>
            <a:r>
              <a:rPr lang="es-ES_tradnl" noProof="0" dirty="0" smtClean="0">
                <a:solidFill>
                  <a:schemeClr val="tx1">
                    <a:lumMod val="75000"/>
                    <a:lumOff val="25000"/>
                  </a:schemeClr>
                </a:solidFill>
                <a:ea typeface="ＭＳ Ｐゴシック" pitchFamily="34" charset="-128"/>
              </a:rPr>
              <a:t>. Después de que un par de personas</a:t>
            </a:r>
            <a:r>
              <a:rPr lang="es-ES_tradnl" baseline="0" noProof="0" dirty="0" smtClean="0">
                <a:solidFill>
                  <a:schemeClr val="tx1">
                    <a:lumMod val="75000"/>
                    <a:lumOff val="25000"/>
                  </a:schemeClr>
                </a:solidFill>
                <a:ea typeface="ＭＳ Ｐゴシック" pitchFamily="34" charset="-128"/>
              </a:rPr>
              <a:t> hayan compartido sus ideas y los siguientes puntos hayan sido mencionados, continúe. </a:t>
            </a:r>
            <a:endParaRPr lang="es-ES_tradnl" noProof="0" dirty="0" smtClean="0">
              <a:solidFill>
                <a:schemeClr val="tx1">
                  <a:lumMod val="75000"/>
                  <a:lumOff val="25000"/>
                </a:schemeClr>
              </a:solidFill>
              <a:ea typeface="ＭＳ Ｐゴシック" pitchFamily="34" charset="-128"/>
            </a:endParaRPr>
          </a:p>
          <a:p>
            <a:pPr marL="279085" indent="-279085">
              <a:spcBef>
                <a:spcPts val="306"/>
              </a:spcBef>
              <a:spcAft>
                <a:spcPts val="306"/>
              </a:spcAft>
              <a:buBlip>
                <a:blip r:embed="rId3"/>
              </a:buBlip>
            </a:pPr>
            <a:r>
              <a:rPr lang="es-ES_tradnl" noProof="0" dirty="0" smtClean="0">
                <a:solidFill>
                  <a:schemeClr val="tx1">
                    <a:lumMod val="75000"/>
                    <a:lumOff val="25000"/>
                  </a:schemeClr>
                </a:solidFill>
              </a:rPr>
              <a:t>Emergencias</a:t>
            </a:r>
          </a:p>
          <a:p>
            <a:pPr marL="279085" indent="-279085">
              <a:spcBef>
                <a:spcPts val="306"/>
              </a:spcBef>
              <a:spcAft>
                <a:spcPts val="306"/>
              </a:spcAft>
              <a:buBlip>
                <a:blip r:embed="rId3"/>
              </a:buBlip>
            </a:pPr>
            <a:r>
              <a:rPr lang="es-ES_tradnl" noProof="0" dirty="0" smtClean="0">
                <a:solidFill>
                  <a:schemeClr val="tx1">
                    <a:lumMod val="75000"/>
                    <a:lumOff val="25000"/>
                  </a:schemeClr>
                </a:solidFill>
              </a:rPr>
              <a:t>Cubrir</a:t>
            </a:r>
            <a:r>
              <a:rPr lang="es-ES_tradnl" baseline="0" noProof="0" dirty="0" smtClean="0">
                <a:solidFill>
                  <a:schemeClr val="tx1">
                    <a:lumMod val="75000"/>
                    <a:lumOff val="25000"/>
                  </a:schemeClr>
                </a:solidFill>
              </a:rPr>
              <a:t> los gastos médicos incluyendo las medicinas recetadas</a:t>
            </a:r>
            <a:endParaRPr lang="es-ES_tradnl" noProof="0" dirty="0" smtClean="0">
              <a:solidFill>
                <a:schemeClr val="tx1">
                  <a:lumMod val="75000"/>
                  <a:lumOff val="25000"/>
                </a:schemeClr>
              </a:solidFill>
            </a:endParaRPr>
          </a:p>
          <a:p>
            <a:pPr marL="279085" indent="-279085">
              <a:spcBef>
                <a:spcPts val="306"/>
              </a:spcBef>
              <a:spcAft>
                <a:spcPts val="610"/>
              </a:spcAft>
              <a:buBlip>
                <a:blip r:embed="rId3"/>
              </a:buBlip>
            </a:pPr>
            <a:r>
              <a:rPr lang="es-ES_tradnl" noProof="0" dirty="0" smtClean="0">
                <a:solidFill>
                  <a:schemeClr val="tx1">
                    <a:lumMod val="75000"/>
                    <a:lumOff val="25000"/>
                  </a:schemeClr>
                </a:solidFill>
              </a:rPr>
              <a:t>Mantener el estilo de vida. </a:t>
            </a:r>
          </a:p>
          <a:p>
            <a:pPr marL="0" indent="0">
              <a:spcBef>
                <a:spcPts val="306"/>
              </a:spcBef>
              <a:spcAft>
                <a:spcPts val="610"/>
              </a:spcAft>
              <a:buNone/>
            </a:pPr>
            <a:endParaRPr lang="es-ES_tradnl" b="1" noProof="0" dirty="0" smtClean="0">
              <a:solidFill>
                <a:schemeClr val="tx1">
                  <a:lumMod val="75000"/>
                  <a:lumOff val="25000"/>
                </a:schemeClr>
              </a:solidFill>
              <a:ea typeface="ＭＳ Ｐゴシック" pitchFamily="34" charset="-128"/>
            </a:endParaRPr>
          </a:p>
          <a:p>
            <a:pPr marL="0" lvl="1">
              <a:spcBef>
                <a:spcPts val="611"/>
              </a:spcBef>
              <a:spcAft>
                <a:spcPts val="306"/>
              </a:spcAft>
              <a:defRPr/>
            </a:pPr>
            <a:r>
              <a:rPr lang="es-ES_tradnl" noProof="0" dirty="0" smtClean="0">
                <a:solidFill>
                  <a:schemeClr val="tx1">
                    <a:lumMod val="75000"/>
                    <a:lumOff val="25000"/>
                  </a:schemeClr>
                </a:solidFill>
                <a:ea typeface="ＭＳ Ｐゴシック" pitchFamily="34" charset="-128"/>
              </a:rPr>
              <a:t>&lt;haga clic</a:t>
            </a:r>
            <a:r>
              <a:rPr lang="es-ES_tradnl" baseline="0" noProof="0" dirty="0" smtClean="0">
                <a:solidFill>
                  <a:schemeClr val="tx1">
                    <a:lumMod val="75000"/>
                    <a:lumOff val="25000"/>
                  </a:schemeClr>
                </a:solidFill>
                <a:ea typeface="ＭＳ Ｐゴシック" pitchFamily="34" charset="-128"/>
              </a:rPr>
              <a:t> para la siguiente diapositiva</a:t>
            </a:r>
            <a:r>
              <a:rPr lang="es-ES_tradnl" noProof="0" dirty="0" smtClean="0">
                <a:solidFill>
                  <a:schemeClr val="tx1">
                    <a:lumMod val="75000"/>
                    <a:lumOff val="25000"/>
                  </a:schemeClr>
                </a:solidFill>
                <a:ea typeface="ＭＳ Ｐゴシック" pitchFamily="34" charset="-128"/>
              </a:rPr>
              <a:t>&gt;</a:t>
            </a:r>
          </a:p>
          <a:p>
            <a:endParaRPr lang="en-US" dirty="0">
              <a:latin typeface="Arial" pitchFamily="34" charset="0"/>
              <a:ea typeface="ＭＳ Ｐゴシック" pitchFamily="34" charset="-128"/>
            </a:endParaRPr>
          </a:p>
          <a:p>
            <a:pPr defTabSz="930283">
              <a:defRPr/>
            </a:pPr>
            <a:endParaRPr lang="en-US" dirty="0" smtClean="0">
              <a:solidFill>
                <a:schemeClr val="tx1">
                  <a:lumMod val="75000"/>
                  <a:lumOff val="25000"/>
                </a:schemeClr>
              </a:solidFill>
            </a:endParaRPr>
          </a:p>
          <a:p>
            <a:endParaRPr lang="en-US"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180" y="3017202"/>
            <a:ext cx="699770" cy="6962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Slide Number Placeholder 3"/>
          <p:cNvSpPr txBox="1">
            <a:spLocks/>
          </p:cNvSpPr>
          <p:nvPr/>
        </p:nvSpPr>
        <p:spPr>
          <a:xfrm>
            <a:off x="0" y="8896879"/>
            <a:ext cx="1399540" cy="386821"/>
          </a:xfrm>
          <a:prstGeom prst="rect">
            <a:avLst/>
          </a:prstGeom>
        </p:spPr>
        <p:txBody>
          <a:bodyPr lIns="93028" tIns="46514" rIns="93028" bIns="46514"/>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9085"/>
            <a:fld id="{D1B90812-0B77-449E-AACC-F8C52DA348E8}" type="slidenum">
              <a:rPr lang="en-US" sz="1200">
                <a:latin typeface="News Gothic Std" pitchFamily="34" charset="0"/>
              </a:rPr>
              <a:pPr marL="279085"/>
              <a:t>6</a:t>
            </a:fld>
            <a:endParaRPr lang="en-US" sz="1200" dirty="0">
              <a:latin typeface="News Gothic Std" pitchFamily="34" charset="0"/>
            </a:endParaRP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8016" y="4619746"/>
            <a:ext cx="699770" cy="696278"/>
          </a:xfrm>
          <a:prstGeom prst="rect">
            <a:avLst/>
          </a:prstGeom>
        </p:spPr>
      </p:pic>
      <p:pic>
        <p:nvPicPr>
          <p:cNvPr id="1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4180" y="3818474"/>
            <a:ext cx="699770" cy="6962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36907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81488" y="1082675"/>
            <a:ext cx="2271712" cy="1703388"/>
          </a:xfrm>
          <a:prstGeom prst="rect">
            <a:avLst/>
          </a:prstGeom>
        </p:spPr>
      </p:sp>
      <p:sp>
        <p:nvSpPr>
          <p:cNvPr id="3" name="Notes Placeholder 2"/>
          <p:cNvSpPr>
            <a:spLocks noGrp="1"/>
          </p:cNvSpPr>
          <p:nvPr>
            <p:ph type="body" idx="1"/>
          </p:nvPr>
        </p:nvSpPr>
        <p:spPr>
          <a:xfrm>
            <a:off x="1477292" y="2823792"/>
            <a:ext cx="5131647" cy="6003333"/>
          </a:xfrm>
          <a:prstGeom prst="rect">
            <a:avLst/>
          </a:prstGeom>
        </p:spPr>
        <p:txBody>
          <a:bodyPr/>
          <a:lstStyle/>
          <a:p>
            <a:pPr lvl="0">
              <a:defRPr/>
            </a:pPr>
            <a:r>
              <a:rPr lang="es-ES_tradnl" b="1" noProof="0" dirty="0" smtClean="0">
                <a:solidFill>
                  <a:schemeClr val="tx1">
                    <a:lumMod val="75000"/>
                    <a:lumOff val="25000"/>
                  </a:schemeClr>
                </a:solidFill>
              </a:rPr>
              <a:t>Definiendo Metas Financieras,</a:t>
            </a:r>
            <a:r>
              <a:rPr lang="es-ES_tradnl" b="1" baseline="0" noProof="0" dirty="0" smtClean="0">
                <a:solidFill>
                  <a:schemeClr val="tx1">
                    <a:lumMod val="75000"/>
                    <a:lumOff val="25000"/>
                  </a:schemeClr>
                </a:solidFill>
              </a:rPr>
              <a:t> cont.</a:t>
            </a:r>
            <a:endParaRPr lang="es-ES_tradnl" b="1" noProof="0" dirty="0" smtClean="0">
              <a:solidFill>
                <a:schemeClr val="tx1">
                  <a:lumMod val="75000"/>
                  <a:lumOff val="25000"/>
                </a:schemeClr>
              </a:solidFill>
              <a:ea typeface="ＭＳ Ｐゴシック" pitchFamily="34" charset="-128"/>
            </a:endParaRPr>
          </a:p>
          <a:p>
            <a:pPr marL="0" lvl="1">
              <a:spcBef>
                <a:spcPts val="1221"/>
              </a:spcBef>
              <a:spcAft>
                <a:spcPts val="610"/>
              </a:spcAft>
            </a:pPr>
            <a:r>
              <a:rPr lang="es-ES_tradnl" b="1" dirty="0" smtClean="0">
                <a:solidFill>
                  <a:schemeClr val="tx1">
                    <a:lumMod val="75000"/>
                    <a:lumOff val="25000"/>
                  </a:schemeClr>
                </a:solidFill>
              </a:rPr>
              <a:t>Pregunte: </a:t>
            </a:r>
            <a:r>
              <a:rPr lang="es-ES_tradnl" b="0" dirty="0" smtClean="0">
                <a:solidFill>
                  <a:schemeClr val="tx1">
                    <a:lumMod val="75000"/>
                    <a:lumOff val="25000"/>
                  </a:schemeClr>
                </a:solidFill>
              </a:rPr>
              <a:t>Hablemos</a:t>
            </a:r>
            <a:r>
              <a:rPr lang="es-ES_tradnl" b="0" baseline="0" dirty="0" smtClean="0">
                <a:solidFill>
                  <a:schemeClr val="tx1">
                    <a:lumMod val="75000"/>
                    <a:lumOff val="25000"/>
                  </a:schemeClr>
                </a:solidFill>
              </a:rPr>
              <a:t> de definir metas financieras. Esto puede sonar abrumador, pero si se divide en pasos más pequeños, es un proceso más fácil.  ¿Para qué paso cree que está listo?</a:t>
            </a:r>
            <a:endParaRPr lang="es-ES_tradnl" dirty="0" smtClean="0">
              <a:solidFill>
                <a:schemeClr val="tx1">
                  <a:lumMod val="75000"/>
                  <a:lumOff val="25000"/>
                </a:schemeClr>
              </a:solidFill>
            </a:endParaRPr>
          </a:p>
          <a:p>
            <a:pPr marL="0" lvl="1">
              <a:spcBef>
                <a:spcPts val="1221"/>
              </a:spcBef>
              <a:spcAft>
                <a:spcPts val="610"/>
              </a:spcAft>
            </a:pPr>
            <a:endParaRPr lang="es-ES_tradnl" dirty="0" smtClean="0">
              <a:solidFill>
                <a:schemeClr val="tx1">
                  <a:lumMod val="75000"/>
                  <a:lumOff val="25000"/>
                </a:schemeClr>
              </a:solidFill>
            </a:endParaRPr>
          </a:p>
          <a:p>
            <a:pPr marL="0" lvl="1">
              <a:spcBef>
                <a:spcPts val="610"/>
              </a:spcBef>
              <a:spcAft>
                <a:spcPts val="306"/>
              </a:spcAft>
            </a:pPr>
            <a:r>
              <a:rPr lang="es-ES_tradnl" b="1" dirty="0" smtClean="0">
                <a:solidFill>
                  <a:schemeClr val="tx1">
                    <a:lumMod val="75000"/>
                    <a:lumOff val="25000"/>
                  </a:schemeClr>
                </a:solidFill>
              </a:rPr>
              <a:t>Asegúrese</a:t>
            </a:r>
            <a:r>
              <a:rPr lang="es-ES_tradnl" b="1" baseline="0" dirty="0" smtClean="0">
                <a:solidFill>
                  <a:schemeClr val="tx1">
                    <a:lumMod val="75000"/>
                    <a:lumOff val="25000"/>
                  </a:schemeClr>
                </a:solidFill>
              </a:rPr>
              <a:t> </a:t>
            </a:r>
            <a:r>
              <a:rPr lang="es-ES_tradnl" b="0" baseline="0" dirty="0" smtClean="0">
                <a:solidFill>
                  <a:schemeClr val="tx1">
                    <a:lumMod val="75000"/>
                    <a:lumOff val="25000"/>
                  </a:schemeClr>
                </a:solidFill>
              </a:rPr>
              <a:t>que se mencione lo siguiente</a:t>
            </a:r>
            <a:r>
              <a:rPr lang="es-ES_tradnl" dirty="0" smtClean="0">
                <a:solidFill>
                  <a:schemeClr val="tx1">
                    <a:lumMod val="75000"/>
                    <a:lumOff val="25000"/>
                  </a:schemeClr>
                </a:solidFill>
              </a:rPr>
              <a:t>:</a:t>
            </a:r>
          </a:p>
          <a:p>
            <a:pPr marL="279085" lvl="1" indent="-279085">
              <a:spcBef>
                <a:spcPts val="306"/>
              </a:spcBef>
              <a:spcAft>
                <a:spcPts val="306"/>
              </a:spcAft>
              <a:buBlip>
                <a:blip r:embed="rId3"/>
              </a:buBlip>
              <a:defRPr/>
            </a:pPr>
            <a:r>
              <a:rPr lang="es-ES_tradnl" b="1" dirty="0" smtClean="0">
                <a:solidFill>
                  <a:schemeClr val="tx1">
                    <a:lumMod val="75000"/>
                    <a:lumOff val="25000"/>
                  </a:schemeClr>
                </a:solidFill>
              </a:rPr>
              <a:t>Identifique</a:t>
            </a:r>
            <a:r>
              <a:rPr lang="es-ES_tradnl" b="1" baseline="0" dirty="0" smtClean="0">
                <a:solidFill>
                  <a:schemeClr val="tx1">
                    <a:lumMod val="75000"/>
                    <a:lumOff val="25000"/>
                  </a:schemeClr>
                </a:solidFill>
              </a:rPr>
              <a:t> sus metas financieras</a:t>
            </a:r>
            <a:r>
              <a:rPr lang="es-ES_tradnl" b="1" dirty="0" smtClean="0">
                <a:solidFill>
                  <a:schemeClr val="tx1">
                    <a:lumMod val="75000"/>
                    <a:lumOff val="25000"/>
                  </a:schemeClr>
                </a:solidFill>
              </a:rPr>
              <a:t>. </a:t>
            </a:r>
            <a:r>
              <a:rPr lang="es-ES_tradnl" b="0" dirty="0" smtClean="0">
                <a:solidFill>
                  <a:schemeClr val="tx1">
                    <a:lumMod val="75000"/>
                    <a:lumOff val="25000"/>
                  </a:schemeClr>
                </a:solidFill>
              </a:rPr>
              <a:t>Quizás</a:t>
            </a:r>
            <a:r>
              <a:rPr lang="es-ES_tradnl" b="0" baseline="0" dirty="0" smtClean="0">
                <a:solidFill>
                  <a:schemeClr val="tx1">
                    <a:lumMod val="75000"/>
                    <a:lumOff val="25000"/>
                  </a:schemeClr>
                </a:solidFill>
              </a:rPr>
              <a:t> sea pagar las medicinas y el cuidado médico, encima de los gastos regulares como la hipoteca, servicios públicos, comida y transporte.</a:t>
            </a:r>
          </a:p>
          <a:p>
            <a:pPr marL="279085" lvl="1" indent="-279085">
              <a:spcBef>
                <a:spcPts val="306"/>
              </a:spcBef>
              <a:spcAft>
                <a:spcPts val="306"/>
              </a:spcAft>
              <a:buBlip>
                <a:blip r:embed="rId3"/>
              </a:buBlip>
              <a:defRPr/>
            </a:pPr>
            <a:r>
              <a:rPr lang="es-ES_tradnl" b="1" baseline="0" dirty="0" smtClean="0">
                <a:solidFill>
                  <a:schemeClr val="tx1">
                    <a:lumMod val="75000"/>
                    <a:lumOff val="25000"/>
                  </a:schemeClr>
                </a:solidFill>
              </a:rPr>
              <a:t>Organice sus gastos. </a:t>
            </a:r>
            <a:r>
              <a:rPr lang="es-ES_tradnl" b="0" baseline="0" dirty="0" smtClean="0">
                <a:solidFill>
                  <a:schemeClr val="tx1">
                    <a:lumMod val="75000"/>
                    <a:lumOff val="25000"/>
                  </a:schemeClr>
                </a:solidFill>
              </a:rPr>
              <a:t>Divida sus gastos generales en gastos más específicos para ver que gastos son una prioridad y que otros pueden ser reducidos o pospuestos. </a:t>
            </a:r>
          </a:p>
          <a:p>
            <a:pPr marL="279085" lvl="1" indent="-279085">
              <a:spcBef>
                <a:spcPts val="306"/>
              </a:spcBef>
              <a:spcAft>
                <a:spcPts val="306"/>
              </a:spcAft>
              <a:buBlip>
                <a:blip r:embed="rId3"/>
              </a:buBlip>
              <a:defRPr/>
            </a:pPr>
            <a:r>
              <a:rPr lang="es-ES_tradnl" b="1" dirty="0" smtClean="0">
                <a:solidFill>
                  <a:schemeClr val="tx1">
                    <a:lumMod val="75000"/>
                    <a:lumOff val="25000"/>
                  </a:schemeClr>
                </a:solidFill>
              </a:rPr>
              <a:t>Edúquese.</a:t>
            </a:r>
            <a:r>
              <a:rPr lang="es-ES_tradnl" b="1" baseline="0" dirty="0" smtClean="0">
                <a:solidFill>
                  <a:schemeClr val="tx1">
                    <a:lumMod val="75000"/>
                    <a:lumOff val="25000"/>
                  </a:schemeClr>
                </a:solidFill>
              </a:rPr>
              <a:t> </a:t>
            </a:r>
            <a:r>
              <a:rPr lang="es-ES_tradnl" dirty="0" smtClean="0">
                <a:solidFill>
                  <a:schemeClr val="tx1">
                    <a:lumMod val="75000"/>
                    <a:lumOff val="25000"/>
                  </a:schemeClr>
                </a:solidFill>
              </a:rPr>
              <a:t> Con un poco de esfuerzo, puede aprender lo</a:t>
            </a:r>
            <a:r>
              <a:rPr lang="es-ES_tradnl" baseline="0" dirty="0" smtClean="0">
                <a:solidFill>
                  <a:schemeClr val="tx1">
                    <a:lumMod val="75000"/>
                    <a:lumOff val="25000"/>
                  </a:schemeClr>
                </a:solidFill>
              </a:rPr>
              <a:t> suficiente para tomar decisiones informadas que aumentarán su flujo de dinero en efectivo y reducirán su estrés financiero. Visite páginas de finanzas por internet, blogs, revistas y libros sobre el manejo de dinero. Perspectivas por Regions también es un excelente recurso. </a:t>
            </a:r>
            <a:endParaRPr lang="es-ES_tradnl" dirty="0" smtClean="0">
              <a:solidFill>
                <a:schemeClr val="tx1">
                  <a:lumMod val="75000"/>
                  <a:lumOff val="25000"/>
                </a:schemeClr>
              </a:solidFill>
            </a:endParaRPr>
          </a:p>
          <a:p>
            <a:pPr marL="279085" lvl="1" indent="-279085">
              <a:spcBef>
                <a:spcPts val="306"/>
              </a:spcBef>
              <a:spcAft>
                <a:spcPts val="306"/>
              </a:spcAft>
              <a:buBlip>
                <a:blip r:embed="rId3"/>
              </a:buBlip>
              <a:defRPr/>
            </a:pPr>
            <a:r>
              <a:rPr lang="es-ES_tradnl" b="1" dirty="0" smtClean="0">
                <a:solidFill>
                  <a:schemeClr val="tx1">
                    <a:lumMod val="75000"/>
                    <a:lumOff val="25000"/>
                  </a:schemeClr>
                </a:solidFill>
              </a:rPr>
              <a:t>Evalúe su progreso. </a:t>
            </a:r>
            <a:r>
              <a:rPr lang="es-ES_tradnl" b="0" dirty="0" smtClean="0">
                <a:solidFill>
                  <a:schemeClr val="tx1">
                    <a:lumMod val="75000"/>
                    <a:lumOff val="25000"/>
                  </a:schemeClr>
                </a:solidFill>
              </a:rPr>
              <a:t>Revise</a:t>
            </a:r>
            <a:r>
              <a:rPr lang="es-ES_tradnl" b="0" baseline="0" dirty="0" smtClean="0">
                <a:solidFill>
                  <a:schemeClr val="tx1">
                    <a:lumMod val="75000"/>
                    <a:lumOff val="25000"/>
                  </a:schemeClr>
                </a:solidFill>
              </a:rPr>
              <a:t> su progreso con regularidad, por ejemplo una vez al mes o por trimestre para determinar si el programa está funcionando. Si no encuentra el progreso que deseaba, reevalúe su plan y haga los cambios necesarios. </a:t>
            </a:r>
            <a:endParaRPr lang="es-ES_tradnl" dirty="0" smtClean="0">
              <a:solidFill>
                <a:schemeClr val="tx1">
                  <a:lumMod val="75000"/>
                  <a:lumOff val="25000"/>
                </a:schemeClr>
              </a:solidFill>
            </a:endParaRPr>
          </a:p>
          <a:p>
            <a:pPr>
              <a:spcBef>
                <a:spcPts val="610"/>
              </a:spcBef>
              <a:spcAft>
                <a:spcPts val="610"/>
              </a:spcAft>
            </a:pPr>
            <a:r>
              <a:rPr lang="es-ES_tradnl" b="1" dirty="0" smtClean="0">
                <a:solidFill>
                  <a:schemeClr val="tx1">
                    <a:lumMod val="75000"/>
                    <a:lumOff val="25000"/>
                  </a:schemeClr>
                </a:solidFill>
              </a:rPr>
              <a:t>Diga: </a:t>
            </a:r>
            <a:r>
              <a:rPr lang="es-ES_tradnl" b="1" baseline="0" dirty="0" smtClean="0">
                <a:solidFill>
                  <a:schemeClr val="tx1">
                    <a:lumMod val="75000"/>
                    <a:lumOff val="25000"/>
                  </a:schemeClr>
                </a:solidFill>
              </a:rPr>
              <a:t> </a:t>
            </a:r>
            <a:r>
              <a:rPr lang="es-ES_tradnl" b="0" baseline="0" dirty="0" smtClean="0">
                <a:solidFill>
                  <a:schemeClr val="tx1">
                    <a:lumMod val="75000"/>
                    <a:lumOff val="25000"/>
                  </a:schemeClr>
                </a:solidFill>
              </a:rPr>
              <a:t>Tenga en cuenta que con definir metas financieras, no sólo estará más tranquilo, ¡sino también podrá maximizar sus ingresos!</a:t>
            </a:r>
            <a:r>
              <a:rPr lang="es-ES_tradnl" b="1" dirty="0" smtClean="0">
                <a:solidFill>
                  <a:schemeClr val="tx1">
                    <a:lumMod val="75000"/>
                    <a:lumOff val="25000"/>
                  </a:schemeClr>
                </a:solidFill>
              </a:rPr>
              <a:t> </a:t>
            </a:r>
            <a:endParaRPr lang="es-ES_tradnl" sz="1400" dirty="0" smtClean="0">
              <a:solidFill>
                <a:schemeClr val="tx1">
                  <a:lumMod val="75000"/>
                  <a:lumOff val="25000"/>
                </a:schemeClr>
              </a:solidFill>
            </a:endParaRPr>
          </a:p>
          <a:p>
            <a:pPr marL="0" lvl="1">
              <a:spcBef>
                <a:spcPts val="1223"/>
              </a:spcBef>
            </a:pPr>
            <a:r>
              <a:rPr lang="es-ES_tradnl" noProof="0" dirty="0" smtClean="0">
                <a:solidFill>
                  <a:schemeClr val="tx1">
                    <a:lumMod val="75000"/>
                    <a:lumOff val="25000"/>
                  </a:schemeClr>
                </a:solidFill>
                <a:ea typeface="ＭＳ Ｐゴシック" pitchFamily="34" charset="-128"/>
              </a:rPr>
              <a:t>&lt;haga clic</a:t>
            </a:r>
            <a:r>
              <a:rPr lang="es-ES_tradnl" baseline="0" noProof="0" dirty="0" smtClean="0">
                <a:solidFill>
                  <a:schemeClr val="tx1">
                    <a:lumMod val="75000"/>
                    <a:lumOff val="25000"/>
                  </a:schemeClr>
                </a:solidFill>
                <a:ea typeface="ＭＳ Ｐゴシック" pitchFamily="34" charset="-128"/>
              </a:rPr>
              <a:t> para la siguiente diapositiva</a:t>
            </a:r>
            <a:r>
              <a:rPr lang="es-ES_tradnl" noProof="0" dirty="0" smtClean="0">
                <a:solidFill>
                  <a:schemeClr val="tx1">
                    <a:lumMod val="75000"/>
                    <a:lumOff val="25000"/>
                  </a:schemeClr>
                </a:solidFill>
                <a:ea typeface="ＭＳ Ｐゴシック" pitchFamily="34" charset="-128"/>
              </a:rPr>
              <a:t>&gt;</a:t>
            </a:r>
          </a:p>
          <a:p>
            <a:endParaRPr lang="en-US" dirty="0">
              <a:latin typeface="Arial" pitchFamily="34" charset="0"/>
              <a:ea typeface="ＭＳ Ｐゴシック" pitchFamily="34" charset="-128"/>
            </a:endParaRPr>
          </a:p>
          <a:p>
            <a:pPr defTabSz="930283">
              <a:defRPr/>
            </a:pPr>
            <a:endParaRPr lang="en-US" dirty="0" smtClean="0">
              <a:solidFill>
                <a:schemeClr val="tx1">
                  <a:lumMod val="75000"/>
                  <a:lumOff val="25000"/>
                </a:schemeClr>
              </a:solidFill>
            </a:endParaRPr>
          </a:p>
          <a:p>
            <a:endParaRPr lang="en-US" dirty="0"/>
          </a:p>
        </p:txBody>
      </p:sp>
      <p:sp>
        <p:nvSpPr>
          <p:cNvPr id="8" name="Slide Number Placeholder 3"/>
          <p:cNvSpPr txBox="1">
            <a:spLocks/>
          </p:cNvSpPr>
          <p:nvPr/>
        </p:nvSpPr>
        <p:spPr>
          <a:xfrm>
            <a:off x="0" y="8896879"/>
            <a:ext cx="1399540" cy="386821"/>
          </a:xfrm>
          <a:prstGeom prst="rect">
            <a:avLst/>
          </a:prstGeom>
        </p:spPr>
        <p:txBody>
          <a:bodyPr lIns="93028" tIns="46514" rIns="93028" bIns="46514"/>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9085"/>
            <a:fld id="{D1B90812-0B77-449E-AACC-F8C52DA348E8}" type="slidenum">
              <a:rPr lang="en-US" sz="1200">
                <a:latin typeface="News Gothic Std" pitchFamily="34" charset="0"/>
              </a:rPr>
              <a:pPr marL="279085"/>
              <a:t>7</a:t>
            </a:fld>
            <a:endParaRPr lang="en-US" sz="1200" dirty="0">
              <a:latin typeface="News Gothic Std" pitchFamily="34" charset="0"/>
            </a:endParaRPr>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513" y="7609590"/>
            <a:ext cx="699770" cy="6962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0692" y="4109178"/>
            <a:ext cx="699770" cy="696278"/>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6513" y="2967740"/>
            <a:ext cx="699770" cy="696278"/>
          </a:xfrm>
          <a:prstGeom prst="rect">
            <a:avLst/>
          </a:prstGeom>
        </p:spPr>
      </p:pic>
    </p:spTree>
    <p:extLst>
      <p:ext uri="{BB962C8B-B14F-4D97-AF65-F5344CB8AC3E}">
        <p14:creationId xmlns:p14="http://schemas.microsoft.com/office/powerpoint/2010/main" val="3173690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87825" y="1004888"/>
            <a:ext cx="2373313" cy="1781175"/>
          </a:xfrm>
        </p:spPr>
      </p:sp>
      <p:sp>
        <p:nvSpPr>
          <p:cNvPr id="3" name="Notes Placeholder 2"/>
          <p:cNvSpPr>
            <a:spLocks noGrp="1"/>
          </p:cNvSpPr>
          <p:nvPr>
            <p:ph type="body" idx="1"/>
          </p:nvPr>
        </p:nvSpPr>
        <p:spPr>
          <a:xfrm>
            <a:off x="1452995" y="2862474"/>
            <a:ext cx="4844935" cy="5586338"/>
          </a:xfrm>
        </p:spPr>
        <p:txBody>
          <a:bodyPr/>
          <a:lstStyle/>
          <a:p>
            <a:pPr defTabSz="930283">
              <a:defRPr/>
            </a:pPr>
            <a:r>
              <a:rPr lang="es-ES_tradnl" b="1" noProof="0" dirty="0" smtClean="0">
                <a:solidFill>
                  <a:schemeClr val="tx1">
                    <a:lumMod val="75000"/>
                    <a:lumOff val="25000"/>
                  </a:schemeClr>
                </a:solidFill>
              </a:rPr>
              <a:t>Plan de</a:t>
            </a:r>
            <a:r>
              <a:rPr lang="es-ES_tradnl" b="1" baseline="0" noProof="0" dirty="0" smtClean="0">
                <a:solidFill>
                  <a:schemeClr val="tx1">
                    <a:lumMod val="75000"/>
                    <a:lumOff val="25000"/>
                  </a:schemeClr>
                </a:solidFill>
              </a:rPr>
              <a:t> Gastos Personales</a:t>
            </a:r>
            <a:endParaRPr lang="es-ES_tradnl" b="1" noProof="0" dirty="0" smtClean="0">
              <a:solidFill>
                <a:schemeClr val="tx1">
                  <a:lumMod val="75000"/>
                  <a:lumOff val="25000"/>
                </a:schemeClr>
              </a:solidFill>
            </a:endParaRPr>
          </a:p>
          <a:p>
            <a:pPr>
              <a:spcBef>
                <a:spcPts val="1831"/>
              </a:spcBef>
            </a:pPr>
            <a:r>
              <a:rPr lang="es-ES_tradnl" b="1" noProof="0" dirty="0" smtClean="0">
                <a:solidFill>
                  <a:schemeClr val="tx1">
                    <a:lumMod val="75000"/>
                    <a:lumOff val="25000"/>
                  </a:schemeClr>
                </a:solidFill>
                <a:ea typeface="ＭＳ Ｐゴシック" pitchFamily="34" charset="-128"/>
              </a:rPr>
              <a:t>Distribuya </a:t>
            </a:r>
            <a:r>
              <a:rPr lang="es-ES_tradnl" noProof="0" dirty="0" smtClean="0">
                <a:solidFill>
                  <a:schemeClr val="tx1">
                    <a:lumMod val="75000"/>
                    <a:lumOff val="25000"/>
                  </a:schemeClr>
                </a:solidFill>
                <a:ea typeface="ＭＳ Ｐゴシック" pitchFamily="34" charset="-128"/>
              </a:rPr>
              <a:t>las hojas de información </a:t>
            </a:r>
            <a:r>
              <a:rPr lang="es-ES_tradnl" baseline="0" noProof="0" dirty="0" smtClean="0">
                <a:solidFill>
                  <a:schemeClr val="tx1">
                    <a:lumMod val="75000"/>
                    <a:lumOff val="25000"/>
                  </a:schemeClr>
                </a:solidFill>
                <a:ea typeface="ＭＳ Ｐゴシック" pitchFamily="34" charset="-128"/>
              </a:rPr>
              <a:t>en este momento.  Asegúrese de quedarse con una hoja de información para usar como referencia. </a:t>
            </a:r>
            <a:endParaRPr lang="es-ES_tradnl" noProof="0" dirty="0" smtClean="0">
              <a:solidFill>
                <a:schemeClr val="tx1">
                  <a:lumMod val="75000"/>
                  <a:lumOff val="25000"/>
                </a:schemeClr>
              </a:solidFill>
              <a:ea typeface="ＭＳ Ｐゴシック" pitchFamily="34" charset="-128"/>
            </a:endParaRPr>
          </a:p>
          <a:p>
            <a:pPr>
              <a:spcBef>
                <a:spcPts val="1221"/>
              </a:spcBef>
            </a:pPr>
            <a:r>
              <a:rPr lang="es-ES_tradnl" b="1" noProof="0" dirty="0" smtClean="0">
                <a:solidFill>
                  <a:schemeClr val="tx1">
                    <a:lumMod val="75000"/>
                    <a:lumOff val="25000"/>
                  </a:schemeClr>
                </a:solidFill>
              </a:rPr>
              <a:t>Refiérase </a:t>
            </a:r>
            <a:r>
              <a:rPr lang="es-ES_tradnl" noProof="0" dirty="0" smtClean="0">
                <a:solidFill>
                  <a:schemeClr val="tx1">
                    <a:lumMod val="75000"/>
                    <a:lumOff val="25000"/>
                  </a:schemeClr>
                </a:solidFill>
              </a:rPr>
              <a:t>a la hoja de información: </a:t>
            </a:r>
            <a:r>
              <a:rPr lang="es-ES_tradnl" i="1" noProof="0" dirty="0" smtClean="0">
                <a:solidFill>
                  <a:schemeClr val="tx1">
                    <a:lumMod val="75000"/>
                    <a:lumOff val="25000"/>
                  </a:schemeClr>
                </a:solidFill>
              </a:rPr>
              <a:t>Manejando su Dinero: Creando un Plan</a:t>
            </a:r>
            <a:r>
              <a:rPr lang="es-ES_tradnl" i="1" baseline="0" noProof="0" dirty="0" smtClean="0">
                <a:solidFill>
                  <a:schemeClr val="tx1">
                    <a:lumMod val="75000"/>
                    <a:lumOff val="25000"/>
                  </a:schemeClr>
                </a:solidFill>
              </a:rPr>
              <a:t> de Gastos</a:t>
            </a:r>
            <a:r>
              <a:rPr lang="es-ES_tradnl" i="1" noProof="0" dirty="0" smtClean="0">
                <a:solidFill>
                  <a:schemeClr val="tx1">
                    <a:lumMod val="75000"/>
                    <a:lumOff val="25000"/>
                  </a:schemeClr>
                </a:solidFill>
              </a:rPr>
              <a:t>.</a:t>
            </a:r>
            <a:endParaRPr lang="es-ES_tradnl" noProof="0" dirty="0" smtClean="0">
              <a:solidFill>
                <a:schemeClr val="tx1">
                  <a:lumMod val="75000"/>
                  <a:lumOff val="25000"/>
                </a:schemeClr>
              </a:solidFill>
            </a:endParaRPr>
          </a:p>
          <a:p>
            <a:pPr defTabSz="930283">
              <a:defRPr/>
            </a:pPr>
            <a:endParaRPr lang="es-ES_tradnl" noProof="0" dirty="0" smtClean="0">
              <a:solidFill>
                <a:schemeClr val="tx1">
                  <a:lumMod val="75000"/>
                  <a:lumOff val="25000"/>
                </a:schemeClr>
              </a:solidFill>
            </a:endParaRPr>
          </a:p>
          <a:p>
            <a:pPr defTabSz="930283">
              <a:defRPr/>
            </a:pPr>
            <a:r>
              <a:rPr lang="es-ES_tradnl" b="1" noProof="0" dirty="0" smtClean="0">
                <a:solidFill>
                  <a:schemeClr val="tx1">
                    <a:lumMod val="75000"/>
                    <a:lumOff val="25000"/>
                  </a:schemeClr>
                </a:solidFill>
              </a:rPr>
              <a:t>Diga:  </a:t>
            </a:r>
            <a:r>
              <a:rPr lang="es-ES_tradnl" b="0" noProof="0" dirty="0" smtClean="0">
                <a:solidFill>
                  <a:schemeClr val="tx1">
                    <a:lumMod val="75000"/>
                    <a:lumOff val="25000"/>
                  </a:schemeClr>
                </a:solidFill>
              </a:rPr>
              <a:t>Después de definir</a:t>
            </a:r>
            <a:r>
              <a:rPr lang="es-ES_tradnl" b="0" baseline="0" noProof="0" dirty="0" smtClean="0">
                <a:solidFill>
                  <a:schemeClr val="tx1">
                    <a:lumMod val="75000"/>
                    <a:lumOff val="25000"/>
                  </a:schemeClr>
                </a:solidFill>
              </a:rPr>
              <a:t> sus metas financieras, una buena manera de empezar a controlar su situación financiera es creando y siguiendo un plan personal de gastos o un presupuesto. Con un </a:t>
            </a:r>
            <a:r>
              <a:rPr lang="es-ES_tradnl" b="0" i="1" baseline="0" noProof="0" dirty="0" smtClean="0">
                <a:solidFill>
                  <a:schemeClr val="tx1">
                    <a:lumMod val="75000"/>
                    <a:lumOff val="25000"/>
                  </a:schemeClr>
                </a:solidFill>
              </a:rPr>
              <a:t>plan de gastos </a:t>
            </a:r>
            <a:r>
              <a:rPr lang="es-ES_tradnl" b="0" i="0" baseline="0" noProof="0" dirty="0" smtClean="0">
                <a:solidFill>
                  <a:schemeClr val="tx1">
                    <a:lumMod val="75000"/>
                    <a:lumOff val="25000"/>
                  </a:schemeClr>
                </a:solidFill>
              </a:rPr>
              <a:t>usted tiene un plan que le ayudará a seguir sus gastos durante un período de tiempo.  Sólo son decisiones – decisiones de cómo ganar dinero y decidir cómo gastarlo. </a:t>
            </a:r>
            <a:endParaRPr lang="es-ES_tradnl" noProof="0" dirty="0" smtClean="0">
              <a:solidFill>
                <a:schemeClr val="tx1">
                  <a:lumMod val="75000"/>
                  <a:lumOff val="25000"/>
                </a:schemeClr>
              </a:solidFill>
            </a:endParaRPr>
          </a:p>
          <a:p>
            <a:endParaRPr lang="es-ES_tradnl" noProof="0" dirty="0" smtClean="0">
              <a:solidFill>
                <a:schemeClr val="tx1">
                  <a:lumMod val="75000"/>
                  <a:lumOff val="25000"/>
                </a:schemeClr>
              </a:solidFill>
            </a:endParaRPr>
          </a:p>
          <a:p>
            <a:r>
              <a:rPr lang="es-ES_tradnl" b="1" noProof="0" dirty="0" smtClean="0">
                <a:solidFill>
                  <a:schemeClr val="tx1">
                    <a:lumMod val="75000"/>
                    <a:lumOff val="25000"/>
                  </a:schemeClr>
                </a:solidFill>
              </a:rPr>
              <a:t>Pregunte:</a:t>
            </a:r>
            <a:r>
              <a:rPr lang="es-ES_tradnl" b="1" baseline="0" noProof="0" dirty="0" smtClean="0">
                <a:solidFill>
                  <a:schemeClr val="tx1">
                    <a:lumMod val="75000"/>
                    <a:lumOff val="25000"/>
                  </a:schemeClr>
                </a:solidFill>
              </a:rPr>
              <a:t> </a:t>
            </a:r>
            <a:r>
              <a:rPr lang="es-ES_tradnl" b="0" baseline="0" noProof="0" dirty="0" smtClean="0">
                <a:solidFill>
                  <a:schemeClr val="tx1">
                    <a:lumMod val="75000"/>
                    <a:lumOff val="25000"/>
                  </a:schemeClr>
                </a:solidFill>
              </a:rPr>
              <a:t>¿Cómo cree que un plan de gastos le puede ayudar? </a:t>
            </a:r>
            <a:endParaRPr lang="es-ES_tradnl" baseline="0" noProof="0" dirty="0" smtClean="0">
              <a:solidFill>
                <a:schemeClr val="tx1">
                  <a:lumMod val="75000"/>
                  <a:lumOff val="25000"/>
                </a:schemeClr>
              </a:solidFill>
            </a:endParaRPr>
          </a:p>
          <a:p>
            <a:endParaRPr lang="es-ES_tradnl" baseline="0" noProof="0" dirty="0" smtClean="0">
              <a:solidFill>
                <a:schemeClr val="tx1">
                  <a:lumMod val="75000"/>
                  <a:lumOff val="25000"/>
                </a:schemeClr>
              </a:solidFill>
            </a:endParaRPr>
          </a:p>
          <a:p>
            <a:endParaRPr lang="es-ES_tradnl" baseline="0" noProof="0" dirty="0" smtClean="0">
              <a:solidFill>
                <a:schemeClr val="tx1">
                  <a:lumMod val="75000"/>
                  <a:lumOff val="25000"/>
                </a:schemeClr>
              </a:solidFill>
            </a:endParaRPr>
          </a:p>
          <a:p>
            <a:pPr marL="0" lvl="1">
              <a:spcBef>
                <a:spcPts val="610"/>
              </a:spcBef>
              <a:spcAft>
                <a:spcPts val="306"/>
              </a:spcAft>
            </a:pPr>
            <a:r>
              <a:rPr lang="es-ES_tradnl" b="1" noProof="0" dirty="0" smtClean="0">
                <a:solidFill>
                  <a:schemeClr val="tx1">
                    <a:lumMod val="75000"/>
                    <a:lumOff val="25000"/>
                  </a:schemeClr>
                </a:solidFill>
              </a:rPr>
              <a:t>Responda</a:t>
            </a:r>
            <a:r>
              <a:rPr lang="es-ES_tradnl" b="1" baseline="0" noProof="0" dirty="0" smtClean="0">
                <a:solidFill>
                  <a:schemeClr val="tx1">
                    <a:lumMod val="75000"/>
                    <a:lumOff val="25000"/>
                  </a:schemeClr>
                </a:solidFill>
              </a:rPr>
              <a:t> </a:t>
            </a:r>
            <a:r>
              <a:rPr lang="es-ES_tradnl" b="0" baseline="0" noProof="0" dirty="0" smtClean="0">
                <a:solidFill>
                  <a:schemeClr val="tx1">
                    <a:lumMod val="75000"/>
                    <a:lumOff val="25000"/>
                  </a:schemeClr>
                </a:solidFill>
              </a:rPr>
              <a:t>y</a:t>
            </a:r>
            <a:r>
              <a:rPr lang="es-ES_tradnl" b="1" baseline="0" noProof="0" dirty="0" smtClean="0">
                <a:solidFill>
                  <a:schemeClr val="tx1">
                    <a:lumMod val="75000"/>
                    <a:lumOff val="25000"/>
                  </a:schemeClr>
                </a:solidFill>
              </a:rPr>
              <a:t> </a:t>
            </a:r>
            <a:r>
              <a:rPr lang="es-ES_tradnl" b="0" baseline="0" noProof="0" dirty="0" smtClean="0">
                <a:solidFill>
                  <a:schemeClr val="tx1">
                    <a:lumMod val="75000"/>
                    <a:lumOff val="25000"/>
                  </a:schemeClr>
                </a:solidFill>
              </a:rPr>
              <a:t>procure que se mencione lo siguiente</a:t>
            </a:r>
            <a:r>
              <a:rPr lang="es-ES_tradnl" noProof="0" dirty="0" smtClean="0">
                <a:solidFill>
                  <a:schemeClr val="tx1">
                    <a:lumMod val="75000"/>
                    <a:lumOff val="25000"/>
                  </a:schemeClr>
                </a:solidFill>
              </a:rPr>
              <a:t>:</a:t>
            </a:r>
          </a:p>
          <a:p>
            <a:pPr marL="279085" lvl="1" indent="-279085">
              <a:spcBef>
                <a:spcPts val="610"/>
              </a:spcBef>
              <a:spcAft>
                <a:spcPts val="610"/>
              </a:spcAft>
              <a:buBlip>
                <a:blip r:embed="rId3"/>
              </a:buBlip>
              <a:defRPr/>
            </a:pPr>
            <a:r>
              <a:rPr lang="es-ES_tradnl" noProof="0" dirty="0" smtClean="0">
                <a:solidFill>
                  <a:schemeClr val="tx1">
                    <a:lumMod val="75000"/>
                    <a:lumOff val="25000"/>
                  </a:schemeClr>
                </a:solidFill>
              </a:rPr>
              <a:t>Le ayuda a reducir la</a:t>
            </a:r>
            <a:r>
              <a:rPr lang="es-ES_tradnl" baseline="0" noProof="0" dirty="0" smtClean="0">
                <a:solidFill>
                  <a:schemeClr val="tx1">
                    <a:lumMod val="75000"/>
                    <a:lumOff val="25000"/>
                  </a:schemeClr>
                </a:solidFill>
              </a:rPr>
              <a:t> ansiedad por no saber si puede o no pagar las cuentas a tiempo</a:t>
            </a:r>
            <a:endParaRPr lang="es-ES_tradnl" noProof="0" dirty="0" smtClean="0">
              <a:solidFill>
                <a:schemeClr val="tx1">
                  <a:lumMod val="75000"/>
                  <a:lumOff val="25000"/>
                </a:schemeClr>
              </a:solidFill>
            </a:endParaRPr>
          </a:p>
          <a:p>
            <a:pPr marL="279085" lvl="1" indent="-279085">
              <a:spcBef>
                <a:spcPts val="610"/>
              </a:spcBef>
              <a:spcAft>
                <a:spcPts val="610"/>
              </a:spcAft>
              <a:buBlip>
                <a:blip r:embed="rId3"/>
              </a:buBlip>
              <a:defRPr/>
            </a:pPr>
            <a:r>
              <a:rPr lang="es-ES_tradnl" noProof="0" dirty="0" smtClean="0">
                <a:solidFill>
                  <a:schemeClr val="tx1">
                    <a:lumMod val="75000"/>
                    <a:lumOff val="25000"/>
                  </a:schemeClr>
                </a:solidFill>
              </a:rPr>
              <a:t>Para sentir que puede controlar su dinero, y no</a:t>
            </a:r>
            <a:r>
              <a:rPr lang="es-ES_tradnl" baseline="0" noProof="0" dirty="0" smtClean="0">
                <a:solidFill>
                  <a:schemeClr val="tx1">
                    <a:lumMod val="75000"/>
                    <a:lumOff val="25000"/>
                  </a:schemeClr>
                </a:solidFill>
              </a:rPr>
              <a:t> que su dinero lo controla a usted. </a:t>
            </a:r>
          </a:p>
          <a:p>
            <a:pPr marL="279085" lvl="1" indent="-279085">
              <a:spcBef>
                <a:spcPts val="610"/>
              </a:spcBef>
              <a:spcAft>
                <a:spcPts val="610"/>
              </a:spcAft>
              <a:buBlip>
                <a:blip r:embed="rId3"/>
              </a:buBlip>
              <a:defRPr/>
            </a:pPr>
            <a:r>
              <a:rPr lang="es-ES_tradnl" baseline="0" noProof="0" dirty="0" smtClean="0">
                <a:solidFill>
                  <a:schemeClr val="tx1">
                    <a:lumMod val="75000"/>
                    <a:lumOff val="25000"/>
                  </a:schemeClr>
                </a:solidFill>
              </a:rPr>
              <a:t>Le ayuda a mejorar su calidad de vida y la de su familia. </a:t>
            </a:r>
          </a:p>
          <a:p>
            <a:pPr marL="279085" lvl="1" indent="-279085">
              <a:spcBef>
                <a:spcPts val="610"/>
              </a:spcBef>
              <a:spcAft>
                <a:spcPts val="610"/>
              </a:spcAft>
              <a:buBlip>
                <a:blip r:embed="rId3"/>
              </a:buBlip>
              <a:defRPr/>
            </a:pPr>
            <a:endParaRPr lang="es-ES_tradnl" noProof="0" dirty="0" smtClean="0">
              <a:solidFill>
                <a:schemeClr val="tx1">
                  <a:lumMod val="75000"/>
                  <a:lumOff val="25000"/>
                </a:schemeClr>
              </a:solidFill>
            </a:endParaRPr>
          </a:p>
          <a:p>
            <a:pPr marL="0" lvl="1">
              <a:spcBef>
                <a:spcPts val="1223"/>
              </a:spcBef>
            </a:pPr>
            <a:r>
              <a:rPr lang="es-ES_tradnl" noProof="0" dirty="0" smtClean="0">
                <a:solidFill>
                  <a:schemeClr val="tx1">
                    <a:lumMod val="75000"/>
                    <a:lumOff val="25000"/>
                  </a:schemeClr>
                </a:solidFill>
                <a:ea typeface="ＭＳ Ｐゴシック" pitchFamily="34" charset="-128"/>
              </a:rPr>
              <a:t>&lt;a continuación en la próxima diapositiva&gt;</a:t>
            </a:r>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455" y="3551383"/>
            <a:ext cx="699770" cy="6962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455" y="4341407"/>
            <a:ext cx="699770" cy="6962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6513" y="5260763"/>
            <a:ext cx="699770" cy="6962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6513" y="6307772"/>
            <a:ext cx="699770" cy="696278"/>
          </a:xfrm>
          <a:prstGeom prst="rect">
            <a:avLst/>
          </a:prstGeom>
        </p:spPr>
      </p:pic>
      <p:sp>
        <p:nvSpPr>
          <p:cNvPr id="8" name="Slide Number Placeholder 3"/>
          <p:cNvSpPr txBox="1">
            <a:spLocks/>
          </p:cNvSpPr>
          <p:nvPr/>
        </p:nvSpPr>
        <p:spPr>
          <a:xfrm>
            <a:off x="0" y="8896879"/>
            <a:ext cx="1399540" cy="386821"/>
          </a:xfrm>
          <a:prstGeom prst="rect">
            <a:avLst/>
          </a:prstGeom>
        </p:spPr>
        <p:txBody>
          <a:bodyPr lIns="93028" tIns="46514" rIns="93028" bIns="46514"/>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9085"/>
            <a:fld id="{D1B90812-0B77-449E-AACC-F8C52DA348E8}" type="slidenum">
              <a:rPr lang="en-US" sz="1200">
                <a:latin typeface="News Gothic Std" pitchFamily="34" charset="0"/>
              </a:rPr>
              <a:pPr marL="279085"/>
              <a:t>8</a:t>
            </a:fld>
            <a:endParaRPr lang="en-US" sz="1200" dirty="0">
              <a:latin typeface="News Gothic Std" pitchFamily="34" charset="0"/>
            </a:endParaRPr>
          </a:p>
        </p:txBody>
      </p:sp>
    </p:spTree>
    <p:extLst>
      <p:ext uri="{BB962C8B-B14F-4D97-AF65-F5344CB8AC3E}">
        <p14:creationId xmlns:p14="http://schemas.microsoft.com/office/powerpoint/2010/main" val="622657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87825" y="1004888"/>
            <a:ext cx="2373313" cy="1781175"/>
          </a:xfrm>
        </p:spPr>
      </p:sp>
      <p:sp>
        <p:nvSpPr>
          <p:cNvPr id="3" name="Notes Placeholder 2"/>
          <p:cNvSpPr>
            <a:spLocks noGrp="1"/>
          </p:cNvSpPr>
          <p:nvPr>
            <p:ph type="body" idx="1"/>
          </p:nvPr>
        </p:nvSpPr>
        <p:spPr>
          <a:xfrm>
            <a:off x="1452995" y="2862474"/>
            <a:ext cx="4767182" cy="5586338"/>
          </a:xfrm>
        </p:spPr>
        <p:txBody>
          <a:bodyPr/>
          <a:lstStyle/>
          <a:p>
            <a:pPr defTabSz="930283">
              <a:defRPr/>
            </a:pPr>
            <a:r>
              <a:rPr lang="es-ES_tradnl" b="1" noProof="0" dirty="0" smtClean="0">
                <a:solidFill>
                  <a:schemeClr val="tx1">
                    <a:lumMod val="75000"/>
                    <a:lumOff val="25000"/>
                  </a:schemeClr>
                </a:solidFill>
              </a:rPr>
              <a:t>Plan de</a:t>
            </a:r>
            <a:r>
              <a:rPr lang="es-ES_tradnl" b="1" baseline="0" noProof="0" dirty="0" smtClean="0">
                <a:solidFill>
                  <a:schemeClr val="tx1">
                    <a:lumMod val="75000"/>
                    <a:lumOff val="25000"/>
                  </a:schemeClr>
                </a:solidFill>
              </a:rPr>
              <a:t> Gastos Personales, cont</a:t>
            </a:r>
            <a:endParaRPr lang="es-ES_tradnl" b="1" noProof="0" dirty="0" smtClean="0">
              <a:solidFill>
                <a:schemeClr val="tx1">
                  <a:lumMod val="75000"/>
                  <a:lumOff val="25000"/>
                </a:schemeClr>
              </a:solidFill>
            </a:endParaRPr>
          </a:p>
          <a:p>
            <a:pPr>
              <a:spcBef>
                <a:spcPts val="1831"/>
              </a:spcBef>
              <a:spcAft>
                <a:spcPts val="306"/>
              </a:spcAft>
            </a:pPr>
            <a:r>
              <a:rPr lang="es-ES_tradnl" b="1" dirty="0" smtClean="0">
                <a:solidFill>
                  <a:schemeClr val="tx1">
                    <a:lumMod val="75000"/>
                    <a:lumOff val="25000"/>
                  </a:schemeClr>
                </a:solidFill>
              </a:rPr>
              <a:t>Diga: </a:t>
            </a:r>
            <a:r>
              <a:rPr lang="es-ES_tradnl" dirty="0" smtClean="0">
                <a:solidFill>
                  <a:schemeClr val="tx1">
                    <a:lumMod val="75000"/>
                    <a:lumOff val="25000"/>
                  </a:schemeClr>
                </a:solidFill>
              </a:rPr>
              <a:t>Un plan de pagos debería: </a:t>
            </a:r>
          </a:p>
          <a:p>
            <a:pPr marL="279085" lvl="1" indent="-279085">
              <a:spcBef>
                <a:spcPts val="610"/>
              </a:spcBef>
              <a:spcAft>
                <a:spcPts val="610"/>
              </a:spcAft>
              <a:buBlip>
                <a:blip r:embed="rId3"/>
              </a:buBlip>
              <a:defRPr/>
            </a:pPr>
            <a:r>
              <a:rPr lang="es-ES_tradnl" dirty="0" smtClean="0">
                <a:solidFill>
                  <a:schemeClr val="tx1">
                    <a:lumMod val="75000"/>
                    <a:lumOff val="25000"/>
                  </a:schemeClr>
                </a:solidFill>
              </a:rPr>
              <a:t>Idealmente</a:t>
            </a:r>
            <a:r>
              <a:rPr lang="es-ES_tradnl" baseline="0" dirty="0" smtClean="0">
                <a:solidFill>
                  <a:schemeClr val="tx1">
                    <a:lumMod val="75000"/>
                    <a:lumOff val="25000"/>
                  </a:schemeClr>
                </a:solidFill>
              </a:rPr>
              <a:t>, planificar que entre más dinero del que sale</a:t>
            </a:r>
            <a:endParaRPr lang="es-ES_tradnl" dirty="0" smtClean="0">
              <a:solidFill>
                <a:schemeClr val="tx1">
                  <a:lumMod val="75000"/>
                  <a:lumOff val="25000"/>
                </a:schemeClr>
              </a:solidFill>
            </a:endParaRPr>
          </a:p>
          <a:p>
            <a:pPr marL="279085" lvl="1" indent="-279085">
              <a:spcBef>
                <a:spcPts val="610"/>
              </a:spcBef>
              <a:spcAft>
                <a:spcPts val="610"/>
              </a:spcAft>
              <a:buBlip>
                <a:blip r:embed="rId3"/>
              </a:buBlip>
              <a:defRPr/>
            </a:pPr>
            <a:r>
              <a:rPr lang="es-ES_tradnl" dirty="0" smtClean="0">
                <a:solidFill>
                  <a:schemeClr val="tx1">
                    <a:lumMod val="75000"/>
                    <a:lumOff val="25000"/>
                  </a:schemeClr>
                </a:solidFill>
              </a:rPr>
              <a:t>Mantener </a:t>
            </a:r>
            <a:r>
              <a:rPr lang="es-ES_tradnl" baseline="0" dirty="0" smtClean="0">
                <a:solidFill>
                  <a:schemeClr val="tx1">
                    <a:lumMod val="75000"/>
                    <a:lumOff val="25000"/>
                  </a:schemeClr>
                </a:solidFill>
              </a:rPr>
              <a:t>un balance, que significa que el ingreso y los gastos sean los mismos – que también es aceptable</a:t>
            </a:r>
            <a:endParaRPr lang="es-ES_tradnl" dirty="0" smtClean="0">
              <a:solidFill>
                <a:schemeClr val="tx1">
                  <a:lumMod val="75000"/>
                  <a:lumOff val="25000"/>
                </a:schemeClr>
              </a:solidFill>
            </a:endParaRPr>
          </a:p>
          <a:p>
            <a:pPr marL="279085" lvl="1" indent="-279085">
              <a:spcBef>
                <a:spcPts val="610"/>
              </a:spcBef>
              <a:spcAft>
                <a:spcPts val="610"/>
              </a:spcAft>
              <a:buBlip>
                <a:blip r:embed="rId3"/>
              </a:buBlip>
              <a:defRPr/>
            </a:pPr>
            <a:r>
              <a:rPr lang="es-ES_tradnl" dirty="0" smtClean="0">
                <a:solidFill>
                  <a:schemeClr val="tx1">
                    <a:lumMod val="75000"/>
                    <a:lumOff val="25000"/>
                  </a:schemeClr>
                </a:solidFill>
              </a:rPr>
              <a:t>Ser</a:t>
            </a:r>
            <a:r>
              <a:rPr lang="es-ES_tradnl" baseline="0" dirty="0" smtClean="0">
                <a:solidFill>
                  <a:schemeClr val="tx1">
                    <a:lumMod val="75000"/>
                    <a:lumOff val="25000"/>
                  </a:schemeClr>
                </a:solidFill>
              </a:rPr>
              <a:t> flexible</a:t>
            </a:r>
            <a:endParaRPr lang="es-ES_tradnl" dirty="0" smtClean="0">
              <a:solidFill>
                <a:schemeClr val="tx1">
                  <a:lumMod val="75000"/>
                  <a:lumOff val="25000"/>
                </a:schemeClr>
              </a:solidFill>
            </a:endParaRPr>
          </a:p>
          <a:p>
            <a:pPr marL="279085" lvl="1" indent="-279085">
              <a:spcBef>
                <a:spcPts val="610"/>
              </a:spcBef>
              <a:spcAft>
                <a:spcPts val="610"/>
              </a:spcAft>
              <a:buBlip>
                <a:blip r:embed="rId3"/>
              </a:buBlip>
              <a:defRPr/>
            </a:pPr>
            <a:r>
              <a:rPr lang="es-ES_tradnl" dirty="0" smtClean="0">
                <a:solidFill>
                  <a:schemeClr val="tx1">
                    <a:lumMod val="75000"/>
                    <a:lumOff val="25000"/>
                  </a:schemeClr>
                </a:solidFill>
              </a:rPr>
              <a:t>Ser realista </a:t>
            </a:r>
            <a:r>
              <a:rPr lang="es-ES_tradnl" baseline="0" dirty="0" smtClean="0">
                <a:solidFill>
                  <a:schemeClr val="tx1">
                    <a:lumMod val="75000"/>
                    <a:lumOff val="25000"/>
                  </a:schemeClr>
                </a:solidFill>
              </a:rPr>
              <a:t>--  Si no se puede balancear, más tarde ofreceremos información para su consideración</a:t>
            </a:r>
            <a:endParaRPr lang="es-ES_tradnl" dirty="0" smtClean="0">
              <a:solidFill>
                <a:schemeClr val="tx1">
                  <a:lumMod val="75000"/>
                  <a:lumOff val="25000"/>
                </a:schemeClr>
              </a:solidFill>
            </a:endParaRPr>
          </a:p>
          <a:p>
            <a:pPr marL="279085" lvl="1" indent="-279085">
              <a:spcBef>
                <a:spcPts val="610"/>
              </a:spcBef>
              <a:spcAft>
                <a:spcPts val="610"/>
              </a:spcAft>
              <a:buBlip>
                <a:blip r:embed="rId3"/>
              </a:buBlip>
              <a:defRPr/>
            </a:pPr>
            <a:endParaRPr lang="es-ES_tradnl" dirty="0" smtClean="0">
              <a:solidFill>
                <a:schemeClr val="tx1">
                  <a:lumMod val="75000"/>
                  <a:lumOff val="25000"/>
                </a:schemeClr>
              </a:solidFill>
            </a:endParaRPr>
          </a:p>
          <a:p>
            <a:pPr marL="0" lvl="1">
              <a:spcBef>
                <a:spcPts val="1223"/>
              </a:spcBef>
            </a:pPr>
            <a:r>
              <a:rPr lang="es-ES_tradnl" noProof="0" dirty="0" smtClean="0">
                <a:solidFill>
                  <a:schemeClr val="tx1">
                    <a:lumMod val="75000"/>
                    <a:lumOff val="25000"/>
                  </a:schemeClr>
                </a:solidFill>
                <a:ea typeface="ＭＳ Ｐゴシック" pitchFamily="34" charset="-128"/>
              </a:rPr>
              <a:t>&lt;haga clic</a:t>
            </a:r>
            <a:r>
              <a:rPr lang="es-ES_tradnl" baseline="0" noProof="0" dirty="0" smtClean="0">
                <a:solidFill>
                  <a:schemeClr val="tx1">
                    <a:lumMod val="75000"/>
                    <a:lumOff val="25000"/>
                  </a:schemeClr>
                </a:solidFill>
                <a:ea typeface="ＭＳ Ｐゴシック" pitchFamily="34" charset="-128"/>
              </a:rPr>
              <a:t> para la siguiente diapositiva</a:t>
            </a:r>
            <a:r>
              <a:rPr lang="es-ES_tradnl" noProof="0" dirty="0" smtClean="0">
                <a:solidFill>
                  <a:schemeClr val="tx1">
                    <a:lumMod val="75000"/>
                    <a:lumOff val="25000"/>
                  </a:schemeClr>
                </a:solidFill>
                <a:ea typeface="ＭＳ Ｐゴシック" pitchFamily="34" charset="-128"/>
              </a:rPr>
              <a:t>&gt;</a:t>
            </a:r>
          </a:p>
          <a:p>
            <a:endParaRPr lang="es-ES_tradnl" dirty="0">
              <a:solidFill>
                <a:schemeClr val="tx1">
                  <a:lumMod val="75000"/>
                  <a:lumOff val="25000"/>
                </a:schemeClr>
              </a:solidFill>
            </a:endParaRPr>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515" y="3249297"/>
            <a:ext cx="699771" cy="6962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Slide Number Placeholder 3"/>
          <p:cNvSpPr txBox="1">
            <a:spLocks/>
          </p:cNvSpPr>
          <p:nvPr/>
        </p:nvSpPr>
        <p:spPr>
          <a:xfrm>
            <a:off x="0" y="8896879"/>
            <a:ext cx="1399540" cy="386821"/>
          </a:xfrm>
          <a:prstGeom prst="rect">
            <a:avLst/>
          </a:prstGeom>
        </p:spPr>
        <p:txBody>
          <a:bodyPr lIns="93028" tIns="46514" rIns="93028" bIns="46514"/>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9085"/>
            <a:fld id="{D1B90812-0B77-449E-AACC-F8C52DA348E8}" type="slidenum">
              <a:rPr lang="en-US" sz="1200">
                <a:latin typeface="News Gothic Std" pitchFamily="34" charset="0"/>
              </a:rPr>
              <a:pPr marL="279085"/>
              <a:t>9</a:t>
            </a:fld>
            <a:endParaRPr lang="en-US" sz="1200" dirty="0">
              <a:latin typeface="News Gothic Std" pitchFamily="34" charset="0"/>
            </a:endParaRPr>
          </a:p>
        </p:txBody>
      </p:sp>
    </p:spTree>
    <p:extLst>
      <p:ext uri="{BB962C8B-B14F-4D97-AF65-F5344CB8AC3E}">
        <p14:creationId xmlns:p14="http://schemas.microsoft.com/office/powerpoint/2010/main" val="622657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236954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Blank">
    <p:spTree>
      <p:nvGrpSpPr>
        <p:cNvPr id="1" name=""/>
        <p:cNvGrpSpPr/>
        <p:nvPr/>
      </p:nvGrpSpPr>
      <p:grpSpPr>
        <a:xfrm>
          <a:off x="0" y="0"/>
          <a:ext cx="0" cy="0"/>
          <a:chOff x="0" y="0"/>
          <a:chExt cx="0" cy="0"/>
        </a:xfrm>
      </p:grpSpPr>
      <p:sp>
        <p:nvSpPr>
          <p:cNvPr id="9" name="Rectangle 8"/>
          <p:cNvSpPr/>
          <p:nvPr userDrawn="1"/>
        </p:nvSpPr>
        <p:spPr>
          <a:xfrm>
            <a:off x="0" y="6781800"/>
            <a:ext cx="228600" cy="76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228600" y="6782446"/>
            <a:ext cx="457200" cy="762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685800" y="6782446"/>
            <a:ext cx="685800" cy="762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1371600" y="6782446"/>
            <a:ext cx="3200400" cy="7555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4572000" y="6782446"/>
            <a:ext cx="2209800" cy="7555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6781800" y="6782446"/>
            <a:ext cx="2362200" cy="7555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Placeholder 6"/>
          <p:cNvSpPr>
            <a:spLocks noGrp="1"/>
          </p:cNvSpPr>
          <p:nvPr>
            <p:ph type="body" sz="quarter" idx="12" hasCustomPrompt="1"/>
          </p:nvPr>
        </p:nvSpPr>
        <p:spPr>
          <a:xfrm>
            <a:off x="416014" y="2057400"/>
            <a:ext cx="8270786" cy="3962399"/>
          </a:xfrm>
          <a:prstGeom prst="rect">
            <a:avLst/>
          </a:prstGeom>
        </p:spPr>
        <p:txBody>
          <a:bodyPr/>
          <a:lstStyle>
            <a:lvl1pPr marL="285750" marR="0" indent="-457200" algn="l" defTabSz="914400" rtl="0" eaLnBrk="1" fontAlgn="auto" latinLnBrk="0" hangingPunct="1">
              <a:lnSpc>
                <a:spcPct val="100000"/>
              </a:lnSpc>
              <a:spcBef>
                <a:spcPts val="0"/>
              </a:spcBef>
              <a:spcAft>
                <a:spcPts val="0"/>
              </a:spcAft>
              <a:buClrTx/>
              <a:buSzTx/>
              <a:buFontTx/>
              <a:buBlip>
                <a:blip r:embed="rId2"/>
              </a:buBlip>
              <a:tabLst/>
              <a:defRPr/>
            </a:lvl1pPr>
          </a:lstStyle>
          <a:p>
            <a:pPr marL="285750" marR="0" lvl="0" indent="-365760" algn="l" defTabSz="914400" rtl="0" eaLnBrk="1" fontAlgn="auto" latinLnBrk="0" hangingPunct="1">
              <a:lnSpc>
                <a:spcPct val="100000"/>
              </a:lnSpc>
              <a:spcBef>
                <a:spcPts val="0"/>
              </a:spcBef>
              <a:spcAft>
                <a:spcPts val="0"/>
              </a:spcAft>
              <a:buClrTx/>
              <a:buSzTx/>
              <a:buFontTx/>
              <a:buBlip>
                <a:blip r:embed="rId2"/>
              </a:buBlip>
              <a:tabLst/>
              <a:defRPr/>
            </a:pPr>
            <a:r>
              <a:rPr kumimoji="0" lang="en-US" sz="2400" b="0" i="0" u="none" strike="noStrike" kern="1200" cap="none" spc="0" normalizeH="0" baseline="0" noProof="0" dirty="0" smtClean="0">
                <a:ln>
                  <a:noFill/>
                </a:ln>
                <a:solidFill>
                  <a:prstClr val="black">
                    <a:lumMod val="75000"/>
                    <a:lumOff val="25000"/>
                  </a:prstClr>
                </a:solidFill>
                <a:effectLst/>
                <a:uLnTx/>
                <a:uFillTx/>
                <a:latin typeface="News Gothic Std" pitchFamily="34" charset="0"/>
                <a:ea typeface="+mn-ea"/>
                <a:cs typeface="+mn-cs"/>
              </a:rPr>
              <a:t>Step copy</a:t>
            </a:r>
            <a:endParaRPr kumimoji="0" lang="en-US" sz="2400" b="0" i="0" u="none" strike="noStrike" kern="1200" cap="none" spc="0" normalizeH="0" baseline="0" noProof="0" dirty="0">
              <a:ln>
                <a:noFill/>
              </a:ln>
              <a:solidFill>
                <a:prstClr val="black">
                  <a:lumMod val="75000"/>
                  <a:lumOff val="25000"/>
                </a:prstClr>
              </a:solidFill>
              <a:effectLst/>
              <a:uLnTx/>
              <a:uFillTx/>
              <a:latin typeface="News Gothic Std" pitchFamily="34" charset="0"/>
              <a:ea typeface="+mn-ea"/>
              <a:cs typeface="+mn-cs"/>
            </a:endParaRPr>
          </a:p>
        </p:txBody>
      </p:sp>
      <p:sp>
        <p:nvSpPr>
          <p:cNvPr id="29" name="Text Placeholder 2"/>
          <p:cNvSpPr>
            <a:spLocks noGrp="1"/>
          </p:cNvSpPr>
          <p:nvPr>
            <p:ph type="body" sz="quarter" idx="10" hasCustomPrompt="1"/>
          </p:nvPr>
        </p:nvSpPr>
        <p:spPr>
          <a:xfrm>
            <a:off x="457200" y="666750"/>
            <a:ext cx="8229600" cy="523876"/>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a:solidFill>
                  <a:schemeClr val="tx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srgbClr val="88BB00"/>
                </a:solidFill>
                <a:effectLst/>
                <a:uLnTx/>
                <a:uFillTx/>
                <a:latin typeface="News Gothic Std" pitchFamily="34" charset="0"/>
                <a:ea typeface="+mn-ea"/>
                <a:cs typeface="+mn-cs"/>
              </a:rPr>
              <a:t>HEADING</a:t>
            </a:r>
            <a:endParaRPr kumimoji="0" lang="en-US" sz="2800" b="0" i="0" u="none" strike="noStrike" kern="1200" cap="none" spc="0" normalizeH="0" baseline="0" noProof="0" dirty="0">
              <a:ln>
                <a:noFill/>
              </a:ln>
              <a:solidFill>
                <a:srgbClr val="88BB00"/>
              </a:solidFill>
              <a:effectLst/>
              <a:uLnTx/>
              <a:uFillTx/>
              <a:latin typeface="News Gothic Std" pitchFamily="34" charset="0"/>
              <a:ea typeface="+mn-ea"/>
              <a:cs typeface="+mn-cs"/>
            </a:endParaRPr>
          </a:p>
        </p:txBody>
      </p:sp>
      <p:sp>
        <p:nvSpPr>
          <p:cNvPr id="30" name="Text Placeholder 4"/>
          <p:cNvSpPr>
            <a:spLocks noGrp="1"/>
          </p:cNvSpPr>
          <p:nvPr>
            <p:ph type="body" sz="quarter" idx="11" hasCustomPrompt="1"/>
          </p:nvPr>
        </p:nvSpPr>
        <p:spPr>
          <a:xfrm>
            <a:off x="457200" y="1152525"/>
            <a:ext cx="8248650" cy="523875"/>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b="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lumMod val="75000"/>
                    <a:lumOff val="25000"/>
                  </a:prstClr>
                </a:solidFill>
                <a:effectLst/>
                <a:uLnTx/>
                <a:uFillTx/>
                <a:latin typeface="News Gothic Std" pitchFamily="34" charset="0"/>
                <a:ea typeface="+mn-ea"/>
                <a:cs typeface="+mn-cs"/>
              </a:rPr>
              <a:t>Step Subheading.</a:t>
            </a:r>
            <a:endParaRPr kumimoji="0" lang="en-US" sz="2400" b="1" i="0" u="none" strike="noStrike" kern="1200" cap="none" spc="0" normalizeH="0" baseline="0" noProof="0" dirty="0">
              <a:ln>
                <a:noFill/>
              </a:ln>
              <a:solidFill>
                <a:prstClr val="black">
                  <a:lumMod val="75000"/>
                  <a:lumOff val="25000"/>
                </a:prstClr>
              </a:solidFill>
              <a:effectLst/>
              <a:uLnTx/>
              <a:uFillTx/>
              <a:latin typeface="News Gothic Std" pitchFamily="34" charset="0"/>
              <a:ea typeface="+mn-ea"/>
              <a:cs typeface="+mn-cs"/>
            </a:endParaRPr>
          </a:p>
        </p:txBody>
      </p:sp>
      <p:pic>
        <p:nvPicPr>
          <p:cNvPr id="15" name="Picture 14"/>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110577" y="6327794"/>
            <a:ext cx="1799441" cy="298007"/>
          </a:xfrm>
          <a:prstGeom prst="rect">
            <a:avLst/>
          </a:prstGeom>
        </p:spPr>
      </p:pic>
    </p:spTree>
    <p:extLst>
      <p:ext uri="{BB962C8B-B14F-4D97-AF65-F5344CB8AC3E}">
        <p14:creationId xmlns:p14="http://schemas.microsoft.com/office/powerpoint/2010/main" val="143455283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Blank">
    <p:spTree>
      <p:nvGrpSpPr>
        <p:cNvPr id="1" name=""/>
        <p:cNvGrpSpPr/>
        <p:nvPr/>
      </p:nvGrpSpPr>
      <p:grpSpPr>
        <a:xfrm>
          <a:off x="0" y="0"/>
          <a:ext cx="0" cy="0"/>
          <a:chOff x="0" y="0"/>
          <a:chExt cx="0" cy="0"/>
        </a:xfrm>
      </p:grpSpPr>
      <p:sp>
        <p:nvSpPr>
          <p:cNvPr id="9" name="Rectangle 8"/>
          <p:cNvSpPr/>
          <p:nvPr userDrawn="1"/>
        </p:nvSpPr>
        <p:spPr>
          <a:xfrm>
            <a:off x="-5080" y="6785599"/>
            <a:ext cx="228600" cy="76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223520" y="6786245"/>
            <a:ext cx="457200" cy="762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680720" y="6786245"/>
            <a:ext cx="685800" cy="762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1366520" y="6786245"/>
            <a:ext cx="3200400" cy="7555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4566920" y="6786245"/>
            <a:ext cx="2209800" cy="7555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6776720" y="6786245"/>
            <a:ext cx="2362200" cy="7555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 Placeholder 6"/>
          <p:cNvSpPr>
            <a:spLocks noGrp="1"/>
          </p:cNvSpPr>
          <p:nvPr>
            <p:ph type="body" sz="quarter" idx="12" hasCustomPrompt="1"/>
          </p:nvPr>
        </p:nvSpPr>
        <p:spPr>
          <a:xfrm>
            <a:off x="416014" y="2057400"/>
            <a:ext cx="8270786" cy="3962399"/>
          </a:xfrm>
          <a:prstGeom prst="rect">
            <a:avLst/>
          </a:prstGeom>
        </p:spPr>
        <p:txBody>
          <a:bodyPr/>
          <a:lstStyle>
            <a:lvl1pPr marL="285750" marR="0" indent="-457200" algn="l" defTabSz="914400" rtl="0" eaLnBrk="1" fontAlgn="auto" latinLnBrk="0" hangingPunct="1">
              <a:lnSpc>
                <a:spcPct val="100000"/>
              </a:lnSpc>
              <a:spcBef>
                <a:spcPts val="0"/>
              </a:spcBef>
              <a:spcAft>
                <a:spcPts val="0"/>
              </a:spcAft>
              <a:buClrTx/>
              <a:buSzTx/>
              <a:buFontTx/>
              <a:buBlip>
                <a:blip r:embed="rId2"/>
              </a:buBlip>
              <a:tabLst/>
              <a:defRPr/>
            </a:lvl1pPr>
          </a:lstStyle>
          <a:p>
            <a:pPr marL="285750" marR="0" lvl="0" indent="-365760" algn="l" defTabSz="914400" rtl="0" eaLnBrk="1" fontAlgn="auto" latinLnBrk="0" hangingPunct="1">
              <a:lnSpc>
                <a:spcPct val="100000"/>
              </a:lnSpc>
              <a:spcBef>
                <a:spcPts val="0"/>
              </a:spcBef>
              <a:spcAft>
                <a:spcPts val="0"/>
              </a:spcAft>
              <a:buClrTx/>
              <a:buSzTx/>
              <a:buFontTx/>
              <a:buBlip>
                <a:blip r:embed="rId2"/>
              </a:buBlip>
              <a:tabLst/>
              <a:defRPr/>
            </a:pPr>
            <a:r>
              <a:rPr kumimoji="0" lang="en-US" sz="2400" b="0" i="0" u="none" strike="noStrike" kern="1200" cap="none" spc="0" normalizeH="0" baseline="0" noProof="0" dirty="0" smtClean="0">
                <a:ln>
                  <a:noFill/>
                </a:ln>
                <a:solidFill>
                  <a:prstClr val="black">
                    <a:lumMod val="75000"/>
                    <a:lumOff val="25000"/>
                  </a:prstClr>
                </a:solidFill>
                <a:effectLst/>
                <a:uLnTx/>
                <a:uFillTx/>
                <a:latin typeface="News Gothic Std" pitchFamily="34" charset="0"/>
                <a:ea typeface="+mn-ea"/>
                <a:cs typeface="+mn-cs"/>
              </a:rPr>
              <a:t>Step copy</a:t>
            </a:r>
            <a:endParaRPr kumimoji="0" lang="en-US" sz="2400" b="0" i="0" u="none" strike="noStrike" kern="1200" cap="none" spc="0" normalizeH="0" baseline="0" noProof="0" dirty="0">
              <a:ln>
                <a:noFill/>
              </a:ln>
              <a:solidFill>
                <a:prstClr val="black">
                  <a:lumMod val="75000"/>
                  <a:lumOff val="25000"/>
                </a:prstClr>
              </a:solidFill>
              <a:effectLst/>
              <a:uLnTx/>
              <a:uFillTx/>
              <a:latin typeface="News Gothic Std" pitchFamily="34" charset="0"/>
              <a:ea typeface="+mn-ea"/>
              <a:cs typeface="+mn-cs"/>
            </a:endParaRPr>
          </a:p>
        </p:txBody>
      </p:sp>
      <p:sp>
        <p:nvSpPr>
          <p:cNvPr id="32" name="Text Placeholder 2"/>
          <p:cNvSpPr>
            <a:spLocks noGrp="1"/>
          </p:cNvSpPr>
          <p:nvPr>
            <p:ph type="body" sz="quarter" idx="10" hasCustomPrompt="1"/>
          </p:nvPr>
        </p:nvSpPr>
        <p:spPr>
          <a:xfrm>
            <a:off x="457200" y="666750"/>
            <a:ext cx="8229600" cy="523876"/>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a:solidFill>
                  <a:schemeClr val="tx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srgbClr val="88BB00"/>
                </a:solidFill>
                <a:effectLst/>
                <a:uLnTx/>
                <a:uFillTx/>
                <a:latin typeface="News Gothic Std" pitchFamily="34" charset="0"/>
                <a:ea typeface="+mn-ea"/>
                <a:cs typeface="+mn-cs"/>
              </a:rPr>
              <a:t>HEADING</a:t>
            </a:r>
            <a:endParaRPr kumimoji="0" lang="en-US" sz="2800" b="0" i="0" u="none" strike="noStrike" kern="1200" cap="none" spc="0" normalizeH="0" baseline="0" noProof="0" dirty="0">
              <a:ln>
                <a:noFill/>
              </a:ln>
              <a:solidFill>
                <a:srgbClr val="88BB00"/>
              </a:solidFill>
              <a:effectLst/>
              <a:uLnTx/>
              <a:uFillTx/>
              <a:latin typeface="News Gothic Std" pitchFamily="34" charset="0"/>
              <a:ea typeface="+mn-ea"/>
              <a:cs typeface="+mn-cs"/>
            </a:endParaRPr>
          </a:p>
        </p:txBody>
      </p:sp>
      <p:sp>
        <p:nvSpPr>
          <p:cNvPr id="33" name="Text Placeholder 4"/>
          <p:cNvSpPr>
            <a:spLocks noGrp="1"/>
          </p:cNvSpPr>
          <p:nvPr>
            <p:ph type="body" sz="quarter" idx="11" hasCustomPrompt="1"/>
          </p:nvPr>
        </p:nvSpPr>
        <p:spPr>
          <a:xfrm>
            <a:off x="457200" y="1152525"/>
            <a:ext cx="8248650" cy="523875"/>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b="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lumMod val="75000"/>
                    <a:lumOff val="25000"/>
                  </a:prstClr>
                </a:solidFill>
                <a:effectLst/>
                <a:uLnTx/>
                <a:uFillTx/>
                <a:latin typeface="News Gothic Std" pitchFamily="34" charset="0"/>
                <a:ea typeface="+mn-ea"/>
                <a:cs typeface="+mn-cs"/>
              </a:rPr>
              <a:t>Step Subheading.</a:t>
            </a:r>
            <a:endParaRPr kumimoji="0" lang="en-US" sz="2400" b="1" i="0" u="none" strike="noStrike" kern="1200" cap="none" spc="0" normalizeH="0" baseline="0" noProof="0" dirty="0">
              <a:ln>
                <a:noFill/>
              </a:ln>
              <a:solidFill>
                <a:prstClr val="black">
                  <a:lumMod val="75000"/>
                  <a:lumOff val="25000"/>
                </a:prstClr>
              </a:solidFill>
              <a:effectLst/>
              <a:uLnTx/>
              <a:uFillTx/>
              <a:latin typeface="News Gothic Std" pitchFamily="34" charset="0"/>
              <a:ea typeface="+mn-ea"/>
              <a:cs typeface="+mn-cs"/>
            </a:endParaRPr>
          </a:p>
        </p:txBody>
      </p:sp>
      <p:pic>
        <p:nvPicPr>
          <p:cNvPr id="16" name="Picture 15"/>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110577" y="6327794"/>
            <a:ext cx="1799441" cy="298007"/>
          </a:xfrm>
          <a:prstGeom prst="rect">
            <a:avLst/>
          </a:prstGeom>
        </p:spPr>
      </p:pic>
    </p:spTree>
    <p:extLst>
      <p:ext uri="{BB962C8B-B14F-4D97-AF65-F5344CB8AC3E}">
        <p14:creationId xmlns:p14="http://schemas.microsoft.com/office/powerpoint/2010/main" val="99930000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Blank">
    <p:spTree>
      <p:nvGrpSpPr>
        <p:cNvPr id="1" name=""/>
        <p:cNvGrpSpPr/>
        <p:nvPr/>
      </p:nvGrpSpPr>
      <p:grpSpPr>
        <a:xfrm>
          <a:off x="0" y="0"/>
          <a:ext cx="0" cy="0"/>
          <a:chOff x="0" y="0"/>
          <a:chExt cx="0" cy="0"/>
        </a:xfrm>
      </p:grpSpPr>
      <p:sp>
        <p:nvSpPr>
          <p:cNvPr id="9" name="Rectangle 8"/>
          <p:cNvSpPr/>
          <p:nvPr userDrawn="1"/>
        </p:nvSpPr>
        <p:spPr>
          <a:xfrm>
            <a:off x="0" y="6781800"/>
            <a:ext cx="228600" cy="7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228600" y="6782446"/>
            <a:ext cx="457200" cy="762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685800" y="6782446"/>
            <a:ext cx="685800" cy="762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1371600" y="6782446"/>
            <a:ext cx="3200400" cy="7555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4572000" y="6782446"/>
            <a:ext cx="2209800" cy="7555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6781800" y="6782446"/>
            <a:ext cx="2362200" cy="75554"/>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Placeholder 6"/>
          <p:cNvSpPr>
            <a:spLocks noGrp="1"/>
          </p:cNvSpPr>
          <p:nvPr>
            <p:ph type="body" sz="quarter" idx="12" hasCustomPrompt="1"/>
          </p:nvPr>
        </p:nvSpPr>
        <p:spPr>
          <a:xfrm>
            <a:off x="416014" y="2057400"/>
            <a:ext cx="8270786" cy="3962399"/>
          </a:xfrm>
          <a:prstGeom prst="rect">
            <a:avLst/>
          </a:prstGeom>
        </p:spPr>
        <p:txBody>
          <a:bodyPr/>
          <a:lstStyle>
            <a:lvl1pPr marL="285750" marR="0" indent="-457200" algn="l" defTabSz="914400" rtl="0" eaLnBrk="1" fontAlgn="auto" latinLnBrk="0" hangingPunct="1">
              <a:lnSpc>
                <a:spcPct val="100000"/>
              </a:lnSpc>
              <a:spcBef>
                <a:spcPts val="0"/>
              </a:spcBef>
              <a:spcAft>
                <a:spcPts val="0"/>
              </a:spcAft>
              <a:buClrTx/>
              <a:buSzTx/>
              <a:buFontTx/>
              <a:buBlip>
                <a:blip r:embed="rId2"/>
              </a:buBlip>
              <a:tabLst/>
              <a:defRPr/>
            </a:lvl1pPr>
          </a:lstStyle>
          <a:p>
            <a:pPr marL="285750" marR="0" lvl="0" indent="-365760" algn="l" defTabSz="914400" rtl="0" eaLnBrk="1" fontAlgn="auto" latinLnBrk="0" hangingPunct="1">
              <a:lnSpc>
                <a:spcPct val="100000"/>
              </a:lnSpc>
              <a:spcBef>
                <a:spcPts val="0"/>
              </a:spcBef>
              <a:spcAft>
                <a:spcPts val="0"/>
              </a:spcAft>
              <a:buClrTx/>
              <a:buSzTx/>
              <a:buFontTx/>
              <a:buBlip>
                <a:blip r:embed="rId2"/>
              </a:buBlip>
              <a:tabLst/>
              <a:defRPr/>
            </a:pPr>
            <a:r>
              <a:rPr kumimoji="0" lang="en-US" sz="2400" b="0" i="0" u="none" strike="noStrike" kern="1200" cap="none" spc="0" normalizeH="0" baseline="0" noProof="0" dirty="0" smtClean="0">
                <a:ln>
                  <a:noFill/>
                </a:ln>
                <a:solidFill>
                  <a:prstClr val="black">
                    <a:lumMod val="75000"/>
                    <a:lumOff val="25000"/>
                  </a:prstClr>
                </a:solidFill>
                <a:effectLst/>
                <a:uLnTx/>
                <a:uFillTx/>
                <a:latin typeface="News Gothic Std" pitchFamily="34" charset="0"/>
                <a:ea typeface="+mn-ea"/>
                <a:cs typeface="+mn-cs"/>
              </a:rPr>
              <a:t>Step copy</a:t>
            </a:r>
            <a:endParaRPr kumimoji="0" lang="en-US" sz="2400" b="0" i="0" u="none" strike="noStrike" kern="1200" cap="none" spc="0" normalizeH="0" baseline="0" noProof="0" dirty="0">
              <a:ln>
                <a:noFill/>
              </a:ln>
              <a:solidFill>
                <a:prstClr val="black">
                  <a:lumMod val="75000"/>
                  <a:lumOff val="25000"/>
                </a:prstClr>
              </a:solidFill>
              <a:effectLst/>
              <a:uLnTx/>
              <a:uFillTx/>
              <a:latin typeface="News Gothic Std" pitchFamily="34" charset="0"/>
              <a:ea typeface="+mn-ea"/>
              <a:cs typeface="+mn-cs"/>
            </a:endParaRPr>
          </a:p>
        </p:txBody>
      </p:sp>
      <p:sp>
        <p:nvSpPr>
          <p:cNvPr id="29" name="Text Placeholder 2"/>
          <p:cNvSpPr>
            <a:spLocks noGrp="1"/>
          </p:cNvSpPr>
          <p:nvPr>
            <p:ph type="body" sz="quarter" idx="10" hasCustomPrompt="1"/>
          </p:nvPr>
        </p:nvSpPr>
        <p:spPr>
          <a:xfrm>
            <a:off x="457200" y="666750"/>
            <a:ext cx="8229600" cy="523876"/>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a:solidFill>
                  <a:schemeClr val="tx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srgbClr val="88BB00"/>
                </a:solidFill>
                <a:effectLst/>
                <a:uLnTx/>
                <a:uFillTx/>
                <a:latin typeface="News Gothic Std" pitchFamily="34" charset="0"/>
                <a:ea typeface="+mn-ea"/>
                <a:cs typeface="+mn-cs"/>
              </a:rPr>
              <a:t>HEADING</a:t>
            </a:r>
            <a:endParaRPr kumimoji="0" lang="en-US" sz="2800" b="0" i="0" u="none" strike="noStrike" kern="1200" cap="none" spc="0" normalizeH="0" baseline="0" noProof="0" dirty="0">
              <a:ln>
                <a:noFill/>
              </a:ln>
              <a:solidFill>
                <a:srgbClr val="88BB00"/>
              </a:solidFill>
              <a:effectLst/>
              <a:uLnTx/>
              <a:uFillTx/>
              <a:latin typeface="News Gothic Std" pitchFamily="34" charset="0"/>
              <a:ea typeface="+mn-ea"/>
              <a:cs typeface="+mn-cs"/>
            </a:endParaRPr>
          </a:p>
        </p:txBody>
      </p:sp>
      <p:sp>
        <p:nvSpPr>
          <p:cNvPr id="30" name="Text Placeholder 4"/>
          <p:cNvSpPr>
            <a:spLocks noGrp="1"/>
          </p:cNvSpPr>
          <p:nvPr>
            <p:ph type="body" sz="quarter" idx="11" hasCustomPrompt="1"/>
          </p:nvPr>
        </p:nvSpPr>
        <p:spPr>
          <a:xfrm>
            <a:off x="457200" y="1152525"/>
            <a:ext cx="8248650" cy="523875"/>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b="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lumMod val="75000"/>
                    <a:lumOff val="25000"/>
                  </a:prstClr>
                </a:solidFill>
                <a:effectLst/>
                <a:uLnTx/>
                <a:uFillTx/>
                <a:latin typeface="News Gothic Std" pitchFamily="34" charset="0"/>
                <a:ea typeface="+mn-ea"/>
                <a:cs typeface="+mn-cs"/>
              </a:rPr>
              <a:t>Step Subheading.</a:t>
            </a:r>
            <a:endParaRPr kumimoji="0" lang="en-US" sz="2400" b="1" i="0" u="none" strike="noStrike" kern="1200" cap="none" spc="0" normalizeH="0" baseline="0" noProof="0" dirty="0">
              <a:ln>
                <a:noFill/>
              </a:ln>
              <a:solidFill>
                <a:prstClr val="black">
                  <a:lumMod val="75000"/>
                  <a:lumOff val="25000"/>
                </a:prstClr>
              </a:solidFill>
              <a:effectLst/>
              <a:uLnTx/>
              <a:uFillTx/>
              <a:latin typeface="News Gothic Std" pitchFamily="34" charset="0"/>
              <a:ea typeface="+mn-ea"/>
              <a:cs typeface="+mn-cs"/>
            </a:endParaRPr>
          </a:p>
        </p:txBody>
      </p:sp>
      <p:pic>
        <p:nvPicPr>
          <p:cNvPr id="16" name="Picture 15"/>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110577" y="6327794"/>
            <a:ext cx="1799441" cy="298007"/>
          </a:xfrm>
          <a:prstGeom prst="rect">
            <a:avLst/>
          </a:prstGeom>
        </p:spPr>
      </p:pic>
    </p:spTree>
    <p:extLst>
      <p:ext uri="{BB962C8B-B14F-4D97-AF65-F5344CB8AC3E}">
        <p14:creationId xmlns:p14="http://schemas.microsoft.com/office/powerpoint/2010/main" val="247056656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sp>
        <p:nvSpPr>
          <p:cNvPr id="19" name="Text Placeholder 6"/>
          <p:cNvSpPr>
            <a:spLocks noGrp="1"/>
          </p:cNvSpPr>
          <p:nvPr>
            <p:ph type="body" sz="quarter" idx="12" hasCustomPrompt="1"/>
          </p:nvPr>
        </p:nvSpPr>
        <p:spPr>
          <a:xfrm>
            <a:off x="416014" y="2057400"/>
            <a:ext cx="8270786" cy="3962399"/>
          </a:xfrm>
          <a:prstGeom prst="rect">
            <a:avLst/>
          </a:prstGeom>
        </p:spPr>
        <p:txBody>
          <a:bodyPr/>
          <a:lstStyle>
            <a:lvl1pPr marL="285750" marR="0" indent="-457200" algn="l" defTabSz="914400" rtl="0" eaLnBrk="1" fontAlgn="auto" latinLnBrk="0" hangingPunct="1">
              <a:lnSpc>
                <a:spcPct val="100000"/>
              </a:lnSpc>
              <a:spcBef>
                <a:spcPts val="0"/>
              </a:spcBef>
              <a:spcAft>
                <a:spcPts val="0"/>
              </a:spcAft>
              <a:buClrTx/>
              <a:buSzTx/>
              <a:buFontTx/>
              <a:buBlip>
                <a:blip r:embed="rId2"/>
              </a:buBlip>
              <a:tabLst/>
              <a:defRPr/>
            </a:lvl1pPr>
          </a:lstStyle>
          <a:p>
            <a:pPr marL="285750" marR="0" lvl="0" indent="-365760" algn="l" defTabSz="914400" rtl="0" eaLnBrk="1" fontAlgn="auto" latinLnBrk="0" hangingPunct="1">
              <a:lnSpc>
                <a:spcPct val="100000"/>
              </a:lnSpc>
              <a:spcBef>
                <a:spcPts val="0"/>
              </a:spcBef>
              <a:spcAft>
                <a:spcPts val="0"/>
              </a:spcAft>
              <a:buClrTx/>
              <a:buSzTx/>
              <a:buFontTx/>
              <a:buBlip>
                <a:blip r:embed="rId2"/>
              </a:buBlip>
              <a:tabLst/>
              <a:defRPr/>
            </a:pPr>
            <a:r>
              <a:rPr kumimoji="0" lang="en-US" sz="2400" b="0" i="0" u="none" strike="noStrike" kern="1200" cap="none" spc="0" normalizeH="0" baseline="0" noProof="0" dirty="0" smtClean="0">
                <a:ln>
                  <a:noFill/>
                </a:ln>
                <a:solidFill>
                  <a:prstClr val="black">
                    <a:lumMod val="75000"/>
                    <a:lumOff val="25000"/>
                  </a:prstClr>
                </a:solidFill>
                <a:effectLst/>
                <a:uLnTx/>
                <a:uFillTx/>
                <a:latin typeface="News Gothic Std" pitchFamily="34" charset="0"/>
                <a:ea typeface="+mn-ea"/>
                <a:cs typeface="+mn-cs"/>
              </a:rPr>
              <a:t>Step copy</a:t>
            </a:r>
            <a:endParaRPr kumimoji="0" lang="en-US" sz="2400" b="0" i="0" u="none" strike="noStrike" kern="1200" cap="none" spc="0" normalizeH="0" baseline="0" noProof="0" dirty="0">
              <a:ln>
                <a:noFill/>
              </a:ln>
              <a:solidFill>
                <a:prstClr val="black">
                  <a:lumMod val="75000"/>
                  <a:lumOff val="25000"/>
                </a:prstClr>
              </a:solidFill>
              <a:effectLst/>
              <a:uLnTx/>
              <a:uFillTx/>
              <a:latin typeface="News Gothic Std" pitchFamily="34" charset="0"/>
              <a:ea typeface="+mn-ea"/>
              <a:cs typeface="+mn-cs"/>
            </a:endParaRPr>
          </a:p>
        </p:txBody>
      </p:sp>
      <p:sp>
        <p:nvSpPr>
          <p:cNvPr id="20" name="Text Placeholder 2"/>
          <p:cNvSpPr>
            <a:spLocks noGrp="1"/>
          </p:cNvSpPr>
          <p:nvPr>
            <p:ph type="body" sz="quarter" idx="10" hasCustomPrompt="1"/>
          </p:nvPr>
        </p:nvSpPr>
        <p:spPr>
          <a:xfrm>
            <a:off x="457200" y="666750"/>
            <a:ext cx="8229600" cy="523876"/>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a:solidFill>
                  <a:schemeClr val="tx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srgbClr val="88BB00"/>
                </a:solidFill>
                <a:effectLst/>
                <a:uLnTx/>
                <a:uFillTx/>
                <a:latin typeface="News Gothic Std" pitchFamily="34" charset="0"/>
                <a:ea typeface="+mn-ea"/>
                <a:cs typeface="+mn-cs"/>
              </a:rPr>
              <a:t>HEADING</a:t>
            </a:r>
            <a:endParaRPr kumimoji="0" lang="en-US" sz="2800" b="0" i="0" u="none" strike="noStrike" kern="1200" cap="none" spc="0" normalizeH="0" baseline="0" noProof="0" dirty="0">
              <a:ln>
                <a:noFill/>
              </a:ln>
              <a:solidFill>
                <a:srgbClr val="88BB00"/>
              </a:solidFill>
              <a:effectLst/>
              <a:uLnTx/>
              <a:uFillTx/>
              <a:latin typeface="News Gothic Std" pitchFamily="34" charset="0"/>
              <a:ea typeface="+mn-ea"/>
              <a:cs typeface="+mn-cs"/>
            </a:endParaRPr>
          </a:p>
        </p:txBody>
      </p:sp>
      <p:sp>
        <p:nvSpPr>
          <p:cNvPr id="21" name="Text Placeholder 4"/>
          <p:cNvSpPr>
            <a:spLocks noGrp="1"/>
          </p:cNvSpPr>
          <p:nvPr>
            <p:ph type="body" sz="quarter" idx="11" hasCustomPrompt="1"/>
          </p:nvPr>
        </p:nvSpPr>
        <p:spPr>
          <a:xfrm>
            <a:off x="457200" y="1152525"/>
            <a:ext cx="8248650" cy="523875"/>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b="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lumMod val="75000"/>
                    <a:lumOff val="25000"/>
                  </a:prstClr>
                </a:solidFill>
                <a:effectLst/>
                <a:uLnTx/>
                <a:uFillTx/>
                <a:latin typeface="News Gothic Std" pitchFamily="34" charset="0"/>
                <a:ea typeface="+mn-ea"/>
                <a:cs typeface="+mn-cs"/>
              </a:rPr>
              <a:t>Step Subheading.</a:t>
            </a:r>
            <a:endParaRPr kumimoji="0" lang="en-US" sz="2400" b="1" i="0" u="none" strike="noStrike" kern="1200" cap="none" spc="0" normalizeH="0" baseline="0" noProof="0" dirty="0">
              <a:ln>
                <a:noFill/>
              </a:ln>
              <a:solidFill>
                <a:prstClr val="black">
                  <a:lumMod val="75000"/>
                  <a:lumOff val="25000"/>
                </a:prstClr>
              </a:solidFill>
              <a:effectLst/>
              <a:uLnTx/>
              <a:uFillTx/>
              <a:latin typeface="News Gothic Std" pitchFamily="34" charset="0"/>
              <a:ea typeface="+mn-ea"/>
              <a:cs typeface="+mn-cs"/>
            </a:endParaRPr>
          </a:p>
        </p:txBody>
      </p:sp>
      <p:pic>
        <p:nvPicPr>
          <p:cNvPr id="6" name="Picture 5"/>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110577" y="6327794"/>
            <a:ext cx="1799441" cy="298007"/>
          </a:xfrm>
          <a:prstGeom prst="rect">
            <a:avLst/>
          </a:prstGeom>
        </p:spPr>
      </p:pic>
    </p:spTree>
    <p:extLst>
      <p:ext uri="{BB962C8B-B14F-4D97-AF65-F5344CB8AC3E}">
        <p14:creationId xmlns:p14="http://schemas.microsoft.com/office/powerpoint/2010/main" val="279400810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Blank">
    <p:spTree>
      <p:nvGrpSpPr>
        <p:cNvPr id="1" name=""/>
        <p:cNvGrpSpPr/>
        <p:nvPr/>
      </p:nvGrpSpPr>
      <p:grpSpPr>
        <a:xfrm>
          <a:off x="0" y="0"/>
          <a:ext cx="0" cy="0"/>
          <a:chOff x="0" y="0"/>
          <a:chExt cx="0" cy="0"/>
        </a:xfrm>
      </p:grpSpPr>
      <p:sp>
        <p:nvSpPr>
          <p:cNvPr id="12" name="Picture Placeholder 2"/>
          <p:cNvSpPr>
            <a:spLocks noGrp="1"/>
          </p:cNvSpPr>
          <p:nvPr>
            <p:ph type="pic" idx="1"/>
          </p:nvPr>
        </p:nvSpPr>
        <p:spPr>
          <a:xfrm>
            <a:off x="-1" y="-76200"/>
            <a:ext cx="9144001" cy="4248150"/>
          </a:xfrm>
          <a:prstGeom prst="rect">
            <a:avLst/>
          </a:prstGeom>
        </p:spPr>
        <p:txBody>
          <a:bodyPr/>
          <a:lstStyle>
            <a:lvl1pPr marL="0" indent="0" algn="ctr">
              <a:spcBef>
                <a:spcPts val="4200"/>
              </a:spcBef>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7" name="Text Placeholder 7"/>
          <p:cNvSpPr>
            <a:spLocks noGrp="1"/>
          </p:cNvSpPr>
          <p:nvPr>
            <p:ph type="body" sz="quarter" idx="13" hasCustomPrompt="1"/>
          </p:nvPr>
        </p:nvSpPr>
        <p:spPr>
          <a:xfrm>
            <a:off x="381000" y="4437193"/>
            <a:ext cx="1524000" cy="601532"/>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32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srgbClr val="88BB00"/>
                </a:solidFill>
                <a:effectLst/>
                <a:uLnTx/>
                <a:uFillTx/>
                <a:latin typeface="News Gothic Std" pitchFamily="34" charset="0"/>
                <a:ea typeface="+mn-ea"/>
                <a:cs typeface="+mn-cs"/>
              </a:rPr>
              <a:t>STEP #</a:t>
            </a:r>
            <a:endParaRPr kumimoji="0" lang="en-US" sz="2800" b="0" i="0" u="none" strike="noStrike" kern="1200" cap="none" spc="0" normalizeH="0" baseline="0" noProof="0" dirty="0">
              <a:ln>
                <a:noFill/>
              </a:ln>
              <a:solidFill>
                <a:srgbClr val="88BB00"/>
              </a:solidFill>
              <a:effectLst/>
              <a:uLnTx/>
              <a:uFillTx/>
              <a:latin typeface="News Gothic Std" pitchFamily="34" charset="0"/>
              <a:ea typeface="+mn-ea"/>
              <a:cs typeface="+mn-cs"/>
            </a:endParaRPr>
          </a:p>
        </p:txBody>
      </p:sp>
      <p:cxnSp>
        <p:nvCxnSpPr>
          <p:cNvPr id="21" name="Straight Connector 20"/>
          <p:cNvCxnSpPr/>
          <p:nvPr userDrawn="1"/>
        </p:nvCxnSpPr>
        <p:spPr>
          <a:xfrm>
            <a:off x="1828800" y="4431001"/>
            <a:ext cx="0" cy="494645"/>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4" hasCustomPrompt="1"/>
          </p:nvPr>
        </p:nvSpPr>
        <p:spPr>
          <a:xfrm>
            <a:off x="2000250" y="4478338"/>
            <a:ext cx="7315200" cy="598487"/>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220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lumMod val="75000"/>
                    <a:lumOff val="25000"/>
                  </a:prstClr>
                </a:solidFill>
                <a:effectLst/>
                <a:uLnTx/>
                <a:uFillTx/>
                <a:latin typeface="News Gothic Std" pitchFamily="34" charset="0"/>
                <a:ea typeface="+mn-ea"/>
                <a:cs typeface="+mn-cs"/>
              </a:rPr>
              <a:t>Step Subheading.</a:t>
            </a:r>
            <a:endParaRPr kumimoji="0" lang="en-US" sz="2400" b="1" i="0" u="none" strike="noStrike" kern="1200" cap="none" spc="0" normalizeH="0" baseline="0" noProof="0" dirty="0">
              <a:ln>
                <a:noFill/>
              </a:ln>
              <a:solidFill>
                <a:prstClr val="black">
                  <a:lumMod val="75000"/>
                  <a:lumOff val="25000"/>
                </a:prstClr>
              </a:solidFill>
              <a:effectLst/>
              <a:uLnTx/>
              <a:uFillTx/>
              <a:latin typeface="News Gothic Std" pitchFamily="34" charset="0"/>
              <a:ea typeface="+mn-ea"/>
              <a:cs typeface="+mn-cs"/>
            </a:endParaRPr>
          </a:p>
        </p:txBody>
      </p:sp>
      <p:sp>
        <p:nvSpPr>
          <p:cNvPr id="13" name="Text Placeholder 12"/>
          <p:cNvSpPr>
            <a:spLocks noGrp="1"/>
          </p:cNvSpPr>
          <p:nvPr>
            <p:ph type="body" sz="quarter" idx="15" hasCustomPrompt="1"/>
          </p:nvPr>
        </p:nvSpPr>
        <p:spPr>
          <a:xfrm>
            <a:off x="361950" y="5143499"/>
            <a:ext cx="8458200" cy="952501"/>
          </a:xfrm>
          <a:prstGeom prst="rect">
            <a:avLst/>
          </a:prstGeom>
        </p:spPr>
        <p:txBody>
          <a:bodyPr/>
          <a:lstStyle>
            <a:lvl1pPr marL="285750" marR="0" indent="-457200" algn="l" defTabSz="914400" rtl="0" eaLnBrk="1" fontAlgn="auto" latinLnBrk="0" hangingPunct="1">
              <a:lnSpc>
                <a:spcPct val="100000"/>
              </a:lnSpc>
              <a:spcBef>
                <a:spcPts val="0"/>
              </a:spcBef>
              <a:spcAft>
                <a:spcPts val="0"/>
              </a:spcAft>
              <a:buClrTx/>
              <a:buSzTx/>
              <a:buFontTx/>
              <a:buBlip>
                <a:blip r:embed="rId2"/>
              </a:buBlip>
              <a:tabLst/>
              <a:defRPr sz="200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marL="285750" marR="0" lvl="0" indent="-365760" algn="l" defTabSz="914400" rtl="0" eaLnBrk="1" fontAlgn="auto" latinLnBrk="0" hangingPunct="1">
              <a:lnSpc>
                <a:spcPct val="100000"/>
              </a:lnSpc>
              <a:spcBef>
                <a:spcPts val="0"/>
              </a:spcBef>
              <a:spcAft>
                <a:spcPts val="0"/>
              </a:spcAft>
              <a:buClrTx/>
              <a:buSzTx/>
              <a:buFontTx/>
              <a:buBlip>
                <a:blip r:embed="rId3"/>
              </a:buBlip>
              <a:tabLst/>
              <a:defRPr/>
            </a:pPr>
            <a:r>
              <a:rPr kumimoji="0" lang="en-US" sz="2400" b="0" i="0" u="none" strike="noStrike" kern="1200" cap="none" spc="0" normalizeH="0" baseline="0" noProof="0" dirty="0" smtClean="0">
                <a:ln>
                  <a:noFill/>
                </a:ln>
                <a:solidFill>
                  <a:prstClr val="black">
                    <a:lumMod val="75000"/>
                    <a:lumOff val="25000"/>
                  </a:prstClr>
                </a:solidFill>
                <a:effectLst/>
                <a:uLnTx/>
                <a:uFillTx/>
                <a:latin typeface="News Gothic Std" pitchFamily="34" charset="0"/>
                <a:ea typeface="+mn-ea"/>
                <a:cs typeface="+mn-cs"/>
              </a:rPr>
              <a:t>Step copy</a:t>
            </a:r>
          </a:p>
        </p:txBody>
      </p:sp>
      <p:pic>
        <p:nvPicPr>
          <p:cNvPr id="8" name="Picture 7"/>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110577" y="6327794"/>
            <a:ext cx="1799441" cy="298007"/>
          </a:xfrm>
          <a:prstGeom prst="rect">
            <a:avLst/>
          </a:prstGeom>
        </p:spPr>
      </p:pic>
    </p:spTree>
    <p:extLst>
      <p:ext uri="{BB962C8B-B14F-4D97-AF65-F5344CB8AC3E}">
        <p14:creationId xmlns:p14="http://schemas.microsoft.com/office/powerpoint/2010/main" val="395873817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8_Blank">
    <p:spTree>
      <p:nvGrpSpPr>
        <p:cNvPr id="1" name=""/>
        <p:cNvGrpSpPr/>
        <p:nvPr/>
      </p:nvGrpSpPr>
      <p:grpSpPr>
        <a:xfrm>
          <a:off x="0" y="0"/>
          <a:ext cx="0" cy="0"/>
          <a:chOff x="0" y="0"/>
          <a:chExt cx="0" cy="0"/>
        </a:xfrm>
      </p:grpSpPr>
      <p:sp>
        <p:nvSpPr>
          <p:cNvPr id="12" name="Picture Placeholder 2"/>
          <p:cNvSpPr>
            <a:spLocks noGrp="1"/>
          </p:cNvSpPr>
          <p:nvPr>
            <p:ph type="pic" idx="1"/>
          </p:nvPr>
        </p:nvSpPr>
        <p:spPr>
          <a:xfrm>
            <a:off x="-1" y="-76200"/>
            <a:ext cx="9144001" cy="4248150"/>
          </a:xfrm>
          <a:prstGeom prst="rect">
            <a:avLst/>
          </a:prstGeom>
        </p:spPr>
        <p:txBody>
          <a:bodyPr/>
          <a:lstStyle>
            <a:lvl1pPr marL="0" indent="0" algn="ctr">
              <a:spcBef>
                <a:spcPts val="4200"/>
              </a:spcBef>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 name="Date Placeholder 1"/>
          <p:cNvSpPr>
            <a:spLocks noGrp="1"/>
          </p:cNvSpPr>
          <p:nvPr>
            <p:ph type="dt" sz="half" idx="10"/>
          </p:nvPr>
        </p:nvSpPr>
        <p:spPr>
          <a:xfrm>
            <a:off x="457200" y="6356350"/>
            <a:ext cx="2133600" cy="365125"/>
          </a:xfrm>
          <a:prstGeom prst="rect">
            <a:avLst/>
          </a:prstGeom>
        </p:spPr>
        <p:txBody>
          <a:bodyPr/>
          <a:lstStyle/>
          <a:p>
            <a:fld id="{6344257A-30EE-431E-9155-509FD0036EE6}" type="datetimeFigureOut">
              <a:rPr lang="en-US" smtClean="0"/>
              <a:pPr/>
              <a:t>12/4/2015</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8D835C42-4D06-4428-BCA8-FEFF78840E91}" type="slidenum">
              <a:rPr lang="en-US" smtClean="0"/>
              <a:pPr/>
              <a:t>‹#›</a:t>
            </a:fld>
            <a:endParaRPr lang="en-US" dirty="0"/>
          </a:p>
        </p:txBody>
      </p:sp>
      <p:sp>
        <p:nvSpPr>
          <p:cNvPr id="5" name="Rectangle 4"/>
          <p:cNvSpPr/>
          <p:nvPr userDrawn="1"/>
        </p:nvSpPr>
        <p:spPr>
          <a:xfrm>
            <a:off x="0" y="4181475"/>
            <a:ext cx="9154391" cy="2686050"/>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7" name="Text Placeholder 7"/>
          <p:cNvSpPr>
            <a:spLocks noGrp="1"/>
          </p:cNvSpPr>
          <p:nvPr>
            <p:ph type="body" sz="quarter" idx="13" hasCustomPrompt="1"/>
          </p:nvPr>
        </p:nvSpPr>
        <p:spPr>
          <a:xfrm>
            <a:off x="381000" y="4437193"/>
            <a:ext cx="1524000" cy="601532"/>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32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srgbClr val="88BB00"/>
                </a:solidFill>
                <a:effectLst/>
                <a:uLnTx/>
                <a:uFillTx/>
                <a:latin typeface="News Gothic Std" pitchFamily="34" charset="0"/>
                <a:ea typeface="+mn-ea"/>
                <a:cs typeface="+mn-cs"/>
              </a:rPr>
              <a:t>STEP #</a:t>
            </a:r>
            <a:endParaRPr kumimoji="0" lang="en-US" sz="2800" b="0" i="0" u="none" strike="noStrike" kern="1200" cap="none" spc="0" normalizeH="0" baseline="0" noProof="0" dirty="0">
              <a:ln>
                <a:noFill/>
              </a:ln>
              <a:solidFill>
                <a:srgbClr val="88BB00"/>
              </a:solidFill>
              <a:effectLst/>
              <a:uLnTx/>
              <a:uFillTx/>
              <a:latin typeface="News Gothic Std" pitchFamily="34" charset="0"/>
              <a:ea typeface="+mn-ea"/>
              <a:cs typeface="+mn-cs"/>
            </a:endParaRPr>
          </a:p>
        </p:txBody>
      </p:sp>
      <p:cxnSp>
        <p:nvCxnSpPr>
          <p:cNvPr id="21" name="Straight Connector 20"/>
          <p:cNvCxnSpPr/>
          <p:nvPr userDrawn="1"/>
        </p:nvCxnSpPr>
        <p:spPr>
          <a:xfrm>
            <a:off x="1828800" y="4431001"/>
            <a:ext cx="0" cy="494645"/>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4" hasCustomPrompt="1"/>
          </p:nvPr>
        </p:nvSpPr>
        <p:spPr>
          <a:xfrm>
            <a:off x="2000250" y="4478338"/>
            <a:ext cx="7315200" cy="598487"/>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220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lumMod val="75000"/>
                    <a:lumOff val="25000"/>
                  </a:prstClr>
                </a:solidFill>
                <a:effectLst/>
                <a:uLnTx/>
                <a:uFillTx/>
                <a:latin typeface="News Gothic Std" pitchFamily="34" charset="0"/>
                <a:ea typeface="+mn-ea"/>
                <a:cs typeface="+mn-cs"/>
              </a:rPr>
              <a:t>Step Subheading.</a:t>
            </a:r>
            <a:endParaRPr kumimoji="0" lang="en-US" sz="2400" b="1" i="0" u="none" strike="noStrike" kern="1200" cap="none" spc="0" normalizeH="0" baseline="0" noProof="0" dirty="0">
              <a:ln>
                <a:noFill/>
              </a:ln>
              <a:solidFill>
                <a:prstClr val="black">
                  <a:lumMod val="75000"/>
                  <a:lumOff val="25000"/>
                </a:prstClr>
              </a:solidFill>
              <a:effectLst/>
              <a:uLnTx/>
              <a:uFillTx/>
              <a:latin typeface="News Gothic Std" pitchFamily="34" charset="0"/>
              <a:ea typeface="+mn-ea"/>
              <a:cs typeface="+mn-cs"/>
            </a:endParaRPr>
          </a:p>
        </p:txBody>
      </p:sp>
      <p:sp>
        <p:nvSpPr>
          <p:cNvPr id="13" name="Text Placeholder 12"/>
          <p:cNvSpPr>
            <a:spLocks noGrp="1"/>
          </p:cNvSpPr>
          <p:nvPr>
            <p:ph type="body" sz="quarter" idx="15" hasCustomPrompt="1"/>
          </p:nvPr>
        </p:nvSpPr>
        <p:spPr>
          <a:xfrm>
            <a:off x="361950" y="5143499"/>
            <a:ext cx="8458200" cy="952501"/>
          </a:xfrm>
          <a:prstGeom prst="rect">
            <a:avLst/>
          </a:prstGeom>
        </p:spPr>
        <p:txBody>
          <a:bodyPr/>
          <a:lstStyle>
            <a:lvl1pPr marL="285750" marR="0" indent="-457200" algn="l" defTabSz="914400" rtl="0" eaLnBrk="1" fontAlgn="auto" latinLnBrk="0" hangingPunct="1">
              <a:lnSpc>
                <a:spcPct val="100000"/>
              </a:lnSpc>
              <a:spcBef>
                <a:spcPts val="0"/>
              </a:spcBef>
              <a:spcAft>
                <a:spcPts val="0"/>
              </a:spcAft>
              <a:buClrTx/>
              <a:buSzTx/>
              <a:buFontTx/>
              <a:buBlip>
                <a:blip r:embed="rId2"/>
              </a:buBlip>
              <a:tabLst/>
              <a:defRPr sz="200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marL="285750" marR="0" lvl="0" indent="-365760" algn="l" defTabSz="914400" rtl="0" eaLnBrk="1" fontAlgn="auto" latinLnBrk="0" hangingPunct="1">
              <a:lnSpc>
                <a:spcPct val="100000"/>
              </a:lnSpc>
              <a:spcBef>
                <a:spcPts val="0"/>
              </a:spcBef>
              <a:spcAft>
                <a:spcPts val="0"/>
              </a:spcAft>
              <a:buClrTx/>
              <a:buSzTx/>
              <a:buFontTx/>
              <a:buBlip>
                <a:blip r:embed="rId3"/>
              </a:buBlip>
              <a:tabLst/>
              <a:defRPr/>
            </a:pPr>
            <a:r>
              <a:rPr kumimoji="0" lang="en-US" sz="2400" b="0" i="0" u="none" strike="noStrike" kern="1200" cap="none" spc="0" normalizeH="0" baseline="0" noProof="0" dirty="0" smtClean="0">
                <a:ln>
                  <a:noFill/>
                </a:ln>
                <a:solidFill>
                  <a:prstClr val="black">
                    <a:lumMod val="75000"/>
                    <a:lumOff val="25000"/>
                  </a:prstClr>
                </a:solidFill>
                <a:effectLst/>
                <a:uLnTx/>
                <a:uFillTx/>
                <a:latin typeface="News Gothic Std" pitchFamily="34" charset="0"/>
                <a:ea typeface="+mn-ea"/>
                <a:cs typeface="+mn-cs"/>
              </a:rPr>
              <a:t>Step copy</a:t>
            </a:r>
          </a:p>
        </p:txBody>
      </p:sp>
      <p:pic>
        <p:nvPicPr>
          <p:cNvPr id="14" name="Picture 13"/>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107381" y="6327794"/>
            <a:ext cx="1805834" cy="298007"/>
          </a:xfrm>
          <a:prstGeom prst="rect">
            <a:avLst/>
          </a:prstGeom>
        </p:spPr>
      </p:pic>
    </p:spTree>
    <p:extLst>
      <p:ext uri="{BB962C8B-B14F-4D97-AF65-F5344CB8AC3E}">
        <p14:creationId xmlns:p14="http://schemas.microsoft.com/office/powerpoint/2010/main" val="90526713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5_Blank">
    <p:spTree>
      <p:nvGrpSpPr>
        <p:cNvPr id="1" name=""/>
        <p:cNvGrpSpPr/>
        <p:nvPr/>
      </p:nvGrpSpPr>
      <p:grpSpPr>
        <a:xfrm>
          <a:off x="0" y="0"/>
          <a:ext cx="0" cy="0"/>
          <a:chOff x="0" y="0"/>
          <a:chExt cx="0" cy="0"/>
        </a:xfrm>
      </p:grpSpPr>
      <p:sp>
        <p:nvSpPr>
          <p:cNvPr id="12" name="Picture Placeholder 2"/>
          <p:cNvSpPr>
            <a:spLocks noGrp="1"/>
          </p:cNvSpPr>
          <p:nvPr>
            <p:ph type="pic" idx="1"/>
          </p:nvPr>
        </p:nvSpPr>
        <p:spPr>
          <a:xfrm>
            <a:off x="-1" y="-76200"/>
            <a:ext cx="9144001" cy="4248150"/>
          </a:xfrm>
          <a:prstGeom prst="rect">
            <a:avLst/>
          </a:prstGeom>
        </p:spPr>
        <p:txBody>
          <a:bodyPr/>
          <a:lstStyle>
            <a:lvl1pPr marL="0" indent="0" algn="ctr">
              <a:spcBef>
                <a:spcPts val="4200"/>
              </a:spcBef>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 name="Date Placeholder 1"/>
          <p:cNvSpPr>
            <a:spLocks noGrp="1"/>
          </p:cNvSpPr>
          <p:nvPr>
            <p:ph type="dt" sz="half" idx="10"/>
          </p:nvPr>
        </p:nvSpPr>
        <p:spPr>
          <a:xfrm>
            <a:off x="457200" y="6356350"/>
            <a:ext cx="2133600" cy="365125"/>
          </a:xfrm>
          <a:prstGeom prst="rect">
            <a:avLst/>
          </a:prstGeom>
        </p:spPr>
        <p:txBody>
          <a:bodyPr/>
          <a:lstStyle/>
          <a:p>
            <a:fld id="{6344257A-30EE-431E-9155-509FD0036EE6}" type="datetimeFigureOut">
              <a:rPr lang="en-US" smtClean="0"/>
              <a:pPr/>
              <a:t>12/4/2015</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8D835C42-4D06-4428-BCA8-FEFF78840E91}" type="slidenum">
              <a:rPr lang="en-US" smtClean="0"/>
              <a:pPr/>
              <a:t>‹#›</a:t>
            </a:fld>
            <a:endParaRPr lang="en-US" dirty="0"/>
          </a:p>
        </p:txBody>
      </p:sp>
      <p:sp>
        <p:nvSpPr>
          <p:cNvPr id="5" name="Rectangle 4"/>
          <p:cNvSpPr/>
          <p:nvPr userDrawn="1"/>
        </p:nvSpPr>
        <p:spPr>
          <a:xfrm>
            <a:off x="0" y="4181475"/>
            <a:ext cx="9144000" cy="2686050"/>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7" name="Text Placeholder 7"/>
          <p:cNvSpPr>
            <a:spLocks noGrp="1"/>
          </p:cNvSpPr>
          <p:nvPr>
            <p:ph type="body" sz="quarter" idx="13" hasCustomPrompt="1"/>
          </p:nvPr>
        </p:nvSpPr>
        <p:spPr>
          <a:xfrm>
            <a:off x="552450" y="4437193"/>
            <a:ext cx="1524000" cy="601532"/>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3200">
                <a:solidFill>
                  <a:schemeClr val="bg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srgbClr val="88BB00"/>
                </a:solidFill>
                <a:effectLst/>
                <a:uLnTx/>
                <a:uFillTx/>
                <a:latin typeface="News Gothic Std" pitchFamily="34" charset="0"/>
                <a:ea typeface="+mn-ea"/>
                <a:cs typeface="+mn-cs"/>
              </a:rPr>
              <a:t>STEP #</a:t>
            </a:r>
            <a:endParaRPr kumimoji="0" lang="en-US" sz="2800" b="0" i="0" u="none" strike="noStrike" kern="1200" cap="none" spc="0" normalizeH="0" baseline="0" noProof="0" dirty="0">
              <a:ln>
                <a:noFill/>
              </a:ln>
              <a:solidFill>
                <a:srgbClr val="88BB00"/>
              </a:solidFill>
              <a:effectLst/>
              <a:uLnTx/>
              <a:uFillTx/>
              <a:latin typeface="News Gothic Std" pitchFamily="34" charset="0"/>
              <a:ea typeface="+mn-ea"/>
              <a:cs typeface="+mn-cs"/>
            </a:endParaRPr>
          </a:p>
        </p:txBody>
      </p:sp>
      <p:cxnSp>
        <p:nvCxnSpPr>
          <p:cNvPr id="21" name="Straight Connector 20"/>
          <p:cNvCxnSpPr/>
          <p:nvPr userDrawn="1"/>
        </p:nvCxnSpPr>
        <p:spPr>
          <a:xfrm>
            <a:off x="2000250" y="4431001"/>
            <a:ext cx="0" cy="494645"/>
          </a:xfrm>
          <a:prstGeom prst="line">
            <a:avLst/>
          </a:prstGeom>
          <a:ln w="19050">
            <a:solidFill>
              <a:schemeClr val="accent5">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4" hasCustomPrompt="1"/>
          </p:nvPr>
        </p:nvSpPr>
        <p:spPr>
          <a:xfrm>
            <a:off x="2171700" y="4478338"/>
            <a:ext cx="7315200" cy="598487"/>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22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lumMod val="75000"/>
                    <a:lumOff val="25000"/>
                  </a:prstClr>
                </a:solidFill>
                <a:effectLst/>
                <a:uLnTx/>
                <a:uFillTx/>
                <a:latin typeface="News Gothic Std" pitchFamily="34" charset="0"/>
                <a:ea typeface="+mn-ea"/>
                <a:cs typeface="+mn-cs"/>
              </a:rPr>
              <a:t>Step Subheading.</a:t>
            </a:r>
            <a:endParaRPr kumimoji="0" lang="en-US" sz="2400" b="1" i="0" u="none" strike="noStrike" kern="1200" cap="none" spc="0" normalizeH="0" baseline="0" noProof="0" dirty="0">
              <a:ln>
                <a:noFill/>
              </a:ln>
              <a:solidFill>
                <a:prstClr val="black">
                  <a:lumMod val="75000"/>
                  <a:lumOff val="25000"/>
                </a:prstClr>
              </a:solidFill>
              <a:effectLst/>
              <a:uLnTx/>
              <a:uFillTx/>
              <a:latin typeface="News Gothic Std" pitchFamily="34" charset="0"/>
              <a:ea typeface="+mn-ea"/>
              <a:cs typeface="+mn-cs"/>
            </a:endParaRPr>
          </a:p>
        </p:txBody>
      </p:sp>
      <p:sp>
        <p:nvSpPr>
          <p:cNvPr id="13" name="Text Placeholder 12"/>
          <p:cNvSpPr>
            <a:spLocks noGrp="1"/>
          </p:cNvSpPr>
          <p:nvPr>
            <p:ph type="body" sz="quarter" idx="15" hasCustomPrompt="1"/>
          </p:nvPr>
        </p:nvSpPr>
        <p:spPr>
          <a:xfrm>
            <a:off x="533400" y="5143499"/>
            <a:ext cx="8458200" cy="952501"/>
          </a:xfrm>
          <a:prstGeom prst="rect">
            <a:avLst/>
          </a:prstGeom>
        </p:spPr>
        <p:txBody>
          <a:bodyPr/>
          <a:lstStyle>
            <a:lvl1pPr marL="285750" marR="0" indent="-457200" algn="l" defTabSz="914400" rtl="0" eaLnBrk="1" fontAlgn="auto" latinLnBrk="0" hangingPunct="1">
              <a:lnSpc>
                <a:spcPct val="100000"/>
              </a:lnSpc>
              <a:spcBef>
                <a:spcPts val="0"/>
              </a:spcBef>
              <a:spcAft>
                <a:spcPts val="0"/>
              </a:spcAft>
              <a:buClrTx/>
              <a:buSzTx/>
              <a:buFontTx/>
              <a:buBlip>
                <a:blip r:embed="rId2"/>
              </a:buBlip>
              <a:tabLst/>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marL="285750" marR="0" lvl="0" indent="-365760" algn="l" defTabSz="914400" rtl="0" eaLnBrk="1" fontAlgn="auto" latinLnBrk="0" hangingPunct="1">
              <a:lnSpc>
                <a:spcPct val="100000"/>
              </a:lnSpc>
              <a:spcBef>
                <a:spcPts val="0"/>
              </a:spcBef>
              <a:spcAft>
                <a:spcPts val="0"/>
              </a:spcAft>
              <a:buClrTx/>
              <a:buSzTx/>
              <a:buFontTx/>
              <a:buBlip>
                <a:blip r:embed="rId3"/>
              </a:buBlip>
              <a:tabLst/>
              <a:defRPr/>
            </a:pPr>
            <a:r>
              <a:rPr kumimoji="0" lang="en-US" sz="2400" b="0" i="0" u="none" strike="noStrike" kern="1200" cap="none" spc="0" normalizeH="0" baseline="0" noProof="0" dirty="0" smtClean="0">
                <a:ln>
                  <a:noFill/>
                </a:ln>
                <a:solidFill>
                  <a:prstClr val="black">
                    <a:lumMod val="75000"/>
                    <a:lumOff val="25000"/>
                  </a:prstClr>
                </a:solidFill>
                <a:effectLst/>
                <a:uLnTx/>
                <a:uFillTx/>
                <a:latin typeface="News Gothic Std" pitchFamily="34" charset="0"/>
                <a:ea typeface="+mn-ea"/>
                <a:cs typeface="+mn-cs"/>
              </a:rPr>
              <a:t>Step copy</a:t>
            </a:r>
          </a:p>
          <a:p>
            <a:pPr marL="285750" marR="0" lvl="0" indent="-365760" algn="l" defTabSz="914400" rtl="0" eaLnBrk="1" fontAlgn="auto" latinLnBrk="0" hangingPunct="1">
              <a:lnSpc>
                <a:spcPct val="100000"/>
              </a:lnSpc>
              <a:spcBef>
                <a:spcPts val="0"/>
              </a:spcBef>
              <a:spcAft>
                <a:spcPts val="0"/>
              </a:spcAft>
              <a:buClrTx/>
              <a:buSzTx/>
              <a:buFontTx/>
              <a:buBlip>
                <a:blip r:embed="rId3"/>
              </a:buBlip>
              <a:tabLst/>
              <a:defRPr/>
            </a:pPr>
            <a:endParaRPr kumimoji="0" lang="en-US" sz="2400" b="0" i="0" u="none" strike="noStrike" kern="1200" cap="none" spc="0" normalizeH="0" baseline="0" noProof="0" dirty="0" smtClean="0">
              <a:ln>
                <a:noFill/>
              </a:ln>
              <a:solidFill>
                <a:prstClr val="black">
                  <a:lumMod val="75000"/>
                  <a:lumOff val="25000"/>
                </a:prstClr>
              </a:solidFill>
              <a:effectLst/>
              <a:uLnTx/>
              <a:uFillTx/>
              <a:latin typeface="News Gothic Std" pitchFamily="34" charset="0"/>
              <a:ea typeface="+mn-ea"/>
              <a:cs typeface="+mn-cs"/>
            </a:endParaRPr>
          </a:p>
        </p:txBody>
      </p:sp>
      <p:pic>
        <p:nvPicPr>
          <p:cNvPr id="14" name="Picture 13"/>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107380" y="6327794"/>
            <a:ext cx="1805836" cy="298007"/>
          </a:xfrm>
          <a:prstGeom prst="rect">
            <a:avLst/>
          </a:prstGeom>
        </p:spPr>
      </p:pic>
    </p:spTree>
    <p:extLst>
      <p:ext uri="{BB962C8B-B14F-4D97-AF65-F5344CB8AC3E}">
        <p14:creationId xmlns:p14="http://schemas.microsoft.com/office/powerpoint/2010/main" val="128108703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6_Blank">
    <p:spTree>
      <p:nvGrpSpPr>
        <p:cNvPr id="1" name=""/>
        <p:cNvGrpSpPr/>
        <p:nvPr/>
      </p:nvGrpSpPr>
      <p:grpSpPr>
        <a:xfrm>
          <a:off x="0" y="0"/>
          <a:ext cx="0" cy="0"/>
          <a:chOff x="0" y="0"/>
          <a:chExt cx="0" cy="0"/>
        </a:xfrm>
      </p:grpSpPr>
      <p:sp>
        <p:nvSpPr>
          <p:cNvPr id="12" name="Picture Placeholder 2"/>
          <p:cNvSpPr>
            <a:spLocks noGrp="1"/>
          </p:cNvSpPr>
          <p:nvPr>
            <p:ph type="pic" idx="1"/>
          </p:nvPr>
        </p:nvSpPr>
        <p:spPr>
          <a:xfrm>
            <a:off x="-1" y="-76200"/>
            <a:ext cx="9144001" cy="4248150"/>
          </a:xfrm>
          <a:prstGeom prst="rect">
            <a:avLst/>
          </a:prstGeom>
        </p:spPr>
        <p:txBody>
          <a:bodyPr/>
          <a:lstStyle>
            <a:lvl1pPr marL="0" indent="0" algn="ctr">
              <a:spcBef>
                <a:spcPts val="4200"/>
              </a:spcBef>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 name="Date Placeholder 1"/>
          <p:cNvSpPr>
            <a:spLocks noGrp="1"/>
          </p:cNvSpPr>
          <p:nvPr>
            <p:ph type="dt" sz="half" idx="10"/>
          </p:nvPr>
        </p:nvSpPr>
        <p:spPr>
          <a:xfrm>
            <a:off x="457200" y="6356350"/>
            <a:ext cx="2133600" cy="365125"/>
          </a:xfrm>
          <a:prstGeom prst="rect">
            <a:avLst/>
          </a:prstGeom>
        </p:spPr>
        <p:txBody>
          <a:bodyPr/>
          <a:lstStyle/>
          <a:p>
            <a:fld id="{6344257A-30EE-431E-9155-509FD0036EE6}" type="datetimeFigureOut">
              <a:rPr lang="en-US" smtClean="0"/>
              <a:pPr/>
              <a:t>12/4/2015</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8D835C42-4D06-4428-BCA8-FEFF78840E91}" type="slidenum">
              <a:rPr lang="en-US" smtClean="0"/>
              <a:pPr/>
              <a:t>‹#›</a:t>
            </a:fld>
            <a:endParaRPr lang="en-US" dirty="0"/>
          </a:p>
        </p:txBody>
      </p:sp>
      <p:sp>
        <p:nvSpPr>
          <p:cNvPr id="5" name="Rectangle 4"/>
          <p:cNvSpPr/>
          <p:nvPr userDrawn="1"/>
        </p:nvSpPr>
        <p:spPr>
          <a:xfrm>
            <a:off x="0" y="4181475"/>
            <a:ext cx="9144000" cy="2686050"/>
          </a:xfrm>
          <a:prstGeom prst="rect">
            <a:avLst/>
          </a:prstGeom>
          <a:solidFill>
            <a:schemeClr val="tx2">
              <a:lumMod val="20000"/>
              <a:lumOff val="8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7" name="Text Placeholder 7"/>
          <p:cNvSpPr>
            <a:spLocks noGrp="1"/>
          </p:cNvSpPr>
          <p:nvPr>
            <p:ph type="body" sz="quarter" idx="13" hasCustomPrompt="1"/>
          </p:nvPr>
        </p:nvSpPr>
        <p:spPr>
          <a:xfrm>
            <a:off x="552450" y="4437193"/>
            <a:ext cx="1524000" cy="601532"/>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3200">
                <a:solidFill>
                  <a:schemeClr val="bg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srgbClr val="88BB00"/>
                </a:solidFill>
                <a:effectLst/>
                <a:uLnTx/>
                <a:uFillTx/>
                <a:latin typeface="News Gothic Std" pitchFamily="34" charset="0"/>
                <a:ea typeface="+mn-ea"/>
                <a:cs typeface="+mn-cs"/>
              </a:rPr>
              <a:t>STEP #</a:t>
            </a:r>
            <a:endParaRPr kumimoji="0" lang="en-US" sz="2800" b="0" i="0" u="none" strike="noStrike" kern="1200" cap="none" spc="0" normalizeH="0" baseline="0" noProof="0" dirty="0">
              <a:ln>
                <a:noFill/>
              </a:ln>
              <a:solidFill>
                <a:srgbClr val="88BB00"/>
              </a:solidFill>
              <a:effectLst/>
              <a:uLnTx/>
              <a:uFillTx/>
              <a:latin typeface="News Gothic Std" pitchFamily="34" charset="0"/>
              <a:ea typeface="+mn-ea"/>
              <a:cs typeface="+mn-cs"/>
            </a:endParaRPr>
          </a:p>
        </p:txBody>
      </p:sp>
      <p:sp>
        <p:nvSpPr>
          <p:cNvPr id="10" name="Text Placeholder 9"/>
          <p:cNvSpPr>
            <a:spLocks noGrp="1"/>
          </p:cNvSpPr>
          <p:nvPr>
            <p:ph type="body" sz="quarter" idx="14" hasCustomPrompt="1"/>
          </p:nvPr>
        </p:nvSpPr>
        <p:spPr>
          <a:xfrm>
            <a:off x="2171700" y="4478338"/>
            <a:ext cx="7315200" cy="598487"/>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22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lumMod val="75000"/>
                    <a:lumOff val="25000"/>
                  </a:prstClr>
                </a:solidFill>
                <a:effectLst/>
                <a:uLnTx/>
                <a:uFillTx/>
                <a:latin typeface="News Gothic Std" pitchFamily="34" charset="0"/>
                <a:ea typeface="+mn-ea"/>
                <a:cs typeface="+mn-cs"/>
              </a:rPr>
              <a:t>Step Subheading.</a:t>
            </a:r>
            <a:endParaRPr kumimoji="0" lang="en-US" sz="2400" b="1" i="0" u="none" strike="noStrike" kern="1200" cap="none" spc="0" normalizeH="0" baseline="0" noProof="0" dirty="0">
              <a:ln>
                <a:noFill/>
              </a:ln>
              <a:solidFill>
                <a:prstClr val="black">
                  <a:lumMod val="75000"/>
                  <a:lumOff val="25000"/>
                </a:prstClr>
              </a:solidFill>
              <a:effectLst/>
              <a:uLnTx/>
              <a:uFillTx/>
              <a:latin typeface="News Gothic Std" pitchFamily="34" charset="0"/>
              <a:ea typeface="+mn-ea"/>
              <a:cs typeface="+mn-cs"/>
            </a:endParaRPr>
          </a:p>
        </p:txBody>
      </p:sp>
      <p:sp>
        <p:nvSpPr>
          <p:cNvPr id="13" name="Text Placeholder 12"/>
          <p:cNvSpPr>
            <a:spLocks noGrp="1"/>
          </p:cNvSpPr>
          <p:nvPr>
            <p:ph type="body" sz="quarter" idx="15" hasCustomPrompt="1"/>
          </p:nvPr>
        </p:nvSpPr>
        <p:spPr>
          <a:xfrm>
            <a:off x="533400" y="5143499"/>
            <a:ext cx="8458200" cy="952501"/>
          </a:xfrm>
          <a:prstGeom prst="rect">
            <a:avLst/>
          </a:prstGeom>
        </p:spPr>
        <p:txBody>
          <a:bodyPr/>
          <a:lstStyle>
            <a:lvl1pPr marL="285750" marR="0" indent="-457200" algn="l" defTabSz="914400" rtl="0" eaLnBrk="1" fontAlgn="auto" latinLnBrk="0" hangingPunct="1">
              <a:lnSpc>
                <a:spcPct val="100000"/>
              </a:lnSpc>
              <a:spcBef>
                <a:spcPts val="0"/>
              </a:spcBef>
              <a:spcAft>
                <a:spcPts val="0"/>
              </a:spcAft>
              <a:buClrTx/>
              <a:buSzTx/>
              <a:buFontTx/>
              <a:buBlip>
                <a:blip r:embed="rId2"/>
              </a:buBlip>
              <a:tabLst/>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marL="285750" marR="0" lvl="0" indent="-365760" algn="l" defTabSz="914400" rtl="0" eaLnBrk="1" fontAlgn="auto" latinLnBrk="0" hangingPunct="1">
              <a:lnSpc>
                <a:spcPct val="100000"/>
              </a:lnSpc>
              <a:spcBef>
                <a:spcPts val="0"/>
              </a:spcBef>
              <a:spcAft>
                <a:spcPts val="0"/>
              </a:spcAft>
              <a:buClrTx/>
              <a:buSzTx/>
              <a:buFontTx/>
              <a:buBlip>
                <a:blip r:embed="rId3"/>
              </a:buBlip>
              <a:tabLst/>
              <a:defRPr/>
            </a:pPr>
            <a:r>
              <a:rPr kumimoji="0" lang="en-US" sz="2400" b="0" i="0" u="none" strike="noStrike" kern="1200" cap="none" spc="0" normalizeH="0" baseline="0" noProof="0" dirty="0" smtClean="0">
                <a:ln>
                  <a:noFill/>
                </a:ln>
                <a:solidFill>
                  <a:prstClr val="black">
                    <a:lumMod val="75000"/>
                    <a:lumOff val="25000"/>
                  </a:prstClr>
                </a:solidFill>
                <a:effectLst/>
                <a:uLnTx/>
                <a:uFillTx/>
                <a:latin typeface="News Gothic Std" pitchFamily="34" charset="0"/>
                <a:ea typeface="+mn-ea"/>
                <a:cs typeface="+mn-cs"/>
              </a:rPr>
              <a:t>Step copy</a:t>
            </a:r>
          </a:p>
          <a:p>
            <a:pPr marL="285750" marR="0" lvl="0" indent="-365760" algn="l" defTabSz="914400" rtl="0" eaLnBrk="1" fontAlgn="auto" latinLnBrk="0" hangingPunct="1">
              <a:lnSpc>
                <a:spcPct val="100000"/>
              </a:lnSpc>
              <a:spcBef>
                <a:spcPts val="0"/>
              </a:spcBef>
              <a:spcAft>
                <a:spcPts val="0"/>
              </a:spcAft>
              <a:buClrTx/>
              <a:buSzTx/>
              <a:buFontTx/>
              <a:buBlip>
                <a:blip r:embed="rId3"/>
              </a:buBlip>
              <a:tabLst/>
              <a:defRPr/>
            </a:pPr>
            <a:endParaRPr kumimoji="0" lang="en-US" sz="2400" b="0" i="0" u="none" strike="noStrike" kern="1200" cap="none" spc="0" normalizeH="0" baseline="0" noProof="0" dirty="0" smtClean="0">
              <a:ln>
                <a:noFill/>
              </a:ln>
              <a:solidFill>
                <a:prstClr val="black">
                  <a:lumMod val="75000"/>
                  <a:lumOff val="25000"/>
                </a:prstClr>
              </a:solidFill>
              <a:effectLst/>
              <a:uLnTx/>
              <a:uFillTx/>
              <a:latin typeface="News Gothic Std" pitchFamily="34" charset="0"/>
              <a:ea typeface="+mn-ea"/>
              <a:cs typeface="+mn-cs"/>
            </a:endParaRPr>
          </a:p>
        </p:txBody>
      </p:sp>
      <p:cxnSp>
        <p:nvCxnSpPr>
          <p:cNvPr id="15" name="Straight Connector 14"/>
          <p:cNvCxnSpPr/>
          <p:nvPr userDrawn="1"/>
        </p:nvCxnSpPr>
        <p:spPr>
          <a:xfrm>
            <a:off x="1828800" y="4431001"/>
            <a:ext cx="0" cy="494645"/>
          </a:xfrm>
          <a:prstGeom prst="line">
            <a:avLst/>
          </a:prstGeom>
          <a:ln w="19050">
            <a:solidFill>
              <a:schemeClr val="accent6"/>
            </a:solidFill>
            <a:prstDash val="solid"/>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110577" y="6327794"/>
            <a:ext cx="1799441" cy="298007"/>
          </a:xfrm>
          <a:prstGeom prst="rect">
            <a:avLst/>
          </a:prstGeom>
        </p:spPr>
      </p:pic>
    </p:spTree>
    <p:extLst>
      <p:ext uri="{BB962C8B-B14F-4D97-AF65-F5344CB8AC3E}">
        <p14:creationId xmlns:p14="http://schemas.microsoft.com/office/powerpoint/2010/main" val="164537923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2_Blank">
    <p:spTree>
      <p:nvGrpSpPr>
        <p:cNvPr id="1" name=""/>
        <p:cNvGrpSpPr/>
        <p:nvPr/>
      </p:nvGrpSpPr>
      <p:grpSpPr>
        <a:xfrm>
          <a:off x="0" y="0"/>
          <a:ext cx="0" cy="0"/>
          <a:chOff x="0" y="0"/>
          <a:chExt cx="0" cy="0"/>
        </a:xfrm>
      </p:grpSpPr>
      <p:sp>
        <p:nvSpPr>
          <p:cNvPr id="9" name="Picture Placeholder 2"/>
          <p:cNvSpPr>
            <a:spLocks noGrp="1"/>
          </p:cNvSpPr>
          <p:nvPr>
            <p:ph type="pic" idx="1"/>
          </p:nvPr>
        </p:nvSpPr>
        <p:spPr>
          <a:xfrm>
            <a:off x="0" y="516636"/>
            <a:ext cx="9144000" cy="3867148"/>
          </a:xfrm>
          <a:prstGeom prst="rect">
            <a:avLst/>
          </a:prstGeom>
        </p:spPr>
        <p:txBody>
          <a:bodyPr/>
          <a:lstStyle>
            <a:lvl1pPr marL="0" indent="0" algn="ctr">
              <a:spcBef>
                <a:spcPts val="4200"/>
              </a:spcBef>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6" name="Rectangle 5"/>
          <p:cNvSpPr/>
          <p:nvPr userDrawn="1"/>
        </p:nvSpPr>
        <p:spPr>
          <a:xfrm>
            <a:off x="0" y="711775"/>
            <a:ext cx="9144000" cy="118872"/>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1" name="Text Placeholder 7"/>
          <p:cNvSpPr>
            <a:spLocks noGrp="1"/>
          </p:cNvSpPr>
          <p:nvPr>
            <p:ph type="body" sz="quarter" idx="13" hasCustomPrompt="1"/>
          </p:nvPr>
        </p:nvSpPr>
        <p:spPr>
          <a:xfrm>
            <a:off x="552450" y="4551494"/>
            <a:ext cx="1524000" cy="601532"/>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3200">
                <a:solidFill>
                  <a:schemeClr val="bg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srgbClr val="88BB00"/>
                </a:solidFill>
                <a:effectLst/>
                <a:uLnTx/>
                <a:uFillTx/>
                <a:latin typeface="News Gothic Std" pitchFamily="34" charset="0"/>
                <a:ea typeface="+mn-ea"/>
                <a:cs typeface="+mn-cs"/>
              </a:rPr>
              <a:t>STEP #</a:t>
            </a:r>
            <a:endParaRPr kumimoji="0" lang="en-US" sz="2800" b="0" i="0" u="none" strike="noStrike" kern="1200" cap="none" spc="0" normalizeH="0" baseline="0" noProof="0" dirty="0">
              <a:ln>
                <a:noFill/>
              </a:ln>
              <a:solidFill>
                <a:srgbClr val="88BB00"/>
              </a:solidFill>
              <a:effectLst/>
              <a:uLnTx/>
              <a:uFillTx/>
              <a:latin typeface="News Gothic Std" pitchFamily="34" charset="0"/>
              <a:ea typeface="+mn-ea"/>
              <a:cs typeface="+mn-cs"/>
            </a:endParaRPr>
          </a:p>
        </p:txBody>
      </p:sp>
      <p:sp>
        <p:nvSpPr>
          <p:cNvPr id="23" name="Text Placeholder 9"/>
          <p:cNvSpPr>
            <a:spLocks noGrp="1"/>
          </p:cNvSpPr>
          <p:nvPr>
            <p:ph type="body" sz="quarter" idx="14" hasCustomPrompt="1"/>
          </p:nvPr>
        </p:nvSpPr>
        <p:spPr>
          <a:xfrm>
            <a:off x="2171700" y="4592639"/>
            <a:ext cx="7315200" cy="598487"/>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22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lumMod val="75000"/>
                    <a:lumOff val="25000"/>
                  </a:prstClr>
                </a:solidFill>
                <a:effectLst/>
                <a:uLnTx/>
                <a:uFillTx/>
                <a:latin typeface="News Gothic Std" pitchFamily="34" charset="0"/>
                <a:ea typeface="+mn-ea"/>
                <a:cs typeface="+mn-cs"/>
              </a:rPr>
              <a:t>Step Subheading.</a:t>
            </a:r>
            <a:endParaRPr kumimoji="0" lang="en-US" sz="2400" b="1" i="0" u="none" strike="noStrike" kern="1200" cap="none" spc="0" normalizeH="0" baseline="0" noProof="0" dirty="0">
              <a:ln>
                <a:noFill/>
              </a:ln>
              <a:solidFill>
                <a:prstClr val="black">
                  <a:lumMod val="75000"/>
                  <a:lumOff val="25000"/>
                </a:prstClr>
              </a:solidFill>
              <a:effectLst/>
              <a:uLnTx/>
              <a:uFillTx/>
              <a:latin typeface="News Gothic Std" pitchFamily="34" charset="0"/>
              <a:ea typeface="+mn-ea"/>
              <a:cs typeface="+mn-cs"/>
            </a:endParaRPr>
          </a:p>
        </p:txBody>
      </p:sp>
      <p:sp>
        <p:nvSpPr>
          <p:cNvPr id="24" name="Text Placeholder 12"/>
          <p:cNvSpPr>
            <a:spLocks noGrp="1"/>
          </p:cNvSpPr>
          <p:nvPr>
            <p:ph type="body" sz="quarter" idx="15" hasCustomPrompt="1"/>
          </p:nvPr>
        </p:nvSpPr>
        <p:spPr>
          <a:xfrm>
            <a:off x="533400" y="5257800"/>
            <a:ext cx="8458200" cy="952501"/>
          </a:xfrm>
          <a:prstGeom prst="rect">
            <a:avLst/>
          </a:prstGeom>
        </p:spPr>
        <p:txBody>
          <a:bodyPr/>
          <a:lstStyle>
            <a:lvl1pPr marL="285750" marR="0" indent="-457200" algn="l" defTabSz="914400" rtl="0" eaLnBrk="1" fontAlgn="auto" latinLnBrk="0" hangingPunct="1">
              <a:lnSpc>
                <a:spcPct val="100000"/>
              </a:lnSpc>
              <a:spcBef>
                <a:spcPts val="0"/>
              </a:spcBef>
              <a:spcAft>
                <a:spcPts val="0"/>
              </a:spcAft>
              <a:buClrTx/>
              <a:buSzTx/>
              <a:buFontTx/>
              <a:buBlip>
                <a:blip r:embed="rId2"/>
              </a:buBlip>
              <a:tabLst/>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marL="285750" marR="0" lvl="0" indent="-365760" algn="l" defTabSz="914400" rtl="0" eaLnBrk="1" fontAlgn="auto" latinLnBrk="0" hangingPunct="1">
              <a:lnSpc>
                <a:spcPct val="100000"/>
              </a:lnSpc>
              <a:spcBef>
                <a:spcPts val="0"/>
              </a:spcBef>
              <a:spcAft>
                <a:spcPts val="0"/>
              </a:spcAft>
              <a:buClrTx/>
              <a:buSzTx/>
              <a:buFontTx/>
              <a:buBlip>
                <a:blip r:embed="rId2"/>
              </a:buBlip>
              <a:tabLst/>
              <a:defRPr/>
            </a:pPr>
            <a:r>
              <a:rPr kumimoji="0" lang="en-US" sz="2400" b="0" i="0" u="none" strike="noStrike" kern="1200" cap="none" spc="0" normalizeH="0" baseline="0" noProof="0" dirty="0" smtClean="0">
                <a:ln>
                  <a:noFill/>
                </a:ln>
                <a:solidFill>
                  <a:prstClr val="black">
                    <a:lumMod val="75000"/>
                    <a:lumOff val="25000"/>
                  </a:prstClr>
                </a:solidFill>
                <a:effectLst/>
                <a:uLnTx/>
                <a:uFillTx/>
                <a:latin typeface="News Gothic Std" pitchFamily="34" charset="0"/>
                <a:ea typeface="+mn-ea"/>
                <a:cs typeface="+mn-cs"/>
              </a:rPr>
              <a:t>Step copy</a:t>
            </a:r>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110577" y="6327794"/>
            <a:ext cx="1799441" cy="298007"/>
          </a:xfrm>
          <a:prstGeom prst="rect">
            <a:avLst/>
          </a:prstGeom>
        </p:spPr>
      </p:pic>
    </p:spTree>
    <p:extLst>
      <p:ext uri="{BB962C8B-B14F-4D97-AF65-F5344CB8AC3E}">
        <p14:creationId xmlns:p14="http://schemas.microsoft.com/office/powerpoint/2010/main" val="419159773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3_Blank">
    <p:spTree>
      <p:nvGrpSpPr>
        <p:cNvPr id="1" name=""/>
        <p:cNvGrpSpPr/>
        <p:nvPr/>
      </p:nvGrpSpPr>
      <p:grpSpPr>
        <a:xfrm>
          <a:off x="0" y="0"/>
          <a:ext cx="0" cy="0"/>
          <a:chOff x="0" y="0"/>
          <a:chExt cx="0" cy="0"/>
        </a:xfrm>
      </p:grpSpPr>
      <p:sp>
        <p:nvSpPr>
          <p:cNvPr id="14" name="Text Placeholder 6"/>
          <p:cNvSpPr>
            <a:spLocks noGrp="1"/>
          </p:cNvSpPr>
          <p:nvPr>
            <p:ph type="body" sz="quarter" idx="12" hasCustomPrompt="1"/>
          </p:nvPr>
        </p:nvSpPr>
        <p:spPr>
          <a:xfrm>
            <a:off x="416014" y="2057400"/>
            <a:ext cx="8270786" cy="3962399"/>
          </a:xfrm>
          <a:prstGeom prst="rect">
            <a:avLst/>
          </a:prstGeom>
        </p:spPr>
        <p:txBody>
          <a:bodyPr/>
          <a:lstStyle>
            <a:lvl1pPr marL="285750" marR="0" indent="-457200" algn="l" defTabSz="914400" rtl="0" eaLnBrk="1" fontAlgn="auto" latinLnBrk="0" hangingPunct="1">
              <a:lnSpc>
                <a:spcPct val="100000"/>
              </a:lnSpc>
              <a:spcBef>
                <a:spcPts val="0"/>
              </a:spcBef>
              <a:spcAft>
                <a:spcPts val="0"/>
              </a:spcAft>
              <a:buClrTx/>
              <a:buSzTx/>
              <a:buFontTx/>
              <a:buBlip>
                <a:blip r:embed="rId2"/>
              </a:buBlip>
              <a:tabLst/>
              <a:defRPr/>
            </a:lvl1pPr>
          </a:lstStyle>
          <a:p>
            <a:pPr marL="285750" marR="0" lvl="0" indent="-365760" algn="l" defTabSz="914400" rtl="0" eaLnBrk="1" fontAlgn="auto" latinLnBrk="0" hangingPunct="1">
              <a:lnSpc>
                <a:spcPct val="100000"/>
              </a:lnSpc>
              <a:spcBef>
                <a:spcPts val="0"/>
              </a:spcBef>
              <a:spcAft>
                <a:spcPts val="0"/>
              </a:spcAft>
              <a:buClrTx/>
              <a:buSzTx/>
              <a:buFontTx/>
              <a:buBlip>
                <a:blip r:embed="rId2"/>
              </a:buBlip>
              <a:tabLst/>
              <a:defRPr/>
            </a:pPr>
            <a:r>
              <a:rPr kumimoji="0" lang="en-US" sz="2400" b="0" i="0" u="none" strike="noStrike" kern="1200" cap="none" spc="0" normalizeH="0" baseline="0" noProof="0" dirty="0" smtClean="0">
                <a:ln>
                  <a:noFill/>
                </a:ln>
                <a:solidFill>
                  <a:prstClr val="black">
                    <a:lumMod val="75000"/>
                    <a:lumOff val="25000"/>
                  </a:prstClr>
                </a:solidFill>
                <a:effectLst/>
                <a:uLnTx/>
                <a:uFillTx/>
                <a:latin typeface="News Gothic Std" pitchFamily="34" charset="0"/>
                <a:ea typeface="+mn-ea"/>
                <a:cs typeface="+mn-cs"/>
              </a:rPr>
              <a:t>Step copy</a:t>
            </a:r>
            <a:endParaRPr kumimoji="0" lang="en-US" sz="2400" b="0" i="0" u="none" strike="noStrike" kern="1200" cap="none" spc="0" normalizeH="0" baseline="0" noProof="0" dirty="0">
              <a:ln>
                <a:noFill/>
              </a:ln>
              <a:solidFill>
                <a:prstClr val="black">
                  <a:lumMod val="75000"/>
                  <a:lumOff val="25000"/>
                </a:prstClr>
              </a:solidFill>
              <a:effectLst/>
              <a:uLnTx/>
              <a:uFillTx/>
              <a:latin typeface="News Gothic Std" pitchFamily="34" charset="0"/>
              <a:ea typeface="+mn-ea"/>
              <a:cs typeface="+mn-cs"/>
            </a:endParaRPr>
          </a:p>
        </p:txBody>
      </p:sp>
      <p:sp>
        <p:nvSpPr>
          <p:cNvPr id="15" name="Text Placeholder 2"/>
          <p:cNvSpPr>
            <a:spLocks noGrp="1"/>
          </p:cNvSpPr>
          <p:nvPr>
            <p:ph type="body" sz="quarter" idx="10" hasCustomPrompt="1"/>
          </p:nvPr>
        </p:nvSpPr>
        <p:spPr>
          <a:xfrm>
            <a:off x="457200" y="666750"/>
            <a:ext cx="8229600" cy="523876"/>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a:solidFill>
                  <a:schemeClr val="tx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srgbClr val="88BB00"/>
                </a:solidFill>
                <a:effectLst/>
                <a:uLnTx/>
                <a:uFillTx/>
                <a:latin typeface="News Gothic Std" pitchFamily="34" charset="0"/>
                <a:ea typeface="+mn-ea"/>
                <a:cs typeface="+mn-cs"/>
              </a:rPr>
              <a:t>HEADING</a:t>
            </a:r>
            <a:endParaRPr kumimoji="0" lang="en-US" sz="2800" b="0" i="0" u="none" strike="noStrike" kern="1200" cap="none" spc="0" normalizeH="0" baseline="0" noProof="0" dirty="0">
              <a:ln>
                <a:noFill/>
              </a:ln>
              <a:solidFill>
                <a:srgbClr val="88BB00"/>
              </a:solidFill>
              <a:effectLst/>
              <a:uLnTx/>
              <a:uFillTx/>
              <a:latin typeface="News Gothic Std" pitchFamily="34" charset="0"/>
              <a:ea typeface="+mn-ea"/>
              <a:cs typeface="+mn-cs"/>
            </a:endParaRPr>
          </a:p>
        </p:txBody>
      </p:sp>
      <p:sp>
        <p:nvSpPr>
          <p:cNvPr id="16" name="Text Placeholder 4"/>
          <p:cNvSpPr>
            <a:spLocks noGrp="1"/>
          </p:cNvSpPr>
          <p:nvPr>
            <p:ph type="body" sz="quarter" idx="11" hasCustomPrompt="1"/>
          </p:nvPr>
        </p:nvSpPr>
        <p:spPr>
          <a:xfrm>
            <a:off x="457200" y="1152525"/>
            <a:ext cx="8248650" cy="523875"/>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b="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lumMod val="75000"/>
                    <a:lumOff val="25000"/>
                  </a:prstClr>
                </a:solidFill>
                <a:effectLst/>
                <a:uLnTx/>
                <a:uFillTx/>
                <a:latin typeface="News Gothic Std" pitchFamily="34" charset="0"/>
                <a:ea typeface="+mn-ea"/>
                <a:cs typeface="+mn-cs"/>
              </a:rPr>
              <a:t>Step Subheading.</a:t>
            </a:r>
            <a:endParaRPr kumimoji="0" lang="en-US" sz="2400" b="1" i="0" u="none" strike="noStrike" kern="1200" cap="none" spc="0" normalizeH="0" baseline="0" noProof="0" dirty="0">
              <a:ln>
                <a:noFill/>
              </a:ln>
              <a:solidFill>
                <a:prstClr val="black">
                  <a:lumMod val="75000"/>
                  <a:lumOff val="25000"/>
                </a:prstClr>
              </a:solidFill>
              <a:effectLst/>
              <a:uLnTx/>
              <a:uFillTx/>
              <a:latin typeface="News Gothic Std" pitchFamily="34" charset="0"/>
              <a:ea typeface="+mn-ea"/>
              <a:cs typeface="+mn-cs"/>
            </a:endParaRP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110577" y="6327794"/>
            <a:ext cx="1799441" cy="298007"/>
          </a:xfrm>
          <a:prstGeom prst="rect">
            <a:avLst/>
          </a:prstGeom>
        </p:spPr>
      </p:pic>
    </p:spTree>
    <p:extLst>
      <p:ext uri="{BB962C8B-B14F-4D97-AF65-F5344CB8AC3E}">
        <p14:creationId xmlns:p14="http://schemas.microsoft.com/office/powerpoint/2010/main" val="91201027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214155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344257A-30EE-431E-9155-509FD0036EE6}" type="datetimeFigureOut">
              <a:rPr lang="en-US" smtClean="0"/>
              <a:pPr/>
              <a:t>12/4/2015</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8D835C42-4D06-4428-BCA8-FEFF78840E91}" type="slidenum">
              <a:rPr lang="en-US" smtClean="0"/>
              <a:pPr/>
              <a:t>‹#›</a:t>
            </a:fld>
            <a:endParaRPr lang="en-US" dirty="0"/>
          </a:p>
        </p:txBody>
      </p:sp>
      <p:sp>
        <p:nvSpPr>
          <p:cNvPr id="5" name="Rectangle 4"/>
          <p:cNvSpPr/>
          <p:nvPr userDrawn="1"/>
        </p:nvSpPr>
        <p:spPr>
          <a:xfrm>
            <a:off x="0" y="0"/>
            <a:ext cx="9144000"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5051664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344257A-30EE-431E-9155-509FD0036EE6}" type="datetimeFigureOut">
              <a:rPr lang="en-US" smtClean="0"/>
              <a:pPr/>
              <a:t>12/4/2015</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8D835C42-4D06-4428-BCA8-FEFF78840E91}" type="slidenum">
              <a:rPr lang="en-US" smtClean="0"/>
              <a:pPr/>
              <a:t>‹#›</a:t>
            </a:fld>
            <a:endParaRPr lang="en-US" dirty="0"/>
          </a:p>
        </p:txBody>
      </p:sp>
      <p:sp>
        <p:nvSpPr>
          <p:cNvPr id="5" name="Rectangle 4"/>
          <p:cNvSpPr/>
          <p:nvPr userDrawn="1"/>
        </p:nvSpPr>
        <p:spPr>
          <a:xfrm>
            <a:off x="0" y="0"/>
            <a:ext cx="9144000" cy="6858000"/>
          </a:xfrm>
          <a:prstGeom prst="rect">
            <a:avLst/>
          </a:prstGeom>
          <a:solidFill>
            <a:srgbClr val="5C972E"/>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2624616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344257A-30EE-431E-9155-509FD0036EE6}" type="datetimeFigureOut">
              <a:rPr lang="en-US" smtClean="0"/>
              <a:pPr/>
              <a:t>12/4/2015</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8D835C42-4D06-4428-BCA8-FEFF78840E91}" type="slidenum">
              <a:rPr lang="en-US" smtClean="0"/>
              <a:pPr/>
              <a:t>‹#›</a:t>
            </a:fld>
            <a:endParaRPr lang="en-US" dirty="0"/>
          </a:p>
        </p:txBody>
      </p:sp>
      <p:sp>
        <p:nvSpPr>
          <p:cNvPr id="5" name="Rectangle 4"/>
          <p:cNvSpPr/>
          <p:nvPr userDrawn="1"/>
        </p:nvSpPr>
        <p:spPr>
          <a:xfrm>
            <a:off x="0" y="0"/>
            <a:ext cx="9144000" cy="6858000"/>
          </a:xfrm>
          <a:prstGeom prst="rect">
            <a:avLst/>
          </a:prstGeom>
          <a:solidFill>
            <a:srgbClr val="8CC63F"/>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5726005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344257A-30EE-431E-9155-509FD0036EE6}" type="datetimeFigureOut">
              <a:rPr lang="en-US" smtClean="0"/>
              <a:pPr/>
              <a:t>12/4/2015</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8D835C42-4D06-4428-BCA8-FEFF78840E91}" type="slidenum">
              <a:rPr lang="en-US" smtClean="0"/>
              <a:pPr/>
              <a:t>‹#›</a:t>
            </a:fld>
            <a:endParaRPr lang="en-US" dirty="0"/>
          </a:p>
        </p:txBody>
      </p:sp>
      <p:sp>
        <p:nvSpPr>
          <p:cNvPr id="5" name="Rectangle 4"/>
          <p:cNvSpPr/>
          <p:nvPr userDrawn="1"/>
        </p:nvSpPr>
        <p:spPr>
          <a:xfrm>
            <a:off x="0" y="0"/>
            <a:ext cx="9144000" cy="6858000"/>
          </a:xfrm>
          <a:prstGeom prst="rect">
            <a:avLst/>
          </a:prstGeom>
          <a:blipFill>
            <a:blip r:embed="rId2" cstate="email">
              <a:extLst>
                <a:ext uri="{28A0092B-C50C-407E-A947-70E740481C1C}">
                  <a14:useLocalDpi xmlns:a14="http://schemas.microsoft.com/office/drawing/2010/main" val="0"/>
                </a:ext>
              </a:extLst>
            </a:blip>
            <a:stretch>
              <a:fillRect/>
            </a:stretch>
          </a:blip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0483839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7020238-D2E6-4029-B5EF-8E73A86AFB3E}" type="datetimeFigureOut">
              <a:rPr lang="en-US" smtClean="0"/>
              <a:pPr/>
              <a:t>12/4/2015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819E0D8-A3B9-4EF6-A76C-5F3C776E61FF}" type="slidenum">
              <a:rPr lang="en-US" smtClean="0"/>
              <a:pPr/>
              <a:t>‹#›</a:t>
            </a:fld>
            <a:endParaRPr lang="en-US" dirty="0"/>
          </a:p>
        </p:txBody>
      </p:sp>
    </p:spTree>
    <p:extLst>
      <p:ext uri="{BB962C8B-B14F-4D97-AF65-F5344CB8AC3E}">
        <p14:creationId xmlns:p14="http://schemas.microsoft.com/office/powerpoint/2010/main" val="27505589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7020238-D2E6-4029-B5EF-8E73A86AFB3E}" type="datetimeFigureOut">
              <a:rPr lang="en-US" smtClean="0"/>
              <a:pPr/>
              <a:t>12/4/2015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819E0D8-A3B9-4EF6-A76C-5F3C776E61FF}" type="slidenum">
              <a:rPr lang="en-US" smtClean="0"/>
              <a:pPr/>
              <a:t>‹#›</a:t>
            </a:fld>
            <a:endParaRPr lang="en-US" dirty="0"/>
          </a:p>
        </p:txBody>
      </p:sp>
    </p:spTree>
    <p:extLst>
      <p:ext uri="{BB962C8B-B14F-4D97-AF65-F5344CB8AC3E}">
        <p14:creationId xmlns:p14="http://schemas.microsoft.com/office/powerpoint/2010/main" val="11510877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sv-SE"/>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sldNum" sz="quarter" idx="10"/>
          </p:nvPr>
        </p:nvSpPr>
        <p:spPr>
          <a:xfrm>
            <a:off x="6981825" y="6496050"/>
            <a:ext cx="2133600" cy="476250"/>
          </a:xfrm>
          <a:prstGeom prst="rect">
            <a:avLst/>
          </a:prstGeom>
          <a:ln/>
        </p:spPr>
        <p:txBody>
          <a:bodyPr/>
          <a:lstStyle>
            <a:lvl1pPr>
              <a:defRPr/>
            </a:lvl1pPr>
          </a:lstStyle>
          <a:p>
            <a:pPr>
              <a:defRPr/>
            </a:pPr>
            <a:fld id="{BA165FA0-844B-40F6-9AEB-685D2F272916}" type="slidenum">
              <a:rPr lang="en-US"/>
              <a:pPr>
                <a:defRPr/>
              </a:pPr>
              <a:t>‹#›</a:t>
            </a:fld>
            <a:endParaRPr lang="en-US" dirty="0"/>
          </a:p>
        </p:txBody>
      </p:sp>
    </p:spTree>
    <p:extLst>
      <p:ext uri="{BB962C8B-B14F-4D97-AF65-F5344CB8AC3E}">
        <p14:creationId xmlns:p14="http://schemas.microsoft.com/office/powerpoint/2010/main" val="469263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Content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687577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561442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54996"/>
            <a:ext cx="9220201" cy="6910258"/>
          </a:xfrm>
          <a:prstGeom prst="rect">
            <a:avLst/>
          </a:prstGeom>
        </p:spPr>
      </p:pic>
    </p:spTree>
    <p:extLst>
      <p:ext uri="{BB962C8B-B14F-4D97-AF65-F5344CB8AC3E}">
        <p14:creationId xmlns:p14="http://schemas.microsoft.com/office/powerpoint/2010/main" val="223228028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Text Placeholder 6"/>
          <p:cNvSpPr>
            <a:spLocks noGrp="1"/>
          </p:cNvSpPr>
          <p:nvPr>
            <p:ph type="body" sz="quarter" idx="12" hasCustomPrompt="1"/>
          </p:nvPr>
        </p:nvSpPr>
        <p:spPr>
          <a:xfrm>
            <a:off x="416014" y="2429480"/>
            <a:ext cx="8270786" cy="3846364"/>
          </a:xfrm>
          <a:prstGeom prst="rect">
            <a:avLst/>
          </a:prstGeom>
        </p:spPr>
        <p:txBody>
          <a:bodyPr/>
          <a:lstStyle>
            <a:lvl1pPr marL="285750" marR="0" indent="-457200" algn="l" defTabSz="914400" rtl="0" eaLnBrk="1" fontAlgn="auto" latinLnBrk="0" hangingPunct="1">
              <a:lnSpc>
                <a:spcPct val="100000"/>
              </a:lnSpc>
              <a:spcBef>
                <a:spcPts val="0"/>
              </a:spcBef>
              <a:spcAft>
                <a:spcPts val="0"/>
              </a:spcAft>
              <a:buClrTx/>
              <a:buSzTx/>
              <a:buFontTx/>
              <a:buBlip>
                <a:blip r:embed="rId2"/>
              </a:buBlip>
              <a:tabLst/>
              <a:defRPr/>
            </a:lvl1pPr>
          </a:lstStyle>
          <a:p>
            <a:pPr marL="285750" marR="0" lvl="0" indent="-365760" algn="l" defTabSz="914400" rtl="0" eaLnBrk="1" fontAlgn="auto" latinLnBrk="0" hangingPunct="1">
              <a:lnSpc>
                <a:spcPct val="100000"/>
              </a:lnSpc>
              <a:spcBef>
                <a:spcPts val="0"/>
              </a:spcBef>
              <a:spcAft>
                <a:spcPts val="0"/>
              </a:spcAft>
              <a:buClrTx/>
              <a:buSzTx/>
              <a:buFontTx/>
              <a:buBlip>
                <a:blip r:embed="rId2"/>
              </a:buBlip>
              <a:tabLst/>
              <a:defRPr/>
            </a:pPr>
            <a:r>
              <a:rPr kumimoji="0" lang="en-US" sz="2400" b="0" i="0" u="none" strike="noStrike" kern="1200" cap="none" spc="0" normalizeH="0" baseline="0" noProof="0" dirty="0" smtClean="0">
                <a:ln>
                  <a:noFill/>
                </a:ln>
                <a:solidFill>
                  <a:prstClr val="black">
                    <a:lumMod val="75000"/>
                    <a:lumOff val="25000"/>
                  </a:prstClr>
                </a:solidFill>
                <a:effectLst/>
                <a:uLnTx/>
                <a:uFillTx/>
                <a:latin typeface="News Gothic Std" pitchFamily="34" charset="0"/>
                <a:ea typeface="+mn-ea"/>
                <a:cs typeface="+mn-cs"/>
              </a:rPr>
              <a:t>Step copy</a:t>
            </a:r>
            <a:endParaRPr kumimoji="0" lang="en-US" sz="2400" b="0" i="0" u="none" strike="noStrike" kern="1200" cap="none" spc="0" normalizeH="0" baseline="0" noProof="0" dirty="0">
              <a:ln>
                <a:noFill/>
              </a:ln>
              <a:solidFill>
                <a:prstClr val="black">
                  <a:lumMod val="75000"/>
                  <a:lumOff val="25000"/>
                </a:prstClr>
              </a:solidFill>
              <a:effectLst/>
              <a:uLnTx/>
              <a:uFillTx/>
              <a:latin typeface="News Gothic Std" pitchFamily="34" charset="0"/>
              <a:ea typeface="+mn-ea"/>
              <a:cs typeface="+mn-cs"/>
            </a:endParaRPr>
          </a:p>
        </p:txBody>
      </p:sp>
      <p:sp>
        <p:nvSpPr>
          <p:cNvPr id="23" name="Text Placeholder 2"/>
          <p:cNvSpPr>
            <a:spLocks noGrp="1"/>
          </p:cNvSpPr>
          <p:nvPr>
            <p:ph type="body" sz="quarter" idx="10" hasCustomPrompt="1"/>
          </p:nvPr>
        </p:nvSpPr>
        <p:spPr>
          <a:xfrm>
            <a:off x="457200" y="1038829"/>
            <a:ext cx="8229600" cy="523876"/>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a:solidFill>
                  <a:schemeClr val="tx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srgbClr val="88BB00"/>
                </a:solidFill>
                <a:effectLst/>
                <a:uLnTx/>
                <a:uFillTx/>
                <a:latin typeface="News Gothic Std" pitchFamily="34" charset="0"/>
                <a:ea typeface="+mn-ea"/>
                <a:cs typeface="+mn-cs"/>
              </a:rPr>
              <a:t>HEADING</a:t>
            </a:r>
            <a:endParaRPr kumimoji="0" lang="en-US" sz="2800" b="0" i="0" u="none" strike="noStrike" kern="1200" cap="none" spc="0" normalizeH="0" baseline="0" noProof="0" dirty="0">
              <a:ln>
                <a:noFill/>
              </a:ln>
              <a:solidFill>
                <a:srgbClr val="88BB00"/>
              </a:solidFill>
              <a:effectLst/>
              <a:uLnTx/>
              <a:uFillTx/>
              <a:latin typeface="News Gothic Std" pitchFamily="34" charset="0"/>
              <a:ea typeface="+mn-ea"/>
              <a:cs typeface="+mn-cs"/>
            </a:endParaRPr>
          </a:p>
        </p:txBody>
      </p:sp>
      <p:sp>
        <p:nvSpPr>
          <p:cNvPr id="26" name="Text Placeholder 4"/>
          <p:cNvSpPr>
            <a:spLocks noGrp="1"/>
          </p:cNvSpPr>
          <p:nvPr>
            <p:ph type="body" sz="quarter" idx="11" hasCustomPrompt="1"/>
          </p:nvPr>
        </p:nvSpPr>
        <p:spPr>
          <a:xfrm>
            <a:off x="457200" y="1524604"/>
            <a:ext cx="8248650" cy="523875"/>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b="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lumMod val="75000"/>
                    <a:lumOff val="25000"/>
                  </a:prstClr>
                </a:solidFill>
                <a:effectLst/>
                <a:uLnTx/>
                <a:uFillTx/>
                <a:latin typeface="News Gothic Std" pitchFamily="34" charset="0"/>
                <a:ea typeface="+mn-ea"/>
                <a:cs typeface="+mn-cs"/>
              </a:rPr>
              <a:t>Step Subheading.</a:t>
            </a:r>
            <a:endParaRPr kumimoji="0" lang="en-US" sz="2400" b="1" i="0" u="none" strike="noStrike" kern="1200" cap="none" spc="0" normalizeH="0" baseline="0" noProof="0" dirty="0">
              <a:ln>
                <a:noFill/>
              </a:ln>
              <a:solidFill>
                <a:prstClr val="black">
                  <a:lumMod val="75000"/>
                  <a:lumOff val="25000"/>
                </a:prstClr>
              </a:solidFill>
              <a:effectLst/>
              <a:uLnTx/>
              <a:uFillTx/>
              <a:latin typeface="News Gothic Std" pitchFamily="34" charset="0"/>
              <a:ea typeface="+mn-ea"/>
              <a:cs typeface="+mn-cs"/>
            </a:endParaRPr>
          </a:p>
        </p:txBody>
      </p:sp>
      <p:pic>
        <p:nvPicPr>
          <p:cNvPr id="16" name="Picture 15"/>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110577" y="6327794"/>
            <a:ext cx="1799441" cy="298007"/>
          </a:xfrm>
          <a:prstGeom prst="rect">
            <a:avLst/>
          </a:prstGeom>
        </p:spPr>
      </p:pic>
      <p:sp>
        <p:nvSpPr>
          <p:cNvPr id="19" name="Rectangle 18"/>
          <p:cNvSpPr/>
          <p:nvPr userDrawn="1"/>
        </p:nvSpPr>
        <p:spPr>
          <a:xfrm>
            <a:off x="0" y="695566"/>
            <a:ext cx="9144000" cy="118872"/>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141152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_Blank">
    <p:spTree>
      <p:nvGrpSpPr>
        <p:cNvPr id="1" name=""/>
        <p:cNvGrpSpPr/>
        <p:nvPr/>
      </p:nvGrpSpPr>
      <p:grpSpPr>
        <a:xfrm>
          <a:off x="0" y="0"/>
          <a:ext cx="0" cy="0"/>
          <a:chOff x="0" y="0"/>
          <a:chExt cx="0" cy="0"/>
        </a:xfrm>
      </p:grpSpPr>
      <p:sp>
        <p:nvSpPr>
          <p:cNvPr id="7" name="Text Placeholder 6"/>
          <p:cNvSpPr>
            <a:spLocks noGrp="1"/>
          </p:cNvSpPr>
          <p:nvPr>
            <p:ph type="body" sz="quarter" idx="12" hasCustomPrompt="1"/>
          </p:nvPr>
        </p:nvSpPr>
        <p:spPr>
          <a:xfrm>
            <a:off x="416014" y="2057400"/>
            <a:ext cx="8270786" cy="3962399"/>
          </a:xfrm>
          <a:prstGeom prst="rect">
            <a:avLst/>
          </a:prstGeom>
        </p:spPr>
        <p:txBody>
          <a:bodyPr/>
          <a:lstStyle>
            <a:lvl1pPr marL="285750" marR="0" indent="-457200" algn="l" defTabSz="914400" rtl="0" eaLnBrk="1" fontAlgn="auto" latinLnBrk="0" hangingPunct="1">
              <a:lnSpc>
                <a:spcPct val="100000"/>
              </a:lnSpc>
              <a:spcBef>
                <a:spcPts val="0"/>
              </a:spcBef>
              <a:spcAft>
                <a:spcPts val="0"/>
              </a:spcAft>
              <a:buClrTx/>
              <a:buSzTx/>
              <a:buFontTx/>
              <a:buBlip>
                <a:blip r:embed="rId2"/>
              </a:buBlip>
              <a:tabLst/>
              <a:defRPr/>
            </a:lvl1pPr>
          </a:lstStyle>
          <a:p>
            <a:pPr marL="285750" marR="0" lvl="0" indent="-365760" algn="l" defTabSz="914400" rtl="0" eaLnBrk="1" fontAlgn="auto" latinLnBrk="0" hangingPunct="1">
              <a:lnSpc>
                <a:spcPct val="100000"/>
              </a:lnSpc>
              <a:spcBef>
                <a:spcPts val="0"/>
              </a:spcBef>
              <a:spcAft>
                <a:spcPts val="0"/>
              </a:spcAft>
              <a:buClrTx/>
              <a:buSzTx/>
              <a:buFontTx/>
              <a:buBlip>
                <a:blip r:embed="rId2"/>
              </a:buBlip>
              <a:tabLst/>
              <a:defRPr/>
            </a:pPr>
            <a:r>
              <a:rPr kumimoji="0" lang="en-US" sz="2400" b="0" i="0" u="none" strike="noStrike" kern="1200" cap="none" spc="0" normalizeH="0" baseline="0" noProof="0" dirty="0" smtClean="0">
                <a:ln>
                  <a:noFill/>
                </a:ln>
                <a:solidFill>
                  <a:prstClr val="black">
                    <a:lumMod val="75000"/>
                    <a:lumOff val="25000"/>
                  </a:prstClr>
                </a:solidFill>
                <a:effectLst/>
                <a:uLnTx/>
                <a:uFillTx/>
                <a:latin typeface="News Gothic Std" pitchFamily="34" charset="0"/>
                <a:ea typeface="+mn-ea"/>
                <a:cs typeface="+mn-cs"/>
              </a:rPr>
              <a:t>Step copy</a:t>
            </a:r>
            <a:endParaRPr kumimoji="0" lang="en-US" sz="2400" b="0" i="0" u="none" strike="noStrike" kern="1200" cap="none" spc="0" normalizeH="0" baseline="0" noProof="0" dirty="0">
              <a:ln>
                <a:noFill/>
              </a:ln>
              <a:solidFill>
                <a:prstClr val="black">
                  <a:lumMod val="75000"/>
                  <a:lumOff val="25000"/>
                </a:prstClr>
              </a:solidFill>
              <a:effectLst/>
              <a:uLnTx/>
              <a:uFillTx/>
              <a:latin typeface="News Gothic Std" pitchFamily="34" charset="0"/>
              <a:ea typeface="+mn-ea"/>
              <a:cs typeface="+mn-cs"/>
            </a:endParaRPr>
          </a:p>
        </p:txBody>
      </p:sp>
      <p:sp>
        <p:nvSpPr>
          <p:cNvPr id="9" name="Rectangle 8"/>
          <p:cNvSpPr/>
          <p:nvPr userDrawn="1"/>
        </p:nvSpPr>
        <p:spPr>
          <a:xfrm>
            <a:off x="0" y="-646"/>
            <a:ext cx="228600" cy="76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228600" y="0"/>
            <a:ext cx="457200" cy="762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685800" y="0"/>
            <a:ext cx="685800" cy="762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1371600" y="0"/>
            <a:ext cx="3200400" cy="7555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4572000" y="0"/>
            <a:ext cx="2209800" cy="7555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6781800" y="0"/>
            <a:ext cx="2362200" cy="7555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Placeholder 2"/>
          <p:cNvSpPr>
            <a:spLocks noGrp="1"/>
          </p:cNvSpPr>
          <p:nvPr>
            <p:ph type="body" sz="quarter" idx="10" hasCustomPrompt="1"/>
          </p:nvPr>
        </p:nvSpPr>
        <p:spPr>
          <a:xfrm>
            <a:off x="457200" y="666750"/>
            <a:ext cx="8229600" cy="523876"/>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a:solidFill>
                  <a:schemeClr val="tx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srgbClr val="88BB00"/>
                </a:solidFill>
                <a:effectLst/>
                <a:uLnTx/>
                <a:uFillTx/>
                <a:latin typeface="News Gothic Std" pitchFamily="34" charset="0"/>
                <a:ea typeface="+mn-ea"/>
                <a:cs typeface="+mn-cs"/>
              </a:rPr>
              <a:t>HEADING</a:t>
            </a:r>
            <a:endParaRPr kumimoji="0" lang="en-US" sz="2800" b="0" i="0" u="none" strike="noStrike" kern="1200" cap="none" spc="0" normalizeH="0" baseline="0" noProof="0" dirty="0">
              <a:ln>
                <a:noFill/>
              </a:ln>
              <a:solidFill>
                <a:srgbClr val="88BB00"/>
              </a:solidFill>
              <a:effectLst/>
              <a:uLnTx/>
              <a:uFillTx/>
              <a:latin typeface="News Gothic Std" pitchFamily="34" charset="0"/>
              <a:ea typeface="+mn-ea"/>
              <a:cs typeface="+mn-cs"/>
            </a:endParaRPr>
          </a:p>
        </p:txBody>
      </p:sp>
      <p:sp>
        <p:nvSpPr>
          <p:cNvPr id="26" name="Text Placeholder 4"/>
          <p:cNvSpPr>
            <a:spLocks noGrp="1"/>
          </p:cNvSpPr>
          <p:nvPr>
            <p:ph type="body" sz="quarter" idx="11" hasCustomPrompt="1"/>
          </p:nvPr>
        </p:nvSpPr>
        <p:spPr>
          <a:xfrm>
            <a:off x="457200" y="1152525"/>
            <a:ext cx="8248650" cy="523875"/>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b="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lumMod val="75000"/>
                    <a:lumOff val="25000"/>
                  </a:prstClr>
                </a:solidFill>
                <a:effectLst/>
                <a:uLnTx/>
                <a:uFillTx/>
                <a:latin typeface="News Gothic Std" pitchFamily="34" charset="0"/>
                <a:ea typeface="+mn-ea"/>
                <a:cs typeface="+mn-cs"/>
              </a:rPr>
              <a:t>Step Subheading.</a:t>
            </a:r>
            <a:endParaRPr kumimoji="0" lang="en-US" sz="2400" b="1" i="0" u="none" strike="noStrike" kern="1200" cap="none" spc="0" normalizeH="0" baseline="0" noProof="0" dirty="0">
              <a:ln>
                <a:noFill/>
              </a:ln>
              <a:solidFill>
                <a:prstClr val="black">
                  <a:lumMod val="75000"/>
                  <a:lumOff val="25000"/>
                </a:prstClr>
              </a:solidFill>
              <a:effectLst/>
              <a:uLnTx/>
              <a:uFillTx/>
              <a:latin typeface="News Gothic Std" pitchFamily="34" charset="0"/>
              <a:ea typeface="+mn-ea"/>
              <a:cs typeface="+mn-cs"/>
            </a:endParaRPr>
          </a:p>
        </p:txBody>
      </p:sp>
      <p:pic>
        <p:nvPicPr>
          <p:cNvPr id="16" name="Picture 15"/>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110577" y="6327794"/>
            <a:ext cx="1799441" cy="298007"/>
          </a:xfrm>
          <a:prstGeom prst="rect">
            <a:avLst/>
          </a:prstGeom>
        </p:spPr>
      </p:pic>
    </p:spTree>
    <p:extLst>
      <p:ext uri="{BB962C8B-B14F-4D97-AF65-F5344CB8AC3E}">
        <p14:creationId xmlns:p14="http://schemas.microsoft.com/office/powerpoint/2010/main" val="100520392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sp>
        <p:nvSpPr>
          <p:cNvPr id="9" name="Rectangle 8"/>
          <p:cNvSpPr/>
          <p:nvPr userDrawn="1"/>
        </p:nvSpPr>
        <p:spPr>
          <a:xfrm>
            <a:off x="0" y="-646"/>
            <a:ext cx="228600" cy="76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228600" y="0"/>
            <a:ext cx="457200" cy="762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685800" y="0"/>
            <a:ext cx="685800" cy="762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1371600" y="0"/>
            <a:ext cx="3200400" cy="7555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4572000" y="0"/>
            <a:ext cx="2209800" cy="7555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6781800" y="0"/>
            <a:ext cx="2362200" cy="7555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Placeholder 6"/>
          <p:cNvSpPr>
            <a:spLocks noGrp="1"/>
          </p:cNvSpPr>
          <p:nvPr>
            <p:ph type="body" sz="quarter" idx="12" hasCustomPrompt="1"/>
          </p:nvPr>
        </p:nvSpPr>
        <p:spPr>
          <a:xfrm>
            <a:off x="416014" y="2057400"/>
            <a:ext cx="8270786" cy="3962399"/>
          </a:xfrm>
          <a:prstGeom prst="rect">
            <a:avLst/>
          </a:prstGeom>
        </p:spPr>
        <p:txBody>
          <a:bodyPr/>
          <a:lstStyle>
            <a:lvl1pPr marL="285750" marR="0" indent="-457200" algn="l" defTabSz="914400" rtl="0" eaLnBrk="1" fontAlgn="auto" latinLnBrk="0" hangingPunct="1">
              <a:lnSpc>
                <a:spcPct val="100000"/>
              </a:lnSpc>
              <a:spcBef>
                <a:spcPts val="0"/>
              </a:spcBef>
              <a:spcAft>
                <a:spcPts val="0"/>
              </a:spcAft>
              <a:buClrTx/>
              <a:buSzTx/>
              <a:buFontTx/>
              <a:buBlip>
                <a:blip r:embed="rId2"/>
              </a:buBlip>
              <a:tabLst/>
              <a:defRPr/>
            </a:lvl1pPr>
          </a:lstStyle>
          <a:p>
            <a:pPr marL="285750" marR="0" lvl="0" indent="-365760" algn="l" defTabSz="914400" rtl="0" eaLnBrk="1" fontAlgn="auto" latinLnBrk="0" hangingPunct="1">
              <a:lnSpc>
                <a:spcPct val="100000"/>
              </a:lnSpc>
              <a:spcBef>
                <a:spcPts val="0"/>
              </a:spcBef>
              <a:spcAft>
                <a:spcPts val="0"/>
              </a:spcAft>
              <a:buClrTx/>
              <a:buSzTx/>
              <a:buFontTx/>
              <a:buBlip>
                <a:blip r:embed="rId2"/>
              </a:buBlip>
              <a:tabLst/>
              <a:defRPr/>
            </a:pPr>
            <a:r>
              <a:rPr kumimoji="0" lang="en-US" sz="2400" b="0" i="0" u="none" strike="noStrike" kern="1200" cap="none" spc="0" normalizeH="0" baseline="0" noProof="0" dirty="0" smtClean="0">
                <a:ln>
                  <a:noFill/>
                </a:ln>
                <a:solidFill>
                  <a:prstClr val="black">
                    <a:lumMod val="75000"/>
                    <a:lumOff val="25000"/>
                  </a:prstClr>
                </a:solidFill>
                <a:effectLst/>
                <a:uLnTx/>
                <a:uFillTx/>
                <a:latin typeface="News Gothic Std" pitchFamily="34" charset="0"/>
                <a:ea typeface="+mn-ea"/>
                <a:cs typeface="+mn-cs"/>
              </a:rPr>
              <a:t>Step copy</a:t>
            </a:r>
            <a:endParaRPr kumimoji="0" lang="en-US" sz="2400" b="0" i="0" u="none" strike="noStrike" kern="1200" cap="none" spc="0" normalizeH="0" baseline="0" noProof="0" dirty="0">
              <a:ln>
                <a:noFill/>
              </a:ln>
              <a:solidFill>
                <a:prstClr val="black">
                  <a:lumMod val="75000"/>
                  <a:lumOff val="25000"/>
                </a:prstClr>
              </a:solidFill>
              <a:effectLst/>
              <a:uLnTx/>
              <a:uFillTx/>
              <a:latin typeface="News Gothic Std" pitchFamily="34" charset="0"/>
              <a:ea typeface="+mn-ea"/>
              <a:cs typeface="+mn-cs"/>
            </a:endParaRPr>
          </a:p>
        </p:txBody>
      </p:sp>
      <p:sp>
        <p:nvSpPr>
          <p:cNvPr id="29" name="Text Placeholder 2"/>
          <p:cNvSpPr>
            <a:spLocks noGrp="1"/>
          </p:cNvSpPr>
          <p:nvPr>
            <p:ph type="body" sz="quarter" idx="10" hasCustomPrompt="1"/>
          </p:nvPr>
        </p:nvSpPr>
        <p:spPr>
          <a:xfrm>
            <a:off x="457200" y="666750"/>
            <a:ext cx="8229600" cy="523876"/>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a:solidFill>
                  <a:schemeClr val="tx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srgbClr val="88BB00"/>
                </a:solidFill>
                <a:effectLst/>
                <a:uLnTx/>
                <a:uFillTx/>
                <a:latin typeface="News Gothic Std" pitchFamily="34" charset="0"/>
                <a:ea typeface="+mn-ea"/>
                <a:cs typeface="+mn-cs"/>
              </a:rPr>
              <a:t>HEADING</a:t>
            </a:r>
            <a:endParaRPr kumimoji="0" lang="en-US" sz="2800" b="0" i="0" u="none" strike="noStrike" kern="1200" cap="none" spc="0" normalizeH="0" baseline="0" noProof="0" dirty="0">
              <a:ln>
                <a:noFill/>
              </a:ln>
              <a:solidFill>
                <a:srgbClr val="88BB00"/>
              </a:solidFill>
              <a:effectLst/>
              <a:uLnTx/>
              <a:uFillTx/>
              <a:latin typeface="News Gothic Std" pitchFamily="34" charset="0"/>
              <a:ea typeface="+mn-ea"/>
              <a:cs typeface="+mn-cs"/>
            </a:endParaRPr>
          </a:p>
        </p:txBody>
      </p:sp>
      <p:sp>
        <p:nvSpPr>
          <p:cNvPr id="30" name="Text Placeholder 4"/>
          <p:cNvSpPr>
            <a:spLocks noGrp="1"/>
          </p:cNvSpPr>
          <p:nvPr>
            <p:ph type="body" sz="quarter" idx="11" hasCustomPrompt="1"/>
          </p:nvPr>
        </p:nvSpPr>
        <p:spPr>
          <a:xfrm>
            <a:off x="457200" y="1152525"/>
            <a:ext cx="8248650" cy="523875"/>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b="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lumMod val="75000"/>
                    <a:lumOff val="25000"/>
                  </a:prstClr>
                </a:solidFill>
                <a:effectLst/>
                <a:uLnTx/>
                <a:uFillTx/>
                <a:latin typeface="News Gothic Std" pitchFamily="34" charset="0"/>
                <a:ea typeface="+mn-ea"/>
                <a:cs typeface="+mn-cs"/>
              </a:rPr>
              <a:t>Step Subheading.</a:t>
            </a:r>
            <a:endParaRPr kumimoji="0" lang="en-US" sz="2400" b="1" i="0" u="none" strike="noStrike" kern="1200" cap="none" spc="0" normalizeH="0" baseline="0" noProof="0" dirty="0">
              <a:ln>
                <a:noFill/>
              </a:ln>
              <a:solidFill>
                <a:prstClr val="black">
                  <a:lumMod val="75000"/>
                  <a:lumOff val="25000"/>
                </a:prstClr>
              </a:solidFill>
              <a:effectLst/>
              <a:uLnTx/>
              <a:uFillTx/>
              <a:latin typeface="News Gothic Std" pitchFamily="34" charset="0"/>
              <a:ea typeface="+mn-ea"/>
              <a:cs typeface="+mn-cs"/>
            </a:endParaRPr>
          </a:p>
        </p:txBody>
      </p:sp>
      <p:pic>
        <p:nvPicPr>
          <p:cNvPr id="16" name="Picture 15"/>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110577" y="6327794"/>
            <a:ext cx="1799441" cy="298007"/>
          </a:xfrm>
          <a:prstGeom prst="rect">
            <a:avLst/>
          </a:prstGeom>
        </p:spPr>
      </p:pic>
    </p:spTree>
    <p:extLst>
      <p:ext uri="{BB962C8B-B14F-4D97-AF65-F5344CB8AC3E}">
        <p14:creationId xmlns:p14="http://schemas.microsoft.com/office/powerpoint/2010/main" val="17374530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Blank">
    <p:spTree>
      <p:nvGrpSpPr>
        <p:cNvPr id="1" name=""/>
        <p:cNvGrpSpPr/>
        <p:nvPr/>
      </p:nvGrpSpPr>
      <p:grpSpPr>
        <a:xfrm>
          <a:off x="0" y="0"/>
          <a:ext cx="0" cy="0"/>
          <a:chOff x="0" y="0"/>
          <a:chExt cx="0" cy="0"/>
        </a:xfrm>
      </p:grpSpPr>
      <p:sp>
        <p:nvSpPr>
          <p:cNvPr id="9" name="Rectangle 8"/>
          <p:cNvSpPr/>
          <p:nvPr userDrawn="1"/>
        </p:nvSpPr>
        <p:spPr>
          <a:xfrm>
            <a:off x="0" y="-646"/>
            <a:ext cx="228600" cy="7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228600" y="0"/>
            <a:ext cx="457200" cy="762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685800" y="0"/>
            <a:ext cx="685800" cy="762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1371600" y="0"/>
            <a:ext cx="3200400" cy="7555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4572000" y="0"/>
            <a:ext cx="2209800" cy="7555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6781800" y="0"/>
            <a:ext cx="2362200" cy="75554"/>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Placeholder 6"/>
          <p:cNvSpPr>
            <a:spLocks noGrp="1"/>
          </p:cNvSpPr>
          <p:nvPr>
            <p:ph type="body" sz="quarter" idx="12" hasCustomPrompt="1"/>
          </p:nvPr>
        </p:nvSpPr>
        <p:spPr>
          <a:xfrm>
            <a:off x="416014" y="2057400"/>
            <a:ext cx="8270786" cy="3962399"/>
          </a:xfrm>
          <a:prstGeom prst="rect">
            <a:avLst/>
          </a:prstGeom>
        </p:spPr>
        <p:txBody>
          <a:bodyPr/>
          <a:lstStyle>
            <a:lvl1pPr marL="285750" marR="0" indent="-457200" algn="l" defTabSz="914400" rtl="0" eaLnBrk="1" fontAlgn="auto" latinLnBrk="0" hangingPunct="1">
              <a:lnSpc>
                <a:spcPct val="100000"/>
              </a:lnSpc>
              <a:spcBef>
                <a:spcPts val="0"/>
              </a:spcBef>
              <a:spcAft>
                <a:spcPts val="0"/>
              </a:spcAft>
              <a:buClrTx/>
              <a:buSzTx/>
              <a:buFontTx/>
              <a:buBlip>
                <a:blip r:embed="rId2"/>
              </a:buBlip>
              <a:tabLst/>
              <a:defRPr/>
            </a:lvl1pPr>
          </a:lstStyle>
          <a:p>
            <a:pPr marL="285750" marR="0" lvl="0" indent="-365760" algn="l" defTabSz="914400" rtl="0" eaLnBrk="1" fontAlgn="auto" latinLnBrk="0" hangingPunct="1">
              <a:lnSpc>
                <a:spcPct val="100000"/>
              </a:lnSpc>
              <a:spcBef>
                <a:spcPts val="0"/>
              </a:spcBef>
              <a:spcAft>
                <a:spcPts val="0"/>
              </a:spcAft>
              <a:buClrTx/>
              <a:buSzTx/>
              <a:buFontTx/>
              <a:buBlip>
                <a:blip r:embed="rId2"/>
              </a:buBlip>
              <a:tabLst/>
              <a:defRPr/>
            </a:pPr>
            <a:r>
              <a:rPr kumimoji="0" lang="en-US" sz="2400" b="0" i="0" u="none" strike="noStrike" kern="1200" cap="none" spc="0" normalizeH="0" baseline="0" noProof="0" dirty="0" smtClean="0">
                <a:ln>
                  <a:noFill/>
                </a:ln>
                <a:solidFill>
                  <a:prstClr val="black">
                    <a:lumMod val="75000"/>
                    <a:lumOff val="25000"/>
                  </a:prstClr>
                </a:solidFill>
                <a:effectLst/>
                <a:uLnTx/>
                <a:uFillTx/>
                <a:latin typeface="News Gothic Std" pitchFamily="34" charset="0"/>
                <a:ea typeface="+mn-ea"/>
                <a:cs typeface="+mn-cs"/>
              </a:rPr>
              <a:t>Step copy</a:t>
            </a:r>
            <a:endParaRPr kumimoji="0" lang="en-US" sz="2400" b="0" i="0" u="none" strike="noStrike" kern="1200" cap="none" spc="0" normalizeH="0" baseline="0" noProof="0" dirty="0">
              <a:ln>
                <a:noFill/>
              </a:ln>
              <a:solidFill>
                <a:prstClr val="black">
                  <a:lumMod val="75000"/>
                  <a:lumOff val="25000"/>
                </a:prstClr>
              </a:solidFill>
              <a:effectLst/>
              <a:uLnTx/>
              <a:uFillTx/>
              <a:latin typeface="News Gothic Std" pitchFamily="34" charset="0"/>
              <a:ea typeface="+mn-ea"/>
              <a:cs typeface="+mn-cs"/>
            </a:endParaRPr>
          </a:p>
        </p:txBody>
      </p:sp>
      <p:sp>
        <p:nvSpPr>
          <p:cNvPr id="29" name="Text Placeholder 2"/>
          <p:cNvSpPr>
            <a:spLocks noGrp="1"/>
          </p:cNvSpPr>
          <p:nvPr>
            <p:ph type="body" sz="quarter" idx="10" hasCustomPrompt="1"/>
          </p:nvPr>
        </p:nvSpPr>
        <p:spPr>
          <a:xfrm>
            <a:off x="457200" y="666750"/>
            <a:ext cx="8229600" cy="523876"/>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a:solidFill>
                  <a:schemeClr val="tx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srgbClr val="88BB00"/>
                </a:solidFill>
                <a:effectLst/>
                <a:uLnTx/>
                <a:uFillTx/>
                <a:latin typeface="News Gothic Std" pitchFamily="34" charset="0"/>
                <a:ea typeface="+mn-ea"/>
                <a:cs typeface="+mn-cs"/>
              </a:rPr>
              <a:t>HEADING</a:t>
            </a:r>
            <a:endParaRPr kumimoji="0" lang="en-US" sz="2800" b="0" i="0" u="none" strike="noStrike" kern="1200" cap="none" spc="0" normalizeH="0" baseline="0" noProof="0" dirty="0">
              <a:ln>
                <a:noFill/>
              </a:ln>
              <a:solidFill>
                <a:srgbClr val="88BB00"/>
              </a:solidFill>
              <a:effectLst/>
              <a:uLnTx/>
              <a:uFillTx/>
              <a:latin typeface="News Gothic Std" pitchFamily="34" charset="0"/>
              <a:ea typeface="+mn-ea"/>
              <a:cs typeface="+mn-cs"/>
            </a:endParaRPr>
          </a:p>
        </p:txBody>
      </p:sp>
      <p:sp>
        <p:nvSpPr>
          <p:cNvPr id="30" name="Text Placeholder 4"/>
          <p:cNvSpPr>
            <a:spLocks noGrp="1"/>
          </p:cNvSpPr>
          <p:nvPr>
            <p:ph type="body" sz="quarter" idx="11" hasCustomPrompt="1"/>
          </p:nvPr>
        </p:nvSpPr>
        <p:spPr>
          <a:xfrm>
            <a:off x="457200" y="1152525"/>
            <a:ext cx="8248650" cy="523875"/>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b="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lumMod val="75000"/>
                    <a:lumOff val="25000"/>
                  </a:prstClr>
                </a:solidFill>
                <a:effectLst/>
                <a:uLnTx/>
                <a:uFillTx/>
                <a:latin typeface="News Gothic Std" pitchFamily="34" charset="0"/>
                <a:ea typeface="+mn-ea"/>
                <a:cs typeface="+mn-cs"/>
              </a:rPr>
              <a:t>Step Subheading.</a:t>
            </a:r>
            <a:endParaRPr kumimoji="0" lang="en-US" sz="2400" b="1" i="0" u="none" strike="noStrike" kern="1200" cap="none" spc="0" normalizeH="0" baseline="0" noProof="0" dirty="0">
              <a:ln>
                <a:noFill/>
              </a:ln>
              <a:solidFill>
                <a:prstClr val="black">
                  <a:lumMod val="75000"/>
                  <a:lumOff val="25000"/>
                </a:prstClr>
              </a:solidFill>
              <a:effectLst/>
              <a:uLnTx/>
              <a:uFillTx/>
              <a:latin typeface="News Gothic Std" pitchFamily="34" charset="0"/>
              <a:ea typeface="+mn-ea"/>
              <a:cs typeface="+mn-cs"/>
            </a:endParaRPr>
          </a:p>
        </p:txBody>
      </p:sp>
      <p:pic>
        <p:nvPicPr>
          <p:cNvPr id="16" name="Picture 15"/>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110577" y="6327794"/>
            <a:ext cx="1799441" cy="298007"/>
          </a:xfrm>
          <a:prstGeom prst="rect">
            <a:avLst/>
          </a:prstGeom>
        </p:spPr>
      </p:pic>
    </p:spTree>
    <p:extLst>
      <p:ext uri="{BB962C8B-B14F-4D97-AF65-F5344CB8AC3E}">
        <p14:creationId xmlns:p14="http://schemas.microsoft.com/office/powerpoint/2010/main" val="136801726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7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 y="838200"/>
            <a:ext cx="8102430" cy="5867400"/>
          </a:xfrm>
          <a:prstGeom prst="rect">
            <a:avLst/>
          </a:prstGeom>
        </p:spPr>
      </p:pic>
      <p:sp>
        <p:nvSpPr>
          <p:cNvPr id="23" name="Text Placeholder 2"/>
          <p:cNvSpPr>
            <a:spLocks noGrp="1"/>
          </p:cNvSpPr>
          <p:nvPr>
            <p:ph type="body" sz="quarter" idx="10" hasCustomPrompt="1"/>
          </p:nvPr>
        </p:nvSpPr>
        <p:spPr>
          <a:xfrm>
            <a:off x="457200" y="171690"/>
            <a:ext cx="8229600" cy="523876"/>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a:solidFill>
                  <a:schemeClr val="tx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srgbClr val="88BB00"/>
                </a:solidFill>
                <a:effectLst/>
                <a:uLnTx/>
                <a:uFillTx/>
                <a:latin typeface="News Gothic Std" pitchFamily="34" charset="0"/>
                <a:ea typeface="+mn-ea"/>
                <a:cs typeface="+mn-cs"/>
              </a:rPr>
              <a:t>HEADING</a:t>
            </a:r>
            <a:endParaRPr kumimoji="0" lang="en-US" sz="2800" b="0" i="0" u="none" strike="noStrike" kern="1200" cap="none" spc="0" normalizeH="0" baseline="0" noProof="0" dirty="0">
              <a:ln>
                <a:noFill/>
              </a:ln>
              <a:solidFill>
                <a:srgbClr val="88BB00"/>
              </a:solidFill>
              <a:effectLst/>
              <a:uLnTx/>
              <a:uFillTx/>
              <a:latin typeface="News Gothic Std" pitchFamily="34" charset="0"/>
              <a:ea typeface="+mn-ea"/>
              <a:cs typeface="+mn-cs"/>
            </a:endParaRPr>
          </a:p>
        </p:txBody>
      </p:sp>
      <p:sp>
        <p:nvSpPr>
          <p:cNvPr id="19" name="Rectangle 18"/>
          <p:cNvSpPr/>
          <p:nvPr userDrawn="1"/>
        </p:nvSpPr>
        <p:spPr>
          <a:xfrm>
            <a:off x="0" y="695566"/>
            <a:ext cx="9144000" cy="118872"/>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6" name="Picture 5"/>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110577" y="6327794"/>
            <a:ext cx="1799441" cy="298007"/>
          </a:xfrm>
          <a:prstGeom prst="rect">
            <a:avLst/>
          </a:prstGeom>
        </p:spPr>
      </p:pic>
    </p:spTree>
    <p:extLst>
      <p:ext uri="{BB962C8B-B14F-4D97-AF65-F5344CB8AC3E}">
        <p14:creationId xmlns:p14="http://schemas.microsoft.com/office/powerpoint/2010/main" val="53004906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Tree>
    <p:extLst>
      <p:ext uri="{BB962C8B-B14F-4D97-AF65-F5344CB8AC3E}">
        <p14:creationId xmlns:p14="http://schemas.microsoft.com/office/powerpoint/2010/main" val="24168856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 id="2147483678" r:id="rId6"/>
    <p:sldLayoutId id="2147483666" r:id="rId7"/>
    <p:sldLayoutId id="2147483667" r:id="rId8"/>
    <p:sldLayoutId id="2147483682" r:id="rId9"/>
    <p:sldLayoutId id="2147483668" r:id="rId10"/>
    <p:sldLayoutId id="2147483669" r:id="rId11"/>
    <p:sldLayoutId id="2147483670" r:id="rId12"/>
    <p:sldLayoutId id="2147483665" r:id="rId13"/>
    <p:sldLayoutId id="2147483674" r:id="rId14"/>
    <p:sldLayoutId id="2147483683" r:id="rId15"/>
    <p:sldLayoutId id="2147483677" r:id="rId16"/>
    <p:sldLayoutId id="2147483679" r:id="rId17"/>
    <p:sldLayoutId id="2147483672" r:id="rId18"/>
    <p:sldLayoutId id="2147483673" r:id="rId19"/>
    <p:sldLayoutId id="2147483660" r:id="rId20"/>
    <p:sldLayoutId id="2147483661" r:id="rId21"/>
    <p:sldLayoutId id="2147483662" r:id="rId22"/>
    <p:sldLayoutId id="2147483664" r:id="rId23"/>
    <p:sldLayoutId id="2147483675" r:id="rId24"/>
    <p:sldLayoutId id="2147483676" r:id="rId25"/>
    <p:sldLayoutId id="2147483680" r:id="rId26"/>
    <p:sldLayoutId id="2147483681" r:id="rId27"/>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10.xml"/><Relationship Id="rId5" Type="http://schemas.openxmlformats.org/officeDocument/2006/relationships/image" Target="../media/image43.png"/><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22.xml"/><Relationship Id="rId1" Type="http://schemas.openxmlformats.org/officeDocument/2006/relationships/slideLayout" Target="../slideLayouts/slideLayout14.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3.xml"/><Relationship Id="rId1" Type="http://schemas.openxmlformats.org/officeDocument/2006/relationships/slideLayout" Target="../slideLayouts/slideLayout14.xml"/><Relationship Id="rId5" Type="http://schemas.openxmlformats.org/officeDocument/2006/relationships/image" Target="../media/image5.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1.xml"/><Relationship Id="rId1" Type="http://schemas.openxmlformats.org/officeDocument/2006/relationships/slideLayout" Target="../slideLayouts/slideLayout14.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6.xml"/><Relationship Id="rId1" Type="http://schemas.openxmlformats.org/officeDocument/2006/relationships/slideLayout" Target="../slideLayouts/slideLayout14.xm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4.xml"/><Relationship Id="rId4" Type="http://schemas.openxmlformats.org/officeDocument/2006/relationships/image" Target="../media/image58.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10427" y="4724400"/>
            <a:ext cx="2120207" cy="1768437"/>
          </a:xfrm>
          <a:prstGeom prst="rect">
            <a:avLst/>
          </a:prstGeom>
        </p:spPr>
      </p:pic>
      <p:sp>
        <p:nvSpPr>
          <p:cNvPr id="4" name="Rectangle 3"/>
          <p:cNvSpPr/>
          <p:nvPr/>
        </p:nvSpPr>
        <p:spPr>
          <a:xfrm>
            <a:off x="0" y="2527300"/>
            <a:ext cx="9220200" cy="1676400"/>
          </a:xfrm>
          <a:prstGeom prst="rect">
            <a:avLst/>
          </a:prstGeom>
          <a:solidFill>
            <a:schemeClr val="bg2">
              <a:alpha val="67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0" y="4127500"/>
            <a:ext cx="9220200" cy="152400"/>
          </a:xfrm>
          <a:prstGeom prst="rect">
            <a:avLst/>
          </a:prstGeom>
          <a:solidFill>
            <a:schemeClr val="tx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6477000" y="152401"/>
            <a:ext cx="2489906" cy="482599"/>
          </a:xfrm>
          <a:prstGeom prst="rect">
            <a:avLst/>
          </a:prstGeom>
        </p:spPr>
      </p:pic>
      <p:sp>
        <p:nvSpPr>
          <p:cNvPr id="5" name="Text Placeholder 10"/>
          <p:cNvSpPr txBox="1">
            <a:spLocks/>
          </p:cNvSpPr>
          <p:nvPr/>
        </p:nvSpPr>
        <p:spPr>
          <a:xfrm>
            <a:off x="0" y="2667000"/>
            <a:ext cx="9144000" cy="1371600"/>
          </a:xfrm>
          <a:prstGeom prst="rect">
            <a:avLst/>
          </a:prstGeom>
          <a:effectLst>
            <a:outerShdw blurRad="63500" sx="102000" sy="102000" algn="ctr" rotWithShape="0">
              <a:prstClr val="black">
                <a:alpha val="40000"/>
              </a:prstClr>
            </a:outerShdw>
          </a:effectLst>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Aft>
                <a:spcPts val="600"/>
              </a:spcAft>
              <a:buNone/>
            </a:pPr>
            <a:r>
              <a:rPr lang="en-US" kern="2400" spc="100" dirty="0" smtClean="0">
                <a:solidFill>
                  <a:schemeClr val="bg1"/>
                </a:solidFill>
                <a:latin typeface="News Gothic Std" pitchFamily="34" charset="0"/>
              </a:rPr>
              <a:t>MANEJANDO SU DINERO Y </a:t>
            </a:r>
            <a:r>
              <a:rPr lang="en-US" kern="2400" spc="102" dirty="0" smtClean="0">
                <a:solidFill>
                  <a:schemeClr val="bg1"/>
                </a:solidFill>
                <a:latin typeface="News Gothic Std" pitchFamily="34" charset="0"/>
              </a:rPr>
              <a:t>MÁS</a:t>
            </a:r>
          </a:p>
          <a:p>
            <a:pPr marL="0" indent="0" algn="ctr">
              <a:spcAft>
                <a:spcPts val="600"/>
              </a:spcAft>
              <a:buNone/>
            </a:pPr>
            <a:r>
              <a:rPr lang="en-US" sz="2400" kern="2400" spc="102" dirty="0" smtClean="0">
                <a:solidFill>
                  <a:schemeClr val="bg1"/>
                </a:solidFill>
                <a:latin typeface="News Gothic Std" pitchFamily="34" charset="0"/>
              </a:rPr>
              <a:t>PARA NAVEGADORES DEL CUIDADO DE LA SALUD</a:t>
            </a:r>
          </a:p>
          <a:p>
            <a:pPr marL="0" indent="0" algn="ctr">
              <a:spcAft>
                <a:spcPts val="600"/>
              </a:spcAft>
              <a:buNone/>
            </a:pPr>
            <a:r>
              <a:rPr lang="en-US" kern="2400" spc="100" dirty="0" smtClean="0">
                <a:solidFill>
                  <a:schemeClr val="bg1"/>
                </a:solidFill>
                <a:latin typeface="News Gothic Std" pitchFamily="34" charset="0"/>
              </a:rPr>
              <a:t> </a:t>
            </a:r>
            <a:endParaRPr lang="en-US" kern="2400" spc="100" dirty="0">
              <a:solidFill>
                <a:schemeClr val="bg1"/>
              </a:solidFill>
              <a:latin typeface="News Gothic Std" pitchFamily="34" charset="0"/>
            </a:endParaRPr>
          </a:p>
        </p:txBody>
      </p:sp>
    </p:spTree>
    <p:extLst>
      <p:ext uri="{BB962C8B-B14F-4D97-AF65-F5344CB8AC3E}">
        <p14:creationId xmlns:p14="http://schemas.microsoft.com/office/powerpoint/2010/main" val="11983064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57201" y="0"/>
            <a:ext cx="4564675" cy="6856807"/>
          </a:xfrm>
          <a:prstGeom prst="rect">
            <a:avLst/>
          </a:prstGeom>
        </p:spPr>
      </p:pic>
      <p:sp>
        <p:nvSpPr>
          <p:cNvPr id="7" name="Slide Number Placeholder 3"/>
          <p:cNvSpPr txBox="1">
            <a:spLocks/>
          </p:cNvSpPr>
          <p:nvPr/>
        </p:nvSpPr>
        <p:spPr>
          <a:xfrm>
            <a:off x="-228600" y="6553200"/>
            <a:ext cx="137160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4320"/>
            <a:fld id="{D1B90812-0B77-449E-AACC-F8C52DA348E8}" type="slidenum">
              <a:rPr lang="en-US" sz="1200" smtClean="0">
                <a:latin typeface="News Gothic Std" pitchFamily="34" charset="0"/>
              </a:rPr>
              <a:pPr marL="274320"/>
              <a:t>10</a:t>
            </a:fld>
            <a:endParaRPr lang="en-US" sz="1200" dirty="0">
              <a:latin typeface="News Gothic Std" pitchFamily="34" charset="0"/>
            </a:endParaRPr>
          </a:p>
        </p:txBody>
      </p:sp>
      <p:sp>
        <p:nvSpPr>
          <p:cNvPr id="8" name="Text Placeholder 1"/>
          <p:cNvSpPr>
            <a:spLocks noGrp="1"/>
          </p:cNvSpPr>
          <p:nvPr>
            <p:ph type="body" sz="quarter" idx="10"/>
          </p:nvPr>
        </p:nvSpPr>
        <p:spPr/>
        <p:txBody>
          <a:bodyPr/>
          <a:lstStyle/>
          <a:p>
            <a:pPr marL="0" indent="0">
              <a:buNone/>
            </a:pPr>
            <a:endParaRPr lang="en-US" dirty="0"/>
          </a:p>
          <a:p>
            <a:endParaRPr lang="en-US" dirty="0" smtClean="0"/>
          </a:p>
          <a:p>
            <a:endParaRPr lang="en-US" dirty="0"/>
          </a:p>
          <a:p>
            <a:pPr marL="0" lvl="0" indent="0">
              <a:buNone/>
            </a:pPr>
            <a:endParaRPr lang="en-US" dirty="0"/>
          </a:p>
          <a:p>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4078036967"/>
              </p:ext>
            </p:extLst>
          </p:nvPr>
        </p:nvGraphicFramePr>
        <p:xfrm>
          <a:off x="990601" y="609600"/>
          <a:ext cx="7772399" cy="3362472"/>
        </p:xfrm>
        <a:graphic>
          <a:graphicData uri="http://schemas.openxmlformats.org/drawingml/2006/table">
            <a:tbl>
              <a:tblPr firstRow="1" bandRow="1">
                <a:effectLst>
                  <a:outerShdw blurRad="63500" sx="102000" sy="102000" algn="ctr" rotWithShape="0">
                    <a:prstClr val="black">
                      <a:alpha val="40000"/>
                    </a:prstClr>
                  </a:outerShdw>
                </a:effectLst>
                <a:tableStyleId>{21E4AEA4-8DFA-4A89-87EB-49C32662AFE0}</a:tableStyleId>
              </a:tblPr>
              <a:tblGrid>
                <a:gridCol w="457200"/>
                <a:gridCol w="1143001"/>
                <a:gridCol w="1066798"/>
                <a:gridCol w="1066800"/>
                <a:gridCol w="838200"/>
                <a:gridCol w="762000"/>
                <a:gridCol w="1371600"/>
                <a:gridCol w="1066800"/>
              </a:tblGrid>
              <a:tr h="142179">
                <a:tc>
                  <a:txBody>
                    <a:bodyPr/>
                    <a:lstStyle/>
                    <a:p>
                      <a:pPr algn="r"/>
                      <a:r>
                        <a:rPr lang="en-US" sz="1000" dirty="0" smtClean="0">
                          <a:solidFill>
                            <a:schemeClr val="bg1"/>
                          </a:solidFill>
                          <a:latin typeface="News Gothic Std" pitchFamily="34" charset="0"/>
                        </a:rPr>
                        <a:t>DÍA</a:t>
                      </a:r>
                      <a:endParaRPr lang="en-US" sz="1000" dirty="0">
                        <a:solidFill>
                          <a:schemeClr val="bg1"/>
                        </a:solidFill>
                        <a:latin typeface="News Gothic Std" pitchFamily="34" charset="0"/>
                      </a:endParaRPr>
                    </a:p>
                  </a:txBody>
                  <a:tcPr>
                    <a:lnL w="12700" cap="flat" cmpd="sng" algn="ctr">
                      <a:no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000" dirty="0" smtClean="0">
                          <a:solidFill>
                            <a:schemeClr val="bg1"/>
                          </a:solidFill>
                          <a:latin typeface="News Gothic Std" pitchFamily="34" charset="0"/>
                        </a:rPr>
                        <a:t>MEDICINAS</a:t>
                      </a:r>
                      <a:r>
                        <a:rPr lang="en-US" sz="1000" baseline="0" dirty="0" smtClean="0">
                          <a:solidFill>
                            <a:schemeClr val="bg1"/>
                          </a:solidFill>
                          <a:latin typeface="News Gothic Std" pitchFamily="34" charset="0"/>
                        </a:rPr>
                        <a:t> RECETADAS</a:t>
                      </a:r>
                      <a:endParaRPr lang="en-US" sz="1000" dirty="0">
                        <a:solidFill>
                          <a:schemeClr val="bg1"/>
                        </a:solidFill>
                        <a:latin typeface="News Gothic Std" pitchFamily="34" charset="0"/>
                      </a:endParaRP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000" baseline="0" dirty="0" smtClean="0">
                          <a:solidFill>
                            <a:schemeClr val="bg1"/>
                          </a:solidFill>
                          <a:latin typeface="News Gothic Std" pitchFamily="34" charset="0"/>
                        </a:rPr>
                        <a:t>VIVIENDA/SERVICIOS</a:t>
                      </a:r>
                      <a:endParaRPr lang="en-US" sz="1000" dirty="0">
                        <a:solidFill>
                          <a:schemeClr val="bg1"/>
                        </a:solidFill>
                        <a:latin typeface="News Gothic Std" pitchFamily="34" charset="0"/>
                      </a:endParaRP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000" dirty="0" smtClean="0">
                          <a:solidFill>
                            <a:schemeClr val="bg1"/>
                          </a:solidFill>
                          <a:latin typeface="News Gothic Std" pitchFamily="34" charset="0"/>
                        </a:rPr>
                        <a:t>SEGUROS</a:t>
                      </a:r>
                      <a:endParaRPr lang="en-US" sz="1000" dirty="0">
                        <a:solidFill>
                          <a:schemeClr val="bg1"/>
                        </a:solidFill>
                        <a:latin typeface="News Gothic Std" pitchFamily="34" charset="0"/>
                      </a:endParaRP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000" dirty="0" smtClean="0">
                          <a:solidFill>
                            <a:schemeClr val="bg1"/>
                          </a:solidFill>
                          <a:latin typeface="News Gothic Std" pitchFamily="34" charset="0"/>
                        </a:rPr>
                        <a:t>DÉBITOS</a:t>
                      </a:r>
                      <a:endParaRPr lang="en-US" sz="1000" dirty="0">
                        <a:solidFill>
                          <a:schemeClr val="bg1"/>
                        </a:solidFill>
                        <a:latin typeface="News Gothic Std" pitchFamily="34" charset="0"/>
                      </a:endParaRP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000" dirty="0" smtClean="0">
                          <a:solidFill>
                            <a:schemeClr val="bg1"/>
                          </a:solidFill>
                          <a:latin typeface="News Gothic Std" pitchFamily="34" charset="0"/>
                        </a:rPr>
                        <a:t>COMIDA</a:t>
                      </a:r>
                      <a:endParaRPr lang="en-US" sz="1000" dirty="0">
                        <a:solidFill>
                          <a:schemeClr val="bg1"/>
                        </a:solidFill>
                        <a:latin typeface="News Gothic Std" pitchFamily="34" charset="0"/>
                      </a:endParaRP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000" dirty="0" smtClean="0">
                          <a:solidFill>
                            <a:schemeClr val="bg1"/>
                          </a:solidFill>
                          <a:latin typeface="News Gothic Std" pitchFamily="34" charset="0"/>
                        </a:rPr>
                        <a:t>PAGOS DE VEHÍCULO</a:t>
                      </a:r>
                      <a:endParaRPr lang="en-US" sz="1000" dirty="0">
                        <a:solidFill>
                          <a:schemeClr val="bg1"/>
                        </a:solidFill>
                        <a:latin typeface="News Gothic Std" pitchFamily="34" charset="0"/>
                      </a:endParaRP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000" dirty="0" smtClean="0">
                          <a:solidFill>
                            <a:schemeClr val="bg1"/>
                          </a:solidFill>
                          <a:latin typeface="News Gothic Std" pitchFamily="34" charset="0"/>
                        </a:rPr>
                        <a:t>COSTOS</a:t>
                      </a:r>
                      <a:r>
                        <a:rPr lang="en-US" sz="1000" baseline="0" dirty="0" smtClean="0">
                          <a:solidFill>
                            <a:schemeClr val="bg1"/>
                          </a:solidFill>
                          <a:latin typeface="News Gothic Std" pitchFamily="34" charset="0"/>
                        </a:rPr>
                        <a:t> DE SALUD</a:t>
                      </a:r>
                      <a:endParaRPr lang="en-US" sz="1000" dirty="0">
                        <a:solidFill>
                          <a:schemeClr val="bg1"/>
                        </a:solidFill>
                        <a:latin typeface="News Gothic Std" pitchFamily="34" charset="0"/>
                      </a:endParaRPr>
                    </a:p>
                  </a:txBody>
                  <a:tcPr>
                    <a:lnL w="12700" cap="flat" cmpd="sng" algn="ctr">
                      <a:solidFill>
                        <a:schemeClr val="tx1">
                          <a:lumMod val="75000"/>
                          <a:lumOff val="2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r>
              <a:tr h="370779">
                <a:tc>
                  <a:txBody>
                    <a:bodyPr/>
                    <a:lstStyle/>
                    <a:p>
                      <a:pPr algn="r"/>
                      <a:r>
                        <a:rPr lang="en-US" dirty="0" smtClean="0">
                          <a:solidFill>
                            <a:schemeClr val="tx1">
                              <a:lumMod val="75000"/>
                              <a:lumOff val="25000"/>
                            </a:schemeClr>
                          </a:solidFill>
                          <a:latin typeface="News Gothic Std" pitchFamily="34" charset="0"/>
                        </a:rPr>
                        <a:t>1</a:t>
                      </a:r>
                      <a:endParaRPr lang="en-US" dirty="0">
                        <a:solidFill>
                          <a:schemeClr val="tx1">
                            <a:lumMod val="75000"/>
                            <a:lumOff val="25000"/>
                          </a:schemeClr>
                        </a:solidFill>
                        <a:latin typeface="News Gothic Std" pitchFamily="34" charset="0"/>
                      </a:endParaRPr>
                    </a:p>
                  </a:txBody>
                  <a:tcPr>
                    <a:lnL w="12700" cap="flat" cmpd="sng" algn="ctr">
                      <a:no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endParaRPr lang="en-US" dirty="0">
                        <a:latin typeface="News Gothic Std" pitchFamily="34" charset="0"/>
                      </a:endParaRP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dirty="0" smtClean="0">
                          <a:latin typeface="News Gothic Std" pitchFamily="34" charset="0"/>
                        </a:rPr>
                        <a:t>$ 1,600</a:t>
                      </a:r>
                      <a:endParaRPr lang="en-US" dirty="0">
                        <a:latin typeface="News Gothic Std" pitchFamily="34" charset="0"/>
                      </a:endParaRP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endParaRPr lang="en-US" dirty="0">
                        <a:latin typeface="News Gothic Std" pitchFamily="34" charset="0"/>
                      </a:endParaRP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endParaRPr lang="en-US" dirty="0">
                        <a:latin typeface="News Gothic Std" pitchFamily="34" charset="0"/>
                      </a:endParaRP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endParaRPr lang="en-US" dirty="0">
                        <a:latin typeface="News Gothic Std" pitchFamily="34" charset="0"/>
                      </a:endParaRP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latin typeface="News Gothic Std" pitchFamily="34" charset="0"/>
                      </a:endParaRP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endParaRPr lang="en-US" dirty="0">
                        <a:latin typeface="News Gothic Std" pitchFamily="34" charset="0"/>
                      </a:endParaRPr>
                    </a:p>
                  </a:txBody>
                  <a:tcPr>
                    <a:lnL w="12700" cap="flat" cmpd="sng" algn="ctr">
                      <a:solidFill>
                        <a:schemeClr val="tx1">
                          <a:lumMod val="75000"/>
                          <a:lumOff val="2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r h="370779">
                <a:tc>
                  <a:txBody>
                    <a:bodyPr/>
                    <a:lstStyle/>
                    <a:p>
                      <a:pPr algn="r"/>
                      <a:r>
                        <a:rPr lang="en-US" dirty="0" smtClean="0">
                          <a:solidFill>
                            <a:schemeClr val="tx1">
                              <a:lumMod val="75000"/>
                              <a:lumOff val="25000"/>
                            </a:schemeClr>
                          </a:solidFill>
                          <a:latin typeface="News Gothic Std" pitchFamily="34" charset="0"/>
                        </a:rPr>
                        <a:t>2</a:t>
                      </a:r>
                      <a:endParaRPr lang="en-US" dirty="0">
                        <a:solidFill>
                          <a:schemeClr val="tx1">
                            <a:lumMod val="75000"/>
                            <a:lumOff val="25000"/>
                          </a:schemeClr>
                        </a:solidFill>
                        <a:latin typeface="News Gothic Std" pitchFamily="34" charset="0"/>
                      </a:endParaRPr>
                    </a:p>
                  </a:txBody>
                  <a:tcPr>
                    <a:lnL w="12700" cap="flat" cmpd="sng" algn="ctr">
                      <a:no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News Gothic Std" pitchFamily="34" charset="0"/>
                        </a:rPr>
                        <a:t>$ 100</a:t>
                      </a: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latin typeface="News Gothic Std" pitchFamily="34" charset="0"/>
                      </a:endParaRP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latin typeface="News Gothic Std" pitchFamily="34" charset="0"/>
                      </a:endParaRP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latin typeface="News Gothic Std" pitchFamily="34" charset="0"/>
                      </a:endParaRP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latin typeface="News Gothic Std" pitchFamily="34" charset="0"/>
                      </a:endParaRP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latin typeface="News Gothic Std" pitchFamily="34" charset="0"/>
                      </a:endParaRP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latin typeface="News Gothic Std" pitchFamily="34" charset="0"/>
                      </a:endParaRPr>
                    </a:p>
                  </a:txBody>
                  <a:tcPr>
                    <a:lnL w="12700" cap="flat" cmpd="sng" algn="ctr">
                      <a:solidFill>
                        <a:schemeClr val="tx1">
                          <a:lumMod val="75000"/>
                          <a:lumOff val="2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779">
                <a:tc>
                  <a:txBody>
                    <a:bodyPr/>
                    <a:lstStyle/>
                    <a:p>
                      <a:pPr algn="r"/>
                      <a:r>
                        <a:rPr lang="en-US" dirty="0" smtClean="0">
                          <a:solidFill>
                            <a:schemeClr val="tx1">
                              <a:lumMod val="75000"/>
                              <a:lumOff val="25000"/>
                            </a:schemeClr>
                          </a:solidFill>
                          <a:latin typeface="News Gothic Std" pitchFamily="34" charset="0"/>
                        </a:rPr>
                        <a:t>3</a:t>
                      </a:r>
                      <a:endParaRPr lang="en-US" dirty="0">
                        <a:solidFill>
                          <a:schemeClr val="tx1">
                            <a:lumMod val="75000"/>
                            <a:lumOff val="25000"/>
                          </a:schemeClr>
                        </a:solidFill>
                        <a:latin typeface="News Gothic Std" pitchFamily="34" charset="0"/>
                      </a:endParaRPr>
                    </a:p>
                  </a:txBody>
                  <a:tcPr>
                    <a:lnL w="12700" cap="flat" cmpd="sng" algn="ctr">
                      <a:no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endParaRPr lang="en-US" dirty="0">
                        <a:latin typeface="News Gothic Std" pitchFamily="34" charset="0"/>
                      </a:endParaRP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endParaRPr lang="en-US" dirty="0">
                        <a:latin typeface="News Gothic Std" pitchFamily="34" charset="0"/>
                      </a:endParaRP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endParaRPr lang="en-US" dirty="0">
                        <a:latin typeface="News Gothic Std" pitchFamily="34" charset="0"/>
                      </a:endParaRP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endParaRPr lang="en-US" dirty="0">
                        <a:latin typeface="News Gothic Std" pitchFamily="34" charset="0"/>
                      </a:endParaRP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dirty="0" smtClean="0">
                          <a:latin typeface="News Gothic Std" pitchFamily="34" charset="0"/>
                        </a:rPr>
                        <a:t>$300</a:t>
                      </a:r>
                      <a:endParaRPr lang="en-US" dirty="0">
                        <a:latin typeface="News Gothic Std" pitchFamily="34" charset="0"/>
                      </a:endParaRP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endParaRPr lang="en-US" dirty="0">
                        <a:latin typeface="News Gothic Std" pitchFamily="34" charset="0"/>
                      </a:endParaRP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endParaRPr lang="en-US" dirty="0">
                        <a:latin typeface="News Gothic Std" pitchFamily="34" charset="0"/>
                      </a:endParaRPr>
                    </a:p>
                  </a:txBody>
                  <a:tcPr>
                    <a:lnL w="12700" cap="flat" cmpd="sng" algn="ctr">
                      <a:solidFill>
                        <a:schemeClr val="tx1">
                          <a:lumMod val="75000"/>
                          <a:lumOff val="2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r h="370779">
                <a:tc>
                  <a:txBody>
                    <a:bodyPr/>
                    <a:lstStyle/>
                    <a:p>
                      <a:pPr algn="r"/>
                      <a:r>
                        <a:rPr lang="en-US" dirty="0" smtClean="0">
                          <a:solidFill>
                            <a:schemeClr val="tx1">
                              <a:lumMod val="75000"/>
                              <a:lumOff val="25000"/>
                            </a:schemeClr>
                          </a:solidFill>
                          <a:latin typeface="News Gothic Std" pitchFamily="34" charset="0"/>
                        </a:rPr>
                        <a:t>4</a:t>
                      </a:r>
                      <a:endParaRPr lang="en-US" dirty="0">
                        <a:solidFill>
                          <a:schemeClr val="tx1">
                            <a:lumMod val="75000"/>
                            <a:lumOff val="25000"/>
                          </a:schemeClr>
                        </a:solidFill>
                        <a:latin typeface="News Gothic Std" pitchFamily="34" charset="0"/>
                      </a:endParaRPr>
                    </a:p>
                  </a:txBody>
                  <a:tcPr>
                    <a:lnL w="12700" cap="flat" cmpd="sng" algn="ctr">
                      <a:no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latin typeface="News Gothic Std" pitchFamily="34" charset="0"/>
                      </a:endParaRP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latin typeface="News Gothic Std" pitchFamily="34" charset="0"/>
                      </a:endParaRP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News Gothic Std" pitchFamily="34" charset="0"/>
                        </a:rPr>
                        <a:t>$ 250</a:t>
                      </a: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latin typeface="News Gothic Std" pitchFamily="34" charset="0"/>
                      </a:endParaRP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latin typeface="News Gothic Std" pitchFamily="34" charset="0"/>
                      </a:endParaRP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latin typeface="News Gothic Std" pitchFamily="34" charset="0"/>
                      </a:endParaRP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latin typeface="News Gothic Std" pitchFamily="34" charset="0"/>
                      </a:endParaRPr>
                    </a:p>
                  </a:txBody>
                  <a:tcPr>
                    <a:lnL w="12700" cap="flat" cmpd="sng" algn="ctr">
                      <a:solidFill>
                        <a:schemeClr val="tx1">
                          <a:lumMod val="75000"/>
                          <a:lumOff val="2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779">
                <a:tc>
                  <a:txBody>
                    <a:bodyPr/>
                    <a:lstStyle/>
                    <a:p>
                      <a:pPr algn="r"/>
                      <a:r>
                        <a:rPr lang="en-US" dirty="0" smtClean="0">
                          <a:solidFill>
                            <a:schemeClr val="tx1">
                              <a:lumMod val="75000"/>
                              <a:lumOff val="25000"/>
                            </a:schemeClr>
                          </a:solidFill>
                          <a:latin typeface="News Gothic Std" pitchFamily="34" charset="0"/>
                        </a:rPr>
                        <a:t>5</a:t>
                      </a:r>
                      <a:endParaRPr lang="en-US" dirty="0">
                        <a:solidFill>
                          <a:schemeClr val="tx1">
                            <a:lumMod val="75000"/>
                            <a:lumOff val="25000"/>
                          </a:schemeClr>
                        </a:solidFill>
                        <a:latin typeface="News Gothic Std" pitchFamily="34" charset="0"/>
                      </a:endParaRPr>
                    </a:p>
                  </a:txBody>
                  <a:tcPr>
                    <a:lnL w="12700" cap="flat" cmpd="sng" algn="ctr">
                      <a:no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endParaRPr lang="en-US" dirty="0">
                        <a:latin typeface="News Gothic Std" pitchFamily="34" charset="0"/>
                      </a:endParaRP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endParaRPr lang="en-US" dirty="0">
                        <a:latin typeface="News Gothic Std" pitchFamily="34" charset="0"/>
                      </a:endParaRP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endParaRPr lang="en-US" dirty="0">
                        <a:latin typeface="News Gothic Std" pitchFamily="34" charset="0"/>
                      </a:endParaRP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endParaRPr lang="en-US" dirty="0">
                        <a:latin typeface="News Gothic Std" pitchFamily="34" charset="0"/>
                      </a:endParaRP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endParaRPr lang="en-US" dirty="0">
                        <a:latin typeface="News Gothic Std" pitchFamily="34" charset="0"/>
                      </a:endParaRP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endParaRPr lang="en-US" dirty="0">
                        <a:latin typeface="News Gothic Std" pitchFamily="34" charset="0"/>
                      </a:endParaRP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dirty="0" smtClean="0">
                          <a:latin typeface="News Gothic Std" pitchFamily="34" charset="0"/>
                        </a:rPr>
                        <a:t>$</a:t>
                      </a:r>
                      <a:r>
                        <a:rPr lang="en-US" dirty="0" smtClean="0">
                          <a:solidFill>
                            <a:schemeClr val="tx1"/>
                          </a:solidFill>
                          <a:latin typeface="News Gothic Std" pitchFamily="34" charset="0"/>
                        </a:rPr>
                        <a:t>500</a:t>
                      </a:r>
                      <a:endParaRPr lang="en-US" dirty="0">
                        <a:solidFill>
                          <a:schemeClr val="tx1"/>
                        </a:solidFill>
                        <a:latin typeface="News Gothic Std" pitchFamily="34" charset="0"/>
                      </a:endParaRPr>
                    </a:p>
                  </a:txBody>
                  <a:tcPr>
                    <a:lnL w="12700" cap="flat" cmpd="sng" algn="ctr">
                      <a:solidFill>
                        <a:schemeClr val="tx1">
                          <a:lumMod val="75000"/>
                          <a:lumOff val="2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r h="370779">
                <a:tc>
                  <a:txBody>
                    <a:bodyPr/>
                    <a:lstStyle/>
                    <a:p>
                      <a:pPr algn="r"/>
                      <a:r>
                        <a:rPr lang="en-US" dirty="0" smtClean="0">
                          <a:solidFill>
                            <a:schemeClr val="tx1">
                              <a:lumMod val="75000"/>
                              <a:lumOff val="25000"/>
                            </a:schemeClr>
                          </a:solidFill>
                          <a:latin typeface="News Gothic Std" pitchFamily="34" charset="0"/>
                        </a:rPr>
                        <a:t>6</a:t>
                      </a:r>
                      <a:endParaRPr lang="en-US" dirty="0">
                        <a:solidFill>
                          <a:schemeClr val="tx1">
                            <a:lumMod val="75000"/>
                            <a:lumOff val="25000"/>
                          </a:schemeClr>
                        </a:solidFill>
                        <a:latin typeface="News Gothic Std" pitchFamily="34" charset="0"/>
                      </a:endParaRPr>
                    </a:p>
                  </a:txBody>
                  <a:tcPr>
                    <a:lnL w="12700" cap="flat" cmpd="sng" algn="ctr">
                      <a:no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latin typeface="News Gothic Std" pitchFamily="34" charset="0"/>
                      </a:endParaRP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latin typeface="News Gothic Std" pitchFamily="34" charset="0"/>
                      </a:endParaRP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latin typeface="News Gothic Std" pitchFamily="34" charset="0"/>
                      </a:endParaRP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latin typeface="News Gothic Std" pitchFamily="34" charset="0"/>
                      </a:endParaRP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latin typeface="News Gothic Std" pitchFamily="34" charset="0"/>
                      </a:endParaRP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News Gothic Std" pitchFamily="34" charset="0"/>
                        </a:rPr>
                        <a:t>$450</a:t>
                      </a: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latin typeface="News Gothic Std" pitchFamily="34" charset="0"/>
                      </a:endParaRPr>
                    </a:p>
                  </a:txBody>
                  <a:tcPr>
                    <a:lnL w="12700" cap="flat" cmpd="sng" algn="ctr">
                      <a:solidFill>
                        <a:schemeClr val="tx1">
                          <a:lumMod val="75000"/>
                          <a:lumOff val="2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779">
                <a:tc>
                  <a:txBody>
                    <a:bodyPr/>
                    <a:lstStyle/>
                    <a:p>
                      <a:pPr algn="r"/>
                      <a:r>
                        <a:rPr lang="en-US" dirty="0" smtClean="0">
                          <a:solidFill>
                            <a:schemeClr val="tx1">
                              <a:lumMod val="75000"/>
                              <a:lumOff val="25000"/>
                            </a:schemeClr>
                          </a:solidFill>
                          <a:latin typeface="News Gothic Std" pitchFamily="34" charset="0"/>
                        </a:rPr>
                        <a:t>7</a:t>
                      </a:r>
                      <a:endParaRPr lang="en-US" dirty="0">
                        <a:solidFill>
                          <a:schemeClr val="tx1">
                            <a:lumMod val="75000"/>
                            <a:lumOff val="25000"/>
                          </a:schemeClr>
                        </a:solidFill>
                        <a:latin typeface="News Gothic Std" pitchFamily="34" charset="0"/>
                      </a:endParaRPr>
                    </a:p>
                  </a:txBody>
                  <a:tcPr>
                    <a:lnL w="12700" cap="flat" cmpd="sng" algn="ctr">
                      <a:no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endParaRPr lang="en-US" dirty="0">
                        <a:latin typeface="News Gothic Std" pitchFamily="34" charset="0"/>
                      </a:endParaRP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endParaRPr lang="en-US" dirty="0">
                        <a:latin typeface="News Gothic Std" pitchFamily="34" charset="0"/>
                      </a:endParaRP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endParaRPr lang="en-US" dirty="0">
                        <a:latin typeface="News Gothic Std" pitchFamily="34" charset="0"/>
                      </a:endParaRP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r>
                        <a:rPr lang="en-US" dirty="0" smtClean="0">
                          <a:latin typeface="News Gothic Std" pitchFamily="34" charset="0"/>
                        </a:rPr>
                        <a:t>$75</a:t>
                      </a:r>
                      <a:endParaRPr lang="en-US" dirty="0">
                        <a:latin typeface="News Gothic Std" pitchFamily="34" charset="0"/>
                      </a:endParaRP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endParaRPr lang="en-US" dirty="0">
                        <a:latin typeface="News Gothic Std" pitchFamily="34" charset="0"/>
                      </a:endParaRP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endParaRPr lang="en-US" dirty="0">
                        <a:latin typeface="News Gothic Std" pitchFamily="34" charset="0"/>
                      </a:endParaRP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a:endParaRPr lang="en-US" dirty="0">
                        <a:latin typeface="News Gothic Std" pitchFamily="34" charset="0"/>
                      </a:endParaRPr>
                    </a:p>
                  </a:txBody>
                  <a:tcPr>
                    <a:lnL w="12700" cap="flat" cmpd="sng" algn="ctr">
                      <a:solidFill>
                        <a:schemeClr val="tx1">
                          <a:lumMod val="75000"/>
                          <a:lumOff val="2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r h="370779">
                <a:tc>
                  <a:txBody>
                    <a:bodyPr/>
                    <a:lstStyle/>
                    <a:p>
                      <a:pPr algn="r"/>
                      <a:r>
                        <a:rPr lang="en-US" dirty="0" smtClean="0">
                          <a:solidFill>
                            <a:schemeClr val="tx1">
                              <a:lumMod val="75000"/>
                              <a:lumOff val="25000"/>
                            </a:schemeClr>
                          </a:solidFill>
                          <a:latin typeface="News Gothic Std" pitchFamily="34" charset="0"/>
                        </a:rPr>
                        <a:t>8</a:t>
                      </a:r>
                      <a:endParaRPr lang="en-US" dirty="0">
                        <a:solidFill>
                          <a:schemeClr val="tx1">
                            <a:lumMod val="75000"/>
                            <a:lumOff val="25000"/>
                          </a:schemeClr>
                        </a:solidFill>
                        <a:latin typeface="News Gothic Std" pitchFamily="34" charset="0"/>
                      </a:endParaRPr>
                    </a:p>
                  </a:txBody>
                  <a:tcPr>
                    <a:lnL w="12700" cap="flat" cmpd="sng" algn="ctr">
                      <a:no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smtClean="0">
                          <a:latin typeface="News Gothic Std" pitchFamily="34" charset="0"/>
                        </a:rPr>
                        <a:t>$ 50</a:t>
                      </a:r>
                      <a:endParaRPr lang="en-US" dirty="0">
                        <a:latin typeface="News Gothic Std" pitchFamily="34" charset="0"/>
                      </a:endParaRP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latin typeface="News Gothic Std" pitchFamily="34" charset="0"/>
                      </a:endParaRP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latin typeface="News Gothic Std" pitchFamily="34" charset="0"/>
                      </a:endParaRP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latin typeface="News Gothic Std" pitchFamily="34" charset="0"/>
                      </a:endParaRP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latin typeface="News Gothic Std" pitchFamily="34" charset="0"/>
                      </a:endParaRP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latin typeface="News Gothic Std" pitchFamily="34" charset="0"/>
                      </a:endParaRP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latin typeface="News Gothic Std" pitchFamily="34" charset="0"/>
                      </a:endParaRPr>
                    </a:p>
                  </a:txBody>
                  <a:tcPr>
                    <a:lnL w="12700" cap="flat" cmpd="sng" algn="ctr">
                      <a:solidFill>
                        <a:schemeClr val="tx1">
                          <a:lumMod val="75000"/>
                          <a:lumOff val="2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9" name="Text Placeholder 1"/>
          <p:cNvSpPr>
            <a:spLocks noGrp="1"/>
          </p:cNvSpPr>
          <p:nvPr>
            <p:ph type="body" sz="quarter" idx="11"/>
          </p:nvPr>
        </p:nvSpPr>
        <p:spPr>
          <a:xfrm>
            <a:off x="3982496" y="4419600"/>
            <a:ext cx="4704304" cy="1676400"/>
          </a:xfrm>
        </p:spPr>
        <p:txBody>
          <a:bodyPr>
            <a:noAutofit/>
          </a:bodyPr>
          <a:lstStyle/>
          <a:p>
            <a:r>
              <a:rPr lang="es-ES_tradnl" sz="3600" b="1" dirty="0" smtClean="0">
                <a:solidFill>
                  <a:schemeClr val="tx2"/>
                </a:solidFill>
                <a:latin typeface="News Gothic Std" pitchFamily="34" charset="0"/>
              </a:rPr>
              <a:t>¿A dónde se va su dinero?</a:t>
            </a:r>
            <a:endParaRPr lang="es-ES_tradnl" sz="3600" b="1" dirty="0">
              <a:solidFill>
                <a:schemeClr val="tx2"/>
              </a:solidFill>
              <a:latin typeface="News Gothic Std" pitchFamily="34" charset="0"/>
            </a:endParaRPr>
          </a:p>
        </p:txBody>
      </p:sp>
    </p:spTree>
    <p:extLst>
      <p:ext uri="{BB962C8B-B14F-4D97-AF65-F5344CB8AC3E}">
        <p14:creationId xmlns:p14="http://schemas.microsoft.com/office/powerpoint/2010/main" val="4257852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75153"/>
            <a:ext cx="5495192" cy="6855906"/>
          </a:xfrm>
          <a:prstGeom prst="rect">
            <a:avLst/>
          </a:prstGeom>
        </p:spPr>
      </p:pic>
      <p:sp>
        <p:nvSpPr>
          <p:cNvPr id="6" name="Text Placeholder 5"/>
          <p:cNvSpPr>
            <a:spLocks noGrp="1"/>
          </p:cNvSpPr>
          <p:nvPr>
            <p:ph type="body" sz="quarter" idx="10"/>
          </p:nvPr>
        </p:nvSpPr>
        <p:spPr>
          <a:xfrm>
            <a:off x="3733800" y="1762124"/>
            <a:ext cx="8229600" cy="1666876"/>
          </a:xfrm>
        </p:spPr>
        <p:txBody>
          <a:bodyPr/>
          <a:lstStyle/>
          <a:p>
            <a:r>
              <a:rPr lang="es-ES_tradnl" sz="9000" b="1" dirty="0" smtClean="0">
                <a:solidFill>
                  <a:schemeClr val="accent3"/>
                </a:solidFill>
                <a:latin typeface="News Gothic Std" pitchFamily="34" charset="0"/>
              </a:rPr>
              <a:t>ingresos</a:t>
            </a:r>
            <a:endParaRPr lang="es-ES_tradnl" sz="9000" b="1" dirty="0">
              <a:solidFill>
                <a:schemeClr val="accent3"/>
              </a:solidFill>
              <a:latin typeface="News Gothic Std" pitchFamily="34" charset="0"/>
            </a:endParaRPr>
          </a:p>
        </p:txBody>
      </p:sp>
      <p:sp>
        <p:nvSpPr>
          <p:cNvPr id="5" name="Slide Number Placeholder 3"/>
          <p:cNvSpPr txBox="1">
            <a:spLocks/>
          </p:cNvSpPr>
          <p:nvPr/>
        </p:nvSpPr>
        <p:spPr>
          <a:xfrm>
            <a:off x="-228600" y="6553200"/>
            <a:ext cx="137160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4320"/>
            <a:fld id="{D1B90812-0B77-449E-AACC-F8C52DA348E8}" type="slidenum">
              <a:rPr lang="en-US" sz="1200" smtClean="0">
                <a:latin typeface="News Gothic Std" pitchFamily="34" charset="0"/>
              </a:rPr>
              <a:pPr marL="274320"/>
              <a:t>11</a:t>
            </a:fld>
            <a:endParaRPr lang="en-US" sz="1200" dirty="0">
              <a:latin typeface="News Gothic Std" pitchFamily="34" charset="0"/>
            </a:endParaRPr>
          </a:p>
        </p:txBody>
      </p:sp>
      <p:sp>
        <p:nvSpPr>
          <p:cNvPr id="7" name="Rectangle 6"/>
          <p:cNvSpPr/>
          <p:nvPr/>
        </p:nvSpPr>
        <p:spPr>
          <a:xfrm>
            <a:off x="4114800" y="1524000"/>
            <a:ext cx="4648200" cy="707886"/>
          </a:xfrm>
          <a:prstGeom prst="rect">
            <a:avLst/>
          </a:prstGeom>
        </p:spPr>
        <p:txBody>
          <a:bodyPr wrap="square">
            <a:spAutoFit/>
          </a:bodyPr>
          <a:lstStyle/>
          <a:p>
            <a:r>
              <a:rPr lang="es-ES_tradnl" sz="4000" dirty="0" smtClean="0">
                <a:solidFill>
                  <a:schemeClr val="accent3"/>
                </a:solidFill>
                <a:latin typeface="News Gothic Std" pitchFamily="34" charset="0"/>
              </a:rPr>
              <a:t>Aumente sus </a:t>
            </a:r>
            <a:endParaRPr lang="es-ES_tradnl" sz="4000" dirty="0">
              <a:solidFill>
                <a:schemeClr val="accent3"/>
              </a:solidFill>
              <a:latin typeface="News Gothic Std" pitchFamily="34" charset="0"/>
            </a:endParaRPr>
          </a:p>
        </p:txBody>
      </p:sp>
    </p:spTree>
    <p:extLst>
      <p:ext uri="{BB962C8B-B14F-4D97-AF65-F5344CB8AC3E}">
        <p14:creationId xmlns:p14="http://schemas.microsoft.com/office/powerpoint/2010/main" val="30804279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124200" y="1249740"/>
            <a:ext cx="8077200" cy="1569660"/>
          </a:xfrm>
          <a:prstGeom prst="rect">
            <a:avLst/>
          </a:prstGeom>
        </p:spPr>
        <p:txBody>
          <a:bodyPr wrap="square">
            <a:spAutoFit/>
          </a:bodyPr>
          <a:lstStyle/>
          <a:p>
            <a:r>
              <a:rPr lang="es-ES_tradnl" sz="9600" b="1" dirty="0" smtClean="0">
                <a:solidFill>
                  <a:schemeClr val="accent2"/>
                </a:solidFill>
                <a:latin typeface="News Gothic Std" pitchFamily="34" charset="0"/>
              </a:rPr>
              <a:t>gastos</a:t>
            </a:r>
            <a:endParaRPr lang="es-ES_tradnl" sz="9600" b="1" dirty="0">
              <a:solidFill>
                <a:schemeClr val="accent2"/>
              </a:solidFill>
              <a:latin typeface="News Gothic Std" pitchFamily="34" charset="0"/>
            </a:endParaRPr>
          </a:p>
        </p:txBody>
      </p:sp>
      <p:pic>
        <p:nvPicPr>
          <p:cNvPr id="9" name="Picture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4521199" cy="6781800"/>
          </a:xfrm>
          <a:prstGeom prst="rect">
            <a:avLst/>
          </a:prstGeom>
        </p:spPr>
      </p:pic>
      <p:sp>
        <p:nvSpPr>
          <p:cNvPr id="10" name="Rectangle 9"/>
          <p:cNvSpPr/>
          <p:nvPr/>
        </p:nvSpPr>
        <p:spPr>
          <a:xfrm>
            <a:off x="3810000" y="1044714"/>
            <a:ext cx="4648200" cy="707886"/>
          </a:xfrm>
          <a:prstGeom prst="rect">
            <a:avLst/>
          </a:prstGeom>
        </p:spPr>
        <p:txBody>
          <a:bodyPr wrap="square">
            <a:spAutoFit/>
          </a:bodyPr>
          <a:lstStyle/>
          <a:p>
            <a:r>
              <a:rPr lang="es-ES_tradnl" sz="4000" dirty="0" smtClean="0">
                <a:solidFill>
                  <a:schemeClr val="accent2"/>
                </a:solidFill>
                <a:latin typeface="News Gothic Std" pitchFamily="34" charset="0"/>
              </a:rPr>
              <a:t>Conozca sus</a:t>
            </a:r>
            <a:endParaRPr lang="es-ES_tradnl" sz="4000" dirty="0">
              <a:solidFill>
                <a:schemeClr val="accent2"/>
              </a:solidFill>
              <a:latin typeface="News Gothic Std" pitchFamily="34" charset="0"/>
            </a:endParaRPr>
          </a:p>
        </p:txBody>
      </p:sp>
      <p:sp>
        <p:nvSpPr>
          <p:cNvPr id="5" name="Slide Number Placeholder 3"/>
          <p:cNvSpPr txBox="1">
            <a:spLocks/>
          </p:cNvSpPr>
          <p:nvPr/>
        </p:nvSpPr>
        <p:spPr>
          <a:xfrm>
            <a:off x="-228600" y="6553200"/>
            <a:ext cx="137160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4320"/>
            <a:fld id="{D1B90812-0B77-449E-AACC-F8C52DA348E8}" type="slidenum">
              <a:rPr lang="en-US" sz="1200" smtClean="0">
                <a:solidFill>
                  <a:schemeClr val="bg1"/>
                </a:solidFill>
                <a:latin typeface="News Gothic Std" pitchFamily="34" charset="0"/>
              </a:rPr>
              <a:pPr marL="274320"/>
              <a:t>12</a:t>
            </a:fld>
            <a:endParaRPr lang="en-US" sz="1200" dirty="0">
              <a:solidFill>
                <a:schemeClr val="bg1"/>
              </a:solidFill>
              <a:latin typeface="News Gothic Std" pitchFamily="34" charset="0"/>
            </a:endParaRPr>
          </a:p>
        </p:txBody>
      </p:sp>
    </p:spTree>
    <p:extLst>
      <p:ext uri="{BB962C8B-B14F-4D97-AF65-F5344CB8AC3E}">
        <p14:creationId xmlns:p14="http://schemas.microsoft.com/office/powerpoint/2010/main" val="4835740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txBox="1">
            <a:spLocks/>
          </p:cNvSpPr>
          <p:nvPr/>
        </p:nvSpPr>
        <p:spPr>
          <a:xfrm>
            <a:off x="-228600" y="6553200"/>
            <a:ext cx="137160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4320"/>
            <a:fld id="{D1B90812-0B77-449E-AACC-F8C52DA348E8}" type="slidenum">
              <a:rPr lang="en-US" sz="1200" smtClean="0">
                <a:latin typeface="News Gothic Std" pitchFamily="34" charset="0"/>
              </a:rPr>
              <a:pPr marL="274320"/>
              <a:t>13</a:t>
            </a:fld>
            <a:endParaRPr lang="en-US" sz="1200" dirty="0">
              <a:latin typeface="News Gothic Std" pitchFamily="34" charset="0"/>
            </a:endParaRPr>
          </a:p>
        </p:txBody>
      </p:sp>
      <p:sp>
        <p:nvSpPr>
          <p:cNvPr id="7" name="Text Placeholder 1"/>
          <p:cNvSpPr>
            <a:spLocks noGrp="1"/>
          </p:cNvSpPr>
          <p:nvPr>
            <p:ph type="body" sz="quarter" idx="10"/>
          </p:nvPr>
        </p:nvSpPr>
        <p:spPr>
          <a:xfrm>
            <a:off x="457200" y="666750"/>
            <a:ext cx="8229600" cy="523876"/>
          </a:xfrm>
        </p:spPr>
        <p:txBody>
          <a:bodyPr/>
          <a:lstStyle/>
          <a:p>
            <a:pPr marL="0" indent="0">
              <a:buNone/>
            </a:pPr>
            <a:endParaRPr lang="en-US" dirty="0"/>
          </a:p>
          <a:p>
            <a:endParaRPr lang="en-US" dirty="0" smtClean="0"/>
          </a:p>
          <a:p>
            <a:endParaRPr lang="en-US" dirty="0"/>
          </a:p>
          <a:p>
            <a:pPr marL="0" lvl="0" indent="0">
              <a:buNone/>
            </a:pPr>
            <a:endParaRPr lang="en-US" dirty="0"/>
          </a:p>
          <a:p>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4006365466"/>
              </p:ext>
            </p:extLst>
          </p:nvPr>
        </p:nvGraphicFramePr>
        <p:xfrm>
          <a:off x="3124200" y="1524000"/>
          <a:ext cx="5618703" cy="3785215"/>
        </p:xfrm>
        <a:graphic>
          <a:graphicData uri="http://schemas.openxmlformats.org/drawingml/2006/table">
            <a:tbl>
              <a:tblPr firstRow="1" bandRow="1">
                <a:effectLst>
                  <a:outerShdw blurRad="63500" sx="102000" sy="102000" algn="ctr" rotWithShape="0">
                    <a:prstClr val="black">
                      <a:alpha val="40000"/>
                    </a:prstClr>
                  </a:outerShdw>
                </a:effectLst>
                <a:tableStyleId>{21E4AEA4-8DFA-4A89-87EB-49C32662AFE0}</a:tableStyleId>
              </a:tblPr>
              <a:tblGrid>
                <a:gridCol w="4018504"/>
                <a:gridCol w="1600199"/>
              </a:tblGrid>
              <a:tr h="381000">
                <a:tc gridSpan="2">
                  <a:txBody>
                    <a:bodyPr/>
                    <a:lstStyle/>
                    <a:p>
                      <a:pPr algn="ctr"/>
                      <a:r>
                        <a:rPr lang="es-ES_tradnl" sz="1600" noProof="0" dirty="0" smtClean="0">
                          <a:latin typeface="News Gothic Std" pitchFamily="34" charset="0"/>
                        </a:rPr>
                        <a:t>MIS INGRESOS</a:t>
                      </a:r>
                      <a:endParaRPr lang="es-ES_tradnl" sz="1600" noProof="0" dirty="0">
                        <a:latin typeface="News Gothic Std" pitchFamily="34" charset="0"/>
                      </a:endParaRP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algn="ctr"/>
                      <a:endParaRPr lang="en-US" sz="1600" dirty="0">
                        <a:latin typeface="News Gothic Std" pitchFamily="34" charset="0"/>
                      </a:endParaRP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r>
              <a:tr h="434065">
                <a:tc>
                  <a:txBody>
                    <a:bodyPr/>
                    <a:lstStyle/>
                    <a:p>
                      <a:pPr algn="r"/>
                      <a:r>
                        <a:rPr lang="es-ES_tradnl" noProof="0" dirty="0" smtClean="0">
                          <a:latin typeface="News Gothic Std" pitchFamily="34" charset="0"/>
                        </a:rPr>
                        <a:t>Sueldo</a:t>
                      </a:r>
                      <a:endParaRPr lang="es-ES_tradnl" noProof="0" dirty="0">
                        <a:latin typeface="News Gothic Std" pitchFamily="34" charset="0"/>
                      </a:endParaRP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s-ES_tradnl" noProof="0" dirty="0" smtClean="0">
                          <a:latin typeface="News Gothic Std" pitchFamily="34" charset="0"/>
                        </a:rPr>
                        <a:t>$ 4,640</a:t>
                      </a:r>
                      <a:endParaRPr lang="es-ES_tradnl" noProof="0" dirty="0">
                        <a:latin typeface="News Gothic Std" pitchFamily="34" charset="0"/>
                      </a:endParaRP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0">
                <a:tc>
                  <a:txBody>
                    <a:bodyPr/>
                    <a:lstStyle/>
                    <a:p>
                      <a:pPr algn="r"/>
                      <a:r>
                        <a:rPr lang="es-ES_tradnl" noProof="0" dirty="0" smtClean="0">
                          <a:latin typeface="News Gothic Std" pitchFamily="34" charset="0"/>
                        </a:rPr>
                        <a:t>Asistencia</a:t>
                      </a:r>
                      <a:r>
                        <a:rPr lang="es-ES_tradnl" baseline="0" noProof="0" dirty="0" smtClean="0">
                          <a:latin typeface="News Gothic Std" pitchFamily="34" charset="0"/>
                        </a:rPr>
                        <a:t> pública</a:t>
                      </a:r>
                      <a:endParaRPr lang="es-ES_tradnl" noProof="0" dirty="0">
                        <a:latin typeface="News Gothic Std" pitchFamily="34" charset="0"/>
                      </a:endParaRP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noProof="0" dirty="0" smtClean="0">
                          <a:latin typeface="News Gothic Std" pitchFamily="34" charset="0"/>
                        </a:rPr>
                        <a:t>$ 0</a:t>
                      </a: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34065">
                <a:tc>
                  <a:txBody>
                    <a:bodyPr/>
                    <a:lstStyle/>
                    <a:p>
                      <a:pPr algn="r"/>
                      <a:r>
                        <a:rPr lang="es-ES_tradnl" noProof="0" dirty="0" smtClean="0">
                          <a:latin typeface="News Gothic Std" pitchFamily="34" charset="0"/>
                        </a:rPr>
                        <a:t>Cuota</a:t>
                      </a:r>
                      <a:r>
                        <a:rPr lang="es-ES_tradnl" baseline="0" noProof="0" dirty="0" smtClean="0">
                          <a:latin typeface="News Gothic Std" pitchFamily="34" charset="0"/>
                        </a:rPr>
                        <a:t> / pensión alimenticia</a:t>
                      </a:r>
                      <a:endParaRPr lang="es-ES_tradnl" noProof="0" dirty="0">
                        <a:latin typeface="News Gothic Std" pitchFamily="34" charset="0"/>
                      </a:endParaRP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noProof="0" dirty="0" smtClean="0">
                          <a:latin typeface="News Gothic Std" pitchFamily="34" charset="0"/>
                        </a:rPr>
                        <a:t>$ 0</a:t>
                      </a: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34065">
                <a:tc>
                  <a:txBody>
                    <a:bodyPr/>
                    <a:lstStyle/>
                    <a:p>
                      <a:pPr algn="r"/>
                      <a:r>
                        <a:rPr lang="es-ES_tradnl" noProof="0" dirty="0" smtClean="0">
                          <a:latin typeface="News Gothic Std" pitchFamily="34" charset="0"/>
                        </a:rPr>
                        <a:t>Interés/dividendos</a:t>
                      </a:r>
                      <a:endParaRPr lang="es-ES_tradnl" noProof="0" dirty="0">
                        <a:latin typeface="News Gothic Std" pitchFamily="34" charset="0"/>
                      </a:endParaRP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noProof="0" dirty="0" smtClean="0">
                          <a:latin typeface="News Gothic Std" pitchFamily="34" charset="0"/>
                        </a:rPr>
                        <a:t>$ 10</a:t>
                      </a: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34065">
                <a:tc>
                  <a:txBody>
                    <a:bodyPr/>
                    <a:lstStyle/>
                    <a:p>
                      <a:pPr algn="r"/>
                      <a:r>
                        <a:rPr lang="es-ES_tradnl" noProof="0" dirty="0" smtClean="0">
                          <a:latin typeface="News Gothic Std" pitchFamily="34" charset="0"/>
                        </a:rPr>
                        <a:t>Seguro Social</a:t>
                      </a:r>
                      <a:endParaRPr lang="es-ES_tradnl" noProof="0" dirty="0">
                        <a:latin typeface="News Gothic Std" pitchFamily="34" charset="0"/>
                      </a:endParaRP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noProof="0" dirty="0" smtClean="0">
                          <a:latin typeface="News Gothic Std" pitchFamily="34" charset="0"/>
                        </a:rPr>
                        <a:t>$ 0</a:t>
                      </a: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34065">
                <a:tc>
                  <a:txBody>
                    <a:bodyPr/>
                    <a:lstStyle/>
                    <a:p>
                      <a:pPr algn="r"/>
                      <a:r>
                        <a:rPr lang="es-ES_tradnl" noProof="0" dirty="0" smtClean="0">
                          <a:latin typeface="News Gothic Std" pitchFamily="34" charset="0"/>
                        </a:rPr>
                        <a:t>Crédito de avance</a:t>
                      </a:r>
                      <a:r>
                        <a:rPr lang="es-ES_tradnl" baseline="0" noProof="0" dirty="0" smtClean="0">
                          <a:latin typeface="News Gothic Std" pitchFamily="34" charset="0"/>
                        </a:rPr>
                        <a:t> de ingresos</a:t>
                      </a:r>
                      <a:endParaRPr lang="es-ES_tradnl" noProof="0" dirty="0">
                        <a:latin typeface="News Gothic Std" pitchFamily="34" charset="0"/>
                      </a:endParaRP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noProof="0" dirty="0" smtClean="0">
                          <a:latin typeface="News Gothic Std" pitchFamily="34" charset="0"/>
                        </a:rPr>
                        <a:t>$ 0</a:t>
                      </a: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34065">
                <a:tc>
                  <a:txBody>
                    <a:bodyPr/>
                    <a:lstStyle/>
                    <a:p>
                      <a:pPr algn="r"/>
                      <a:r>
                        <a:rPr lang="es-ES_tradnl" noProof="0" dirty="0" smtClean="0">
                          <a:latin typeface="News Gothic Std" pitchFamily="34" charset="0"/>
                        </a:rPr>
                        <a:t>Otros</a:t>
                      </a:r>
                      <a:endParaRPr lang="es-ES_tradnl" noProof="0" dirty="0">
                        <a:latin typeface="News Gothic Std" pitchFamily="34" charset="0"/>
                      </a:endParaRP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noProof="0" dirty="0" smtClean="0">
                          <a:latin typeface="News Gothic Std" pitchFamily="34" charset="0"/>
                        </a:rPr>
                        <a:t>$ 0</a:t>
                      </a: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34065">
                <a:tc>
                  <a:txBody>
                    <a:bodyPr/>
                    <a:lstStyle/>
                    <a:p>
                      <a:pPr algn="r"/>
                      <a:r>
                        <a:rPr lang="es-ES_tradnl" b="1" noProof="0" dirty="0" smtClean="0">
                          <a:solidFill>
                            <a:schemeClr val="tx2"/>
                          </a:solidFill>
                          <a:latin typeface="News Gothic Std" pitchFamily="34" charset="0"/>
                        </a:rPr>
                        <a:t>INGRESO TOTAL</a:t>
                      </a:r>
                      <a:endParaRPr lang="es-ES_tradnl" b="1" noProof="0" dirty="0">
                        <a:solidFill>
                          <a:schemeClr val="tx2"/>
                        </a:solidFill>
                        <a:latin typeface="News Gothic Std" pitchFamily="34" charset="0"/>
                      </a:endParaRP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s-ES_tradnl" b="1" noProof="0" dirty="0" smtClean="0">
                          <a:solidFill>
                            <a:schemeClr val="tx2"/>
                          </a:solidFill>
                          <a:latin typeface="News Gothic Std" pitchFamily="34" charset="0"/>
                        </a:rPr>
                        <a:t>$ 4,650</a:t>
                      </a:r>
                      <a:endParaRPr lang="es-ES_tradnl" b="1" noProof="0" dirty="0">
                        <a:solidFill>
                          <a:schemeClr val="tx2"/>
                        </a:solidFill>
                        <a:latin typeface="News Gothic Std" pitchFamily="34" charset="0"/>
                      </a:endParaRP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9" name="Text Placeholder 1"/>
          <p:cNvSpPr>
            <a:spLocks noGrp="1"/>
          </p:cNvSpPr>
          <p:nvPr>
            <p:ph type="body" sz="quarter" idx="11"/>
          </p:nvPr>
        </p:nvSpPr>
        <p:spPr>
          <a:xfrm>
            <a:off x="384349" y="205359"/>
            <a:ext cx="8737880" cy="1852041"/>
          </a:xfrm>
        </p:spPr>
        <p:txBody>
          <a:bodyPr>
            <a:noAutofit/>
          </a:bodyPr>
          <a:lstStyle/>
          <a:p>
            <a:r>
              <a:rPr lang="en-US" sz="2800" dirty="0" smtClean="0">
                <a:solidFill>
                  <a:schemeClr val="tx2"/>
                </a:solidFill>
                <a:latin typeface="News Gothic Std" pitchFamily="34" charset="0"/>
              </a:rPr>
              <a:t>PLAN PERSONAL DE GASTOS — INGRESOS</a:t>
            </a:r>
            <a:endParaRPr lang="en-US" sz="2800" dirty="0">
              <a:solidFill>
                <a:schemeClr val="tx2"/>
              </a:solidFill>
              <a:latin typeface="News Gothic Std" pitchFamily="34" charset="0"/>
            </a:endParaRPr>
          </a:p>
        </p:txBody>
      </p:sp>
      <p:sp>
        <p:nvSpPr>
          <p:cNvPr id="13" name="Rectangle 12"/>
          <p:cNvSpPr/>
          <p:nvPr/>
        </p:nvSpPr>
        <p:spPr>
          <a:xfrm>
            <a:off x="0" y="791582"/>
            <a:ext cx="8319954" cy="45719"/>
          </a:xfrm>
          <a:prstGeom prst="rect">
            <a:avLst/>
          </a:prstGeom>
          <a:solidFill>
            <a:schemeClr val="tx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schemeClr val="accent2">
                  <a:lumMod val="20000"/>
                  <a:lumOff val="80000"/>
                </a:schemeClr>
              </a:solidFill>
            </a:endParaRPr>
          </a:p>
        </p:txBody>
      </p:sp>
      <p:sp>
        <p:nvSpPr>
          <p:cNvPr id="14" name="Oval 13"/>
          <p:cNvSpPr/>
          <p:nvPr/>
        </p:nvSpPr>
        <p:spPr>
          <a:xfrm rot="5400000">
            <a:off x="8319954" y="645011"/>
            <a:ext cx="329001" cy="329001"/>
          </a:xfrm>
          <a:prstGeom prst="ellipse">
            <a:avLst/>
          </a:prstGeom>
          <a:solidFill>
            <a:schemeClr val="accent1"/>
          </a:solid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73803" y="892412"/>
            <a:ext cx="3884162" cy="5555417"/>
          </a:xfrm>
          <a:prstGeom prst="rect">
            <a:avLst/>
          </a:prstGeom>
        </p:spPr>
      </p:pic>
    </p:spTree>
    <p:extLst>
      <p:ext uri="{BB962C8B-B14F-4D97-AF65-F5344CB8AC3E}">
        <p14:creationId xmlns:p14="http://schemas.microsoft.com/office/powerpoint/2010/main" val="42847663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txBox="1">
            <a:spLocks/>
          </p:cNvSpPr>
          <p:nvPr/>
        </p:nvSpPr>
        <p:spPr>
          <a:xfrm>
            <a:off x="-228600" y="6553200"/>
            <a:ext cx="137160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4320"/>
            <a:fld id="{D1B90812-0B77-449E-AACC-F8C52DA348E8}" type="slidenum">
              <a:rPr lang="en-US" sz="1200" smtClean="0">
                <a:latin typeface="News Gothic Std" pitchFamily="34" charset="0"/>
              </a:rPr>
              <a:pPr marL="274320"/>
              <a:t>14</a:t>
            </a:fld>
            <a:endParaRPr lang="en-US" sz="1200" dirty="0">
              <a:latin typeface="News Gothic Std" pitchFamily="34" charset="0"/>
            </a:endParaRPr>
          </a:p>
        </p:txBody>
      </p:sp>
      <p:sp>
        <p:nvSpPr>
          <p:cNvPr id="7" name="Text Placeholder 1"/>
          <p:cNvSpPr>
            <a:spLocks noGrp="1"/>
          </p:cNvSpPr>
          <p:nvPr>
            <p:ph type="body" sz="quarter" idx="10"/>
          </p:nvPr>
        </p:nvSpPr>
        <p:spPr>
          <a:xfrm>
            <a:off x="326571" y="914400"/>
            <a:ext cx="8229600" cy="523876"/>
          </a:xfrm>
        </p:spPr>
        <p:txBody>
          <a:bodyPr/>
          <a:lstStyle/>
          <a:p>
            <a:pPr marL="0" indent="0">
              <a:buNone/>
            </a:pPr>
            <a:endParaRPr lang="en-US" dirty="0"/>
          </a:p>
          <a:p>
            <a:endParaRPr lang="en-US" dirty="0" smtClean="0"/>
          </a:p>
          <a:p>
            <a:endParaRPr lang="en-US" dirty="0"/>
          </a:p>
          <a:p>
            <a:pPr marL="0" lvl="0" indent="0">
              <a:buNone/>
            </a:pPr>
            <a:endParaRPr lang="en-US" dirty="0"/>
          </a:p>
          <a:p>
            <a:endParaRPr lang="en-US" dirty="0"/>
          </a:p>
        </p:txBody>
      </p:sp>
      <p:graphicFrame>
        <p:nvGraphicFramePr>
          <p:cNvPr id="12" name="Table 11"/>
          <p:cNvGraphicFramePr>
            <a:graphicFrameLocks noGrp="1"/>
          </p:cNvGraphicFramePr>
          <p:nvPr>
            <p:extLst>
              <p:ext uri="{D42A27DB-BD31-4B8C-83A1-F6EECF244321}">
                <p14:modId xmlns:p14="http://schemas.microsoft.com/office/powerpoint/2010/main" val="538055287"/>
              </p:ext>
            </p:extLst>
          </p:nvPr>
        </p:nvGraphicFramePr>
        <p:xfrm>
          <a:off x="4593771" y="1249344"/>
          <a:ext cx="4267200" cy="4838425"/>
        </p:xfrm>
        <a:graphic>
          <a:graphicData uri="http://schemas.openxmlformats.org/drawingml/2006/table">
            <a:tbl>
              <a:tblPr firstRow="1" bandRow="1">
                <a:effectLst>
                  <a:outerShdw blurRad="63500" sx="102000" sy="102000" algn="ctr" rotWithShape="0">
                    <a:prstClr val="black">
                      <a:alpha val="40000"/>
                    </a:prstClr>
                  </a:outerShdw>
                </a:effectLst>
                <a:tableStyleId>{21E4AEA4-8DFA-4A89-87EB-49C32662AFE0}</a:tableStyleId>
              </a:tblPr>
              <a:tblGrid>
                <a:gridCol w="3102429"/>
                <a:gridCol w="1164771"/>
              </a:tblGrid>
              <a:tr h="381000">
                <a:tc gridSpan="2">
                  <a:txBody>
                    <a:bodyPr/>
                    <a:lstStyle/>
                    <a:p>
                      <a:pPr algn="ctr"/>
                      <a:r>
                        <a:rPr lang="es-ES_tradnl" sz="1600" noProof="0" dirty="0" smtClean="0">
                          <a:latin typeface="News Gothic Std" pitchFamily="34" charset="0"/>
                        </a:rPr>
                        <a:t>MIS GASTOS</a:t>
                      </a:r>
                      <a:r>
                        <a:rPr lang="es-ES_tradnl" sz="1600" baseline="0" noProof="0" dirty="0" smtClean="0">
                          <a:latin typeface="News Gothic Std" pitchFamily="34" charset="0"/>
                        </a:rPr>
                        <a:t> VARIABLES</a:t>
                      </a:r>
                      <a:endParaRPr lang="es-ES_tradnl" sz="1600" noProof="0" dirty="0">
                        <a:latin typeface="News Gothic Std" pitchFamily="34" charset="0"/>
                      </a:endParaRP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algn="ctr"/>
                      <a:endParaRPr lang="en-US" sz="1600" dirty="0">
                        <a:latin typeface="News Gothic Std" pitchFamily="34" charset="0"/>
                      </a:endParaRP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r>
              <a:tr h="225850">
                <a:tc>
                  <a:txBody>
                    <a:bodyPr/>
                    <a:lstStyle/>
                    <a:p>
                      <a:pPr algn="r"/>
                      <a:r>
                        <a:rPr lang="es-ES_tradnl" noProof="0" dirty="0" smtClean="0">
                          <a:solidFill>
                            <a:schemeClr val="tx1"/>
                          </a:solidFill>
                          <a:latin typeface="News Gothic Std" pitchFamily="34" charset="0"/>
                        </a:rPr>
                        <a:t>Ahorros</a:t>
                      </a:r>
                      <a:endParaRPr lang="es-ES_tradnl" noProof="0" dirty="0">
                        <a:solidFill>
                          <a:schemeClr val="tx1"/>
                        </a:solidFill>
                        <a:latin typeface="News Gothic Std" pitchFamily="34" charset="0"/>
                      </a:endParaRP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noProof="0" dirty="0" smtClean="0">
                          <a:solidFill>
                            <a:schemeClr val="tx1"/>
                          </a:solidFill>
                          <a:latin typeface="News Gothic Std" pitchFamily="34" charset="0"/>
                        </a:rPr>
                        <a:t>$ 200</a:t>
                      </a: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48985">
                <a:tc>
                  <a:txBody>
                    <a:bodyPr/>
                    <a:lstStyle/>
                    <a:p>
                      <a:pPr algn="r"/>
                      <a:r>
                        <a:rPr lang="es-ES_tradnl" noProof="0" dirty="0" smtClean="0">
                          <a:solidFill>
                            <a:schemeClr val="tx1"/>
                          </a:solidFill>
                          <a:latin typeface="News Gothic Std" pitchFamily="34" charset="0"/>
                        </a:rPr>
                        <a:t>Servicios</a:t>
                      </a:r>
                      <a:r>
                        <a:rPr lang="es-ES_tradnl" baseline="0" noProof="0" dirty="0" smtClean="0">
                          <a:solidFill>
                            <a:schemeClr val="tx1"/>
                          </a:solidFill>
                          <a:latin typeface="News Gothic Std" pitchFamily="34" charset="0"/>
                        </a:rPr>
                        <a:t> Públicos</a:t>
                      </a:r>
                      <a:endParaRPr lang="es-ES_tradnl" noProof="0" dirty="0">
                        <a:solidFill>
                          <a:schemeClr val="tx1"/>
                        </a:solidFill>
                        <a:latin typeface="News Gothic Std" pitchFamily="34" charset="0"/>
                      </a:endParaRP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noProof="0" dirty="0" smtClean="0">
                          <a:latin typeface="News Gothic Std" pitchFamily="34" charset="0"/>
                        </a:rPr>
                        <a:t>$ 50</a:t>
                      </a: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72120">
                <a:tc>
                  <a:txBody>
                    <a:bodyPr/>
                    <a:lstStyle/>
                    <a:p>
                      <a:pPr algn="r"/>
                      <a:r>
                        <a:rPr lang="es-ES_tradnl" noProof="0" dirty="0" smtClean="0">
                          <a:latin typeface="News Gothic Std" pitchFamily="34" charset="0"/>
                        </a:rPr>
                        <a:t>Electricidad</a:t>
                      </a:r>
                      <a:endParaRPr lang="es-ES_tradnl" noProof="0" dirty="0">
                        <a:latin typeface="News Gothic Std" pitchFamily="34" charset="0"/>
                      </a:endParaRP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noProof="0" dirty="0" smtClean="0">
                          <a:latin typeface="News Gothic Std" pitchFamily="34" charset="0"/>
                        </a:rPr>
                        <a:t>$ 200</a:t>
                      </a: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19055">
                <a:tc>
                  <a:txBody>
                    <a:bodyPr/>
                    <a:lstStyle/>
                    <a:p>
                      <a:pPr algn="r"/>
                      <a:r>
                        <a:rPr lang="es-ES_tradnl" noProof="0" dirty="0" smtClean="0">
                          <a:latin typeface="News Gothic Std" pitchFamily="34" charset="0"/>
                        </a:rPr>
                        <a:t>Agua</a:t>
                      </a:r>
                      <a:endParaRPr lang="es-ES_tradnl" noProof="0" dirty="0">
                        <a:latin typeface="News Gothic Std" pitchFamily="34" charset="0"/>
                      </a:endParaRP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noProof="0" dirty="0" smtClean="0">
                          <a:latin typeface="News Gothic Std" pitchFamily="34" charset="0"/>
                        </a:rPr>
                        <a:t>$ 60</a:t>
                      </a: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0">
                <a:tc>
                  <a:txBody>
                    <a:bodyPr/>
                    <a:lstStyle/>
                    <a:p>
                      <a:pPr algn="r"/>
                      <a:r>
                        <a:rPr lang="es-ES_tradnl" noProof="0" dirty="0" smtClean="0">
                          <a:latin typeface="News Gothic Std" pitchFamily="34" charset="0"/>
                        </a:rPr>
                        <a:t>Teléfono / Celular</a:t>
                      </a:r>
                      <a:endParaRPr lang="es-ES_tradnl" noProof="0" dirty="0">
                        <a:latin typeface="News Gothic Std" pitchFamily="34" charset="0"/>
                      </a:endParaRP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noProof="0" dirty="0" smtClean="0">
                          <a:latin typeface="News Gothic Std" pitchFamily="34" charset="0"/>
                        </a:rPr>
                        <a:t>$ 75</a:t>
                      </a: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89125">
                <a:tc>
                  <a:txBody>
                    <a:bodyPr/>
                    <a:lstStyle/>
                    <a:p>
                      <a:pPr algn="r"/>
                      <a:r>
                        <a:rPr lang="es-ES_tradnl" noProof="0" dirty="0" smtClean="0">
                          <a:latin typeface="News Gothic Std" pitchFamily="34" charset="0"/>
                        </a:rPr>
                        <a:t>Transporte/Gasolina</a:t>
                      </a:r>
                      <a:endParaRPr lang="es-ES_tradnl" noProof="0" dirty="0">
                        <a:latin typeface="News Gothic Std" pitchFamily="34" charset="0"/>
                      </a:endParaRP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noProof="0" dirty="0" smtClean="0">
                          <a:latin typeface="News Gothic Std" pitchFamily="34" charset="0"/>
                        </a:rPr>
                        <a:t>$ 150</a:t>
                      </a: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12260">
                <a:tc>
                  <a:txBody>
                    <a:bodyPr/>
                    <a:lstStyle/>
                    <a:p>
                      <a:pPr algn="r"/>
                      <a:r>
                        <a:rPr lang="es-ES_tradnl" noProof="0" dirty="0" smtClean="0">
                          <a:latin typeface="News Gothic Std" pitchFamily="34" charset="0"/>
                        </a:rPr>
                        <a:t>Mantenimiento de Vehículo</a:t>
                      </a:r>
                      <a:endParaRPr lang="es-ES_tradnl" noProof="0" dirty="0">
                        <a:latin typeface="News Gothic Std" pitchFamily="34" charset="0"/>
                      </a:endParaRP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noProof="0" dirty="0" smtClean="0">
                          <a:latin typeface="News Gothic Std" pitchFamily="34" charset="0"/>
                        </a:rPr>
                        <a:t>$ 50</a:t>
                      </a: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35395">
                <a:tc>
                  <a:txBody>
                    <a:bodyPr/>
                    <a:lstStyle/>
                    <a:p>
                      <a:pPr algn="r"/>
                      <a:r>
                        <a:rPr lang="es-ES_tradnl" noProof="0" dirty="0" smtClean="0">
                          <a:solidFill>
                            <a:schemeClr val="tx1"/>
                          </a:solidFill>
                          <a:latin typeface="News Gothic Std" pitchFamily="34" charset="0"/>
                        </a:rPr>
                        <a:t>Medicinas</a:t>
                      </a:r>
                      <a:r>
                        <a:rPr lang="es-ES_tradnl" baseline="0" noProof="0" dirty="0" smtClean="0">
                          <a:solidFill>
                            <a:schemeClr val="tx1"/>
                          </a:solidFill>
                          <a:latin typeface="News Gothic Std" pitchFamily="34" charset="0"/>
                        </a:rPr>
                        <a:t> Recetadas</a:t>
                      </a:r>
                      <a:endParaRPr lang="es-ES_tradnl" noProof="0" dirty="0">
                        <a:solidFill>
                          <a:schemeClr val="tx1"/>
                        </a:solidFill>
                        <a:latin typeface="News Gothic Std" pitchFamily="34" charset="0"/>
                      </a:endParaRP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noProof="0" dirty="0" smtClean="0">
                          <a:latin typeface="News Gothic Std" pitchFamily="34" charset="0"/>
                        </a:rPr>
                        <a:t>$ 200</a:t>
                      </a: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74320">
                <a:tc>
                  <a:txBody>
                    <a:bodyPr/>
                    <a:lstStyle/>
                    <a:p>
                      <a:pPr algn="r"/>
                      <a:r>
                        <a:rPr lang="es-ES_tradnl" noProof="0" dirty="0" smtClean="0">
                          <a:latin typeface="News Gothic Std" pitchFamily="34" charset="0"/>
                        </a:rPr>
                        <a:t>Mercado/Comida</a:t>
                      </a:r>
                      <a:endParaRPr lang="es-ES_tradnl" noProof="0" dirty="0">
                        <a:latin typeface="News Gothic Std" pitchFamily="34" charset="0"/>
                      </a:endParaRP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noProof="0" dirty="0" smtClean="0">
                          <a:latin typeface="News Gothic Std" pitchFamily="34" charset="0"/>
                        </a:rPr>
                        <a:t>$ 300</a:t>
                      </a: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45055">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s-ES_tradnl" noProof="0" dirty="0" smtClean="0">
                          <a:solidFill>
                            <a:schemeClr val="tx1"/>
                          </a:solidFill>
                          <a:latin typeface="News Gothic Std" pitchFamily="34" charset="0"/>
                        </a:rPr>
                        <a:t>Gastos</a:t>
                      </a:r>
                      <a:r>
                        <a:rPr lang="es-ES_tradnl" baseline="0" noProof="0" dirty="0" smtClean="0">
                          <a:solidFill>
                            <a:schemeClr val="tx1"/>
                          </a:solidFill>
                          <a:latin typeface="News Gothic Std" pitchFamily="34" charset="0"/>
                        </a:rPr>
                        <a:t> de Salud</a:t>
                      </a:r>
                      <a:endParaRPr lang="es-ES_tradnl" noProof="0" dirty="0" smtClean="0">
                        <a:solidFill>
                          <a:schemeClr val="tx1"/>
                        </a:solidFill>
                        <a:latin typeface="News Gothic Std" pitchFamily="34" charset="0"/>
                      </a:endParaRP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noProof="0" dirty="0" smtClean="0">
                          <a:latin typeface="News Gothic Std" pitchFamily="34" charset="0"/>
                        </a:rPr>
                        <a:t>$ 50</a:t>
                      </a: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52400">
                <a:tc>
                  <a:txBody>
                    <a:bodyPr/>
                    <a:lstStyle/>
                    <a:p>
                      <a:pPr algn="r"/>
                      <a:r>
                        <a:rPr lang="es-ES_tradnl" noProof="0" dirty="0" smtClean="0">
                          <a:latin typeface="News Gothic Std" pitchFamily="34" charset="0"/>
                        </a:rPr>
                        <a:t>Gastos Personales/Otros</a:t>
                      </a:r>
                      <a:endParaRPr lang="es-ES_tradnl" noProof="0" dirty="0">
                        <a:latin typeface="News Gothic Std" pitchFamily="34" charset="0"/>
                      </a:endParaRP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noProof="0" dirty="0" smtClean="0">
                          <a:latin typeface="News Gothic Std" pitchFamily="34" charset="0"/>
                        </a:rPr>
                        <a:t>$ 500</a:t>
                      </a: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34065">
                <a:tc>
                  <a:txBody>
                    <a:bodyPr/>
                    <a:lstStyle/>
                    <a:p>
                      <a:pPr algn="r"/>
                      <a:r>
                        <a:rPr lang="es-ES_tradnl" sz="1600" b="1" noProof="0" dirty="0" smtClean="0">
                          <a:solidFill>
                            <a:schemeClr val="tx2"/>
                          </a:solidFill>
                          <a:latin typeface="News Gothic Std" pitchFamily="34" charset="0"/>
                        </a:rPr>
                        <a:t>TOTAL</a:t>
                      </a:r>
                      <a:r>
                        <a:rPr lang="es-ES_tradnl" sz="1600" b="1" baseline="0" noProof="0" dirty="0" smtClean="0">
                          <a:solidFill>
                            <a:schemeClr val="tx2"/>
                          </a:solidFill>
                          <a:latin typeface="News Gothic Std" pitchFamily="34" charset="0"/>
                        </a:rPr>
                        <a:t> GASTOS VARIABLES</a:t>
                      </a:r>
                      <a:endParaRPr lang="es-ES_tradnl" sz="1600" b="1" noProof="0" dirty="0">
                        <a:solidFill>
                          <a:schemeClr val="tx2"/>
                        </a:solidFill>
                        <a:latin typeface="News Gothic Std" pitchFamily="34" charset="0"/>
                      </a:endParaRPr>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s-ES_tradnl" sz="1600" b="1" noProof="0" dirty="0" smtClean="0">
                          <a:solidFill>
                            <a:schemeClr val="tx2"/>
                          </a:solidFill>
                          <a:latin typeface="News Gothic Std" pitchFamily="34" charset="0"/>
                        </a:rPr>
                        <a:t>$ 1,835</a:t>
                      </a:r>
                      <a:endParaRPr lang="es-ES_tradnl" sz="1600" b="1" noProof="0" dirty="0">
                        <a:solidFill>
                          <a:schemeClr val="tx2"/>
                        </a:solidFill>
                        <a:latin typeface="News Gothic Std" pitchFamily="34" charset="0"/>
                      </a:endParaRPr>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555013420"/>
              </p:ext>
            </p:extLst>
          </p:nvPr>
        </p:nvGraphicFramePr>
        <p:xfrm>
          <a:off x="304801" y="1246594"/>
          <a:ext cx="4060370" cy="4289785"/>
        </p:xfrm>
        <a:graphic>
          <a:graphicData uri="http://schemas.openxmlformats.org/drawingml/2006/table">
            <a:tbl>
              <a:tblPr firstRow="1" bandRow="1">
                <a:effectLst>
                  <a:outerShdw blurRad="63500" sx="102000" sy="102000" algn="ctr" rotWithShape="0">
                    <a:prstClr val="black">
                      <a:alpha val="40000"/>
                    </a:prstClr>
                  </a:outerShdw>
                </a:effectLst>
                <a:tableStyleId>{21E4AEA4-8DFA-4A89-87EB-49C32662AFE0}</a:tableStyleId>
              </a:tblPr>
              <a:tblGrid>
                <a:gridCol w="2971800"/>
                <a:gridCol w="1088570"/>
              </a:tblGrid>
              <a:tr h="381000">
                <a:tc gridSpan="2">
                  <a:txBody>
                    <a:bodyPr/>
                    <a:lstStyle/>
                    <a:p>
                      <a:pPr algn="ctr"/>
                      <a:r>
                        <a:rPr lang="es-ES_tradnl" sz="1600" noProof="0" dirty="0" smtClean="0">
                          <a:latin typeface="News Gothic Std" pitchFamily="34" charset="0"/>
                        </a:rPr>
                        <a:t>MIS</a:t>
                      </a:r>
                      <a:r>
                        <a:rPr lang="es-ES_tradnl" sz="1600" baseline="0" noProof="0" dirty="0" smtClean="0">
                          <a:latin typeface="News Gothic Std" pitchFamily="34" charset="0"/>
                        </a:rPr>
                        <a:t> GASTOS FIJOS</a:t>
                      </a:r>
                      <a:endParaRPr lang="es-ES_tradnl" sz="1600" noProof="0" dirty="0">
                        <a:latin typeface="News Gothic Std" pitchFamily="34" charset="0"/>
                      </a:endParaRP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algn="ctr"/>
                      <a:endParaRPr lang="en-US" sz="1600" dirty="0">
                        <a:latin typeface="News Gothic Std" pitchFamily="34" charset="0"/>
                      </a:endParaRP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r>
              <a:tr h="304800">
                <a:tc>
                  <a:txBody>
                    <a:bodyPr/>
                    <a:lstStyle/>
                    <a:p>
                      <a:pPr algn="r"/>
                      <a:r>
                        <a:rPr lang="es-ES_tradnl" noProof="0" dirty="0" smtClean="0">
                          <a:latin typeface="News Gothic Std" pitchFamily="34" charset="0"/>
                        </a:rPr>
                        <a:t>Alquiler/Hipoteca</a:t>
                      </a:r>
                      <a:endParaRPr lang="es-ES_tradnl" noProof="0" dirty="0">
                        <a:latin typeface="News Gothic Std" pitchFamily="34" charset="0"/>
                      </a:endParaRP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noProof="0" dirty="0" smtClean="0">
                          <a:latin typeface="News Gothic Std" pitchFamily="34" charset="0"/>
                        </a:rPr>
                        <a:t>$ 1,600</a:t>
                      </a: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20040">
                <a:tc>
                  <a:txBody>
                    <a:bodyPr/>
                    <a:lstStyle/>
                    <a:p>
                      <a:pPr algn="r"/>
                      <a:r>
                        <a:rPr lang="es-ES_tradnl" noProof="0" dirty="0" smtClean="0">
                          <a:latin typeface="News Gothic Std" pitchFamily="34" charset="0"/>
                        </a:rPr>
                        <a:t>Seguros/Impuestos</a:t>
                      </a:r>
                      <a:r>
                        <a:rPr lang="es-ES_tradnl" baseline="0" noProof="0" dirty="0" smtClean="0">
                          <a:latin typeface="News Gothic Std" pitchFamily="34" charset="0"/>
                        </a:rPr>
                        <a:t> de Propiedad</a:t>
                      </a:r>
                      <a:endParaRPr lang="es-ES_tradnl" noProof="0" dirty="0">
                        <a:latin typeface="News Gothic Std" pitchFamily="34" charset="0"/>
                      </a:endParaRP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noProof="0" dirty="0" smtClean="0">
                          <a:latin typeface="News Gothic Std" pitchFamily="34" charset="0"/>
                        </a:rPr>
                        <a:t>$ 250</a:t>
                      </a: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5908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s-ES_tradnl" noProof="0" dirty="0" smtClean="0">
                          <a:latin typeface="News Gothic Std" pitchFamily="34" charset="0"/>
                        </a:rPr>
                        <a:t>Recolección de Basura</a:t>
                      </a: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noProof="0" dirty="0" smtClean="0">
                          <a:latin typeface="News Gothic Std" pitchFamily="34" charset="0"/>
                        </a:rPr>
                        <a:t>$ 30</a:t>
                      </a: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812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s-ES_tradnl" noProof="0" dirty="0" smtClean="0">
                          <a:latin typeface="News Gothic Std" pitchFamily="34" charset="0"/>
                        </a:rPr>
                        <a:t>Pagos de Vehículo</a:t>
                      </a: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noProof="0" dirty="0" smtClean="0">
                          <a:latin typeface="News Gothic Std" pitchFamily="34" charset="0"/>
                        </a:rPr>
                        <a:t>$ 450</a:t>
                      </a: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8956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s-ES_tradnl" noProof="0" dirty="0" smtClean="0">
                          <a:latin typeface="News Gothic Std" pitchFamily="34" charset="0"/>
                        </a:rPr>
                        <a:t>Seguro</a:t>
                      </a:r>
                      <a:r>
                        <a:rPr lang="es-ES_tradnl" baseline="0" noProof="0" dirty="0" smtClean="0">
                          <a:latin typeface="News Gothic Std" pitchFamily="34" charset="0"/>
                        </a:rPr>
                        <a:t> de Vehículo</a:t>
                      </a: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noProof="0" dirty="0" smtClean="0">
                          <a:latin typeface="News Gothic Std" pitchFamily="34" charset="0"/>
                        </a:rPr>
                        <a:t>$ 80</a:t>
                      </a: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34065">
                <a:tc>
                  <a:txBody>
                    <a:bodyPr/>
                    <a:lstStyle/>
                    <a:p>
                      <a:pPr algn="r"/>
                      <a:r>
                        <a:rPr lang="es-ES_tradnl" noProof="0" dirty="0" smtClean="0">
                          <a:latin typeface="News Gothic Std" pitchFamily="34" charset="0"/>
                        </a:rPr>
                        <a:t>Pagos</a:t>
                      </a:r>
                      <a:r>
                        <a:rPr lang="es-ES_tradnl" baseline="0" noProof="0" dirty="0" smtClean="0">
                          <a:latin typeface="News Gothic Std" pitchFamily="34" charset="0"/>
                        </a:rPr>
                        <a:t> por Otros Préstamos</a:t>
                      </a:r>
                      <a:endParaRPr lang="es-ES_tradnl" noProof="0" dirty="0">
                        <a:latin typeface="News Gothic Std" pitchFamily="34" charset="0"/>
                      </a:endParaRP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noProof="0" dirty="0" smtClean="0">
                          <a:latin typeface="News Gothic Std" pitchFamily="34" charset="0"/>
                        </a:rPr>
                        <a:t>$ 150</a:t>
                      </a: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27935">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s-ES_tradnl" noProof="0" dirty="0" smtClean="0">
                          <a:solidFill>
                            <a:schemeClr val="tx1"/>
                          </a:solidFill>
                          <a:latin typeface="News Gothic Std" pitchFamily="34" charset="0"/>
                        </a:rPr>
                        <a:t>Plan</a:t>
                      </a:r>
                      <a:r>
                        <a:rPr lang="es-ES_tradnl" baseline="0" noProof="0" dirty="0" smtClean="0">
                          <a:solidFill>
                            <a:schemeClr val="tx1"/>
                          </a:solidFill>
                          <a:latin typeface="News Gothic Std" pitchFamily="34" charset="0"/>
                        </a:rPr>
                        <a:t> Médico</a:t>
                      </a:r>
                      <a:endParaRPr lang="es-ES_tradnl" noProof="0" dirty="0" smtClean="0">
                        <a:solidFill>
                          <a:schemeClr val="tx1"/>
                        </a:solidFill>
                        <a:latin typeface="News Gothic Std" pitchFamily="34" charset="0"/>
                      </a:endParaRP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noProof="0" dirty="0" smtClean="0">
                          <a:latin typeface="News Gothic Std" pitchFamily="34" charset="0"/>
                        </a:rPr>
                        <a:t>$ 75</a:t>
                      </a: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66975">
                <a:tc>
                  <a:txBody>
                    <a:bodyPr/>
                    <a:lstStyle/>
                    <a:p>
                      <a:pPr algn="r"/>
                      <a:r>
                        <a:rPr lang="es-ES_tradnl" noProof="0" dirty="0" smtClean="0">
                          <a:latin typeface="News Gothic Std" pitchFamily="34" charset="0"/>
                        </a:rPr>
                        <a:t>Jardín Infantil</a:t>
                      </a:r>
                      <a:endParaRPr lang="es-ES_tradnl" noProof="0" dirty="0">
                        <a:latin typeface="News Gothic Std" pitchFamily="34" charset="0"/>
                      </a:endParaRP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noProof="0" dirty="0" smtClean="0">
                          <a:latin typeface="News Gothic Std" pitchFamily="34" charset="0"/>
                        </a:rPr>
                        <a:t>$ 100</a:t>
                      </a:r>
                    </a:p>
                  </a:txBody>
                  <a:tcP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34065">
                <a:tc>
                  <a:txBody>
                    <a:bodyPr/>
                    <a:lstStyle/>
                    <a:p>
                      <a:pPr algn="r"/>
                      <a:r>
                        <a:rPr lang="es-ES_tradnl" sz="1600" b="1" noProof="0" dirty="0" smtClean="0">
                          <a:solidFill>
                            <a:schemeClr val="tx2"/>
                          </a:solidFill>
                          <a:latin typeface="News Gothic Std" pitchFamily="34" charset="0"/>
                        </a:rPr>
                        <a:t>TOTAL</a:t>
                      </a:r>
                      <a:r>
                        <a:rPr lang="es-ES_tradnl" sz="1600" b="1" baseline="0" noProof="0" dirty="0" smtClean="0">
                          <a:solidFill>
                            <a:schemeClr val="tx2"/>
                          </a:solidFill>
                          <a:latin typeface="News Gothic Std" pitchFamily="34" charset="0"/>
                        </a:rPr>
                        <a:t> DE GASTOS FIJOS</a:t>
                      </a:r>
                      <a:endParaRPr lang="es-ES_tradnl" sz="1600" b="1" noProof="0" dirty="0">
                        <a:solidFill>
                          <a:schemeClr val="tx2"/>
                        </a:solidFill>
                        <a:latin typeface="News Gothic Std" pitchFamily="34" charset="0"/>
                      </a:endParaRPr>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s-ES_tradnl" sz="1600" b="1" noProof="0" dirty="0" smtClean="0">
                          <a:solidFill>
                            <a:schemeClr val="tx2"/>
                          </a:solidFill>
                          <a:latin typeface="News Gothic Std" pitchFamily="34" charset="0"/>
                        </a:rPr>
                        <a:t>$ 2,735</a:t>
                      </a:r>
                      <a:endParaRPr lang="es-ES_tradnl" sz="1600" b="1" noProof="0" dirty="0">
                        <a:solidFill>
                          <a:schemeClr val="tx2"/>
                        </a:solidFill>
                        <a:latin typeface="News Gothic Std" pitchFamily="34" charset="0"/>
                      </a:endParaRPr>
                    </a:p>
                  </a:txBody>
                  <a:tcPr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203864405"/>
              </p:ext>
            </p:extLst>
          </p:nvPr>
        </p:nvGraphicFramePr>
        <p:xfrm>
          <a:off x="304800" y="5791200"/>
          <a:ext cx="4038600" cy="762000"/>
        </p:xfrm>
        <a:graphic>
          <a:graphicData uri="http://schemas.openxmlformats.org/drawingml/2006/table">
            <a:tbl>
              <a:tblPr firstRow="1" bandRow="1">
                <a:effectLst>
                  <a:outerShdw blurRad="63500" sx="102000" sy="102000" algn="ctr" rotWithShape="0">
                    <a:prstClr val="black">
                      <a:alpha val="40000"/>
                    </a:prstClr>
                  </a:outerShdw>
                </a:effectLst>
                <a:tableStyleId>{21E4AEA4-8DFA-4A89-87EB-49C32662AFE0}</a:tableStyleId>
              </a:tblPr>
              <a:tblGrid>
                <a:gridCol w="2503932"/>
                <a:gridCol w="1534668"/>
              </a:tblGrid>
              <a:tr h="381000">
                <a:tc>
                  <a:txBody>
                    <a:bodyPr/>
                    <a:lstStyle/>
                    <a:p>
                      <a:pPr algn="r"/>
                      <a:r>
                        <a:rPr lang="en-US" b="1" dirty="0" smtClean="0">
                          <a:solidFill>
                            <a:schemeClr val="tx2"/>
                          </a:solidFill>
                          <a:latin typeface="News Gothic Std" pitchFamily="34" charset="0"/>
                        </a:rPr>
                        <a:t>TOTAL INGRESOS= </a:t>
                      </a:r>
                      <a:endParaRPr lang="en-US" b="1" dirty="0">
                        <a:solidFill>
                          <a:schemeClr val="tx2"/>
                        </a:solidFill>
                        <a:latin typeface="News Gothic Std"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r>
                        <a:rPr lang="en-US" b="1" dirty="0" smtClean="0">
                          <a:solidFill>
                            <a:schemeClr val="tx2"/>
                          </a:solidFill>
                          <a:latin typeface="News Gothic Std" pitchFamily="34" charset="0"/>
                        </a:rPr>
                        <a:t> $ 4,650</a:t>
                      </a:r>
                      <a:endParaRPr lang="en-US" b="1" dirty="0">
                        <a:solidFill>
                          <a:schemeClr val="tx2"/>
                        </a:solidFill>
                        <a:latin typeface="News Gothic Std"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r h="381000">
                <a:tc>
                  <a:txBody>
                    <a:bodyPr/>
                    <a:lstStyle/>
                    <a:p>
                      <a:pPr algn="r"/>
                      <a:r>
                        <a:rPr lang="en-US" b="1" dirty="0" smtClean="0">
                          <a:solidFill>
                            <a:schemeClr val="tx2"/>
                          </a:solidFill>
                          <a:latin typeface="News Gothic Std" pitchFamily="34" charset="0"/>
                        </a:rPr>
                        <a:t>TOTAL</a:t>
                      </a:r>
                      <a:r>
                        <a:rPr lang="en-US" b="1" baseline="0" dirty="0" smtClean="0">
                          <a:solidFill>
                            <a:schemeClr val="tx2"/>
                          </a:solidFill>
                          <a:latin typeface="News Gothic Std" pitchFamily="34" charset="0"/>
                        </a:rPr>
                        <a:t> GASTOS=</a:t>
                      </a:r>
                      <a:endParaRPr lang="en-US" b="1" dirty="0">
                        <a:solidFill>
                          <a:schemeClr val="tx2"/>
                        </a:solidFill>
                        <a:latin typeface="News Gothic Std"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r>
                        <a:rPr lang="en-US" b="1" dirty="0" smtClean="0">
                          <a:solidFill>
                            <a:schemeClr val="tx2"/>
                          </a:solidFill>
                          <a:latin typeface="News Gothic Std" pitchFamily="34" charset="0"/>
                        </a:rPr>
                        <a:t> $ 4,570</a:t>
                      </a:r>
                      <a:endParaRPr lang="en-US" b="1" dirty="0">
                        <a:solidFill>
                          <a:schemeClr val="tx2"/>
                        </a:solidFill>
                        <a:latin typeface="News Gothic Std"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bl>
          </a:graphicData>
        </a:graphic>
      </p:graphicFrame>
      <p:sp>
        <p:nvSpPr>
          <p:cNvPr id="16" name="Rectangle 15"/>
          <p:cNvSpPr/>
          <p:nvPr/>
        </p:nvSpPr>
        <p:spPr>
          <a:xfrm>
            <a:off x="0" y="791582"/>
            <a:ext cx="8319954" cy="45719"/>
          </a:xfrm>
          <a:prstGeom prst="rect">
            <a:avLst/>
          </a:prstGeom>
          <a:solidFill>
            <a:schemeClr val="tx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schemeClr val="accent2">
                  <a:lumMod val="20000"/>
                  <a:lumOff val="80000"/>
                </a:schemeClr>
              </a:solidFill>
            </a:endParaRPr>
          </a:p>
        </p:txBody>
      </p:sp>
      <p:sp>
        <p:nvSpPr>
          <p:cNvPr id="17" name="Oval 16"/>
          <p:cNvSpPr/>
          <p:nvPr/>
        </p:nvSpPr>
        <p:spPr>
          <a:xfrm rot="5400000">
            <a:off x="8319954" y="645011"/>
            <a:ext cx="329001" cy="329001"/>
          </a:xfrm>
          <a:prstGeom prst="ellipse">
            <a:avLst/>
          </a:prstGeom>
          <a:solidFill>
            <a:schemeClr val="accent1"/>
          </a:solid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Placeholder 1"/>
          <p:cNvSpPr>
            <a:spLocks noGrp="1"/>
          </p:cNvSpPr>
          <p:nvPr>
            <p:ph type="body" sz="quarter" idx="11"/>
          </p:nvPr>
        </p:nvSpPr>
        <p:spPr>
          <a:xfrm>
            <a:off x="384349" y="205359"/>
            <a:ext cx="8737880" cy="1852041"/>
          </a:xfrm>
        </p:spPr>
        <p:txBody>
          <a:bodyPr>
            <a:noAutofit/>
          </a:bodyPr>
          <a:lstStyle/>
          <a:p>
            <a:r>
              <a:rPr lang="en-US" sz="2800" spc="-110" dirty="0" smtClean="0">
                <a:solidFill>
                  <a:schemeClr val="tx2"/>
                </a:solidFill>
                <a:latin typeface="News Gothic Std" pitchFamily="34" charset="0"/>
              </a:rPr>
              <a:t>PLAN PERSONAL DE GASTOS — GASTOS</a:t>
            </a:r>
            <a:endParaRPr lang="en-US" sz="2800" spc="-110" dirty="0">
              <a:solidFill>
                <a:schemeClr val="tx2"/>
              </a:solidFill>
              <a:latin typeface="News Gothic Std" pitchFamily="34" charset="0"/>
            </a:endParaRPr>
          </a:p>
        </p:txBody>
      </p:sp>
    </p:spTree>
    <p:extLst>
      <p:ext uri="{BB962C8B-B14F-4D97-AF65-F5344CB8AC3E}">
        <p14:creationId xmlns:p14="http://schemas.microsoft.com/office/powerpoint/2010/main" val="40581317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Text Placeholder 5"/>
          <p:cNvSpPr>
            <a:spLocks noGrp="1"/>
          </p:cNvSpPr>
          <p:nvPr>
            <p:ph type="body" sz="quarter" idx="10"/>
          </p:nvPr>
        </p:nvSpPr>
        <p:spPr>
          <a:xfrm>
            <a:off x="4258905" y="152401"/>
            <a:ext cx="4885095" cy="762000"/>
          </a:xfrm>
        </p:spPr>
        <p:txBody>
          <a:bodyPr/>
          <a:lstStyle/>
          <a:p>
            <a:r>
              <a:rPr lang="en-US" sz="2000" dirty="0" smtClean="0">
                <a:latin typeface="News Gothic Std" pitchFamily="34" charset="0"/>
              </a:rPr>
              <a:t>HERRAMIENTAS PARA PLAN PERSONAL DE GASTOS</a:t>
            </a:r>
            <a:endParaRPr lang="en-US" sz="2000" dirty="0">
              <a:latin typeface="News Gothic Std" pitchFamily="34" charset="0"/>
            </a:endParaRPr>
          </a:p>
        </p:txBody>
      </p:sp>
      <p:sp>
        <p:nvSpPr>
          <p:cNvPr id="75" name="Rectangle 74"/>
          <p:cNvSpPr/>
          <p:nvPr/>
        </p:nvSpPr>
        <p:spPr>
          <a:xfrm>
            <a:off x="4267198" y="4572000"/>
            <a:ext cx="4876801" cy="1295400"/>
          </a:xfrm>
          <a:prstGeom prst="rect">
            <a:avLst/>
          </a:prstGeom>
          <a:solidFill>
            <a:schemeClr val="accent2">
              <a:lumMod val="20000"/>
              <a:lumOff val="8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76" name="Rectangle 75"/>
          <p:cNvSpPr/>
          <p:nvPr/>
        </p:nvSpPr>
        <p:spPr>
          <a:xfrm>
            <a:off x="4267199" y="2971800"/>
            <a:ext cx="4876800" cy="1333502"/>
          </a:xfrm>
          <a:prstGeom prst="rect">
            <a:avLst/>
          </a:prstGeom>
          <a:solidFill>
            <a:schemeClr val="accent3">
              <a:lumMod val="20000"/>
              <a:lumOff val="8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77" name="Rectangle 76"/>
          <p:cNvSpPr/>
          <p:nvPr/>
        </p:nvSpPr>
        <p:spPr>
          <a:xfrm>
            <a:off x="4267200" y="914400"/>
            <a:ext cx="4876801" cy="1797746"/>
          </a:xfrm>
          <a:prstGeom prst="rect">
            <a:avLst/>
          </a:prstGeom>
          <a:solidFill>
            <a:schemeClr val="accent1">
              <a:lumMod val="20000"/>
              <a:lumOff val="8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grpSp>
        <p:nvGrpSpPr>
          <p:cNvPr id="78" name="Group 77"/>
          <p:cNvGrpSpPr/>
          <p:nvPr/>
        </p:nvGrpSpPr>
        <p:grpSpPr>
          <a:xfrm>
            <a:off x="3823337" y="586039"/>
            <a:ext cx="329001" cy="5586160"/>
            <a:chOff x="3823337" y="586039"/>
            <a:chExt cx="329001" cy="5586160"/>
          </a:xfrm>
        </p:grpSpPr>
        <p:sp>
          <p:nvSpPr>
            <p:cNvPr id="79" name="Rectangle 78"/>
            <p:cNvSpPr/>
            <p:nvPr/>
          </p:nvSpPr>
          <p:spPr>
            <a:xfrm rot="16200000">
              <a:off x="1360433" y="3517004"/>
              <a:ext cx="5257162" cy="53228"/>
            </a:xfrm>
            <a:prstGeom prst="rect">
              <a:avLst/>
            </a:prstGeom>
            <a:solidFill>
              <a:schemeClr val="tx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schemeClr val="accent2">
                    <a:lumMod val="20000"/>
                    <a:lumOff val="80000"/>
                  </a:schemeClr>
                </a:solidFill>
              </a:endParaRPr>
            </a:p>
          </p:txBody>
        </p:sp>
        <p:sp>
          <p:nvSpPr>
            <p:cNvPr id="80" name="Oval 79"/>
            <p:cNvSpPr/>
            <p:nvPr/>
          </p:nvSpPr>
          <p:spPr>
            <a:xfrm>
              <a:off x="3823337" y="586039"/>
              <a:ext cx="329001" cy="329001"/>
            </a:xfrm>
            <a:prstGeom prst="ellipse">
              <a:avLst/>
            </a:prstGeom>
            <a:solidFill>
              <a:schemeClr val="accent1"/>
            </a:solid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p:nvPr/>
          </p:nvSpPr>
          <p:spPr>
            <a:xfrm>
              <a:off x="3892238" y="3733800"/>
              <a:ext cx="180339" cy="180339"/>
            </a:xfrm>
            <a:prstGeom prst="ellipse">
              <a:avLst/>
            </a:prstGeom>
            <a:solidFill>
              <a:schemeClr val="accent2">
                <a:lumMod val="60000"/>
                <a:lumOff val="40000"/>
              </a:schemeClr>
            </a:solidFill>
            <a:ln w="571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81"/>
            <p:cNvSpPr/>
            <p:nvPr/>
          </p:nvSpPr>
          <p:spPr>
            <a:xfrm>
              <a:off x="3892239" y="2181861"/>
              <a:ext cx="180339" cy="180339"/>
            </a:xfrm>
            <a:prstGeom prst="ellipse">
              <a:avLst/>
            </a:prstGeom>
            <a:solidFill>
              <a:schemeClr val="accent3">
                <a:lumMod val="60000"/>
                <a:lumOff val="40000"/>
              </a:schemeClr>
            </a:solidFill>
            <a:ln w="5715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Oval 82"/>
            <p:cNvSpPr/>
            <p:nvPr/>
          </p:nvSpPr>
          <p:spPr>
            <a:xfrm>
              <a:off x="3902597" y="5389945"/>
              <a:ext cx="180339" cy="180339"/>
            </a:xfrm>
            <a:prstGeom prst="ellipse">
              <a:avLst/>
            </a:prstGeom>
            <a:solidFill>
              <a:schemeClr val="accent4"/>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5" name="Text Placeholder 5"/>
          <p:cNvSpPr>
            <a:spLocks noGrp="1"/>
          </p:cNvSpPr>
          <p:nvPr>
            <p:ph type="body" sz="quarter" idx="10"/>
          </p:nvPr>
        </p:nvSpPr>
        <p:spPr>
          <a:xfrm>
            <a:off x="4198684" y="4781868"/>
            <a:ext cx="1592516" cy="856932"/>
          </a:xfrm>
        </p:spPr>
        <p:txBody>
          <a:bodyPr/>
          <a:lstStyle/>
          <a:p>
            <a:pPr algn="ctr"/>
            <a:r>
              <a:rPr lang="en-US" sz="1600" dirty="0" smtClean="0">
                <a:solidFill>
                  <a:schemeClr val="accent4"/>
                </a:solidFill>
                <a:latin typeface="News Gothic Std" pitchFamily="34" charset="0"/>
              </a:rPr>
              <a:t>SISTEMA DE </a:t>
            </a:r>
          </a:p>
          <a:p>
            <a:pPr algn="ctr"/>
            <a:r>
              <a:rPr lang="en-US" sz="1600" dirty="0" smtClean="0">
                <a:solidFill>
                  <a:schemeClr val="accent4"/>
                </a:solidFill>
                <a:latin typeface="News Gothic Std" pitchFamily="34" charset="0"/>
              </a:rPr>
              <a:t>SOBRES DE GASTOS</a:t>
            </a:r>
            <a:endParaRPr lang="en-US" sz="1600" dirty="0">
              <a:solidFill>
                <a:schemeClr val="accent4"/>
              </a:solidFill>
              <a:latin typeface="News Gothic Std" pitchFamily="34" charset="0"/>
            </a:endParaRPr>
          </a:p>
        </p:txBody>
      </p:sp>
      <p:sp>
        <p:nvSpPr>
          <p:cNvPr id="87" name="Text Placeholder 5"/>
          <p:cNvSpPr>
            <a:spLocks noGrp="1"/>
          </p:cNvSpPr>
          <p:nvPr>
            <p:ph type="body" sz="quarter" idx="10"/>
          </p:nvPr>
        </p:nvSpPr>
        <p:spPr>
          <a:xfrm>
            <a:off x="4267200" y="3238502"/>
            <a:ext cx="1676400" cy="942339"/>
          </a:xfrm>
        </p:spPr>
        <p:txBody>
          <a:bodyPr/>
          <a:lstStyle/>
          <a:p>
            <a:pPr algn="ctr"/>
            <a:r>
              <a:rPr lang="en-US" sz="1500" dirty="0" smtClean="0">
                <a:solidFill>
                  <a:schemeClr val="accent4"/>
                </a:solidFill>
                <a:latin typeface="News Gothic Std" pitchFamily="34" charset="0"/>
              </a:rPr>
              <a:t>SISTEMA DE CAJA DE PRESUPUESTOS</a:t>
            </a:r>
            <a:endParaRPr lang="en-US" sz="1500" dirty="0">
              <a:solidFill>
                <a:schemeClr val="accent4"/>
              </a:solidFill>
              <a:latin typeface="News Gothic Std" pitchFamily="34" charset="0"/>
            </a:endParaRPr>
          </a:p>
        </p:txBody>
      </p:sp>
      <p:sp>
        <p:nvSpPr>
          <p:cNvPr id="89" name="Text Placeholder 5"/>
          <p:cNvSpPr>
            <a:spLocks noGrp="1"/>
          </p:cNvSpPr>
          <p:nvPr>
            <p:ph type="body" sz="quarter" idx="10"/>
          </p:nvPr>
        </p:nvSpPr>
        <p:spPr>
          <a:xfrm>
            <a:off x="4267200" y="1066800"/>
            <a:ext cx="2116016" cy="1524000"/>
          </a:xfrm>
        </p:spPr>
        <p:txBody>
          <a:bodyPr/>
          <a:lstStyle/>
          <a:p>
            <a:pPr algn="ctr"/>
            <a:r>
              <a:rPr lang="en-US" sz="1500" dirty="0" smtClean="0">
                <a:solidFill>
                  <a:schemeClr val="accent4"/>
                </a:solidFill>
                <a:latin typeface="News Gothic Std" pitchFamily="34" charset="0"/>
              </a:rPr>
              <a:t>SISTEMA BANCARIO PERSONAL DE ADMINISTRACIÓN FINANCIERA O SISTEMA DE</a:t>
            </a:r>
          </a:p>
          <a:p>
            <a:pPr algn="ctr"/>
            <a:r>
              <a:rPr lang="en-US" sz="1500" dirty="0" smtClean="0">
                <a:solidFill>
                  <a:schemeClr val="accent4"/>
                </a:solidFill>
                <a:latin typeface="News Gothic Std" pitchFamily="34" charset="0"/>
              </a:rPr>
              <a:t>HOJA DE CÁLCULO</a:t>
            </a:r>
            <a:endParaRPr lang="en-US" sz="1500" dirty="0">
              <a:solidFill>
                <a:schemeClr val="accent4"/>
              </a:solidFill>
              <a:latin typeface="News Gothic Std" pitchFamily="34" charset="0"/>
            </a:endParaRPr>
          </a:p>
        </p:txBody>
      </p:sp>
      <p:pic>
        <p:nvPicPr>
          <p:cNvPr id="90" name="Picture 89"/>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775290" y="4497300"/>
            <a:ext cx="1310472" cy="1199031"/>
          </a:xfrm>
          <a:prstGeom prst="rect">
            <a:avLst/>
          </a:prstGeom>
          <a:effectLst>
            <a:outerShdw blurRad="63500" sx="102000" sy="102000" algn="ctr" rotWithShape="0">
              <a:prstClr val="black">
                <a:alpha val="40000"/>
              </a:prstClr>
            </a:outerShdw>
          </a:effectLst>
        </p:spPr>
      </p:pic>
      <p:pic>
        <p:nvPicPr>
          <p:cNvPr id="91" name="Picture 90"/>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238163" y="4505677"/>
            <a:ext cx="1310472" cy="1199031"/>
          </a:xfrm>
          <a:prstGeom prst="rect">
            <a:avLst/>
          </a:prstGeom>
          <a:effectLst>
            <a:outerShdw blurRad="63500" sx="102000" sy="102000" algn="ctr" rotWithShape="0">
              <a:prstClr val="black">
                <a:alpha val="40000"/>
              </a:prstClr>
            </a:outerShdw>
          </a:effectLst>
        </p:spPr>
      </p:pic>
      <p:pic>
        <p:nvPicPr>
          <p:cNvPr id="92" name="Picture 91"/>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flipH="1">
            <a:off x="-762000" y="-1"/>
            <a:ext cx="4541383" cy="6781799"/>
          </a:xfrm>
          <a:prstGeom prst="rect">
            <a:avLst/>
          </a:prstGeom>
        </p:spPr>
      </p:pic>
      <p:pic>
        <p:nvPicPr>
          <p:cNvPr id="95" name="Picture 94"/>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943600" y="3184162"/>
            <a:ext cx="1742995" cy="974070"/>
          </a:xfrm>
          <a:prstGeom prst="rect">
            <a:avLst/>
          </a:prstGeom>
          <a:effectLst>
            <a:outerShdw blurRad="63500" sx="102000" sy="102000" algn="ctr" rotWithShape="0">
              <a:prstClr val="black">
                <a:alpha val="40000"/>
              </a:prstClr>
            </a:outerShdw>
          </a:effectLst>
        </p:spPr>
      </p:pic>
      <p:pic>
        <p:nvPicPr>
          <p:cNvPr id="97" name="Picture 96"/>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7391400" y="2863519"/>
            <a:ext cx="1508748" cy="1022681"/>
          </a:xfrm>
          <a:prstGeom prst="rect">
            <a:avLst/>
          </a:prstGeom>
          <a:effectLst>
            <a:outerShdw blurRad="63500" sx="102000" sy="102000" algn="ctr" rotWithShape="0">
              <a:prstClr val="black">
                <a:alpha val="40000"/>
              </a:prstClr>
            </a:outerShdw>
          </a:effectLst>
        </p:spPr>
      </p:pic>
      <p:pic>
        <p:nvPicPr>
          <p:cNvPr id="99" name="Picture 98"/>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6174184" y="1244116"/>
            <a:ext cx="1522016" cy="1085749"/>
          </a:xfrm>
          <a:prstGeom prst="rect">
            <a:avLst/>
          </a:prstGeom>
          <a:effectLst>
            <a:outerShdw blurRad="63500" sx="102000" sy="102000" algn="ctr" rotWithShape="0">
              <a:prstClr val="black">
                <a:alpha val="40000"/>
              </a:prstClr>
            </a:outerShdw>
          </a:effectLst>
        </p:spPr>
      </p:pic>
      <p:pic>
        <p:nvPicPr>
          <p:cNvPr id="98" name="Picture 97"/>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7370047" y="932500"/>
            <a:ext cx="1621553" cy="1694646"/>
          </a:xfrm>
          <a:prstGeom prst="rect">
            <a:avLst/>
          </a:prstGeom>
          <a:effectLst>
            <a:outerShdw blurRad="63500" sx="102000" sy="102000" algn="ctr" rotWithShape="0">
              <a:prstClr val="black">
                <a:alpha val="40000"/>
              </a:prstClr>
            </a:outerShdw>
          </a:effectLst>
        </p:spPr>
      </p:pic>
      <p:sp>
        <p:nvSpPr>
          <p:cNvPr id="22" name="Slide Number Placeholder 3"/>
          <p:cNvSpPr txBox="1">
            <a:spLocks/>
          </p:cNvSpPr>
          <p:nvPr/>
        </p:nvSpPr>
        <p:spPr>
          <a:xfrm>
            <a:off x="-228600" y="6553200"/>
            <a:ext cx="137160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4320"/>
            <a:fld id="{D1B90812-0B77-449E-AACC-F8C52DA348E8}" type="slidenum">
              <a:rPr lang="en-US" sz="1200" smtClean="0">
                <a:solidFill>
                  <a:schemeClr val="tx1">
                    <a:lumMod val="75000"/>
                    <a:lumOff val="25000"/>
                  </a:schemeClr>
                </a:solidFill>
                <a:latin typeface="News Gothic Std" pitchFamily="34" charset="0"/>
              </a:rPr>
              <a:pPr marL="274320"/>
              <a:t>15</a:t>
            </a:fld>
            <a:endParaRPr lang="en-US" sz="1200" dirty="0">
              <a:solidFill>
                <a:schemeClr val="tx1">
                  <a:lumMod val="75000"/>
                  <a:lumOff val="25000"/>
                </a:schemeClr>
              </a:solidFill>
              <a:latin typeface="News Gothic Std" pitchFamily="34" charset="0"/>
            </a:endParaRPr>
          </a:p>
        </p:txBody>
      </p:sp>
    </p:spTree>
    <p:extLst>
      <p:ext uri="{BB962C8B-B14F-4D97-AF65-F5344CB8AC3E}">
        <p14:creationId xmlns:p14="http://schemas.microsoft.com/office/powerpoint/2010/main" val="34540123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751263" y="3646488"/>
            <a:ext cx="1641475" cy="725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 name="Rectangle 2"/>
          <p:cNvSpPr txBox="1">
            <a:spLocks noChangeArrowheads="1"/>
          </p:cNvSpPr>
          <p:nvPr/>
        </p:nvSpPr>
        <p:spPr bwMode="auto">
          <a:xfrm>
            <a:off x="0" y="2520950"/>
            <a:ext cx="9144000" cy="52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50000"/>
              </a:spcBef>
              <a:spcAft>
                <a:spcPct val="0"/>
              </a:spcAft>
              <a:defRPr sz="2000">
                <a:solidFill>
                  <a:schemeClr val="tx1"/>
                </a:solidFill>
                <a:latin typeface="Arial" charset="0"/>
              </a:defRPr>
            </a:lvl6pPr>
            <a:lvl7pPr marL="2971800" indent="-228600" eaLnBrk="0" fontAlgn="base" hangingPunct="0">
              <a:spcBef>
                <a:spcPct val="50000"/>
              </a:spcBef>
              <a:spcAft>
                <a:spcPct val="0"/>
              </a:spcAft>
              <a:defRPr sz="2000">
                <a:solidFill>
                  <a:schemeClr val="tx1"/>
                </a:solidFill>
                <a:latin typeface="Arial" charset="0"/>
              </a:defRPr>
            </a:lvl7pPr>
            <a:lvl8pPr marL="3429000" indent="-228600" eaLnBrk="0" fontAlgn="base" hangingPunct="0">
              <a:spcBef>
                <a:spcPct val="50000"/>
              </a:spcBef>
              <a:spcAft>
                <a:spcPct val="0"/>
              </a:spcAft>
              <a:defRPr sz="2000">
                <a:solidFill>
                  <a:schemeClr val="tx1"/>
                </a:solidFill>
                <a:latin typeface="Arial" charset="0"/>
              </a:defRPr>
            </a:lvl8pPr>
            <a:lvl9pPr marL="3886200" indent="-228600" eaLnBrk="0" fontAlgn="base" hangingPunct="0">
              <a:spcBef>
                <a:spcPct val="50000"/>
              </a:spcBef>
              <a:spcAft>
                <a:spcPct val="0"/>
              </a:spcAft>
              <a:defRPr sz="2000">
                <a:solidFill>
                  <a:schemeClr val="tx1"/>
                </a:solidFill>
                <a:latin typeface="Arial" charset="0"/>
              </a:defRPr>
            </a:lvl9pPr>
          </a:lstStyle>
          <a:p>
            <a:pPr algn="ctr" eaLnBrk="1" hangingPunct="1">
              <a:lnSpc>
                <a:spcPct val="90000"/>
              </a:lnSpc>
              <a:spcBef>
                <a:spcPct val="0"/>
              </a:spcBef>
              <a:defRPr/>
            </a:pPr>
            <a:r>
              <a:rPr lang="en-US" sz="2800" b="1" cap="all" dirty="0" smtClean="0">
                <a:solidFill>
                  <a:schemeClr val="tx2"/>
                </a:solidFill>
                <a:latin typeface="News Gothic Std" pitchFamily="34" charset="0"/>
                <a:cs typeface="Arial" charset="0"/>
              </a:rPr>
              <a:t>Hidden Slide: </a:t>
            </a:r>
            <a:br>
              <a:rPr lang="en-US" sz="2800" b="1" cap="all" dirty="0" smtClean="0">
                <a:solidFill>
                  <a:schemeClr val="tx2"/>
                </a:solidFill>
                <a:latin typeface="News Gothic Std" pitchFamily="34" charset="0"/>
                <a:cs typeface="Arial" charset="0"/>
              </a:rPr>
            </a:br>
            <a:r>
              <a:rPr lang="en-US" sz="2400" dirty="0" smtClean="0">
                <a:solidFill>
                  <a:schemeClr val="tx2"/>
                </a:solidFill>
                <a:latin typeface="News Gothic Std" pitchFamily="34" charset="0"/>
                <a:cs typeface="Arial" charset="0"/>
              </a:rPr>
              <a:t>Spending/Savings Plan Tools, </a:t>
            </a:r>
            <a:r>
              <a:rPr lang="en-US" sz="1800" dirty="0" smtClean="0">
                <a:solidFill>
                  <a:schemeClr val="tx2"/>
                </a:solidFill>
                <a:latin typeface="News Gothic Std" pitchFamily="34" charset="0"/>
                <a:cs typeface="Arial" charset="0"/>
              </a:rPr>
              <a:t>continued</a:t>
            </a:r>
          </a:p>
        </p:txBody>
      </p:sp>
      <p:cxnSp>
        <p:nvCxnSpPr>
          <p:cNvPr id="29" name="Straight Connector 28"/>
          <p:cNvCxnSpPr/>
          <p:nvPr/>
        </p:nvCxnSpPr>
        <p:spPr bwMode="auto">
          <a:xfrm flipV="1">
            <a:off x="3751263" y="3549650"/>
            <a:ext cx="1760537" cy="822325"/>
          </a:xfrm>
          <a:prstGeom prst="line">
            <a:avLst/>
          </a:prstGeom>
          <a:ln w="76200">
            <a:solidFill>
              <a:schemeClr val="accent6"/>
            </a:solidFill>
            <a:headEnd type="none" w="med" len="med"/>
            <a:tailEnd type="none" w="med" len="med"/>
          </a:ln>
          <a:extLst/>
        </p:spPr>
        <p:style>
          <a:lnRef idx="3">
            <a:schemeClr val="accent5"/>
          </a:lnRef>
          <a:fillRef idx="0">
            <a:schemeClr val="accent5"/>
          </a:fillRef>
          <a:effectRef idx="2">
            <a:schemeClr val="accent5"/>
          </a:effectRef>
          <a:fontRef idx="minor">
            <a:schemeClr val="tx1"/>
          </a:fontRef>
        </p:style>
      </p:cxnSp>
      <p:sp>
        <p:nvSpPr>
          <p:cNvPr id="5" name="Slide Number Placeholder 3"/>
          <p:cNvSpPr txBox="1">
            <a:spLocks/>
          </p:cNvSpPr>
          <p:nvPr/>
        </p:nvSpPr>
        <p:spPr>
          <a:xfrm>
            <a:off x="-228600" y="6553200"/>
            <a:ext cx="137160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4320"/>
            <a:fld id="{D1B90812-0B77-449E-AACC-F8C52DA348E8}" type="slidenum">
              <a:rPr lang="en-US" sz="1200" smtClean="0">
                <a:latin typeface="News Gothic Std" pitchFamily="34" charset="0"/>
              </a:rPr>
              <a:pPr marL="274320"/>
              <a:t>16</a:t>
            </a:fld>
            <a:endParaRPr lang="en-US" sz="1200" dirty="0">
              <a:latin typeface="News Gothic Std" pitchFamily="34" charset="0"/>
            </a:endParaRPr>
          </a:p>
        </p:txBody>
      </p:sp>
    </p:spTree>
    <p:extLst>
      <p:ext uri="{BB962C8B-B14F-4D97-AF65-F5344CB8AC3E}">
        <p14:creationId xmlns:p14="http://schemas.microsoft.com/office/powerpoint/2010/main" val="42888105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4"/>
          <p:cNvPicPr>
            <a:picLocks noGrp="1" noChangeAspect="1"/>
          </p:cNvPicPr>
          <p:nvPr>
            <p:ph type="pic" idx="1"/>
          </p:nvPr>
        </p:nvPicPr>
        <p:blipFill>
          <a:blip r:embed="rId3" cstate="email">
            <a:extLst>
              <a:ext uri="{28A0092B-C50C-407E-A947-70E740481C1C}">
                <a14:useLocalDpi xmlns:a14="http://schemas.microsoft.com/office/drawing/2010/main" val="0"/>
              </a:ext>
            </a:extLst>
          </a:blip>
          <a:stretch>
            <a:fillRect/>
          </a:stretch>
        </p:blipFill>
        <p:spPr>
          <a:xfrm>
            <a:off x="2166" y="0"/>
            <a:ext cx="9143999" cy="4187951"/>
          </a:xfrm>
        </p:spPr>
      </p:pic>
      <p:sp>
        <p:nvSpPr>
          <p:cNvPr id="13" name="Rectangle 1027"/>
          <p:cNvSpPr>
            <a:spLocks noGrp="1" noChangeArrowheads="1"/>
          </p:cNvSpPr>
          <p:nvPr>
            <p:ph type="body" sz="quarter" idx="13"/>
          </p:nvPr>
        </p:nvSpPr>
        <p:spPr>
          <a:xfrm>
            <a:off x="152400" y="4405660"/>
            <a:ext cx="8305800" cy="852140"/>
          </a:xfrm>
          <a:prstGeom prst="rect">
            <a:avLst/>
          </a:prstGeom>
        </p:spPr>
        <p:txBody>
          <a:bodyPr/>
          <a:lstStyle/>
          <a:p>
            <a:pPr eaLnBrk="1" hangingPunct="1"/>
            <a:r>
              <a:rPr lang="es-ES_tradnl" sz="2800" dirty="0" smtClean="0">
                <a:solidFill>
                  <a:schemeClr val="tx2"/>
                </a:solidFill>
                <a:latin typeface="News Gothic Std" pitchFamily="34" charset="0"/>
              </a:rPr>
              <a:t>Manténgase informado</a:t>
            </a:r>
          </a:p>
        </p:txBody>
      </p:sp>
      <p:sp>
        <p:nvSpPr>
          <p:cNvPr id="14" name="Text Placeholder 2"/>
          <p:cNvSpPr>
            <a:spLocks noGrp="1"/>
          </p:cNvSpPr>
          <p:nvPr>
            <p:ph type="body" sz="quarter" idx="14"/>
          </p:nvPr>
        </p:nvSpPr>
        <p:spPr>
          <a:xfrm>
            <a:off x="4495800" y="4495800"/>
            <a:ext cx="4925839" cy="779462"/>
          </a:xfrm>
        </p:spPr>
        <p:txBody>
          <a:bodyPr/>
          <a:lstStyle/>
          <a:p>
            <a:r>
              <a:rPr lang="es-ES_tradnl" b="1" dirty="0" smtClean="0">
                <a:solidFill>
                  <a:schemeClr val="tx1">
                    <a:lumMod val="75000"/>
                    <a:lumOff val="25000"/>
                  </a:schemeClr>
                </a:solidFill>
                <a:latin typeface="News Gothic Std" pitchFamily="34" charset="0"/>
              </a:rPr>
              <a:t>Mantenga un registro preciso </a:t>
            </a:r>
            <a:endParaRPr lang="es-ES_tradnl" b="1" dirty="0">
              <a:solidFill>
                <a:schemeClr val="tx1">
                  <a:lumMod val="75000"/>
                  <a:lumOff val="25000"/>
                </a:schemeClr>
              </a:solidFill>
              <a:latin typeface="News Gothic Std" pitchFamily="34" charset="0"/>
            </a:endParaRPr>
          </a:p>
        </p:txBody>
      </p:sp>
      <p:sp>
        <p:nvSpPr>
          <p:cNvPr id="15" name="Text Placeholder 3"/>
          <p:cNvSpPr>
            <a:spLocks noGrp="1"/>
          </p:cNvSpPr>
          <p:nvPr>
            <p:ph type="body" sz="quarter" idx="15"/>
          </p:nvPr>
        </p:nvSpPr>
        <p:spPr>
          <a:xfrm>
            <a:off x="304800" y="4876800"/>
            <a:ext cx="8839200" cy="1981200"/>
          </a:xfrm>
        </p:spPr>
        <p:txBody>
          <a:bodyPr/>
          <a:lstStyle/>
          <a:p>
            <a:pPr marL="457200">
              <a:spcBef>
                <a:spcPts val="300"/>
              </a:spcBef>
              <a:spcAft>
                <a:spcPts val="300"/>
              </a:spcAft>
              <a:buBlip>
                <a:blip r:embed="rId4"/>
              </a:buBlip>
            </a:pPr>
            <a:r>
              <a:rPr lang="es-ES_tradnl" sz="1800" dirty="0" smtClean="0">
                <a:solidFill>
                  <a:schemeClr val="tx1">
                    <a:lumMod val="75000"/>
                    <a:lumOff val="25000"/>
                  </a:schemeClr>
                </a:solidFill>
                <a:latin typeface="News Gothic Std" pitchFamily="34" charset="0"/>
              </a:rPr>
              <a:t>Organice sus documentos para que consiga información fácilmente</a:t>
            </a:r>
          </a:p>
          <a:p>
            <a:pPr marL="457200">
              <a:spcBef>
                <a:spcPts val="300"/>
              </a:spcBef>
              <a:spcAft>
                <a:spcPts val="300"/>
              </a:spcAft>
              <a:buBlip>
                <a:blip r:embed="rId4"/>
              </a:buBlip>
            </a:pPr>
            <a:r>
              <a:rPr lang="es-ES_tradnl" sz="1800" dirty="0" smtClean="0">
                <a:solidFill>
                  <a:schemeClr val="tx1">
                    <a:lumMod val="75000"/>
                    <a:lumOff val="25000"/>
                  </a:schemeClr>
                </a:solidFill>
                <a:latin typeface="News Gothic Std" pitchFamily="34" charset="0"/>
              </a:rPr>
              <a:t>Envíe los cheques de pagos por lo menos una semana antes de la fecha de vencimiento o use los servicios de pagos automáticos de su banco  </a:t>
            </a:r>
          </a:p>
          <a:p>
            <a:pPr marL="457200">
              <a:spcBef>
                <a:spcPts val="300"/>
              </a:spcBef>
              <a:spcAft>
                <a:spcPts val="300"/>
              </a:spcAft>
              <a:buBlip>
                <a:blip r:embed="rId4"/>
              </a:buBlip>
            </a:pPr>
            <a:r>
              <a:rPr lang="es-ES_tradnl" sz="1800" dirty="0" smtClean="0">
                <a:solidFill>
                  <a:schemeClr val="tx1">
                    <a:lumMod val="75000"/>
                    <a:lumOff val="25000"/>
                  </a:schemeClr>
                </a:solidFill>
                <a:latin typeface="News Gothic Std" pitchFamily="34" charset="0"/>
              </a:rPr>
              <a:t>Guarde sus documentos de impuestos por un mínimo de tres años</a:t>
            </a:r>
          </a:p>
          <a:p>
            <a:pPr marL="457200">
              <a:spcBef>
                <a:spcPts val="300"/>
              </a:spcBef>
              <a:spcAft>
                <a:spcPts val="300"/>
              </a:spcAft>
              <a:buBlip>
                <a:blip r:embed="rId4"/>
              </a:buBlip>
            </a:pPr>
            <a:r>
              <a:rPr lang="es-ES_tradnl" sz="1800" dirty="0" smtClean="0">
                <a:solidFill>
                  <a:schemeClr val="tx1">
                    <a:lumMod val="75000"/>
                    <a:lumOff val="25000"/>
                  </a:schemeClr>
                </a:solidFill>
                <a:latin typeface="News Gothic Std" pitchFamily="34" charset="0"/>
              </a:rPr>
              <a:t>Guarde los documentos en un lugar seguro de su hogar o </a:t>
            </a:r>
            <a:br>
              <a:rPr lang="es-ES_tradnl" sz="1800" dirty="0" smtClean="0">
                <a:solidFill>
                  <a:schemeClr val="tx1">
                    <a:lumMod val="75000"/>
                    <a:lumOff val="25000"/>
                  </a:schemeClr>
                </a:solidFill>
                <a:latin typeface="News Gothic Std" pitchFamily="34" charset="0"/>
              </a:rPr>
            </a:br>
            <a:r>
              <a:rPr lang="es-ES_tradnl" sz="1800" dirty="0" smtClean="0">
                <a:solidFill>
                  <a:schemeClr val="tx1">
                    <a:lumMod val="75000"/>
                    <a:lumOff val="25000"/>
                  </a:schemeClr>
                </a:solidFill>
                <a:latin typeface="News Gothic Std" pitchFamily="34" charset="0"/>
              </a:rPr>
              <a:t>en una caja de seguridad</a:t>
            </a:r>
          </a:p>
          <a:p>
            <a:pPr marL="457200">
              <a:spcBef>
                <a:spcPts val="300"/>
              </a:spcBef>
              <a:spcAft>
                <a:spcPts val="300"/>
              </a:spcAft>
              <a:buBlip>
                <a:blip r:embed="rId4"/>
              </a:buBlip>
            </a:pPr>
            <a:endParaRPr lang="es-ES_tradnl" dirty="0" smtClean="0">
              <a:solidFill>
                <a:schemeClr val="tx1">
                  <a:lumMod val="75000"/>
                  <a:lumOff val="25000"/>
                </a:schemeClr>
              </a:solidFill>
              <a:latin typeface="News Gothic Std" pitchFamily="34" charset="0"/>
            </a:endParaRPr>
          </a:p>
          <a:p>
            <a:pPr marL="0" indent="0">
              <a:spcBef>
                <a:spcPts val="300"/>
              </a:spcBef>
              <a:spcAft>
                <a:spcPts val="300"/>
              </a:spcAft>
              <a:buNone/>
            </a:pPr>
            <a:endParaRPr lang="es-ES_tradnl" dirty="0" smtClean="0">
              <a:solidFill>
                <a:schemeClr val="tx1">
                  <a:lumMod val="75000"/>
                  <a:lumOff val="25000"/>
                </a:schemeClr>
              </a:solidFill>
              <a:latin typeface="News Gothic Std" pitchFamily="34" charset="0"/>
            </a:endParaRPr>
          </a:p>
          <a:p>
            <a:pPr marL="0" indent="0">
              <a:buNone/>
            </a:pPr>
            <a:endParaRPr lang="es-ES_tradnl" dirty="0"/>
          </a:p>
        </p:txBody>
      </p:sp>
      <p:sp>
        <p:nvSpPr>
          <p:cNvPr id="16" name="Rectangle 15"/>
          <p:cNvSpPr/>
          <p:nvPr/>
        </p:nvSpPr>
        <p:spPr>
          <a:xfrm>
            <a:off x="-7883" y="4107001"/>
            <a:ext cx="9151883" cy="118872"/>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cxnSp>
        <p:nvCxnSpPr>
          <p:cNvPr id="17" name="Straight Connector 16"/>
          <p:cNvCxnSpPr/>
          <p:nvPr/>
        </p:nvCxnSpPr>
        <p:spPr>
          <a:xfrm>
            <a:off x="4191000" y="4419600"/>
            <a:ext cx="0" cy="494645"/>
          </a:xfrm>
          <a:prstGeom prst="line">
            <a:avLst/>
          </a:prstGeom>
          <a:ln w="19050">
            <a:solidFill>
              <a:schemeClr val="accent4">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sp>
        <p:nvSpPr>
          <p:cNvPr id="8" name="Slide Number Placeholder 3"/>
          <p:cNvSpPr txBox="1">
            <a:spLocks/>
          </p:cNvSpPr>
          <p:nvPr/>
        </p:nvSpPr>
        <p:spPr>
          <a:xfrm>
            <a:off x="-228600" y="6553200"/>
            <a:ext cx="137160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4320"/>
            <a:fld id="{D1B90812-0B77-449E-AACC-F8C52DA348E8}" type="slidenum">
              <a:rPr lang="en-US" sz="1200" smtClean="0">
                <a:latin typeface="News Gothic Std" pitchFamily="34" charset="0"/>
              </a:rPr>
              <a:pPr marL="274320"/>
              <a:t>17</a:t>
            </a:fld>
            <a:endParaRPr lang="en-US" sz="1200" dirty="0">
              <a:latin typeface="News Gothic Std" pitchFamily="34" charset="0"/>
            </a:endParaRPr>
          </a:p>
        </p:txBody>
      </p:sp>
    </p:spTree>
    <p:extLst>
      <p:ext uri="{BB962C8B-B14F-4D97-AF65-F5344CB8AC3E}">
        <p14:creationId xmlns:p14="http://schemas.microsoft.com/office/powerpoint/2010/main" val="42459369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flipH="1">
            <a:off x="0" y="2113221"/>
            <a:ext cx="7010398" cy="4673600"/>
          </a:xfrm>
          <a:prstGeom prst="rect">
            <a:avLst/>
          </a:prstGeom>
        </p:spPr>
      </p:pic>
      <p:sp>
        <p:nvSpPr>
          <p:cNvPr id="2" name="Text Placeholder 1"/>
          <p:cNvSpPr>
            <a:spLocks noGrp="1"/>
          </p:cNvSpPr>
          <p:nvPr>
            <p:ph type="body" sz="quarter" idx="12"/>
          </p:nvPr>
        </p:nvSpPr>
        <p:spPr>
          <a:xfrm>
            <a:off x="1828800" y="381000"/>
            <a:ext cx="6925175" cy="2133600"/>
          </a:xfrm>
        </p:spPr>
        <p:txBody>
          <a:bodyPr/>
          <a:lstStyle/>
          <a:p>
            <a:pPr marL="0" indent="0">
              <a:buNone/>
            </a:pPr>
            <a:r>
              <a:rPr lang="en-US" dirty="0"/>
              <a:t/>
            </a:r>
            <a:br>
              <a:rPr lang="en-US" dirty="0"/>
            </a:br>
            <a:r>
              <a:rPr lang="es-ES_tradnl" dirty="0" smtClean="0">
                <a:solidFill>
                  <a:schemeClr val="tx1">
                    <a:lumMod val="75000"/>
                    <a:lumOff val="25000"/>
                  </a:schemeClr>
                </a:solidFill>
                <a:latin typeface="News Gothic Std" pitchFamily="34" charset="0"/>
              </a:rPr>
              <a:t>“¿Qué hago si gasto más de lo que gano?”</a:t>
            </a:r>
          </a:p>
          <a:p>
            <a:pPr marL="0" indent="0">
              <a:buNone/>
            </a:pPr>
            <a:endParaRPr lang="en-US" dirty="0" smtClean="0"/>
          </a:p>
        </p:txBody>
      </p:sp>
      <p:sp>
        <p:nvSpPr>
          <p:cNvPr id="4" name="Slide Number Placeholder 3"/>
          <p:cNvSpPr txBox="1">
            <a:spLocks/>
          </p:cNvSpPr>
          <p:nvPr/>
        </p:nvSpPr>
        <p:spPr>
          <a:xfrm>
            <a:off x="-228600" y="6553200"/>
            <a:ext cx="137160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4320"/>
            <a:fld id="{D1B90812-0B77-449E-AACC-F8C52DA348E8}" type="slidenum">
              <a:rPr lang="en-US" sz="1200" smtClean="0">
                <a:latin typeface="News Gothic Std" pitchFamily="34" charset="0"/>
              </a:rPr>
              <a:pPr marL="274320"/>
              <a:t>18</a:t>
            </a:fld>
            <a:endParaRPr lang="en-US" sz="1200" dirty="0">
              <a:latin typeface="News Gothic Std" pitchFamily="34" charset="0"/>
            </a:endParaRPr>
          </a:p>
        </p:txBody>
      </p:sp>
    </p:spTree>
    <p:extLst>
      <p:ext uri="{BB962C8B-B14F-4D97-AF65-F5344CB8AC3E}">
        <p14:creationId xmlns:p14="http://schemas.microsoft.com/office/powerpoint/2010/main" val="32734574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751263" y="3646488"/>
            <a:ext cx="1641475" cy="725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2"/>
          <p:cNvSpPr txBox="1">
            <a:spLocks noChangeArrowheads="1"/>
          </p:cNvSpPr>
          <p:nvPr/>
        </p:nvSpPr>
        <p:spPr bwMode="auto">
          <a:xfrm>
            <a:off x="0" y="2520950"/>
            <a:ext cx="9144000" cy="52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50000"/>
              </a:spcBef>
              <a:spcAft>
                <a:spcPct val="0"/>
              </a:spcAft>
              <a:defRPr sz="2000">
                <a:solidFill>
                  <a:schemeClr val="tx1"/>
                </a:solidFill>
                <a:latin typeface="Arial" charset="0"/>
              </a:defRPr>
            </a:lvl6pPr>
            <a:lvl7pPr marL="2971800" indent="-228600" eaLnBrk="0" fontAlgn="base" hangingPunct="0">
              <a:spcBef>
                <a:spcPct val="50000"/>
              </a:spcBef>
              <a:spcAft>
                <a:spcPct val="0"/>
              </a:spcAft>
              <a:defRPr sz="2000">
                <a:solidFill>
                  <a:schemeClr val="tx1"/>
                </a:solidFill>
                <a:latin typeface="Arial" charset="0"/>
              </a:defRPr>
            </a:lvl7pPr>
            <a:lvl8pPr marL="3429000" indent="-228600" eaLnBrk="0" fontAlgn="base" hangingPunct="0">
              <a:spcBef>
                <a:spcPct val="50000"/>
              </a:spcBef>
              <a:spcAft>
                <a:spcPct val="0"/>
              </a:spcAft>
              <a:defRPr sz="2000">
                <a:solidFill>
                  <a:schemeClr val="tx1"/>
                </a:solidFill>
                <a:latin typeface="Arial" charset="0"/>
              </a:defRPr>
            </a:lvl8pPr>
            <a:lvl9pPr marL="3886200" indent="-228600" eaLnBrk="0" fontAlgn="base" hangingPunct="0">
              <a:spcBef>
                <a:spcPct val="50000"/>
              </a:spcBef>
              <a:spcAft>
                <a:spcPct val="0"/>
              </a:spcAft>
              <a:defRPr sz="2000">
                <a:solidFill>
                  <a:schemeClr val="tx1"/>
                </a:solidFill>
                <a:latin typeface="Arial" charset="0"/>
              </a:defRPr>
            </a:lvl9pPr>
          </a:lstStyle>
          <a:p>
            <a:pPr algn="ctr" eaLnBrk="1" hangingPunct="1">
              <a:lnSpc>
                <a:spcPct val="90000"/>
              </a:lnSpc>
              <a:spcBef>
                <a:spcPct val="0"/>
              </a:spcBef>
              <a:defRPr/>
            </a:pPr>
            <a:r>
              <a:rPr lang="en-US" sz="2800" b="1" cap="all" dirty="0" smtClean="0">
                <a:solidFill>
                  <a:schemeClr val="tx2"/>
                </a:solidFill>
                <a:latin typeface="News Gothic Std" pitchFamily="34" charset="0"/>
                <a:cs typeface="Arial" charset="0"/>
              </a:rPr>
              <a:t>Hidden Slide: </a:t>
            </a:r>
            <a:br>
              <a:rPr lang="en-US" sz="2800" b="1" cap="all" dirty="0" smtClean="0">
                <a:solidFill>
                  <a:schemeClr val="tx2"/>
                </a:solidFill>
                <a:latin typeface="News Gothic Std" pitchFamily="34" charset="0"/>
                <a:cs typeface="Arial" charset="0"/>
              </a:rPr>
            </a:br>
            <a:r>
              <a:rPr lang="en-US" sz="2400" dirty="0" smtClean="0">
                <a:solidFill>
                  <a:schemeClr val="tx2"/>
                </a:solidFill>
                <a:latin typeface="News Gothic Std" pitchFamily="34" charset="0"/>
                <a:cs typeface="Arial" charset="0"/>
              </a:rPr>
              <a:t>More Expenses Than Income, </a:t>
            </a:r>
            <a:r>
              <a:rPr lang="en-US" sz="1800" dirty="0" smtClean="0">
                <a:solidFill>
                  <a:schemeClr val="tx2"/>
                </a:solidFill>
                <a:latin typeface="News Gothic Std" pitchFamily="34" charset="0"/>
                <a:cs typeface="Arial" charset="0"/>
              </a:rPr>
              <a:t>continued</a:t>
            </a:r>
          </a:p>
        </p:txBody>
      </p:sp>
      <p:cxnSp>
        <p:nvCxnSpPr>
          <p:cNvPr id="10" name="Straight Connector 9"/>
          <p:cNvCxnSpPr/>
          <p:nvPr/>
        </p:nvCxnSpPr>
        <p:spPr bwMode="auto">
          <a:xfrm flipV="1">
            <a:off x="3751263" y="3549650"/>
            <a:ext cx="1760537" cy="822325"/>
          </a:xfrm>
          <a:prstGeom prst="line">
            <a:avLst/>
          </a:prstGeom>
          <a:ln w="76200">
            <a:solidFill>
              <a:schemeClr val="accent6"/>
            </a:solidFill>
            <a:headEnd type="none" w="med" len="med"/>
            <a:tailEnd type="none" w="med" len="med"/>
          </a:ln>
          <a:extLst/>
        </p:spPr>
        <p:style>
          <a:lnRef idx="3">
            <a:schemeClr val="accent5"/>
          </a:lnRef>
          <a:fillRef idx="0">
            <a:schemeClr val="accent5"/>
          </a:fillRef>
          <a:effectRef idx="2">
            <a:schemeClr val="accent5"/>
          </a:effectRef>
          <a:fontRef idx="minor">
            <a:schemeClr val="tx1"/>
          </a:fontRef>
        </p:style>
      </p:cxnSp>
      <p:sp>
        <p:nvSpPr>
          <p:cNvPr id="5" name="Slide Number Placeholder 3"/>
          <p:cNvSpPr txBox="1">
            <a:spLocks/>
          </p:cNvSpPr>
          <p:nvPr/>
        </p:nvSpPr>
        <p:spPr>
          <a:xfrm>
            <a:off x="-228600" y="6553200"/>
            <a:ext cx="137160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4320"/>
            <a:fld id="{D1B90812-0B77-449E-AACC-F8C52DA348E8}" type="slidenum">
              <a:rPr lang="en-US" sz="1200" smtClean="0">
                <a:latin typeface="News Gothic Std" pitchFamily="34" charset="0"/>
              </a:rPr>
              <a:pPr marL="274320"/>
              <a:t>19</a:t>
            </a:fld>
            <a:endParaRPr lang="en-US" sz="1200" dirty="0">
              <a:latin typeface="News Gothic Std" pitchFamily="34" charset="0"/>
            </a:endParaRPr>
          </a:p>
        </p:txBody>
      </p:sp>
    </p:spTree>
    <p:extLst>
      <p:ext uri="{BB962C8B-B14F-4D97-AF65-F5344CB8AC3E}">
        <p14:creationId xmlns:p14="http://schemas.microsoft.com/office/powerpoint/2010/main" val="28670572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5363" name="Picture 5"/>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751263" y="4167188"/>
            <a:ext cx="1641475" cy="725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7" name="Straight Connector 6"/>
          <p:cNvCxnSpPr/>
          <p:nvPr/>
        </p:nvCxnSpPr>
        <p:spPr bwMode="auto">
          <a:xfrm flipV="1">
            <a:off x="3751263" y="4070350"/>
            <a:ext cx="1760537" cy="822325"/>
          </a:xfrm>
          <a:prstGeom prst="line">
            <a:avLst/>
          </a:prstGeom>
          <a:ln w="76200">
            <a:solidFill>
              <a:schemeClr val="accent6"/>
            </a:solidFill>
            <a:headEnd type="none" w="med" len="med"/>
            <a:tailEnd type="none" w="med" len="med"/>
          </a:ln>
          <a:extLst/>
        </p:spPr>
        <p:style>
          <a:lnRef idx="3">
            <a:schemeClr val="accent5"/>
          </a:lnRef>
          <a:fillRef idx="0">
            <a:schemeClr val="accent5"/>
          </a:fillRef>
          <a:effectRef idx="2">
            <a:schemeClr val="accent5"/>
          </a:effectRef>
          <a:fontRef idx="minor">
            <a:schemeClr val="tx1"/>
          </a:fontRef>
        </p:style>
      </p:cxnSp>
      <p:sp>
        <p:nvSpPr>
          <p:cNvPr id="6" name="Rectangle 2"/>
          <p:cNvSpPr txBox="1">
            <a:spLocks noChangeArrowheads="1"/>
          </p:cNvSpPr>
          <p:nvPr/>
        </p:nvSpPr>
        <p:spPr bwMode="auto">
          <a:xfrm>
            <a:off x="0" y="3041650"/>
            <a:ext cx="9144000" cy="52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50000"/>
              </a:spcBef>
              <a:spcAft>
                <a:spcPct val="0"/>
              </a:spcAft>
              <a:defRPr sz="2000">
                <a:solidFill>
                  <a:schemeClr val="tx1"/>
                </a:solidFill>
                <a:latin typeface="Arial" charset="0"/>
              </a:defRPr>
            </a:lvl6pPr>
            <a:lvl7pPr marL="2971800" indent="-228600" eaLnBrk="0" fontAlgn="base" hangingPunct="0">
              <a:spcBef>
                <a:spcPct val="50000"/>
              </a:spcBef>
              <a:spcAft>
                <a:spcPct val="0"/>
              </a:spcAft>
              <a:defRPr sz="2000">
                <a:solidFill>
                  <a:schemeClr val="tx1"/>
                </a:solidFill>
                <a:latin typeface="Arial" charset="0"/>
              </a:defRPr>
            </a:lvl7pPr>
            <a:lvl8pPr marL="3429000" indent="-228600" eaLnBrk="0" fontAlgn="base" hangingPunct="0">
              <a:spcBef>
                <a:spcPct val="50000"/>
              </a:spcBef>
              <a:spcAft>
                <a:spcPct val="0"/>
              </a:spcAft>
              <a:defRPr sz="2000">
                <a:solidFill>
                  <a:schemeClr val="tx1"/>
                </a:solidFill>
                <a:latin typeface="Arial" charset="0"/>
              </a:defRPr>
            </a:lvl8pPr>
            <a:lvl9pPr marL="3886200" indent="-228600" eaLnBrk="0" fontAlgn="base" hangingPunct="0">
              <a:spcBef>
                <a:spcPct val="50000"/>
              </a:spcBef>
              <a:spcAft>
                <a:spcPct val="0"/>
              </a:spcAft>
              <a:defRPr sz="2000">
                <a:solidFill>
                  <a:schemeClr val="tx1"/>
                </a:solidFill>
                <a:latin typeface="Arial" charset="0"/>
              </a:defRPr>
            </a:lvl9pPr>
          </a:lstStyle>
          <a:p>
            <a:pPr algn="ctr" eaLnBrk="1" hangingPunct="1">
              <a:lnSpc>
                <a:spcPct val="90000"/>
              </a:lnSpc>
              <a:spcBef>
                <a:spcPct val="0"/>
              </a:spcBef>
              <a:defRPr/>
            </a:pPr>
            <a:r>
              <a:rPr lang="en-US" sz="2800" b="1" cap="all" dirty="0" smtClean="0">
                <a:solidFill>
                  <a:schemeClr val="tx2"/>
                </a:solidFill>
                <a:latin typeface="News Gothic Std" pitchFamily="34" charset="0"/>
                <a:cs typeface="Arial" charset="0"/>
              </a:rPr>
              <a:t>Hidden Slide: </a:t>
            </a:r>
            <a:br>
              <a:rPr lang="en-US" sz="2800" b="1" cap="all" dirty="0" smtClean="0">
                <a:solidFill>
                  <a:schemeClr val="tx2"/>
                </a:solidFill>
                <a:latin typeface="News Gothic Std" pitchFamily="34" charset="0"/>
                <a:cs typeface="Arial" charset="0"/>
              </a:rPr>
            </a:br>
            <a:r>
              <a:rPr lang="en-US" sz="2400" dirty="0" smtClean="0">
                <a:solidFill>
                  <a:schemeClr val="tx2"/>
                </a:solidFill>
                <a:latin typeface="News Gothic Std" pitchFamily="34" charset="0"/>
                <a:cs typeface="Arial" charset="0"/>
              </a:rPr>
              <a:t>Facilitator Preparation Instructions</a:t>
            </a:r>
          </a:p>
        </p:txBody>
      </p:sp>
      <p:sp>
        <p:nvSpPr>
          <p:cNvPr id="8" name="Slide Number Placeholder 3"/>
          <p:cNvSpPr txBox="1">
            <a:spLocks/>
          </p:cNvSpPr>
          <p:nvPr/>
        </p:nvSpPr>
        <p:spPr>
          <a:xfrm>
            <a:off x="-228600" y="6553200"/>
            <a:ext cx="137160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4320"/>
            <a:fld id="{D1B90812-0B77-449E-AACC-F8C52DA348E8}" type="slidenum">
              <a:rPr lang="en-US" sz="1200" smtClean="0">
                <a:latin typeface="News Gothic Std" pitchFamily="34" charset="0"/>
              </a:rPr>
              <a:pPr marL="274320"/>
              <a:t>2</a:t>
            </a:fld>
            <a:endParaRPr lang="en-US" sz="1200" dirty="0">
              <a:latin typeface="News Gothic Std" pitchFamily="34" charset="0"/>
            </a:endParaRPr>
          </a:p>
        </p:txBody>
      </p:sp>
    </p:spTree>
    <p:extLst>
      <p:ext uri="{BB962C8B-B14F-4D97-AF65-F5344CB8AC3E}">
        <p14:creationId xmlns:p14="http://schemas.microsoft.com/office/powerpoint/2010/main" val="1790456584"/>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rot="793948">
            <a:off x="4068341" y="269277"/>
            <a:ext cx="4664189" cy="2707640"/>
          </a:xfrm>
          <a:prstGeom prst="rect">
            <a:avLst/>
          </a:prstGeom>
          <a:effectLst>
            <a:outerShdw blurRad="63500" sx="102000" sy="102000" algn="ctr" rotWithShape="0">
              <a:prstClr val="black">
                <a:alpha val="40000"/>
              </a:prstClr>
            </a:outerShdw>
          </a:effectLst>
        </p:spPr>
      </p:pic>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828" y="-74333"/>
            <a:ext cx="4555801" cy="6854264"/>
          </a:xfrm>
          <a:prstGeom prst="rect">
            <a:avLst/>
          </a:prstGeom>
        </p:spPr>
      </p:pic>
      <p:sp>
        <p:nvSpPr>
          <p:cNvPr id="8" name="Text Placeholder 1"/>
          <p:cNvSpPr>
            <a:spLocks noGrp="1"/>
          </p:cNvSpPr>
          <p:nvPr>
            <p:ph type="body" sz="quarter" idx="12"/>
          </p:nvPr>
        </p:nvSpPr>
        <p:spPr>
          <a:xfrm rot="735708">
            <a:off x="5009555" y="546680"/>
            <a:ext cx="3322172" cy="3042188"/>
          </a:xfrm>
        </p:spPr>
        <p:txBody>
          <a:bodyPr/>
          <a:lstStyle/>
          <a:p>
            <a:pPr marL="0" indent="0" algn="ctr">
              <a:buNone/>
            </a:pPr>
            <a:r>
              <a:rPr lang="es-ES_tradnl" dirty="0" smtClean="0"/>
              <a:t/>
            </a:r>
            <a:br>
              <a:rPr lang="es-ES_tradnl" dirty="0" smtClean="0"/>
            </a:br>
            <a:r>
              <a:rPr lang="es-ES_tradnl" sz="2800" dirty="0" smtClean="0">
                <a:solidFill>
                  <a:schemeClr val="bg1"/>
                </a:solidFill>
                <a:latin typeface="News Gothic Std" pitchFamily="34" charset="0"/>
              </a:rPr>
              <a:t>“¿Cómo puedo aumentar mis ingresos”</a:t>
            </a:r>
          </a:p>
          <a:p>
            <a:pPr marL="0" indent="0">
              <a:buNone/>
            </a:pPr>
            <a:endParaRPr lang="en-US" dirty="0" smtClean="0"/>
          </a:p>
        </p:txBody>
      </p:sp>
      <p:pic>
        <p:nvPicPr>
          <p:cNvPr id="11" name="Picture 10"/>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rot="21258733">
            <a:off x="4270842" y="2771597"/>
            <a:ext cx="3815387" cy="3338466"/>
          </a:xfrm>
          <a:prstGeom prst="rect">
            <a:avLst/>
          </a:prstGeom>
          <a:effectLst>
            <a:outerShdw blurRad="63500" sx="102000" sy="102000" algn="ctr" rotWithShape="0">
              <a:prstClr val="black">
                <a:alpha val="40000"/>
              </a:prstClr>
            </a:outerShdw>
          </a:effectLst>
        </p:spPr>
      </p:pic>
      <p:sp>
        <p:nvSpPr>
          <p:cNvPr id="9" name="Text Placeholder 1"/>
          <p:cNvSpPr>
            <a:spLocks noGrp="1"/>
          </p:cNvSpPr>
          <p:nvPr>
            <p:ph type="body" sz="quarter" idx="12"/>
          </p:nvPr>
        </p:nvSpPr>
        <p:spPr>
          <a:xfrm rot="21413864">
            <a:off x="4718161" y="3654283"/>
            <a:ext cx="3010825" cy="2667000"/>
          </a:xfrm>
        </p:spPr>
        <p:txBody>
          <a:bodyPr/>
          <a:lstStyle/>
          <a:p>
            <a:pPr marL="0" indent="0" algn="ctr">
              <a:buNone/>
            </a:pPr>
            <a:r>
              <a:rPr lang="es-ES_tradnl" dirty="0" smtClean="0"/>
              <a:t/>
            </a:r>
            <a:br>
              <a:rPr lang="es-ES_tradnl" dirty="0" smtClean="0"/>
            </a:br>
            <a:r>
              <a:rPr lang="es-ES_tradnl" sz="2800" dirty="0" smtClean="0">
                <a:solidFill>
                  <a:schemeClr val="bg1"/>
                </a:solidFill>
                <a:latin typeface="News Gothic Std" pitchFamily="34" charset="0"/>
              </a:rPr>
              <a:t>“¿Cómo puedo reducir mis gastos?”</a:t>
            </a:r>
          </a:p>
          <a:p>
            <a:pPr marL="0" indent="0">
              <a:buNone/>
            </a:pPr>
            <a:endParaRPr lang="es-ES_tradnl" sz="2800" dirty="0" smtClean="0"/>
          </a:p>
        </p:txBody>
      </p:sp>
      <p:sp>
        <p:nvSpPr>
          <p:cNvPr id="7" name="Slide Number Placeholder 3"/>
          <p:cNvSpPr txBox="1">
            <a:spLocks/>
          </p:cNvSpPr>
          <p:nvPr/>
        </p:nvSpPr>
        <p:spPr>
          <a:xfrm>
            <a:off x="-228600" y="6553200"/>
            <a:ext cx="137160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4320"/>
            <a:fld id="{D1B90812-0B77-449E-AACC-F8C52DA348E8}" type="slidenum">
              <a:rPr lang="en-US" sz="1200" smtClean="0">
                <a:latin typeface="News Gothic Std" pitchFamily="34" charset="0"/>
              </a:rPr>
              <a:pPr marL="274320"/>
              <a:t>20</a:t>
            </a:fld>
            <a:endParaRPr lang="en-US" sz="1200" dirty="0">
              <a:latin typeface="News Gothic Std" pitchFamily="34" charset="0"/>
            </a:endParaRPr>
          </a:p>
        </p:txBody>
      </p:sp>
    </p:spTree>
    <p:extLst>
      <p:ext uri="{BB962C8B-B14F-4D97-AF65-F5344CB8AC3E}">
        <p14:creationId xmlns:p14="http://schemas.microsoft.com/office/powerpoint/2010/main" val="40254217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751263" y="3646488"/>
            <a:ext cx="1641475" cy="725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Rectangle 2"/>
          <p:cNvSpPr txBox="1">
            <a:spLocks noChangeArrowheads="1"/>
          </p:cNvSpPr>
          <p:nvPr/>
        </p:nvSpPr>
        <p:spPr bwMode="auto">
          <a:xfrm>
            <a:off x="0" y="2260600"/>
            <a:ext cx="9144000" cy="52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50000"/>
              </a:spcBef>
              <a:spcAft>
                <a:spcPct val="0"/>
              </a:spcAft>
              <a:defRPr sz="2000">
                <a:solidFill>
                  <a:schemeClr val="tx1"/>
                </a:solidFill>
                <a:latin typeface="Arial" charset="0"/>
              </a:defRPr>
            </a:lvl6pPr>
            <a:lvl7pPr marL="2971800" indent="-228600" eaLnBrk="0" fontAlgn="base" hangingPunct="0">
              <a:spcBef>
                <a:spcPct val="50000"/>
              </a:spcBef>
              <a:spcAft>
                <a:spcPct val="0"/>
              </a:spcAft>
              <a:defRPr sz="2000">
                <a:solidFill>
                  <a:schemeClr val="tx1"/>
                </a:solidFill>
                <a:latin typeface="Arial" charset="0"/>
              </a:defRPr>
            </a:lvl7pPr>
            <a:lvl8pPr marL="3429000" indent="-228600" eaLnBrk="0" fontAlgn="base" hangingPunct="0">
              <a:spcBef>
                <a:spcPct val="50000"/>
              </a:spcBef>
              <a:spcAft>
                <a:spcPct val="0"/>
              </a:spcAft>
              <a:defRPr sz="2000">
                <a:solidFill>
                  <a:schemeClr val="tx1"/>
                </a:solidFill>
                <a:latin typeface="Arial" charset="0"/>
              </a:defRPr>
            </a:lvl8pPr>
            <a:lvl9pPr marL="3886200" indent="-228600" eaLnBrk="0" fontAlgn="base" hangingPunct="0">
              <a:spcBef>
                <a:spcPct val="50000"/>
              </a:spcBef>
              <a:spcAft>
                <a:spcPct val="0"/>
              </a:spcAft>
              <a:defRPr sz="2000">
                <a:solidFill>
                  <a:schemeClr val="tx1"/>
                </a:solidFill>
                <a:latin typeface="Arial" charset="0"/>
              </a:defRPr>
            </a:lvl9pPr>
          </a:lstStyle>
          <a:p>
            <a:pPr algn="ctr" eaLnBrk="1" hangingPunct="1">
              <a:lnSpc>
                <a:spcPct val="90000"/>
              </a:lnSpc>
              <a:spcBef>
                <a:spcPct val="0"/>
              </a:spcBef>
              <a:defRPr/>
            </a:pPr>
            <a:r>
              <a:rPr lang="en-US" sz="2800" b="1" cap="all" dirty="0" smtClean="0">
                <a:solidFill>
                  <a:schemeClr val="tx2"/>
                </a:solidFill>
                <a:latin typeface="News Gothic Std" pitchFamily="34" charset="0"/>
                <a:cs typeface="Arial" charset="0"/>
              </a:rPr>
              <a:t>Hidden Slide: </a:t>
            </a:r>
            <a:br>
              <a:rPr lang="en-US" sz="2800" b="1" cap="all" dirty="0" smtClean="0">
                <a:solidFill>
                  <a:schemeClr val="tx2"/>
                </a:solidFill>
                <a:latin typeface="News Gothic Std" pitchFamily="34" charset="0"/>
                <a:cs typeface="Arial" charset="0"/>
              </a:rPr>
            </a:br>
            <a:r>
              <a:rPr lang="en-US" sz="2400" dirty="0" smtClean="0">
                <a:solidFill>
                  <a:schemeClr val="tx2"/>
                </a:solidFill>
                <a:latin typeface="News Gothic Std" pitchFamily="34" charset="0"/>
                <a:cs typeface="Arial" charset="0"/>
              </a:rPr>
              <a:t>Handout: Increase Your Income and </a:t>
            </a:r>
            <a:br>
              <a:rPr lang="en-US" sz="2400" dirty="0" smtClean="0">
                <a:solidFill>
                  <a:schemeClr val="tx2"/>
                </a:solidFill>
                <a:latin typeface="News Gothic Std" pitchFamily="34" charset="0"/>
                <a:cs typeface="Arial" charset="0"/>
              </a:rPr>
            </a:br>
            <a:r>
              <a:rPr lang="en-US" sz="2400" dirty="0" smtClean="0">
                <a:solidFill>
                  <a:schemeClr val="tx2"/>
                </a:solidFill>
                <a:latin typeface="News Gothic Std" pitchFamily="34" charset="0"/>
                <a:cs typeface="Arial" charset="0"/>
              </a:rPr>
              <a:t>Decrease Your Spending, </a:t>
            </a:r>
            <a:r>
              <a:rPr lang="en-US" sz="1800" dirty="0" smtClean="0">
                <a:solidFill>
                  <a:schemeClr val="tx2"/>
                </a:solidFill>
                <a:latin typeface="News Gothic Std" pitchFamily="34" charset="0"/>
                <a:cs typeface="Arial" charset="0"/>
              </a:rPr>
              <a:t>continued</a:t>
            </a:r>
          </a:p>
        </p:txBody>
      </p:sp>
      <p:cxnSp>
        <p:nvCxnSpPr>
          <p:cNvPr id="14" name="Straight Connector 13"/>
          <p:cNvCxnSpPr/>
          <p:nvPr/>
        </p:nvCxnSpPr>
        <p:spPr bwMode="auto">
          <a:xfrm flipV="1">
            <a:off x="3751263" y="3549650"/>
            <a:ext cx="1760537" cy="822325"/>
          </a:xfrm>
          <a:prstGeom prst="line">
            <a:avLst/>
          </a:prstGeom>
          <a:ln w="76200">
            <a:solidFill>
              <a:schemeClr val="accent6"/>
            </a:solidFill>
            <a:headEnd type="none" w="med" len="med"/>
            <a:tailEnd type="none" w="med" len="med"/>
          </a:ln>
          <a:extLst/>
        </p:spPr>
        <p:style>
          <a:lnRef idx="3">
            <a:schemeClr val="accent5"/>
          </a:lnRef>
          <a:fillRef idx="0">
            <a:schemeClr val="accent5"/>
          </a:fillRef>
          <a:effectRef idx="2">
            <a:schemeClr val="accent5"/>
          </a:effectRef>
          <a:fontRef idx="minor">
            <a:schemeClr val="tx1"/>
          </a:fontRef>
        </p:style>
      </p:cxnSp>
      <p:sp>
        <p:nvSpPr>
          <p:cNvPr id="5" name="Slide Number Placeholder 3"/>
          <p:cNvSpPr txBox="1">
            <a:spLocks/>
          </p:cNvSpPr>
          <p:nvPr/>
        </p:nvSpPr>
        <p:spPr>
          <a:xfrm>
            <a:off x="-228600" y="6553200"/>
            <a:ext cx="137160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4320"/>
            <a:fld id="{D1B90812-0B77-449E-AACC-F8C52DA348E8}" type="slidenum">
              <a:rPr lang="en-US" sz="1200" smtClean="0">
                <a:latin typeface="News Gothic Std" pitchFamily="34" charset="0"/>
              </a:rPr>
              <a:pPr marL="274320"/>
              <a:t>21</a:t>
            </a:fld>
            <a:endParaRPr lang="en-US" sz="1200" dirty="0">
              <a:latin typeface="News Gothic Std" pitchFamily="34" charset="0"/>
            </a:endParaRPr>
          </a:p>
        </p:txBody>
      </p:sp>
    </p:spTree>
    <p:extLst>
      <p:ext uri="{BB962C8B-B14F-4D97-AF65-F5344CB8AC3E}">
        <p14:creationId xmlns:p14="http://schemas.microsoft.com/office/powerpoint/2010/main" val="40589611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20"/>
          <p:cNvSpPr/>
          <p:nvPr/>
        </p:nvSpPr>
        <p:spPr>
          <a:xfrm rot="10800000">
            <a:off x="2520562" y="2437740"/>
            <a:ext cx="1406432" cy="1880032"/>
          </a:xfrm>
          <a:custGeom>
            <a:avLst/>
            <a:gdLst>
              <a:gd name="connsiteX0" fmla="*/ 0 w 537883"/>
              <a:gd name="connsiteY0" fmla="*/ 1144921 h 1144921"/>
              <a:gd name="connsiteX1" fmla="*/ 7684 w 537883"/>
              <a:gd name="connsiteY1" fmla="*/ 7684 h 1144921"/>
              <a:gd name="connsiteX2" fmla="*/ 537883 w 537883"/>
              <a:gd name="connsiteY2" fmla="*/ 0 h 1144921"/>
              <a:gd name="connsiteX0" fmla="*/ 0 w 860612"/>
              <a:gd name="connsiteY0" fmla="*/ 1144921 h 1144921"/>
              <a:gd name="connsiteX1" fmla="*/ 7684 w 860612"/>
              <a:gd name="connsiteY1" fmla="*/ 7684 h 1144921"/>
              <a:gd name="connsiteX2" fmla="*/ 860612 w 860612"/>
              <a:gd name="connsiteY2" fmla="*/ 0 h 1144921"/>
              <a:gd name="connsiteX0" fmla="*/ 0 w 888281"/>
              <a:gd name="connsiteY0" fmla="*/ 1137399 h 1137399"/>
              <a:gd name="connsiteX1" fmla="*/ 7684 w 888281"/>
              <a:gd name="connsiteY1" fmla="*/ 162 h 1137399"/>
              <a:gd name="connsiteX2" fmla="*/ 888281 w 888281"/>
              <a:gd name="connsiteY2" fmla="*/ 0 h 1137399"/>
            </a:gdLst>
            <a:ahLst/>
            <a:cxnLst>
              <a:cxn ang="0">
                <a:pos x="connsiteX0" y="connsiteY0"/>
              </a:cxn>
              <a:cxn ang="0">
                <a:pos x="connsiteX1" y="connsiteY1"/>
              </a:cxn>
              <a:cxn ang="0">
                <a:pos x="connsiteX2" y="connsiteY2"/>
              </a:cxn>
            </a:cxnLst>
            <a:rect l="l" t="t" r="r" b="b"/>
            <a:pathLst>
              <a:path w="888281" h="1137399">
                <a:moveTo>
                  <a:pt x="0" y="1137399"/>
                </a:moveTo>
                <a:cubicBezTo>
                  <a:pt x="2561" y="758320"/>
                  <a:pt x="5123" y="379241"/>
                  <a:pt x="7684" y="162"/>
                </a:cubicBezTo>
                <a:lnTo>
                  <a:pt x="888281" y="0"/>
                </a:lnTo>
              </a:path>
            </a:pathLst>
          </a:custGeom>
          <a:ln w="9525">
            <a:solidFill>
              <a:schemeClr val="tx2"/>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2" name="Freeform 21"/>
          <p:cNvSpPr/>
          <p:nvPr/>
        </p:nvSpPr>
        <p:spPr>
          <a:xfrm rot="10800000">
            <a:off x="2241769" y="2844346"/>
            <a:ext cx="2991367" cy="2032454"/>
          </a:xfrm>
          <a:custGeom>
            <a:avLst/>
            <a:gdLst>
              <a:gd name="connsiteX0" fmla="*/ 0 w 537883"/>
              <a:gd name="connsiteY0" fmla="*/ 1144921 h 1144921"/>
              <a:gd name="connsiteX1" fmla="*/ 7684 w 537883"/>
              <a:gd name="connsiteY1" fmla="*/ 7684 h 1144921"/>
              <a:gd name="connsiteX2" fmla="*/ 537883 w 537883"/>
              <a:gd name="connsiteY2" fmla="*/ 0 h 1144921"/>
              <a:gd name="connsiteX0" fmla="*/ 0 w 860612"/>
              <a:gd name="connsiteY0" fmla="*/ 1144921 h 1144921"/>
              <a:gd name="connsiteX1" fmla="*/ 7684 w 860612"/>
              <a:gd name="connsiteY1" fmla="*/ 7684 h 1144921"/>
              <a:gd name="connsiteX2" fmla="*/ 860612 w 860612"/>
              <a:gd name="connsiteY2" fmla="*/ 0 h 1144921"/>
              <a:gd name="connsiteX0" fmla="*/ 0 w 888281"/>
              <a:gd name="connsiteY0" fmla="*/ 1137399 h 1137399"/>
              <a:gd name="connsiteX1" fmla="*/ 7684 w 888281"/>
              <a:gd name="connsiteY1" fmla="*/ 162 h 1137399"/>
              <a:gd name="connsiteX2" fmla="*/ 888281 w 888281"/>
              <a:gd name="connsiteY2" fmla="*/ 0 h 1137399"/>
            </a:gdLst>
            <a:ahLst/>
            <a:cxnLst>
              <a:cxn ang="0">
                <a:pos x="connsiteX0" y="connsiteY0"/>
              </a:cxn>
              <a:cxn ang="0">
                <a:pos x="connsiteX1" y="connsiteY1"/>
              </a:cxn>
              <a:cxn ang="0">
                <a:pos x="connsiteX2" y="connsiteY2"/>
              </a:cxn>
            </a:cxnLst>
            <a:rect l="l" t="t" r="r" b="b"/>
            <a:pathLst>
              <a:path w="888281" h="1137399">
                <a:moveTo>
                  <a:pt x="0" y="1137399"/>
                </a:moveTo>
                <a:cubicBezTo>
                  <a:pt x="2561" y="758320"/>
                  <a:pt x="5123" y="379241"/>
                  <a:pt x="7684" y="162"/>
                </a:cubicBezTo>
                <a:lnTo>
                  <a:pt x="888281" y="0"/>
                </a:lnTo>
              </a:path>
            </a:pathLst>
          </a:custGeom>
          <a:ln w="9525">
            <a:solidFill>
              <a:schemeClr val="tx2"/>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 name="Rectangle 22"/>
          <p:cNvSpPr/>
          <p:nvPr/>
        </p:nvSpPr>
        <p:spPr>
          <a:xfrm>
            <a:off x="1" y="1996871"/>
            <a:ext cx="9144000" cy="1736929"/>
          </a:xfrm>
          <a:prstGeom prst="rect">
            <a:avLst/>
          </a:prstGeom>
          <a:solidFill>
            <a:schemeClr val="tx2"/>
          </a:solidFill>
          <a:ln w="9525">
            <a:noFill/>
            <a:prstDash val="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24" name="Text Placeholder 5"/>
          <p:cNvSpPr>
            <a:spLocks noGrp="1"/>
          </p:cNvSpPr>
          <p:nvPr>
            <p:ph type="body" sz="quarter" idx="4294967295"/>
          </p:nvPr>
        </p:nvSpPr>
        <p:spPr>
          <a:xfrm>
            <a:off x="3010101" y="2836392"/>
            <a:ext cx="1866699" cy="602564"/>
          </a:xfrm>
          <a:prstGeom prst="rect">
            <a:avLst/>
          </a:prstGeom>
        </p:spPr>
        <p:txBody>
          <a:bodyPr/>
          <a:lstStyle/>
          <a:p>
            <a:pPr marL="0" indent="0" algn="ctr">
              <a:buNone/>
            </a:pPr>
            <a:r>
              <a:rPr lang="en-US" sz="1400" dirty="0" smtClean="0">
                <a:solidFill>
                  <a:schemeClr val="bg1"/>
                </a:solidFill>
                <a:latin typeface="News Gothic Std" pitchFamily="34" charset="0"/>
              </a:rPr>
              <a:t>LA REGLA DE</a:t>
            </a:r>
            <a:br>
              <a:rPr lang="en-US" sz="1400" dirty="0" smtClean="0">
                <a:solidFill>
                  <a:schemeClr val="bg1"/>
                </a:solidFill>
                <a:latin typeface="News Gothic Std" pitchFamily="34" charset="0"/>
              </a:rPr>
            </a:br>
            <a:r>
              <a:rPr lang="en-US" sz="1400" dirty="0" smtClean="0">
                <a:solidFill>
                  <a:schemeClr val="bg1"/>
                </a:solidFill>
                <a:latin typeface="News Gothic Std" pitchFamily="34" charset="0"/>
              </a:rPr>
              <a:t>UNA SEMANA</a:t>
            </a:r>
            <a:endParaRPr lang="en-US" sz="1400" dirty="0">
              <a:solidFill>
                <a:schemeClr val="bg1"/>
              </a:solidFill>
              <a:latin typeface="News Gothic Std" pitchFamily="34" charset="0"/>
            </a:endParaRPr>
          </a:p>
        </p:txBody>
      </p:sp>
      <p:sp>
        <p:nvSpPr>
          <p:cNvPr id="25" name="Text Placeholder 5"/>
          <p:cNvSpPr>
            <a:spLocks noGrp="1"/>
          </p:cNvSpPr>
          <p:nvPr>
            <p:ph type="body" sz="quarter" idx="4294967295"/>
          </p:nvPr>
        </p:nvSpPr>
        <p:spPr>
          <a:xfrm>
            <a:off x="4514354" y="2836392"/>
            <a:ext cx="1581645" cy="735198"/>
          </a:xfrm>
          <a:prstGeom prst="rect">
            <a:avLst/>
          </a:prstGeom>
        </p:spPr>
        <p:txBody>
          <a:bodyPr/>
          <a:lstStyle/>
          <a:p>
            <a:pPr marL="0" indent="0" algn="ctr">
              <a:buNone/>
            </a:pPr>
            <a:r>
              <a:rPr lang="en-US" sz="1400" dirty="0" smtClean="0">
                <a:solidFill>
                  <a:schemeClr val="bg1"/>
                </a:solidFill>
                <a:latin typeface="News Gothic Std" pitchFamily="34" charset="0"/>
              </a:rPr>
              <a:t>ROMPE</a:t>
            </a:r>
          </a:p>
          <a:p>
            <a:pPr marL="0" indent="0" algn="ctr">
              <a:buNone/>
            </a:pPr>
            <a:r>
              <a:rPr lang="en-US" sz="1400" dirty="0" smtClean="0">
                <a:solidFill>
                  <a:schemeClr val="bg1"/>
                </a:solidFill>
                <a:latin typeface="News Gothic Std" pitchFamily="34" charset="0"/>
              </a:rPr>
              <a:t>PRESUPUESTOS</a:t>
            </a:r>
            <a:endParaRPr lang="en-US" sz="1400" dirty="0">
              <a:solidFill>
                <a:schemeClr val="bg1"/>
              </a:solidFill>
              <a:latin typeface="News Gothic Std" pitchFamily="34" charset="0"/>
            </a:endParaRPr>
          </a:p>
        </p:txBody>
      </p:sp>
      <p:sp>
        <p:nvSpPr>
          <p:cNvPr id="26" name="Text Placeholder 5"/>
          <p:cNvSpPr>
            <a:spLocks noGrp="1"/>
          </p:cNvSpPr>
          <p:nvPr>
            <p:ph type="body" sz="quarter" idx="4294967295"/>
          </p:nvPr>
        </p:nvSpPr>
        <p:spPr>
          <a:xfrm>
            <a:off x="7524053" y="2965936"/>
            <a:ext cx="1401395" cy="735198"/>
          </a:xfrm>
          <a:prstGeom prst="rect">
            <a:avLst/>
          </a:prstGeom>
        </p:spPr>
        <p:txBody>
          <a:bodyPr/>
          <a:lstStyle/>
          <a:p>
            <a:pPr marL="0" indent="0" algn="ctr">
              <a:buNone/>
            </a:pPr>
            <a:r>
              <a:rPr lang="en-US" sz="1400" dirty="0" smtClean="0">
                <a:solidFill>
                  <a:schemeClr val="bg1"/>
                </a:solidFill>
                <a:latin typeface="News Gothic Std" pitchFamily="34" charset="0"/>
              </a:rPr>
              <a:t>ALQUILE</a:t>
            </a:r>
            <a:endParaRPr lang="en-US" sz="1400" dirty="0">
              <a:solidFill>
                <a:schemeClr val="bg1"/>
              </a:solidFill>
              <a:latin typeface="News Gothic Std" pitchFamily="34" charset="0"/>
            </a:endParaRPr>
          </a:p>
        </p:txBody>
      </p:sp>
      <p:sp>
        <p:nvSpPr>
          <p:cNvPr id="28" name="Right Arrow 8"/>
          <p:cNvSpPr/>
          <p:nvPr/>
        </p:nvSpPr>
        <p:spPr>
          <a:xfrm rot="16200000">
            <a:off x="2216507" y="686592"/>
            <a:ext cx="320163" cy="269636"/>
          </a:xfrm>
          <a:custGeom>
            <a:avLst/>
            <a:gdLst>
              <a:gd name="connsiteX0" fmla="*/ 0 w 457200"/>
              <a:gd name="connsiteY0" fmla="*/ 76200 h 304800"/>
              <a:gd name="connsiteX1" fmla="*/ 304800 w 457200"/>
              <a:gd name="connsiteY1" fmla="*/ 76200 h 304800"/>
              <a:gd name="connsiteX2" fmla="*/ 304800 w 457200"/>
              <a:gd name="connsiteY2" fmla="*/ 0 h 304800"/>
              <a:gd name="connsiteX3" fmla="*/ 457200 w 457200"/>
              <a:gd name="connsiteY3" fmla="*/ 152400 h 304800"/>
              <a:gd name="connsiteX4" fmla="*/ 304800 w 457200"/>
              <a:gd name="connsiteY4" fmla="*/ 304800 h 304800"/>
              <a:gd name="connsiteX5" fmla="*/ 304800 w 457200"/>
              <a:gd name="connsiteY5" fmla="*/ 228600 h 304800"/>
              <a:gd name="connsiteX6" fmla="*/ 0 w 457200"/>
              <a:gd name="connsiteY6" fmla="*/ 228600 h 304800"/>
              <a:gd name="connsiteX7" fmla="*/ 0 w 457200"/>
              <a:gd name="connsiteY7" fmla="*/ 76200 h 304800"/>
              <a:gd name="connsiteX0" fmla="*/ 0 w 457200"/>
              <a:gd name="connsiteY0" fmla="*/ 76200 h 304800"/>
              <a:gd name="connsiteX1" fmla="*/ 304800 w 457200"/>
              <a:gd name="connsiteY1" fmla="*/ 76200 h 304800"/>
              <a:gd name="connsiteX2" fmla="*/ 304800 w 457200"/>
              <a:gd name="connsiteY2" fmla="*/ 0 h 304800"/>
              <a:gd name="connsiteX3" fmla="*/ 457200 w 457200"/>
              <a:gd name="connsiteY3" fmla="*/ 152400 h 304800"/>
              <a:gd name="connsiteX4" fmla="*/ 304800 w 457200"/>
              <a:gd name="connsiteY4" fmla="*/ 304800 h 304800"/>
              <a:gd name="connsiteX5" fmla="*/ 304800 w 457200"/>
              <a:gd name="connsiteY5" fmla="*/ 228600 h 304800"/>
              <a:gd name="connsiteX6" fmla="*/ 0 w 457200"/>
              <a:gd name="connsiteY6" fmla="*/ 178904 h 304800"/>
              <a:gd name="connsiteX7" fmla="*/ 0 w 457200"/>
              <a:gd name="connsiteY7" fmla="*/ 76200 h 304800"/>
              <a:gd name="connsiteX0" fmla="*/ 0 w 457200"/>
              <a:gd name="connsiteY0" fmla="*/ 76200 h 304800"/>
              <a:gd name="connsiteX1" fmla="*/ 304800 w 457200"/>
              <a:gd name="connsiteY1" fmla="*/ 76200 h 304800"/>
              <a:gd name="connsiteX2" fmla="*/ 304800 w 457200"/>
              <a:gd name="connsiteY2" fmla="*/ 0 h 304800"/>
              <a:gd name="connsiteX3" fmla="*/ 457200 w 457200"/>
              <a:gd name="connsiteY3" fmla="*/ 152400 h 304800"/>
              <a:gd name="connsiteX4" fmla="*/ 304800 w 457200"/>
              <a:gd name="connsiteY4" fmla="*/ 304800 h 304800"/>
              <a:gd name="connsiteX5" fmla="*/ 304800 w 457200"/>
              <a:gd name="connsiteY5" fmla="*/ 168965 h 304800"/>
              <a:gd name="connsiteX6" fmla="*/ 0 w 457200"/>
              <a:gd name="connsiteY6" fmla="*/ 178904 h 304800"/>
              <a:gd name="connsiteX7" fmla="*/ 0 w 457200"/>
              <a:gd name="connsiteY7" fmla="*/ 76200 h 304800"/>
              <a:gd name="connsiteX0" fmla="*/ 0 w 457200"/>
              <a:gd name="connsiteY0" fmla="*/ 76200 h 304800"/>
              <a:gd name="connsiteX1" fmla="*/ 304800 w 457200"/>
              <a:gd name="connsiteY1" fmla="*/ 135835 h 304800"/>
              <a:gd name="connsiteX2" fmla="*/ 304800 w 457200"/>
              <a:gd name="connsiteY2" fmla="*/ 0 h 304800"/>
              <a:gd name="connsiteX3" fmla="*/ 457200 w 457200"/>
              <a:gd name="connsiteY3" fmla="*/ 152400 h 304800"/>
              <a:gd name="connsiteX4" fmla="*/ 304800 w 457200"/>
              <a:gd name="connsiteY4" fmla="*/ 304800 h 304800"/>
              <a:gd name="connsiteX5" fmla="*/ 304800 w 457200"/>
              <a:gd name="connsiteY5" fmla="*/ 168965 h 304800"/>
              <a:gd name="connsiteX6" fmla="*/ 0 w 457200"/>
              <a:gd name="connsiteY6" fmla="*/ 178904 h 304800"/>
              <a:gd name="connsiteX7" fmla="*/ 0 w 457200"/>
              <a:gd name="connsiteY7" fmla="*/ 76200 h 304800"/>
              <a:gd name="connsiteX0" fmla="*/ 0 w 457200"/>
              <a:gd name="connsiteY0" fmla="*/ 145774 h 304800"/>
              <a:gd name="connsiteX1" fmla="*/ 304800 w 457200"/>
              <a:gd name="connsiteY1" fmla="*/ 135835 h 304800"/>
              <a:gd name="connsiteX2" fmla="*/ 304800 w 457200"/>
              <a:gd name="connsiteY2" fmla="*/ 0 h 304800"/>
              <a:gd name="connsiteX3" fmla="*/ 457200 w 457200"/>
              <a:gd name="connsiteY3" fmla="*/ 152400 h 304800"/>
              <a:gd name="connsiteX4" fmla="*/ 304800 w 457200"/>
              <a:gd name="connsiteY4" fmla="*/ 304800 h 304800"/>
              <a:gd name="connsiteX5" fmla="*/ 304800 w 457200"/>
              <a:gd name="connsiteY5" fmla="*/ 168965 h 304800"/>
              <a:gd name="connsiteX6" fmla="*/ 0 w 457200"/>
              <a:gd name="connsiteY6" fmla="*/ 178904 h 304800"/>
              <a:gd name="connsiteX7" fmla="*/ 0 w 457200"/>
              <a:gd name="connsiteY7" fmla="*/ 145774 h 304800"/>
              <a:gd name="connsiteX0" fmla="*/ 0 w 457200"/>
              <a:gd name="connsiteY0" fmla="*/ 145774 h 304800"/>
              <a:gd name="connsiteX1" fmla="*/ 304800 w 457200"/>
              <a:gd name="connsiteY1" fmla="*/ 135835 h 304800"/>
              <a:gd name="connsiteX2" fmla="*/ 304800 w 457200"/>
              <a:gd name="connsiteY2" fmla="*/ 0 h 304800"/>
              <a:gd name="connsiteX3" fmla="*/ 457200 w 457200"/>
              <a:gd name="connsiteY3" fmla="*/ 152400 h 304800"/>
              <a:gd name="connsiteX4" fmla="*/ 304800 w 457200"/>
              <a:gd name="connsiteY4" fmla="*/ 304800 h 304800"/>
              <a:gd name="connsiteX5" fmla="*/ 304800 w 457200"/>
              <a:gd name="connsiteY5" fmla="*/ 208721 h 304800"/>
              <a:gd name="connsiteX6" fmla="*/ 0 w 457200"/>
              <a:gd name="connsiteY6" fmla="*/ 178904 h 304800"/>
              <a:gd name="connsiteX7" fmla="*/ 0 w 457200"/>
              <a:gd name="connsiteY7" fmla="*/ 145774 h 304800"/>
              <a:gd name="connsiteX0" fmla="*/ 0 w 457200"/>
              <a:gd name="connsiteY0" fmla="*/ 145774 h 304800"/>
              <a:gd name="connsiteX1" fmla="*/ 304800 w 457200"/>
              <a:gd name="connsiteY1" fmla="*/ 135835 h 304800"/>
              <a:gd name="connsiteX2" fmla="*/ 304800 w 457200"/>
              <a:gd name="connsiteY2" fmla="*/ 0 h 304800"/>
              <a:gd name="connsiteX3" fmla="*/ 457200 w 457200"/>
              <a:gd name="connsiteY3" fmla="*/ 152400 h 304800"/>
              <a:gd name="connsiteX4" fmla="*/ 304800 w 457200"/>
              <a:gd name="connsiteY4" fmla="*/ 304800 h 304800"/>
              <a:gd name="connsiteX5" fmla="*/ 304800 w 457200"/>
              <a:gd name="connsiteY5" fmla="*/ 168965 h 304800"/>
              <a:gd name="connsiteX6" fmla="*/ 0 w 457200"/>
              <a:gd name="connsiteY6" fmla="*/ 178904 h 304800"/>
              <a:gd name="connsiteX7" fmla="*/ 0 w 457200"/>
              <a:gd name="connsiteY7" fmla="*/ 145774 h 304800"/>
              <a:gd name="connsiteX0" fmla="*/ 0 w 457200"/>
              <a:gd name="connsiteY0" fmla="*/ 145774 h 304800"/>
              <a:gd name="connsiteX1" fmla="*/ 304800 w 457200"/>
              <a:gd name="connsiteY1" fmla="*/ 135835 h 304800"/>
              <a:gd name="connsiteX2" fmla="*/ 304800 w 457200"/>
              <a:gd name="connsiteY2" fmla="*/ 0 h 304800"/>
              <a:gd name="connsiteX3" fmla="*/ 457200 w 457200"/>
              <a:gd name="connsiteY3" fmla="*/ 152400 h 304800"/>
              <a:gd name="connsiteX4" fmla="*/ 304800 w 457200"/>
              <a:gd name="connsiteY4" fmla="*/ 304800 h 304800"/>
              <a:gd name="connsiteX5" fmla="*/ 304800 w 457200"/>
              <a:gd name="connsiteY5" fmla="*/ 191825 h 304800"/>
              <a:gd name="connsiteX6" fmla="*/ 0 w 457200"/>
              <a:gd name="connsiteY6" fmla="*/ 178904 h 304800"/>
              <a:gd name="connsiteX7" fmla="*/ 0 w 457200"/>
              <a:gd name="connsiteY7" fmla="*/ 145774 h 304800"/>
              <a:gd name="connsiteX0" fmla="*/ 0 w 457200"/>
              <a:gd name="connsiteY0" fmla="*/ 145774 h 304800"/>
              <a:gd name="connsiteX1" fmla="*/ 304800 w 457200"/>
              <a:gd name="connsiteY1" fmla="*/ 135835 h 304800"/>
              <a:gd name="connsiteX2" fmla="*/ 304800 w 457200"/>
              <a:gd name="connsiteY2" fmla="*/ 0 h 304800"/>
              <a:gd name="connsiteX3" fmla="*/ 457200 w 457200"/>
              <a:gd name="connsiteY3" fmla="*/ 152400 h 304800"/>
              <a:gd name="connsiteX4" fmla="*/ 304800 w 457200"/>
              <a:gd name="connsiteY4" fmla="*/ 304800 h 304800"/>
              <a:gd name="connsiteX5" fmla="*/ 304800 w 457200"/>
              <a:gd name="connsiteY5" fmla="*/ 191825 h 304800"/>
              <a:gd name="connsiteX6" fmla="*/ 0 w 457200"/>
              <a:gd name="connsiteY6" fmla="*/ 196049 h 304800"/>
              <a:gd name="connsiteX7" fmla="*/ 0 w 457200"/>
              <a:gd name="connsiteY7" fmla="*/ 145774 h 304800"/>
              <a:gd name="connsiteX0" fmla="*/ 0 w 457200"/>
              <a:gd name="connsiteY0" fmla="*/ 145774 h 304800"/>
              <a:gd name="connsiteX1" fmla="*/ 304800 w 457200"/>
              <a:gd name="connsiteY1" fmla="*/ 114880 h 304800"/>
              <a:gd name="connsiteX2" fmla="*/ 304800 w 457200"/>
              <a:gd name="connsiteY2" fmla="*/ 0 h 304800"/>
              <a:gd name="connsiteX3" fmla="*/ 457200 w 457200"/>
              <a:gd name="connsiteY3" fmla="*/ 152400 h 304800"/>
              <a:gd name="connsiteX4" fmla="*/ 304800 w 457200"/>
              <a:gd name="connsiteY4" fmla="*/ 304800 h 304800"/>
              <a:gd name="connsiteX5" fmla="*/ 304800 w 457200"/>
              <a:gd name="connsiteY5" fmla="*/ 191825 h 304800"/>
              <a:gd name="connsiteX6" fmla="*/ 0 w 457200"/>
              <a:gd name="connsiteY6" fmla="*/ 196049 h 304800"/>
              <a:gd name="connsiteX7" fmla="*/ 0 w 457200"/>
              <a:gd name="connsiteY7" fmla="*/ 145774 h 304800"/>
              <a:gd name="connsiteX0" fmla="*/ 3810 w 457200"/>
              <a:gd name="connsiteY0" fmla="*/ 117199 h 304800"/>
              <a:gd name="connsiteX1" fmla="*/ 304800 w 457200"/>
              <a:gd name="connsiteY1" fmla="*/ 114880 h 304800"/>
              <a:gd name="connsiteX2" fmla="*/ 304800 w 457200"/>
              <a:gd name="connsiteY2" fmla="*/ 0 h 304800"/>
              <a:gd name="connsiteX3" fmla="*/ 457200 w 457200"/>
              <a:gd name="connsiteY3" fmla="*/ 152400 h 304800"/>
              <a:gd name="connsiteX4" fmla="*/ 304800 w 457200"/>
              <a:gd name="connsiteY4" fmla="*/ 304800 h 304800"/>
              <a:gd name="connsiteX5" fmla="*/ 304800 w 457200"/>
              <a:gd name="connsiteY5" fmla="*/ 191825 h 304800"/>
              <a:gd name="connsiteX6" fmla="*/ 0 w 457200"/>
              <a:gd name="connsiteY6" fmla="*/ 196049 h 304800"/>
              <a:gd name="connsiteX7" fmla="*/ 3810 w 457200"/>
              <a:gd name="connsiteY7" fmla="*/ 117199 h 304800"/>
              <a:gd name="connsiteX0" fmla="*/ 0 w 453390"/>
              <a:gd name="connsiteY0" fmla="*/ 117199 h 304800"/>
              <a:gd name="connsiteX1" fmla="*/ 300990 w 453390"/>
              <a:gd name="connsiteY1" fmla="*/ 114880 h 304800"/>
              <a:gd name="connsiteX2" fmla="*/ 300990 w 453390"/>
              <a:gd name="connsiteY2" fmla="*/ 0 h 304800"/>
              <a:gd name="connsiteX3" fmla="*/ 453390 w 453390"/>
              <a:gd name="connsiteY3" fmla="*/ 152400 h 304800"/>
              <a:gd name="connsiteX4" fmla="*/ 300990 w 453390"/>
              <a:gd name="connsiteY4" fmla="*/ 304800 h 304800"/>
              <a:gd name="connsiteX5" fmla="*/ 300990 w 453390"/>
              <a:gd name="connsiteY5" fmla="*/ 191825 h 304800"/>
              <a:gd name="connsiteX6" fmla="*/ 3810 w 453390"/>
              <a:gd name="connsiteY6" fmla="*/ 196049 h 304800"/>
              <a:gd name="connsiteX7" fmla="*/ 0 w 453390"/>
              <a:gd name="connsiteY7" fmla="*/ 117199 h 304800"/>
              <a:gd name="connsiteX0" fmla="*/ 1905 w 449580"/>
              <a:gd name="connsiteY0" fmla="*/ 115294 h 304800"/>
              <a:gd name="connsiteX1" fmla="*/ 297180 w 449580"/>
              <a:gd name="connsiteY1" fmla="*/ 114880 h 304800"/>
              <a:gd name="connsiteX2" fmla="*/ 297180 w 449580"/>
              <a:gd name="connsiteY2" fmla="*/ 0 h 304800"/>
              <a:gd name="connsiteX3" fmla="*/ 449580 w 449580"/>
              <a:gd name="connsiteY3" fmla="*/ 152400 h 304800"/>
              <a:gd name="connsiteX4" fmla="*/ 297180 w 449580"/>
              <a:gd name="connsiteY4" fmla="*/ 304800 h 304800"/>
              <a:gd name="connsiteX5" fmla="*/ 297180 w 449580"/>
              <a:gd name="connsiteY5" fmla="*/ 191825 h 304800"/>
              <a:gd name="connsiteX6" fmla="*/ 0 w 449580"/>
              <a:gd name="connsiteY6" fmla="*/ 196049 h 304800"/>
              <a:gd name="connsiteX7" fmla="*/ 1905 w 449580"/>
              <a:gd name="connsiteY7" fmla="*/ 115294 h 304800"/>
              <a:gd name="connsiteX0" fmla="*/ 0 w 447675"/>
              <a:gd name="connsiteY0" fmla="*/ 115294 h 304800"/>
              <a:gd name="connsiteX1" fmla="*/ 295275 w 447675"/>
              <a:gd name="connsiteY1" fmla="*/ 114880 h 304800"/>
              <a:gd name="connsiteX2" fmla="*/ 295275 w 447675"/>
              <a:gd name="connsiteY2" fmla="*/ 0 h 304800"/>
              <a:gd name="connsiteX3" fmla="*/ 447675 w 447675"/>
              <a:gd name="connsiteY3" fmla="*/ 152400 h 304800"/>
              <a:gd name="connsiteX4" fmla="*/ 295275 w 447675"/>
              <a:gd name="connsiteY4" fmla="*/ 304800 h 304800"/>
              <a:gd name="connsiteX5" fmla="*/ 295275 w 447675"/>
              <a:gd name="connsiteY5" fmla="*/ 191825 h 304800"/>
              <a:gd name="connsiteX6" fmla="*/ 1905 w 447675"/>
              <a:gd name="connsiteY6" fmla="*/ 194144 h 304800"/>
              <a:gd name="connsiteX7" fmla="*/ 0 w 447675"/>
              <a:gd name="connsiteY7" fmla="*/ 115294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7675" h="304800">
                <a:moveTo>
                  <a:pt x="0" y="115294"/>
                </a:moveTo>
                <a:lnTo>
                  <a:pt x="295275" y="114880"/>
                </a:lnTo>
                <a:lnTo>
                  <a:pt x="295275" y="0"/>
                </a:lnTo>
                <a:lnTo>
                  <a:pt x="447675" y="152400"/>
                </a:lnTo>
                <a:lnTo>
                  <a:pt x="295275" y="304800"/>
                </a:lnTo>
                <a:lnTo>
                  <a:pt x="295275" y="191825"/>
                </a:lnTo>
                <a:lnTo>
                  <a:pt x="1905" y="194144"/>
                </a:lnTo>
                <a:lnTo>
                  <a:pt x="0" y="115294"/>
                </a:lnTo>
                <a:close/>
              </a:path>
            </a:pathLst>
          </a:custGeom>
          <a:solidFill>
            <a:schemeClr val="accent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9" name="Right Arrow 8"/>
          <p:cNvSpPr/>
          <p:nvPr/>
        </p:nvSpPr>
        <p:spPr>
          <a:xfrm rot="16200000">
            <a:off x="2553551" y="686592"/>
            <a:ext cx="320163" cy="269636"/>
          </a:xfrm>
          <a:custGeom>
            <a:avLst/>
            <a:gdLst>
              <a:gd name="connsiteX0" fmla="*/ 0 w 457200"/>
              <a:gd name="connsiteY0" fmla="*/ 76200 h 304800"/>
              <a:gd name="connsiteX1" fmla="*/ 304800 w 457200"/>
              <a:gd name="connsiteY1" fmla="*/ 76200 h 304800"/>
              <a:gd name="connsiteX2" fmla="*/ 304800 w 457200"/>
              <a:gd name="connsiteY2" fmla="*/ 0 h 304800"/>
              <a:gd name="connsiteX3" fmla="*/ 457200 w 457200"/>
              <a:gd name="connsiteY3" fmla="*/ 152400 h 304800"/>
              <a:gd name="connsiteX4" fmla="*/ 304800 w 457200"/>
              <a:gd name="connsiteY4" fmla="*/ 304800 h 304800"/>
              <a:gd name="connsiteX5" fmla="*/ 304800 w 457200"/>
              <a:gd name="connsiteY5" fmla="*/ 228600 h 304800"/>
              <a:gd name="connsiteX6" fmla="*/ 0 w 457200"/>
              <a:gd name="connsiteY6" fmla="*/ 228600 h 304800"/>
              <a:gd name="connsiteX7" fmla="*/ 0 w 457200"/>
              <a:gd name="connsiteY7" fmla="*/ 76200 h 304800"/>
              <a:gd name="connsiteX0" fmla="*/ 0 w 457200"/>
              <a:gd name="connsiteY0" fmla="*/ 76200 h 304800"/>
              <a:gd name="connsiteX1" fmla="*/ 304800 w 457200"/>
              <a:gd name="connsiteY1" fmla="*/ 76200 h 304800"/>
              <a:gd name="connsiteX2" fmla="*/ 304800 w 457200"/>
              <a:gd name="connsiteY2" fmla="*/ 0 h 304800"/>
              <a:gd name="connsiteX3" fmla="*/ 457200 w 457200"/>
              <a:gd name="connsiteY3" fmla="*/ 152400 h 304800"/>
              <a:gd name="connsiteX4" fmla="*/ 304800 w 457200"/>
              <a:gd name="connsiteY4" fmla="*/ 304800 h 304800"/>
              <a:gd name="connsiteX5" fmla="*/ 304800 w 457200"/>
              <a:gd name="connsiteY5" fmla="*/ 228600 h 304800"/>
              <a:gd name="connsiteX6" fmla="*/ 0 w 457200"/>
              <a:gd name="connsiteY6" fmla="*/ 178904 h 304800"/>
              <a:gd name="connsiteX7" fmla="*/ 0 w 457200"/>
              <a:gd name="connsiteY7" fmla="*/ 76200 h 304800"/>
              <a:gd name="connsiteX0" fmla="*/ 0 w 457200"/>
              <a:gd name="connsiteY0" fmla="*/ 76200 h 304800"/>
              <a:gd name="connsiteX1" fmla="*/ 304800 w 457200"/>
              <a:gd name="connsiteY1" fmla="*/ 76200 h 304800"/>
              <a:gd name="connsiteX2" fmla="*/ 304800 w 457200"/>
              <a:gd name="connsiteY2" fmla="*/ 0 h 304800"/>
              <a:gd name="connsiteX3" fmla="*/ 457200 w 457200"/>
              <a:gd name="connsiteY3" fmla="*/ 152400 h 304800"/>
              <a:gd name="connsiteX4" fmla="*/ 304800 w 457200"/>
              <a:gd name="connsiteY4" fmla="*/ 304800 h 304800"/>
              <a:gd name="connsiteX5" fmla="*/ 304800 w 457200"/>
              <a:gd name="connsiteY5" fmla="*/ 168965 h 304800"/>
              <a:gd name="connsiteX6" fmla="*/ 0 w 457200"/>
              <a:gd name="connsiteY6" fmla="*/ 178904 h 304800"/>
              <a:gd name="connsiteX7" fmla="*/ 0 w 457200"/>
              <a:gd name="connsiteY7" fmla="*/ 76200 h 304800"/>
              <a:gd name="connsiteX0" fmla="*/ 0 w 457200"/>
              <a:gd name="connsiteY0" fmla="*/ 76200 h 304800"/>
              <a:gd name="connsiteX1" fmla="*/ 304800 w 457200"/>
              <a:gd name="connsiteY1" fmla="*/ 135835 h 304800"/>
              <a:gd name="connsiteX2" fmla="*/ 304800 w 457200"/>
              <a:gd name="connsiteY2" fmla="*/ 0 h 304800"/>
              <a:gd name="connsiteX3" fmla="*/ 457200 w 457200"/>
              <a:gd name="connsiteY3" fmla="*/ 152400 h 304800"/>
              <a:gd name="connsiteX4" fmla="*/ 304800 w 457200"/>
              <a:gd name="connsiteY4" fmla="*/ 304800 h 304800"/>
              <a:gd name="connsiteX5" fmla="*/ 304800 w 457200"/>
              <a:gd name="connsiteY5" fmla="*/ 168965 h 304800"/>
              <a:gd name="connsiteX6" fmla="*/ 0 w 457200"/>
              <a:gd name="connsiteY6" fmla="*/ 178904 h 304800"/>
              <a:gd name="connsiteX7" fmla="*/ 0 w 457200"/>
              <a:gd name="connsiteY7" fmla="*/ 76200 h 304800"/>
              <a:gd name="connsiteX0" fmla="*/ 0 w 457200"/>
              <a:gd name="connsiteY0" fmla="*/ 145774 h 304800"/>
              <a:gd name="connsiteX1" fmla="*/ 304800 w 457200"/>
              <a:gd name="connsiteY1" fmla="*/ 135835 h 304800"/>
              <a:gd name="connsiteX2" fmla="*/ 304800 w 457200"/>
              <a:gd name="connsiteY2" fmla="*/ 0 h 304800"/>
              <a:gd name="connsiteX3" fmla="*/ 457200 w 457200"/>
              <a:gd name="connsiteY3" fmla="*/ 152400 h 304800"/>
              <a:gd name="connsiteX4" fmla="*/ 304800 w 457200"/>
              <a:gd name="connsiteY4" fmla="*/ 304800 h 304800"/>
              <a:gd name="connsiteX5" fmla="*/ 304800 w 457200"/>
              <a:gd name="connsiteY5" fmla="*/ 168965 h 304800"/>
              <a:gd name="connsiteX6" fmla="*/ 0 w 457200"/>
              <a:gd name="connsiteY6" fmla="*/ 178904 h 304800"/>
              <a:gd name="connsiteX7" fmla="*/ 0 w 457200"/>
              <a:gd name="connsiteY7" fmla="*/ 145774 h 304800"/>
              <a:gd name="connsiteX0" fmla="*/ 0 w 457200"/>
              <a:gd name="connsiteY0" fmla="*/ 145774 h 304800"/>
              <a:gd name="connsiteX1" fmla="*/ 304800 w 457200"/>
              <a:gd name="connsiteY1" fmla="*/ 135835 h 304800"/>
              <a:gd name="connsiteX2" fmla="*/ 304800 w 457200"/>
              <a:gd name="connsiteY2" fmla="*/ 0 h 304800"/>
              <a:gd name="connsiteX3" fmla="*/ 457200 w 457200"/>
              <a:gd name="connsiteY3" fmla="*/ 152400 h 304800"/>
              <a:gd name="connsiteX4" fmla="*/ 304800 w 457200"/>
              <a:gd name="connsiteY4" fmla="*/ 304800 h 304800"/>
              <a:gd name="connsiteX5" fmla="*/ 304800 w 457200"/>
              <a:gd name="connsiteY5" fmla="*/ 208721 h 304800"/>
              <a:gd name="connsiteX6" fmla="*/ 0 w 457200"/>
              <a:gd name="connsiteY6" fmla="*/ 178904 h 304800"/>
              <a:gd name="connsiteX7" fmla="*/ 0 w 457200"/>
              <a:gd name="connsiteY7" fmla="*/ 145774 h 304800"/>
              <a:gd name="connsiteX0" fmla="*/ 0 w 457200"/>
              <a:gd name="connsiteY0" fmla="*/ 145774 h 304800"/>
              <a:gd name="connsiteX1" fmla="*/ 304800 w 457200"/>
              <a:gd name="connsiteY1" fmla="*/ 135835 h 304800"/>
              <a:gd name="connsiteX2" fmla="*/ 304800 w 457200"/>
              <a:gd name="connsiteY2" fmla="*/ 0 h 304800"/>
              <a:gd name="connsiteX3" fmla="*/ 457200 w 457200"/>
              <a:gd name="connsiteY3" fmla="*/ 152400 h 304800"/>
              <a:gd name="connsiteX4" fmla="*/ 304800 w 457200"/>
              <a:gd name="connsiteY4" fmla="*/ 304800 h 304800"/>
              <a:gd name="connsiteX5" fmla="*/ 304800 w 457200"/>
              <a:gd name="connsiteY5" fmla="*/ 168965 h 304800"/>
              <a:gd name="connsiteX6" fmla="*/ 0 w 457200"/>
              <a:gd name="connsiteY6" fmla="*/ 178904 h 304800"/>
              <a:gd name="connsiteX7" fmla="*/ 0 w 457200"/>
              <a:gd name="connsiteY7" fmla="*/ 145774 h 304800"/>
              <a:gd name="connsiteX0" fmla="*/ 0 w 457200"/>
              <a:gd name="connsiteY0" fmla="*/ 145774 h 304800"/>
              <a:gd name="connsiteX1" fmla="*/ 304800 w 457200"/>
              <a:gd name="connsiteY1" fmla="*/ 135835 h 304800"/>
              <a:gd name="connsiteX2" fmla="*/ 304800 w 457200"/>
              <a:gd name="connsiteY2" fmla="*/ 0 h 304800"/>
              <a:gd name="connsiteX3" fmla="*/ 457200 w 457200"/>
              <a:gd name="connsiteY3" fmla="*/ 152400 h 304800"/>
              <a:gd name="connsiteX4" fmla="*/ 304800 w 457200"/>
              <a:gd name="connsiteY4" fmla="*/ 304800 h 304800"/>
              <a:gd name="connsiteX5" fmla="*/ 304800 w 457200"/>
              <a:gd name="connsiteY5" fmla="*/ 191825 h 304800"/>
              <a:gd name="connsiteX6" fmla="*/ 0 w 457200"/>
              <a:gd name="connsiteY6" fmla="*/ 178904 h 304800"/>
              <a:gd name="connsiteX7" fmla="*/ 0 w 457200"/>
              <a:gd name="connsiteY7" fmla="*/ 145774 h 304800"/>
              <a:gd name="connsiteX0" fmla="*/ 0 w 457200"/>
              <a:gd name="connsiteY0" fmla="*/ 145774 h 304800"/>
              <a:gd name="connsiteX1" fmla="*/ 304800 w 457200"/>
              <a:gd name="connsiteY1" fmla="*/ 135835 h 304800"/>
              <a:gd name="connsiteX2" fmla="*/ 304800 w 457200"/>
              <a:gd name="connsiteY2" fmla="*/ 0 h 304800"/>
              <a:gd name="connsiteX3" fmla="*/ 457200 w 457200"/>
              <a:gd name="connsiteY3" fmla="*/ 152400 h 304800"/>
              <a:gd name="connsiteX4" fmla="*/ 304800 w 457200"/>
              <a:gd name="connsiteY4" fmla="*/ 304800 h 304800"/>
              <a:gd name="connsiteX5" fmla="*/ 304800 w 457200"/>
              <a:gd name="connsiteY5" fmla="*/ 191825 h 304800"/>
              <a:gd name="connsiteX6" fmla="*/ 0 w 457200"/>
              <a:gd name="connsiteY6" fmla="*/ 196049 h 304800"/>
              <a:gd name="connsiteX7" fmla="*/ 0 w 457200"/>
              <a:gd name="connsiteY7" fmla="*/ 145774 h 304800"/>
              <a:gd name="connsiteX0" fmla="*/ 0 w 457200"/>
              <a:gd name="connsiteY0" fmla="*/ 145774 h 304800"/>
              <a:gd name="connsiteX1" fmla="*/ 304800 w 457200"/>
              <a:gd name="connsiteY1" fmla="*/ 114880 h 304800"/>
              <a:gd name="connsiteX2" fmla="*/ 304800 w 457200"/>
              <a:gd name="connsiteY2" fmla="*/ 0 h 304800"/>
              <a:gd name="connsiteX3" fmla="*/ 457200 w 457200"/>
              <a:gd name="connsiteY3" fmla="*/ 152400 h 304800"/>
              <a:gd name="connsiteX4" fmla="*/ 304800 w 457200"/>
              <a:gd name="connsiteY4" fmla="*/ 304800 h 304800"/>
              <a:gd name="connsiteX5" fmla="*/ 304800 w 457200"/>
              <a:gd name="connsiteY5" fmla="*/ 191825 h 304800"/>
              <a:gd name="connsiteX6" fmla="*/ 0 w 457200"/>
              <a:gd name="connsiteY6" fmla="*/ 196049 h 304800"/>
              <a:gd name="connsiteX7" fmla="*/ 0 w 457200"/>
              <a:gd name="connsiteY7" fmla="*/ 145774 h 304800"/>
              <a:gd name="connsiteX0" fmla="*/ 3810 w 457200"/>
              <a:gd name="connsiteY0" fmla="*/ 117199 h 304800"/>
              <a:gd name="connsiteX1" fmla="*/ 304800 w 457200"/>
              <a:gd name="connsiteY1" fmla="*/ 114880 h 304800"/>
              <a:gd name="connsiteX2" fmla="*/ 304800 w 457200"/>
              <a:gd name="connsiteY2" fmla="*/ 0 h 304800"/>
              <a:gd name="connsiteX3" fmla="*/ 457200 w 457200"/>
              <a:gd name="connsiteY3" fmla="*/ 152400 h 304800"/>
              <a:gd name="connsiteX4" fmla="*/ 304800 w 457200"/>
              <a:gd name="connsiteY4" fmla="*/ 304800 h 304800"/>
              <a:gd name="connsiteX5" fmla="*/ 304800 w 457200"/>
              <a:gd name="connsiteY5" fmla="*/ 191825 h 304800"/>
              <a:gd name="connsiteX6" fmla="*/ 0 w 457200"/>
              <a:gd name="connsiteY6" fmla="*/ 196049 h 304800"/>
              <a:gd name="connsiteX7" fmla="*/ 3810 w 457200"/>
              <a:gd name="connsiteY7" fmla="*/ 117199 h 304800"/>
              <a:gd name="connsiteX0" fmla="*/ 0 w 453390"/>
              <a:gd name="connsiteY0" fmla="*/ 117199 h 304800"/>
              <a:gd name="connsiteX1" fmla="*/ 300990 w 453390"/>
              <a:gd name="connsiteY1" fmla="*/ 114880 h 304800"/>
              <a:gd name="connsiteX2" fmla="*/ 300990 w 453390"/>
              <a:gd name="connsiteY2" fmla="*/ 0 h 304800"/>
              <a:gd name="connsiteX3" fmla="*/ 453390 w 453390"/>
              <a:gd name="connsiteY3" fmla="*/ 152400 h 304800"/>
              <a:gd name="connsiteX4" fmla="*/ 300990 w 453390"/>
              <a:gd name="connsiteY4" fmla="*/ 304800 h 304800"/>
              <a:gd name="connsiteX5" fmla="*/ 300990 w 453390"/>
              <a:gd name="connsiteY5" fmla="*/ 191825 h 304800"/>
              <a:gd name="connsiteX6" fmla="*/ 3810 w 453390"/>
              <a:gd name="connsiteY6" fmla="*/ 196049 h 304800"/>
              <a:gd name="connsiteX7" fmla="*/ 0 w 453390"/>
              <a:gd name="connsiteY7" fmla="*/ 117199 h 304800"/>
              <a:gd name="connsiteX0" fmla="*/ 1905 w 449580"/>
              <a:gd name="connsiteY0" fmla="*/ 115294 h 304800"/>
              <a:gd name="connsiteX1" fmla="*/ 297180 w 449580"/>
              <a:gd name="connsiteY1" fmla="*/ 114880 h 304800"/>
              <a:gd name="connsiteX2" fmla="*/ 297180 w 449580"/>
              <a:gd name="connsiteY2" fmla="*/ 0 h 304800"/>
              <a:gd name="connsiteX3" fmla="*/ 449580 w 449580"/>
              <a:gd name="connsiteY3" fmla="*/ 152400 h 304800"/>
              <a:gd name="connsiteX4" fmla="*/ 297180 w 449580"/>
              <a:gd name="connsiteY4" fmla="*/ 304800 h 304800"/>
              <a:gd name="connsiteX5" fmla="*/ 297180 w 449580"/>
              <a:gd name="connsiteY5" fmla="*/ 191825 h 304800"/>
              <a:gd name="connsiteX6" fmla="*/ 0 w 449580"/>
              <a:gd name="connsiteY6" fmla="*/ 196049 h 304800"/>
              <a:gd name="connsiteX7" fmla="*/ 1905 w 449580"/>
              <a:gd name="connsiteY7" fmla="*/ 115294 h 304800"/>
              <a:gd name="connsiteX0" fmla="*/ 0 w 447675"/>
              <a:gd name="connsiteY0" fmla="*/ 115294 h 304800"/>
              <a:gd name="connsiteX1" fmla="*/ 295275 w 447675"/>
              <a:gd name="connsiteY1" fmla="*/ 114880 h 304800"/>
              <a:gd name="connsiteX2" fmla="*/ 295275 w 447675"/>
              <a:gd name="connsiteY2" fmla="*/ 0 h 304800"/>
              <a:gd name="connsiteX3" fmla="*/ 447675 w 447675"/>
              <a:gd name="connsiteY3" fmla="*/ 152400 h 304800"/>
              <a:gd name="connsiteX4" fmla="*/ 295275 w 447675"/>
              <a:gd name="connsiteY4" fmla="*/ 304800 h 304800"/>
              <a:gd name="connsiteX5" fmla="*/ 295275 w 447675"/>
              <a:gd name="connsiteY5" fmla="*/ 191825 h 304800"/>
              <a:gd name="connsiteX6" fmla="*/ 1905 w 447675"/>
              <a:gd name="connsiteY6" fmla="*/ 194144 h 304800"/>
              <a:gd name="connsiteX7" fmla="*/ 0 w 447675"/>
              <a:gd name="connsiteY7" fmla="*/ 115294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7675" h="304800">
                <a:moveTo>
                  <a:pt x="0" y="115294"/>
                </a:moveTo>
                <a:lnTo>
                  <a:pt x="295275" y="114880"/>
                </a:lnTo>
                <a:lnTo>
                  <a:pt x="295275" y="0"/>
                </a:lnTo>
                <a:lnTo>
                  <a:pt x="447675" y="152400"/>
                </a:lnTo>
                <a:lnTo>
                  <a:pt x="295275" y="304800"/>
                </a:lnTo>
                <a:lnTo>
                  <a:pt x="295275" y="191825"/>
                </a:lnTo>
                <a:lnTo>
                  <a:pt x="1905" y="194144"/>
                </a:lnTo>
                <a:lnTo>
                  <a:pt x="0" y="115294"/>
                </a:lnTo>
                <a:close/>
              </a:path>
            </a:pathLst>
          </a:custGeom>
          <a:solidFill>
            <a:schemeClr val="accent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30" name="Right Arrow 8"/>
          <p:cNvSpPr/>
          <p:nvPr/>
        </p:nvSpPr>
        <p:spPr>
          <a:xfrm rot="16200000">
            <a:off x="2890595" y="686592"/>
            <a:ext cx="320163" cy="269636"/>
          </a:xfrm>
          <a:custGeom>
            <a:avLst/>
            <a:gdLst>
              <a:gd name="connsiteX0" fmla="*/ 0 w 457200"/>
              <a:gd name="connsiteY0" fmla="*/ 76200 h 304800"/>
              <a:gd name="connsiteX1" fmla="*/ 304800 w 457200"/>
              <a:gd name="connsiteY1" fmla="*/ 76200 h 304800"/>
              <a:gd name="connsiteX2" fmla="*/ 304800 w 457200"/>
              <a:gd name="connsiteY2" fmla="*/ 0 h 304800"/>
              <a:gd name="connsiteX3" fmla="*/ 457200 w 457200"/>
              <a:gd name="connsiteY3" fmla="*/ 152400 h 304800"/>
              <a:gd name="connsiteX4" fmla="*/ 304800 w 457200"/>
              <a:gd name="connsiteY4" fmla="*/ 304800 h 304800"/>
              <a:gd name="connsiteX5" fmla="*/ 304800 w 457200"/>
              <a:gd name="connsiteY5" fmla="*/ 228600 h 304800"/>
              <a:gd name="connsiteX6" fmla="*/ 0 w 457200"/>
              <a:gd name="connsiteY6" fmla="*/ 228600 h 304800"/>
              <a:gd name="connsiteX7" fmla="*/ 0 w 457200"/>
              <a:gd name="connsiteY7" fmla="*/ 76200 h 304800"/>
              <a:gd name="connsiteX0" fmla="*/ 0 w 457200"/>
              <a:gd name="connsiteY0" fmla="*/ 76200 h 304800"/>
              <a:gd name="connsiteX1" fmla="*/ 304800 w 457200"/>
              <a:gd name="connsiteY1" fmla="*/ 76200 h 304800"/>
              <a:gd name="connsiteX2" fmla="*/ 304800 w 457200"/>
              <a:gd name="connsiteY2" fmla="*/ 0 h 304800"/>
              <a:gd name="connsiteX3" fmla="*/ 457200 w 457200"/>
              <a:gd name="connsiteY3" fmla="*/ 152400 h 304800"/>
              <a:gd name="connsiteX4" fmla="*/ 304800 w 457200"/>
              <a:gd name="connsiteY4" fmla="*/ 304800 h 304800"/>
              <a:gd name="connsiteX5" fmla="*/ 304800 w 457200"/>
              <a:gd name="connsiteY5" fmla="*/ 228600 h 304800"/>
              <a:gd name="connsiteX6" fmla="*/ 0 w 457200"/>
              <a:gd name="connsiteY6" fmla="*/ 178904 h 304800"/>
              <a:gd name="connsiteX7" fmla="*/ 0 w 457200"/>
              <a:gd name="connsiteY7" fmla="*/ 76200 h 304800"/>
              <a:gd name="connsiteX0" fmla="*/ 0 w 457200"/>
              <a:gd name="connsiteY0" fmla="*/ 76200 h 304800"/>
              <a:gd name="connsiteX1" fmla="*/ 304800 w 457200"/>
              <a:gd name="connsiteY1" fmla="*/ 76200 h 304800"/>
              <a:gd name="connsiteX2" fmla="*/ 304800 w 457200"/>
              <a:gd name="connsiteY2" fmla="*/ 0 h 304800"/>
              <a:gd name="connsiteX3" fmla="*/ 457200 w 457200"/>
              <a:gd name="connsiteY3" fmla="*/ 152400 h 304800"/>
              <a:gd name="connsiteX4" fmla="*/ 304800 w 457200"/>
              <a:gd name="connsiteY4" fmla="*/ 304800 h 304800"/>
              <a:gd name="connsiteX5" fmla="*/ 304800 w 457200"/>
              <a:gd name="connsiteY5" fmla="*/ 168965 h 304800"/>
              <a:gd name="connsiteX6" fmla="*/ 0 w 457200"/>
              <a:gd name="connsiteY6" fmla="*/ 178904 h 304800"/>
              <a:gd name="connsiteX7" fmla="*/ 0 w 457200"/>
              <a:gd name="connsiteY7" fmla="*/ 76200 h 304800"/>
              <a:gd name="connsiteX0" fmla="*/ 0 w 457200"/>
              <a:gd name="connsiteY0" fmla="*/ 76200 h 304800"/>
              <a:gd name="connsiteX1" fmla="*/ 304800 w 457200"/>
              <a:gd name="connsiteY1" fmla="*/ 135835 h 304800"/>
              <a:gd name="connsiteX2" fmla="*/ 304800 w 457200"/>
              <a:gd name="connsiteY2" fmla="*/ 0 h 304800"/>
              <a:gd name="connsiteX3" fmla="*/ 457200 w 457200"/>
              <a:gd name="connsiteY3" fmla="*/ 152400 h 304800"/>
              <a:gd name="connsiteX4" fmla="*/ 304800 w 457200"/>
              <a:gd name="connsiteY4" fmla="*/ 304800 h 304800"/>
              <a:gd name="connsiteX5" fmla="*/ 304800 w 457200"/>
              <a:gd name="connsiteY5" fmla="*/ 168965 h 304800"/>
              <a:gd name="connsiteX6" fmla="*/ 0 w 457200"/>
              <a:gd name="connsiteY6" fmla="*/ 178904 h 304800"/>
              <a:gd name="connsiteX7" fmla="*/ 0 w 457200"/>
              <a:gd name="connsiteY7" fmla="*/ 76200 h 304800"/>
              <a:gd name="connsiteX0" fmla="*/ 0 w 457200"/>
              <a:gd name="connsiteY0" fmla="*/ 145774 h 304800"/>
              <a:gd name="connsiteX1" fmla="*/ 304800 w 457200"/>
              <a:gd name="connsiteY1" fmla="*/ 135835 h 304800"/>
              <a:gd name="connsiteX2" fmla="*/ 304800 w 457200"/>
              <a:gd name="connsiteY2" fmla="*/ 0 h 304800"/>
              <a:gd name="connsiteX3" fmla="*/ 457200 w 457200"/>
              <a:gd name="connsiteY3" fmla="*/ 152400 h 304800"/>
              <a:gd name="connsiteX4" fmla="*/ 304800 w 457200"/>
              <a:gd name="connsiteY4" fmla="*/ 304800 h 304800"/>
              <a:gd name="connsiteX5" fmla="*/ 304800 w 457200"/>
              <a:gd name="connsiteY5" fmla="*/ 168965 h 304800"/>
              <a:gd name="connsiteX6" fmla="*/ 0 w 457200"/>
              <a:gd name="connsiteY6" fmla="*/ 178904 h 304800"/>
              <a:gd name="connsiteX7" fmla="*/ 0 w 457200"/>
              <a:gd name="connsiteY7" fmla="*/ 145774 h 304800"/>
              <a:gd name="connsiteX0" fmla="*/ 0 w 457200"/>
              <a:gd name="connsiteY0" fmla="*/ 145774 h 304800"/>
              <a:gd name="connsiteX1" fmla="*/ 304800 w 457200"/>
              <a:gd name="connsiteY1" fmla="*/ 135835 h 304800"/>
              <a:gd name="connsiteX2" fmla="*/ 304800 w 457200"/>
              <a:gd name="connsiteY2" fmla="*/ 0 h 304800"/>
              <a:gd name="connsiteX3" fmla="*/ 457200 w 457200"/>
              <a:gd name="connsiteY3" fmla="*/ 152400 h 304800"/>
              <a:gd name="connsiteX4" fmla="*/ 304800 w 457200"/>
              <a:gd name="connsiteY4" fmla="*/ 304800 h 304800"/>
              <a:gd name="connsiteX5" fmla="*/ 304800 w 457200"/>
              <a:gd name="connsiteY5" fmla="*/ 208721 h 304800"/>
              <a:gd name="connsiteX6" fmla="*/ 0 w 457200"/>
              <a:gd name="connsiteY6" fmla="*/ 178904 h 304800"/>
              <a:gd name="connsiteX7" fmla="*/ 0 w 457200"/>
              <a:gd name="connsiteY7" fmla="*/ 145774 h 304800"/>
              <a:gd name="connsiteX0" fmla="*/ 0 w 457200"/>
              <a:gd name="connsiteY0" fmla="*/ 145774 h 304800"/>
              <a:gd name="connsiteX1" fmla="*/ 304800 w 457200"/>
              <a:gd name="connsiteY1" fmla="*/ 135835 h 304800"/>
              <a:gd name="connsiteX2" fmla="*/ 304800 w 457200"/>
              <a:gd name="connsiteY2" fmla="*/ 0 h 304800"/>
              <a:gd name="connsiteX3" fmla="*/ 457200 w 457200"/>
              <a:gd name="connsiteY3" fmla="*/ 152400 h 304800"/>
              <a:gd name="connsiteX4" fmla="*/ 304800 w 457200"/>
              <a:gd name="connsiteY4" fmla="*/ 304800 h 304800"/>
              <a:gd name="connsiteX5" fmla="*/ 304800 w 457200"/>
              <a:gd name="connsiteY5" fmla="*/ 168965 h 304800"/>
              <a:gd name="connsiteX6" fmla="*/ 0 w 457200"/>
              <a:gd name="connsiteY6" fmla="*/ 178904 h 304800"/>
              <a:gd name="connsiteX7" fmla="*/ 0 w 457200"/>
              <a:gd name="connsiteY7" fmla="*/ 145774 h 304800"/>
              <a:gd name="connsiteX0" fmla="*/ 0 w 457200"/>
              <a:gd name="connsiteY0" fmla="*/ 145774 h 304800"/>
              <a:gd name="connsiteX1" fmla="*/ 304800 w 457200"/>
              <a:gd name="connsiteY1" fmla="*/ 135835 h 304800"/>
              <a:gd name="connsiteX2" fmla="*/ 304800 w 457200"/>
              <a:gd name="connsiteY2" fmla="*/ 0 h 304800"/>
              <a:gd name="connsiteX3" fmla="*/ 457200 w 457200"/>
              <a:gd name="connsiteY3" fmla="*/ 152400 h 304800"/>
              <a:gd name="connsiteX4" fmla="*/ 304800 w 457200"/>
              <a:gd name="connsiteY4" fmla="*/ 304800 h 304800"/>
              <a:gd name="connsiteX5" fmla="*/ 304800 w 457200"/>
              <a:gd name="connsiteY5" fmla="*/ 191825 h 304800"/>
              <a:gd name="connsiteX6" fmla="*/ 0 w 457200"/>
              <a:gd name="connsiteY6" fmla="*/ 178904 h 304800"/>
              <a:gd name="connsiteX7" fmla="*/ 0 w 457200"/>
              <a:gd name="connsiteY7" fmla="*/ 145774 h 304800"/>
              <a:gd name="connsiteX0" fmla="*/ 0 w 457200"/>
              <a:gd name="connsiteY0" fmla="*/ 145774 h 304800"/>
              <a:gd name="connsiteX1" fmla="*/ 304800 w 457200"/>
              <a:gd name="connsiteY1" fmla="*/ 135835 h 304800"/>
              <a:gd name="connsiteX2" fmla="*/ 304800 w 457200"/>
              <a:gd name="connsiteY2" fmla="*/ 0 h 304800"/>
              <a:gd name="connsiteX3" fmla="*/ 457200 w 457200"/>
              <a:gd name="connsiteY3" fmla="*/ 152400 h 304800"/>
              <a:gd name="connsiteX4" fmla="*/ 304800 w 457200"/>
              <a:gd name="connsiteY4" fmla="*/ 304800 h 304800"/>
              <a:gd name="connsiteX5" fmla="*/ 304800 w 457200"/>
              <a:gd name="connsiteY5" fmla="*/ 191825 h 304800"/>
              <a:gd name="connsiteX6" fmla="*/ 0 w 457200"/>
              <a:gd name="connsiteY6" fmla="*/ 196049 h 304800"/>
              <a:gd name="connsiteX7" fmla="*/ 0 w 457200"/>
              <a:gd name="connsiteY7" fmla="*/ 145774 h 304800"/>
              <a:gd name="connsiteX0" fmla="*/ 0 w 457200"/>
              <a:gd name="connsiteY0" fmla="*/ 145774 h 304800"/>
              <a:gd name="connsiteX1" fmla="*/ 304800 w 457200"/>
              <a:gd name="connsiteY1" fmla="*/ 114880 h 304800"/>
              <a:gd name="connsiteX2" fmla="*/ 304800 w 457200"/>
              <a:gd name="connsiteY2" fmla="*/ 0 h 304800"/>
              <a:gd name="connsiteX3" fmla="*/ 457200 w 457200"/>
              <a:gd name="connsiteY3" fmla="*/ 152400 h 304800"/>
              <a:gd name="connsiteX4" fmla="*/ 304800 w 457200"/>
              <a:gd name="connsiteY4" fmla="*/ 304800 h 304800"/>
              <a:gd name="connsiteX5" fmla="*/ 304800 w 457200"/>
              <a:gd name="connsiteY5" fmla="*/ 191825 h 304800"/>
              <a:gd name="connsiteX6" fmla="*/ 0 w 457200"/>
              <a:gd name="connsiteY6" fmla="*/ 196049 h 304800"/>
              <a:gd name="connsiteX7" fmla="*/ 0 w 457200"/>
              <a:gd name="connsiteY7" fmla="*/ 145774 h 304800"/>
              <a:gd name="connsiteX0" fmla="*/ 3810 w 457200"/>
              <a:gd name="connsiteY0" fmla="*/ 117199 h 304800"/>
              <a:gd name="connsiteX1" fmla="*/ 304800 w 457200"/>
              <a:gd name="connsiteY1" fmla="*/ 114880 h 304800"/>
              <a:gd name="connsiteX2" fmla="*/ 304800 w 457200"/>
              <a:gd name="connsiteY2" fmla="*/ 0 h 304800"/>
              <a:gd name="connsiteX3" fmla="*/ 457200 w 457200"/>
              <a:gd name="connsiteY3" fmla="*/ 152400 h 304800"/>
              <a:gd name="connsiteX4" fmla="*/ 304800 w 457200"/>
              <a:gd name="connsiteY4" fmla="*/ 304800 h 304800"/>
              <a:gd name="connsiteX5" fmla="*/ 304800 w 457200"/>
              <a:gd name="connsiteY5" fmla="*/ 191825 h 304800"/>
              <a:gd name="connsiteX6" fmla="*/ 0 w 457200"/>
              <a:gd name="connsiteY6" fmla="*/ 196049 h 304800"/>
              <a:gd name="connsiteX7" fmla="*/ 3810 w 457200"/>
              <a:gd name="connsiteY7" fmla="*/ 117199 h 304800"/>
              <a:gd name="connsiteX0" fmla="*/ 0 w 453390"/>
              <a:gd name="connsiteY0" fmla="*/ 117199 h 304800"/>
              <a:gd name="connsiteX1" fmla="*/ 300990 w 453390"/>
              <a:gd name="connsiteY1" fmla="*/ 114880 h 304800"/>
              <a:gd name="connsiteX2" fmla="*/ 300990 w 453390"/>
              <a:gd name="connsiteY2" fmla="*/ 0 h 304800"/>
              <a:gd name="connsiteX3" fmla="*/ 453390 w 453390"/>
              <a:gd name="connsiteY3" fmla="*/ 152400 h 304800"/>
              <a:gd name="connsiteX4" fmla="*/ 300990 w 453390"/>
              <a:gd name="connsiteY4" fmla="*/ 304800 h 304800"/>
              <a:gd name="connsiteX5" fmla="*/ 300990 w 453390"/>
              <a:gd name="connsiteY5" fmla="*/ 191825 h 304800"/>
              <a:gd name="connsiteX6" fmla="*/ 3810 w 453390"/>
              <a:gd name="connsiteY6" fmla="*/ 196049 h 304800"/>
              <a:gd name="connsiteX7" fmla="*/ 0 w 453390"/>
              <a:gd name="connsiteY7" fmla="*/ 117199 h 304800"/>
              <a:gd name="connsiteX0" fmla="*/ 1905 w 449580"/>
              <a:gd name="connsiteY0" fmla="*/ 115294 h 304800"/>
              <a:gd name="connsiteX1" fmla="*/ 297180 w 449580"/>
              <a:gd name="connsiteY1" fmla="*/ 114880 h 304800"/>
              <a:gd name="connsiteX2" fmla="*/ 297180 w 449580"/>
              <a:gd name="connsiteY2" fmla="*/ 0 h 304800"/>
              <a:gd name="connsiteX3" fmla="*/ 449580 w 449580"/>
              <a:gd name="connsiteY3" fmla="*/ 152400 h 304800"/>
              <a:gd name="connsiteX4" fmla="*/ 297180 w 449580"/>
              <a:gd name="connsiteY4" fmla="*/ 304800 h 304800"/>
              <a:gd name="connsiteX5" fmla="*/ 297180 w 449580"/>
              <a:gd name="connsiteY5" fmla="*/ 191825 h 304800"/>
              <a:gd name="connsiteX6" fmla="*/ 0 w 449580"/>
              <a:gd name="connsiteY6" fmla="*/ 196049 h 304800"/>
              <a:gd name="connsiteX7" fmla="*/ 1905 w 449580"/>
              <a:gd name="connsiteY7" fmla="*/ 115294 h 304800"/>
              <a:gd name="connsiteX0" fmla="*/ 0 w 447675"/>
              <a:gd name="connsiteY0" fmla="*/ 115294 h 304800"/>
              <a:gd name="connsiteX1" fmla="*/ 295275 w 447675"/>
              <a:gd name="connsiteY1" fmla="*/ 114880 h 304800"/>
              <a:gd name="connsiteX2" fmla="*/ 295275 w 447675"/>
              <a:gd name="connsiteY2" fmla="*/ 0 h 304800"/>
              <a:gd name="connsiteX3" fmla="*/ 447675 w 447675"/>
              <a:gd name="connsiteY3" fmla="*/ 152400 h 304800"/>
              <a:gd name="connsiteX4" fmla="*/ 295275 w 447675"/>
              <a:gd name="connsiteY4" fmla="*/ 304800 h 304800"/>
              <a:gd name="connsiteX5" fmla="*/ 295275 w 447675"/>
              <a:gd name="connsiteY5" fmla="*/ 191825 h 304800"/>
              <a:gd name="connsiteX6" fmla="*/ 1905 w 447675"/>
              <a:gd name="connsiteY6" fmla="*/ 194144 h 304800"/>
              <a:gd name="connsiteX7" fmla="*/ 0 w 447675"/>
              <a:gd name="connsiteY7" fmla="*/ 115294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7675" h="304800">
                <a:moveTo>
                  <a:pt x="0" y="115294"/>
                </a:moveTo>
                <a:lnTo>
                  <a:pt x="295275" y="114880"/>
                </a:lnTo>
                <a:lnTo>
                  <a:pt x="295275" y="0"/>
                </a:lnTo>
                <a:lnTo>
                  <a:pt x="447675" y="152400"/>
                </a:lnTo>
                <a:lnTo>
                  <a:pt x="295275" y="304800"/>
                </a:lnTo>
                <a:lnTo>
                  <a:pt x="295275" y="191825"/>
                </a:lnTo>
                <a:lnTo>
                  <a:pt x="1905" y="194144"/>
                </a:lnTo>
                <a:lnTo>
                  <a:pt x="0" y="115294"/>
                </a:lnTo>
                <a:close/>
              </a:path>
            </a:pathLst>
          </a:custGeom>
          <a:solidFill>
            <a:schemeClr val="accent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31" name="Right Arrow 8"/>
          <p:cNvSpPr/>
          <p:nvPr/>
        </p:nvSpPr>
        <p:spPr>
          <a:xfrm rot="16200000">
            <a:off x="3227640" y="686591"/>
            <a:ext cx="320163" cy="269636"/>
          </a:xfrm>
          <a:custGeom>
            <a:avLst/>
            <a:gdLst>
              <a:gd name="connsiteX0" fmla="*/ 0 w 457200"/>
              <a:gd name="connsiteY0" fmla="*/ 76200 h 304800"/>
              <a:gd name="connsiteX1" fmla="*/ 304800 w 457200"/>
              <a:gd name="connsiteY1" fmla="*/ 76200 h 304800"/>
              <a:gd name="connsiteX2" fmla="*/ 304800 w 457200"/>
              <a:gd name="connsiteY2" fmla="*/ 0 h 304800"/>
              <a:gd name="connsiteX3" fmla="*/ 457200 w 457200"/>
              <a:gd name="connsiteY3" fmla="*/ 152400 h 304800"/>
              <a:gd name="connsiteX4" fmla="*/ 304800 w 457200"/>
              <a:gd name="connsiteY4" fmla="*/ 304800 h 304800"/>
              <a:gd name="connsiteX5" fmla="*/ 304800 w 457200"/>
              <a:gd name="connsiteY5" fmla="*/ 228600 h 304800"/>
              <a:gd name="connsiteX6" fmla="*/ 0 w 457200"/>
              <a:gd name="connsiteY6" fmla="*/ 228600 h 304800"/>
              <a:gd name="connsiteX7" fmla="*/ 0 w 457200"/>
              <a:gd name="connsiteY7" fmla="*/ 76200 h 304800"/>
              <a:gd name="connsiteX0" fmla="*/ 0 w 457200"/>
              <a:gd name="connsiteY0" fmla="*/ 76200 h 304800"/>
              <a:gd name="connsiteX1" fmla="*/ 304800 w 457200"/>
              <a:gd name="connsiteY1" fmla="*/ 76200 h 304800"/>
              <a:gd name="connsiteX2" fmla="*/ 304800 w 457200"/>
              <a:gd name="connsiteY2" fmla="*/ 0 h 304800"/>
              <a:gd name="connsiteX3" fmla="*/ 457200 w 457200"/>
              <a:gd name="connsiteY3" fmla="*/ 152400 h 304800"/>
              <a:gd name="connsiteX4" fmla="*/ 304800 w 457200"/>
              <a:gd name="connsiteY4" fmla="*/ 304800 h 304800"/>
              <a:gd name="connsiteX5" fmla="*/ 304800 w 457200"/>
              <a:gd name="connsiteY5" fmla="*/ 228600 h 304800"/>
              <a:gd name="connsiteX6" fmla="*/ 0 w 457200"/>
              <a:gd name="connsiteY6" fmla="*/ 178904 h 304800"/>
              <a:gd name="connsiteX7" fmla="*/ 0 w 457200"/>
              <a:gd name="connsiteY7" fmla="*/ 76200 h 304800"/>
              <a:gd name="connsiteX0" fmla="*/ 0 w 457200"/>
              <a:gd name="connsiteY0" fmla="*/ 76200 h 304800"/>
              <a:gd name="connsiteX1" fmla="*/ 304800 w 457200"/>
              <a:gd name="connsiteY1" fmla="*/ 76200 h 304800"/>
              <a:gd name="connsiteX2" fmla="*/ 304800 w 457200"/>
              <a:gd name="connsiteY2" fmla="*/ 0 h 304800"/>
              <a:gd name="connsiteX3" fmla="*/ 457200 w 457200"/>
              <a:gd name="connsiteY3" fmla="*/ 152400 h 304800"/>
              <a:gd name="connsiteX4" fmla="*/ 304800 w 457200"/>
              <a:gd name="connsiteY4" fmla="*/ 304800 h 304800"/>
              <a:gd name="connsiteX5" fmla="*/ 304800 w 457200"/>
              <a:gd name="connsiteY5" fmla="*/ 168965 h 304800"/>
              <a:gd name="connsiteX6" fmla="*/ 0 w 457200"/>
              <a:gd name="connsiteY6" fmla="*/ 178904 h 304800"/>
              <a:gd name="connsiteX7" fmla="*/ 0 w 457200"/>
              <a:gd name="connsiteY7" fmla="*/ 76200 h 304800"/>
              <a:gd name="connsiteX0" fmla="*/ 0 w 457200"/>
              <a:gd name="connsiteY0" fmla="*/ 76200 h 304800"/>
              <a:gd name="connsiteX1" fmla="*/ 304800 w 457200"/>
              <a:gd name="connsiteY1" fmla="*/ 135835 h 304800"/>
              <a:gd name="connsiteX2" fmla="*/ 304800 w 457200"/>
              <a:gd name="connsiteY2" fmla="*/ 0 h 304800"/>
              <a:gd name="connsiteX3" fmla="*/ 457200 w 457200"/>
              <a:gd name="connsiteY3" fmla="*/ 152400 h 304800"/>
              <a:gd name="connsiteX4" fmla="*/ 304800 w 457200"/>
              <a:gd name="connsiteY4" fmla="*/ 304800 h 304800"/>
              <a:gd name="connsiteX5" fmla="*/ 304800 w 457200"/>
              <a:gd name="connsiteY5" fmla="*/ 168965 h 304800"/>
              <a:gd name="connsiteX6" fmla="*/ 0 w 457200"/>
              <a:gd name="connsiteY6" fmla="*/ 178904 h 304800"/>
              <a:gd name="connsiteX7" fmla="*/ 0 w 457200"/>
              <a:gd name="connsiteY7" fmla="*/ 76200 h 304800"/>
              <a:gd name="connsiteX0" fmla="*/ 0 w 457200"/>
              <a:gd name="connsiteY0" fmla="*/ 145774 h 304800"/>
              <a:gd name="connsiteX1" fmla="*/ 304800 w 457200"/>
              <a:gd name="connsiteY1" fmla="*/ 135835 h 304800"/>
              <a:gd name="connsiteX2" fmla="*/ 304800 w 457200"/>
              <a:gd name="connsiteY2" fmla="*/ 0 h 304800"/>
              <a:gd name="connsiteX3" fmla="*/ 457200 w 457200"/>
              <a:gd name="connsiteY3" fmla="*/ 152400 h 304800"/>
              <a:gd name="connsiteX4" fmla="*/ 304800 w 457200"/>
              <a:gd name="connsiteY4" fmla="*/ 304800 h 304800"/>
              <a:gd name="connsiteX5" fmla="*/ 304800 w 457200"/>
              <a:gd name="connsiteY5" fmla="*/ 168965 h 304800"/>
              <a:gd name="connsiteX6" fmla="*/ 0 w 457200"/>
              <a:gd name="connsiteY6" fmla="*/ 178904 h 304800"/>
              <a:gd name="connsiteX7" fmla="*/ 0 w 457200"/>
              <a:gd name="connsiteY7" fmla="*/ 145774 h 304800"/>
              <a:gd name="connsiteX0" fmla="*/ 0 w 457200"/>
              <a:gd name="connsiteY0" fmla="*/ 145774 h 304800"/>
              <a:gd name="connsiteX1" fmla="*/ 304800 w 457200"/>
              <a:gd name="connsiteY1" fmla="*/ 135835 h 304800"/>
              <a:gd name="connsiteX2" fmla="*/ 304800 w 457200"/>
              <a:gd name="connsiteY2" fmla="*/ 0 h 304800"/>
              <a:gd name="connsiteX3" fmla="*/ 457200 w 457200"/>
              <a:gd name="connsiteY3" fmla="*/ 152400 h 304800"/>
              <a:gd name="connsiteX4" fmla="*/ 304800 w 457200"/>
              <a:gd name="connsiteY4" fmla="*/ 304800 h 304800"/>
              <a:gd name="connsiteX5" fmla="*/ 304800 w 457200"/>
              <a:gd name="connsiteY5" fmla="*/ 208721 h 304800"/>
              <a:gd name="connsiteX6" fmla="*/ 0 w 457200"/>
              <a:gd name="connsiteY6" fmla="*/ 178904 h 304800"/>
              <a:gd name="connsiteX7" fmla="*/ 0 w 457200"/>
              <a:gd name="connsiteY7" fmla="*/ 145774 h 304800"/>
              <a:gd name="connsiteX0" fmla="*/ 0 w 457200"/>
              <a:gd name="connsiteY0" fmla="*/ 145774 h 304800"/>
              <a:gd name="connsiteX1" fmla="*/ 304800 w 457200"/>
              <a:gd name="connsiteY1" fmla="*/ 135835 h 304800"/>
              <a:gd name="connsiteX2" fmla="*/ 304800 w 457200"/>
              <a:gd name="connsiteY2" fmla="*/ 0 h 304800"/>
              <a:gd name="connsiteX3" fmla="*/ 457200 w 457200"/>
              <a:gd name="connsiteY3" fmla="*/ 152400 h 304800"/>
              <a:gd name="connsiteX4" fmla="*/ 304800 w 457200"/>
              <a:gd name="connsiteY4" fmla="*/ 304800 h 304800"/>
              <a:gd name="connsiteX5" fmla="*/ 304800 w 457200"/>
              <a:gd name="connsiteY5" fmla="*/ 168965 h 304800"/>
              <a:gd name="connsiteX6" fmla="*/ 0 w 457200"/>
              <a:gd name="connsiteY6" fmla="*/ 178904 h 304800"/>
              <a:gd name="connsiteX7" fmla="*/ 0 w 457200"/>
              <a:gd name="connsiteY7" fmla="*/ 145774 h 304800"/>
              <a:gd name="connsiteX0" fmla="*/ 0 w 457200"/>
              <a:gd name="connsiteY0" fmla="*/ 145774 h 304800"/>
              <a:gd name="connsiteX1" fmla="*/ 304800 w 457200"/>
              <a:gd name="connsiteY1" fmla="*/ 135835 h 304800"/>
              <a:gd name="connsiteX2" fmla="*/ 304800 w 457200"/>
              <a:gd name="connsiteY2" fmla="*/ 0 h 304800"/>
              <a:gd name="connsiteX3" fmla="*/ 457200 w 457200"/>
              <a:gd name="connsiteY3" fmla="*/ 152400 h 304800"/>
              <a:gd name="connsiteX4" fmla="*/ 304800 w 457200"/>
              <a:gd name="connsiteY4" fmla="*/ 304800 h 304800"/>
              <a:gd name="connsiteX5" fmla="*/ 304800 w 457200"/>
              <a:gd name="connsiteY5" fmla="*/ 191825 h 304800"/>
              <a:gd name="connsiteX6" fmla="*/ 0 w 457200"/>
              <a:gd name="connsiteY6" fmla="*/ 178904 h 304800"/>
              <a:gd name="connsiteX7" fmla="*/ 0 w 457200"/>
              <a:gd name="connsiteY7" fmla="*/ 145774 h 304800"/>
              <a:gd name="connsiteX0" fmla="*/ 0 w 457200"/>
              <a:gd name="connsiteY0" fmla="*/ 145774 h 304800"/>
              <a:gd name="connsiteX1" fmla="*/ 304800 w 457200"/>
              <a:gd name="connsiteY1" fmla="*/ 135835 h 304800"/>
              <a:gd name="connsiteX2" fmla="*/ 304800 w 457200"/>
              <a:gd name="connsiteY2" fmla="*/ 0 h 304800"/>
              <a:gd name="connsiteX3" fmla="*/ 457200 w 457200"/>
              <a:gd name="connsiteY3" fmla="*/ 152400 h 304800"/>
              <a:gd name="connsiteX4" fmla="*/ 304800 w 457200"/>
              <a:gd name="connsiteY4" fmla="*/ 304800 h 304800"/>
              <a:gd name="connsiteX5" fmla="*/ 304800 w 457200"/>
              <a:gd name="connsiteY5" fmla="*/ 191825 h 304800"/>
              <a:gd name="connsiteX6" fmla="*/ 0 w 457200"/>
              <a:gd name="connsiteY6" fmla="*/ 196049 h 304800"/>
              <a:gd name="connsiteX7" fmla="*/ 0 w 457200"/>
              <a:gd name="connsiteY7" fmla="*/ 145774 h 304800"/>
              <a:gd name="connsiteX0" fmla="*/ 0 w 457200"/>
              <a:gd name="connsiteY0" fmla="*/ 145774 h 304800"/>
              <a:gd name="connsiteX1" fmla="*/ 304800 w 457200"/>
              <a:gd name="connsiteY1" fmla="*/ 114880 h 304800"/>
              <a:gd name="connsiteX2" fmla="*/ 304800 w 457200"/>
              <a:gd name="connsiteY2" fmla="*/ 0 h 304800"/>
              <a:gd name="connsiteX3" fmla="*/ 457200 w 457200"/>
              <a:gd name="connsiteY3" fmla="*/ 152400 h 304800"/>
              <a:gd name="connsiteX4" fmla="*/ 304800 w 457200"/>
              <a:gd name="connsiteY4" fmla="*/ 304800 h 304800"/>
              <a:gd name="connsiteX5" fmla="*/ 304800 w 457200"/>
              <a:gd name="connsiteY5" fmla="*/ 191825 h 304800"/>
              <a:gd name="connsiteX6" fmla="*/ 0 w 457200"/>
              <a:gd name="connsiteY6" fmla="*/ 196049 h 304800"/>
              <a:gd name="connsiteX7" fmla="*/ 0 w 457200"/>
              <a:gd name="connsiteY7" fmla="*/ 145774 h 304800"/>
              <a:gd name="connsiteX0" fmla="*/ 3810 w 457200"/>
              <a:gd name="connsiteY0" fmla="*/ 117199 h 304800"/>
              <a:gd name="connsiteX1" fmla="*/ 304800 w 457200"/>
              <a:gd name="connsiteY1" fmla="*/ 114880 h 304800"/>
              <a:gd name="connsiteX2" fmla="*/ 304800 w 457200"/>
              <a:gd name="connsiteY2" fmla="*/ 0 h 304800"/>
              <a:gd name="connsiteX3" fmla="*/ 457200 w 457200"/>
              <a:gd name="connsiteY3" fmla="*/ 152400 h 304800"/>
              <a:gd name="connsiteX4" fmla="*/ 304800 w 457200"/>
              <a:gd name="connsiteY4" fmla="*/ 304800 h 304800"/>
              <a:gd name="connsiteX5" fmla="*/ 304800 w 457200"/>
              <a:gd name="connsiteY5" fmla="*/ 191825 h 304800"/>
              <a:gd name="connsiteX6" fmla="*/ 0 w 457200"/>
              <a:gd name="connsiteY6" fmla="*/ 196049 h 304800"/>
              <a:gd name="connsiteX7" fmla="*/ 3810 w 457200"/>
              <a:gd name="connsiteY7" fmla="*/ 117199 h 304800"/>
              <a:gd name="connsiteX0" fmla="*/ 0 w 453390"/>
              <a:gd name="connsiteY0" fmla="*/ 117199 h 304800"/>
              <a:gd name="connsiteX1" fmla="*/ 300990 w 453390"/>
              <a:gd name="connsiteY1" fmla="*/ 114880 h 304800"/>
              <a:gd name="connsiteX2" fmla="*/ 300990 w 453390"/>
              <a:gd name="connsiteY2" fmla="*/ 0 h 304800"/>
              <a:gd name="connsiteX3" fmla="*/ 453390 w 453390"/>
              <a:gd name="connsiteY3" fmla="*/ 152400 h 304800"/>
              <a:gd name="connsiteX4" fmla="*/ 300990 w 453390"/>
              <a:gd name="connsiteY4" fmla="*/ 304800 h 304800"/>
              <a:gd name="connsiteX5" fmla="*/ 300990 w 453390"/>
              <a:gd name="connsiteY5" fmla="*/ 191825 h 304800"/>
              <a:gd name="connsiteX6" fmla="*/ 3810 w 453390"/>
              <a:gd name="connsiteY6" fmla="*/ 196049 h 304800"/>
              <a:gd name="connsiteX7" fmla="*/ 0 w 453390"/>
              <a:gd name="connsiteY7" fmla="*/ 117199 h 304800"/>
              <a:gd name="connsiteX0" fmla="*/ 1905 w 449580"/>
              <a:gd name="connsiteY0" fmla="*/ 115294 h 304800"/>
              <a:gd name="connsiteX1" fmla="*/ 297180 w 449580"/>
              <a:gd name="connsiteY1" fmla="*/ 114880 h 304800"/>
              <a:gd name="connsiteX2" fmla="*/ 297180 w 449580"/>
              <a:gd name="connsiteY2" fmla="*/ 0 h 304800"/>
              <a:gd name="connsiteX3" fmla="*/ 449580 w 449580"/>
              <a:gd name="connsiteY3" fmla="*/ 152400 h 304800"/>
              <a:gd name="connsiteX4" fmla="*/ 297180 w 449580"/>
              <a:gd name="connsiteY4" fmla="*/ 304800 h 304800"/>
              <a:gd name="connsiteX5" fmla="*/ 297180 w 449580"/>
              <a:gd name="connsiteY5" fmla="*/ 191825 h 304800"/>
              <a:gd name="connsiteX6" fmla="*/ 0 w 449580"/>
              <a:gd name="connsiteY6" fmla="*/ 196049 h 304800"/>
              <a:gd name="connsiteX7" fmla="*/ 1905 w 449580"/>
              <a:gd name="connsiteY7" fmla="*/ 115294 h 304800"/>
              <a:gd name="connsiteX0" fmla="*/ 0 w 447675"/>
              <a:gd name="connsiteY0" fmla="*/ 115294 h 304800"/>
              <a:gd name="connsiteX1" fmla="*/ 295275 w 447675"/>
              <a:gd name="connsiteY1" fmla="*/ 114880 h 304800"/>
              <a:gd name="connsiteX2" fmla="*/ 295275 w 447675"/>
              <a:gd name="connsiteY2" fmla="*/ 0 h 304800"/>
              <a:gd name="connsiteX3" fmla="*/ 447675 w 447675"/>
              <a:gd name="connsiteY3" fmla="*/ 152400 h 304800"/>
              <a:gd name="connsiteX4" fmla="*/ 295275 w 447675"/>
              <a:gd name="connsiteY4" fmla="*/ 304800 h 304800"/>
              <a:gd name="connsiteX5" fmla="*/ 295275 w 447675"/>
              <a:gd name="connsiteY5" fmla="*/ 191825 h 304800"/>
              <a:gd name="connsiteX6" fmla="*/ 1905 w 447675"/>
              <a:gd name="connsiteY6" fmla="*/ 194144 h 304800"/>
              <a:gd name="connsiteX7" fmla="*/ 0 w 447675"/>
              <a:gd name="connsiteY7" fmla="*/ 115294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7675" h="304800">
                <a:moveTo>
                  <a:pt x="0" y="115294"/>
                </a:moveTo>
                <a:lnTo>
                  <a:pt x="295275" y="114880"/>
                </a:lnTo>
                <a:lnTo>
                  <a:pt x="295275" y="0"/>
                </a:lnTo>
                <a:lnTo>
                  <a:pt x="447675" y="152400"/>
                </a:lnTo>
                <a:lnTo>
                  <a:pt x="295275" y="304800"/>
                </a:lnTo>
                <a:lnTo>
                  <a:pt x="295275" y="191825"/>
                </a:lnTo>
                <a:lnTo>
                  <a:pt x="1905" y="194144"/>
                </a:lnTo>
                <a:lnTo>
                  <a:pt x="0" y="115294"/>
                </a:lnTo>
                <a:close/>
              </a:path>
            </a:pathLst>
          </a:custGeom>
          <a:solidFill>
            <a:schemeClr val="accent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32" name="Right Arrow 8"/>
          <p:cNvSpPr/>
          <p:nvPr/>
        </p:nvSpPr>
        <p:spPr>
          <a:xfrm rot="16200000">
            <a:off x="3564685" y="686594"/>
            <a:ext cx="320163" cy="269636"/>
          </a:xfrm>
          <a:custGeom>
            <a:avLst/>
            <a:gdLst>
              <a:gd name="connsiteX0" fmla="*/ 0 w 457200"/>
              <a:gd name="connsiteY0" fmla="*/ 76200 h 304800"/>
              <a:gd name="connsiteX1" fmla="*/ 304800 w 457200"/>
              <a:gd name="connsiteY1" fmla="*/ 76200 h 304800"/>
              <a:gd name="connsiteX2" fmla="*/ 304800 w 457200"/>
              <a:gd name="connsiteY2" fmla="*/ 0 h 304800"/>
              <a:gd name="connsiteX3" fmla="*/ 457200 w 457200"/>
              <a:gd name="connsiteY3" fmla="*/ 152400 h 304800"/>
              <a:gd name="connsiteX4" fmla="*/ 304800 w 457200"/>
              <a:gd name="connsiteY4" fmla="*/ 304800 h 304800"/>
              <a:gd name="connsiteX5" fmla="*/ 304800 w 457200"/>
              <a:gd name="connsiteY5" fmla="*/ 228600 h 304800"/>
              <a:gd name="connsiteX6" fmla="*/ 0 w 457200"/>
              <a:gd name="connsiteY6" fmla="*/ 228600 h 304800"/>
              <a:gd name="connsiteX7" fmla="*/ 0 w 457200"/>
              <a:gd name="connsiteY7" fmla="*/ 76200 h 304800"/>
              <a:gd name="connsiteX0" fmla="*/ 0 w 457200"/>
              <a:gd name="connsiteY0" fmla="*/ 76200 h 304800"/>
              <a:gd name="connsiteX1" fmla="*/ 304800 w 457200"/>
              <a:gd name="connsiteY1" fmla="*/ 76200 h 304800"/>
              <a:gd name="connsiteX2" fmla="*/ 304800 w 457200"/>
              <a:gd name="connsiteY2" fmla="*/ 0 h 304800"/>
              <a:gd name="connsiteX3" fmla="*/ 457200 w 457200"/>
              <a:gd name="connsiteY3" fmla="*/ 152400 h 304800"/>
              <a:gd name="connsiteX4" fmla="*/ 304800 w 457200"/>
              <a:gd name="connsiteY4" fmla="*/ 304800 h 304800"/>
              <a:gd name="connsiteX5" fmla="*/ 304800 w 457200"/>
              <a:gd name="connsiteY5" fmla="*/ 228600 h 304800"/>
              <a:gd name="connsiteX6" fmla="*/ 0 w 457200"/>
              <a:gd name="connsiteY6" fmla="*/ 178904 h 304800"/>
              <a:gd name="connsiteX7" fmla="*/ 0 w 457200"/>
              <a:gd name="connsiteY7" fmla="*/ 76200 h 304800"/>
              <a:gd name="connsiteX0" fmla="*/ 0 w 457200"/>
              <a:gd name="connsiteY0" fmla="*/ 76200 h 304800"/>
              <a:gd name="connsiteX1" fmla="*/ 304800 w 457200"/>
              <a:gd name="connsiteY1" fmla="*/ 76200 h 304800"/>
              <a:gd name="connsiteX2" fmla="*/ 304800 w 457200"/>
              <a:gd name="connsiteY2" fmla="*/ 0 h 304800"/>
              <a:gd name="connsiteX3" fmla="*/ 457200 w 457200"/>
              <a:gd name="connsiteY3" fmla="*/ 152400 h 304800"/>
              <a:gd name="connsiteX4" fmla="*/ 304800 w 457200"/>
              <a:gd name="connsiteY4" fmla="*/ 304800 h 304800"/>
              <a:gd name="connsiteX5" fmla="*/ 304800 w 457200"/>
              <a:gd name="connsiteY5" fmla="*/ 168965 h 304800"/>
              <a:gd name="connsiteX6" fmla="*/ 0 w 457200"/>
              <a:gd name="connsiteY6" fmla="*/ 178904 h 304800"/>
              <a:gd name="connsiteX7" fmla="*/ 0 w 457200"/>
              <a:gd name="connsiteY7" fmla="*/ 76200 h 304800"/>
              <a:gd name="connsiteX0" fmla="*/ 0 w 457200"/>
              <a:gd name="connsiteY0" fmla="*/ 76200 h 304800"/>
              <a:gd name="connsiteX1" fmla="*/ 304800 w 457200"/>
              <a:gd name="connsiteY1" fmla="*/ 135835 h 304800"/>
              <a:gd name="connsiteX2" fmla="*/ 304800 w 457200"/>
              <a:gd name="connsiteY2" fmla="*/ 0 h 304800"/>
              <a:gd name="connsiteX3" fmla="*/ 457200 w 457200"/>
              <a:gd name="connsiteY3" fmla="*/ 152400 h 304800"/>
              <a:gd name="connsiteX4" fmla="*/ 304800 w 457200"/>
              <a:gd name="connsiteY4" fmla="*/ 304800 h 304800"/>
              <a:gd name="connsiteX5" fmla="*/ 304800 w 457200"/>
              <a:gd name="connsiteY5" fmla="*/ 168965 h 304800"/>
              <a:gd name="connsiteX6" fmla="*/ 0 w 457200"/>
              <a:gd name="connsiteY6" fmla="*/ 178904 h 304800"/>
              <a:gd name="connsiteX7" fmla="*/ 0 w 457200"/>
              <a:gd name="connsiteY7" fmla="*/ 76200 h 304800"/>
              <a:gd name="connsiteX0" fmla="*/ 0 w 457200"/>
              <a:gd name="connsiteY0" fmla="*/ 145774 h 304800"/>
              <a:gd name="connsiteX1" fmla="*/ 304800 w 457200"/>
              <a:gd name="connsiteY1" fmla="*/ 135835 h 304800"/>
              <a:gd name="connsiteX2" fmla="*/ 304800 w 457200"/>
              <a:gd name="connsiteY2" fmla="*/ 0 h 304800"/>
              <a:gd name="connsiteX3" fmla="*/ 457200 w 457200"/>
              <a:gd name="connsiteY3" fmla="*/ 152400 h 304800"/>
              <a:gd name="connsiteX4" fmla="*/ 304800 w 457200"/>
              <a:gd name="connsiteY4" fmla="*/ 304800 h 304800"/>
              <a:gd name="connsiteX5" fmla="*/ 304800 w 457200"/>
              <a:gd name="connsiteY5" fmla="*/ 168965 h 304800"/>
              <a:gd name="connsiteX6" fmla="*/ 0 w 457200"/>
              <a:gd name="connsiteY6" fmla="*/ 178904 h 304800"/>
              <a:gd name="connsiteX7" fmla="*/ 0 w 457200"/>
              <a:gd name="connsiteY7" fmla="*/ 145774 h 304800"/>
              <a:gd name="connsiteX0" fmla="*/ 0 w 457200"/>
              <a:gd name="connsiteY0" fmla="*/ 145774 h 304800"/>
              <a:gd name="connsiteX1" fmla="*/ 304800 w 457200"/>
              <a:gd name="connsiteY1" fmla="*/ 135835 h 304800"/>
              <a:gd name="connsiteX2" fmla="*/ 304800 w 457200"/>
              <a:gd name="connsiteY2" fmla="*/ 0 h 304800"/>
              <a:gd name="connsiteX3" fmla="*/ 457200 w 457200"/>
              <a:gd name="connsiteY3" fmla="*/ 152400 h 304800"/>
              <a:gd name="connsiteX4" fmla="*/ 304800 w 457200"/>
              <a:gd name="connsiteY4" fmla="*/ 304800 h 304800"/>
              <a:gd name="connsiteX5" fmla="*/ 304800 w 457200"/>
              <a:gd name="connsiteY5" fmla="*/ 208721 h 304800"/>
              <a:gd name="connsiteX6" fmla="*/ 0 w 457200"/>
              <a:gd name="connsiteY6" fmla="*/ 178904 h 304800"/>
              <a:gd name="connsiteX7" fmla="*/ 0 w 457200"/>
              <a:gd name="connsiteY7" fmla="*/ 145774 h 304800"/>
              <a:gd name="connsiteX0" fmla="*/ 0 w 457200"/>
              <a:gd name="connsiteY0" fmla="*/ 145774 h 304800"/>
              <a:gd name="connsiteX1" fmla="*/ 304800 w 457200"/>
              <a:gd name="connsiteY1" fmla="*/ 135835 h 304800"/>
              <a:gd name="connsiteX2" fmla="*/ 304800 w 457200"/>
              <a:gd name="connsiteY2" fmla="*/ 0 h 304800"/>
              <a:gd name="connsiteX3" fmla="*/ 457200 w 457200"/>
              <a:gd name="connsiteY3" fmla="*/ 152400 h 304800"/>
              <a:gd name="connsiteX4" fmla="*/ 304800 w 457200"/>
              <a:gd name="connsiteY4" fmla="*/ 304800 h 304800"/>
              <a:gd name="connsiteX5" fmla="*/ 304800 w 457200"/>
              <a:gd name="connsiteY5" fmla="*/ 168965 h 304800"/>
              <a:gd name="connsiteX6" fmla="*/ 0 w 457200"/>
              <a:gd name="connsiteY6" fmla="*/ 178904 h 304800"/>
              <a:gd name="connsiteX7" fmla="*/ 0 w 457200"/>
              <a:gd name="connsiteY7" fmla="*/ 145774 h 304800"/>
              <a:gd name="connsiteX0" fmla="*/ 0 w 457200"/>
              <a:gd name="connsiteY0" fmla="*/ 145774 h 304800"/>
              <a:gd name="connsiteX1" fmla="*/ 304800 w 457200"/>
              <a:gd name="connsiteY1" fmla="*/ 135835 h 304800"/>
              <a:gd name="connsiteX2" fmla="*/ 304800 w 457200"/>
              <a:gd name="connsiteY2" fmla="*/ 0 h 304800"/>
              <a:gd name="connsiteX3" fmla="*/ 457200 w 457200"/>
              <a:gd name="connsiteY3" fmla="*/ 152400 h 304800"/>
              <a:gd name="connsiteX4" fmla="*/ 304800 w 457200"/>
              <a:gd name="connsiteY4" fmla="*/ 304800 h 304800"/>
              <a:gd name="connsiteX5" fmla="*/ 304800 w 457200"/>
              <a:gd name="connsiteY5" fmla="*/ 191825 h 304800"/>
              <a:gd name="connsiteX6" fmla="*/ 0 w 457200"/>
              <a:gd name="connsiteY6" fmla="*/ 178904 h 304800"/>
              <a:gd name="connsiteX7" fmla="*/ 0 w 457200"/>
              <a:gd name="connsiteY7" fmla="*/ 145774 h 304800"/>
              <a:gd name="connsiteX0" fmla="*/ 0 w 457200"/>
              <a:gd name="connsiteY0" fmla="*/ 145774 h 304800"/>
              <a:gd name="connsiteX1" fmla="*/ 304800 w 457200"/>
              <a:gd name="connsiteY1" fmla="*/ 135835 h 304800"/>
              <a:gd name="connsiteX2" fmla="*/ 304800 w 457200"/>
              <a:gd name="connsiteY2" fmla="*/ 0 h 304800"/>
              <a:gd name="connsiteX3" fmla="*/ 457200 w 457200"/>
              <a:gd name="connsiteY3" fmla="*/ 152400 h 304800"/>
              <a:gd name="connsiteX4" fmla="*/ 304800 w 457200"/>
              <a:gd name="connsiteY4" fmla="*/ 304800 h 304800"/>
              <a:gd name="connsiteX5" fmla="*/ 304800 w 457200"/>
              <a:gd name="connsiteY5" fmla="*/ 191825 h 304800"/>
              <a:gd name="connsiteX6" fmla="*/ 0 w 457200"/>
              <a:gd name="connsiteY6" fmla="*/ 196049 h 304800"/>
              <a:gd name="connsiteX7" fmla="*/ 0 w 457200"/>
              <a:gd name="connsiteY7" fmla="*/ 145774 h 304800"/>
              <a:gd name="connsiteX0" fmla="*/ 0 w 457200"/>
              <a:gd name="connsiteY0" fmla="*/ 145774 h 304800"/>
              <a:gd name="connsiteX1" fmla="*/ 304800 w 457200"/>
              <a:gd name="connsiteY1" fmla="*/ 114880 h 304800"/>
              <a:gd name="connsiteX2" fmla="*/ 304800 w 457200"/>
              <a:gd name="connsiteY2" fmla="*/ 0 h 304800"/>
              <a:gd name="connsiteX3" fmla="*/ 457200 w 457200"/>
              <a:gd name="connsiteY3" fmla="*/ 152400 h 304800"/>
              <a:gd name="connsiteX4" fmla="*/ 304800 w 457200"/>
              <a:gd name="connsiteY4" fmla="*/ 304800 h 304800"/>
              <a:gd name="connsiteX5" fmla="*/ 304800 w 457200"/>
              <a:gd name="connsiteY5" fmla="*/ 191825 h 304800"/>
              <a:gd name="connsiteX6" fmla="*/ 0 w 457200"/>
              <a:gd name="connsiteY6" fmla="*/ 196049 h 304800"/>
              <a:gd name="connsiteX7" fmla="*/ 0 w 457200"/>
              <a:gd name="connsiteY7" fmla="*/ 145774 h 304800"/>
              <a:gd name="connsiteX0" fmla="*/ 3810 w 457200"/>
              <a:gd name="connsiteY0" fmla="*/ 117199 h 304800"/>
              <a:gd name="connsiteX1" fmla="*/ 304800 w 457200"/>
              <a:gd name="connsiteY1" fmla="*/ 114880 h 304800"/>
              <a:gd name="connsiteX2" fmla="*/ 304800 w 457200"/>
              <a:gd name="connsiteY2" fmla="*/ 0 h 304800"/>
              <a:gd name="connsiteX3" fmla="*/ 457200 w 457200"/>
              <a:gd name="connsiteY3" fmla="*/ 152400 h 304800"/>
              <a:gd name="connsiteX4" fmla="*/ 304800 w 457200"/>
              <a:gd name="connsiteY4" fmla="*/ 304800 h 304800"/>
              <a:gd name="connsiteX5" fmla="*/ 304800 w 457200"/>
              <a:gd name="connsiteY5" fmla="*/ 191825 h 304800"/>
              <a:gd name="connsiteX6" fmla="*/ 0 w 457200"/>
              <a:gd name="connsiteY6" fmla="*/ 196049 h 304800"/>
              <a:gd name="connsiteX7" fmla="*/ 3810 w 457200"/>
              <a:gd name="connsiteY7" fmla="*/ 117199 h 304800"/>
              <a:gd name="connsiteX0" fmla="*/ 0 w 453390"/>
              <a:gd name="connsiteY0" fmla="*/ 117199 h 304800"/>
              <a:gd name="connsiteX1" fmla="*/ 300990 w 453390"/>
              <a:gd name="connsiteY1" fmla="*/ 114880 h 304800"/>
              <a:gd name="connsiteX2" fmla="*/ 300990 w 453390"/>
              <a:gd name="connsiteY2" fmla="*/ 0 h 304800"/>
              <a:gd name="connsiteX3" fmla="*/ 453390 w 453390"/>
              <a:gd name="connsiteY3" fmla="*/ 152400 h 304800"/>
              <a:gd name="connsiteX4" fmla="*/ 300990 w 453390"/>
              <a:gd name="connsiteY4" fmla="*/ 304800 h 304800"/>
              <a:gd name="connsiteX5" fmla="*/ 300990 w 453390"/>
              <a:gd name="connsiteY5" fmla="*/ 191825 h 304800"/>
              <a:gd name="connsiteX6" fmla="*/ 3810 w 453390"/>
              <a:gd name="connsiteY6" fmla="*/ 196049 h 304800"/>
              <a:gd name="connsiteX7" fmla="*/ 0 w 453390"/>
              <a:gd name="connsiteY7" fmla="*/ 117199 h 304800"/>
              <a:gd name="connsiteX0" fmla="*/ 1905 w 449580"/>
              <a:gd name="connsiteY0" fmla="*/ 115294 h 304800"/>
              <a:gd name="connsiteX1" fmla="*/ 297180 w 449580"/>
              <a:gd name="connsiteY1" fmla="*/ 114880 h 304800"/>
              <a:gd name="connsiteX2" fmla="*/ 297180 w 449580"/>
              <a:gd name="connsiteY2" fmla="*/ 0 h 304800"/>
              <a:gd name="connsiteX3" fmla="*/ 449580 w 449580"/>
              <a:gd name="connsiteY3" fmla="*/ 152400 h 304800"/>
              <a:gd name="connsiteX4" fmla="*/ 297180 w 449580"/>
              <a:gd name="connsiteY4" fmla="*/ 304800 h 304800"/>
              <a:gd name="connsiteX5" fmla="*/ 297180 w 449580"/>
              <a:gd name="connsiteY5" fmla="*/ 191825 h 304800"/>
              <a:gd name="connsiteX6" fmla="*/ 0 w 449580"/>
              <a:gd name="connsiteY6" fmla="*/ 196049 h 304800"/>
              <a:gd name="connsiteX7" fmla="*/ 1905 w 449580"/>
              <a:gd name="connsiteY7" fmla="*/ 115294 h 304800"/>
              <a:gd name="connsiteX0" fmla="*/ 0 w 447675"/>
              <a:gd name="connsiteY0" fmla="*/ 115294 h 304800"/>
              <a:gd name="connsiteX1" fmla="*/ 295275 w 447675"/>
              <a:gd name="connsiteY1" fmla="*/ 114880 h 304800"/>
              <a:gd name="connsiteX2" fmla="*/ 295275 w 447675"/>
              <a:gd name="connsiteY2" fmla="*/ 0 h 304800"/>
              <a:gd name="connsiteX3" fmla="*/ 447675 w 447675"/>
              <a:gd name="connsiteY3" fmla="*/ 152400 h 304800"/>
              <a:gd name="connsiteX4" fmla="*/ 295275 w 447675"/>
              <a:gd name="connsiteY4" fmla="*/ 304800 h 304800"/>
              <a:gd name="connsiteX5" fmla="*/ 295275 w 447675"/>
              <a:gd name="connsiteY5" fmla="*/ 191825 h 304800"/>
              <a:gd name="connsiteX6" fmla="*/ 1905 w 447675"/>
              <a:gd name="connsiteY6" fmla="*/ 194144 h 304800"/>
              <a:gd name="connsiteX7" fmla="*/ 0 w 447675"/>
              <a:gd name="connsiteY7" fmla="*/ 115294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7675" h="304800">
                <a:moveTo>
                  <a:pt x="0" y="115294"/>
                </a:moveTo>
                <a:lnTo>
                  <a:pt x="295275" y="114880"/>
                </a:lnTo>
                <a:lnTo>
                  <a:pt x="295275" y="0"/>
                </a:lnTo>
                <a:lnTo>
                  <a:pt x="447675" y="152400"/>
                </a:lnTo>
                <a:lnTo>
                  <a:pt x="295275" y="304800"/>
                </a:lnTo>
                <a:lnTo>
                  <a:pt x="295275" y="191825"/>
                </a:lnTo>
                <a:lnTo>
                  <a:pt x="1905" y="194144"/>
                </a:lnTo>
                <a:lnTo>
                  <a:pt x="0" y="115294"/>
                </a:lnTo>
                <a:close/>
              </a:path>
            </a:pathLst>
          </a:custGeom>
          <a:solidFill>
            <a:schemeClr val="accent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33" name="Right Arrow 8"/>
          <p:cNvSpPr/>
          <p:nvPr/>
        </p:nvSpPr>
        <p:spPr>
          <a:xfrm rot="16200000">
            <a:off x="3901730" y="686593"/>
            <a:ext cx="320163" cy="269636"/>
          </a:xfrm>
          <a:custGeom>
            <a:avLst/>
            <a:gdLst>
              <a:gd name="connsiteX0" fmla="*/ 0 w 457200"/>
              <a:gd name="connsiteY0" fmla="*/ 76200 h 304800"/>
              <a:gd name="connsiteX1" fmla="*/ 304800 w 457200"/>
              <a:gd name="connsiteY1" fmla="*/ 76200 h 304800"/>
              <a:gd name="connsiteX2" fmla="*/ 304800 w 457200"/>
              <a:gd name="connsiteY2" fmla="*/ 0 h 304800"/>
              <a:gd name="connsiteX3" fmla="*/ 457200 w 457200"/>
              <a:gd name="connsiteY3" fmla="*/ 152400 h 304800"/>
              <a:gd name="connsiteX4" fmla="*/ 304800 w 457200"/>
              <a:gd name="connsiteY4" fmla="*/ 304800 h 304800"/>
              <a:gd name="connsiteX5" fmla="*/ 304800 w 457200"/>
              <a:gd name="connsiteY5" fmla="*/ 228600 h 304800"/>
              <a:gd name="connsiteX6" fmla="*/ 0 w 457200"/>
              <a:gd name="connsiteY6" fmla="*/ 228600 h 304800"/>
              <a:gd name="connsiteX7" fmla="*/ 0 w 457200"/>
              <a:gd name="connsiteY7" fmla="*/ 76200 h 304800"/>
              <a:gd name="connsiteX0" fmla="*/ 0 w 457200"/>
              <a:gd name="connsiteY0" fmla="*/ 76200 h 304800"/>
              <a:gd name="connsiteX1" fmla="*/ 304800 w 457200"/>
              <a:gd name="connsiteY1" fmla="*/ 76200 h 304800"/>
              <a:gd name="connsiteX2" fmla="*/ 304800 w 457200"/>
              <a:gd name="connsiteY2" fmla="*/ 0 h 304800"/>
              <a:gd name="connsiteX3" fmla="*/ 457200 w 457200"/>
              <a:gd name="connsiteY3" fmla="*/ 152400 h 304800"/>
              <a:gd name="connsiteX4" fmla="*/ 304800 w 457200"/>
              <a:gd name="connsiteY4" fmla="*/ 304800 h 304800"/>
              <a:gd name="connsiteX5" fmla="*/ 304800 w 457200"/>
              <a:gd name="connsiteY5" fmla="*/ 228600 h 304800"/>
              <a:gd name="connsiteX6" fmla="*/ 0 w 457200"/>
              <a:gd name="connsiteY6" fmla="*/ 178904 h 304800"/>
              <a:gd name="connsiteX7" fmla="*/ 0 w 457200"/>
              <a:gd name="connsiteY7" fmla="*/ 76200 h 304800"/>
              <a:gd name="connsiteX0" fmla="*/ 0 w 457200"/>
              <a:gd name="connsiteY0" fmla="*/ 76200 h 304800"/>
              <a:gd name="connsiteX1" fmla="*/ 304800 w 457200"/>
              <a:gd name="connsiteY1" fmla="*/ 76200 h 304800"/>
              <a:gd name="connsiteX2" fmla="*/ 304800 w 457200"/>
              <a:gd name="connsiteY2" fmla="*/ 0 h 304800"/>
              <a:gd name="connsiteX3" fmla="*/ 457200 w 457200"/>
              <a:gd name="connsiteY3" fmla="*/ 152400 h 304800"/>
              <a:gd name="connsiteX4" fmla="*/ 304800 w 457200"/>
              <a:gd name="connsiteY4" fmla="*/ 304800 h 304800"/>
              <a:gd name="connsiteX5" fmla="*/ 304800 w 457200"/>
              <a:gd name="connsiteY5" fmla="*/ 168965 h 304800"/>
              <a:gd name="connsiteX6" fmla="*/ 0 w 457200"/>
              <a:gd name="connsiteY6" fmla="*/ 178904 h 304800"/>
              <a:gd name="connsiteX7" fmla="*/ 0 w 457200"/>
              <a:gd name="connsiteY7" fmla="*/ 76200 h 304800"/>
              <a:gd name="connsiteX0" fmla="*/ 0 w 457200"/>
              <a:gd name="connsiteY0" fmla="*/ 76200 h 304800"/>
              <a:gd name="connsiteX1" fmla="*/ 304800 w 457200"/>
              <a:gd name="connsiteY1" fmla="*/ 135835 h 304800"/>
              <a:gd name="connsiteX2" fmla="*/ 304800 w 457200"/>
              <a:gd name="connsiteY2" fmla="*/ 0 h 304800"/>
              <a:gd name="connsiteX3" fmla="*/ 457200 w 457200"/>
              <a:gd name="connsiteY3" fmla="*/ 152400 h 304800"/>
              <a:gd name="connsiteX4" fmla="*/ 304800 w 457200"/>
              <a:gd name="connsiteY4" fmla="*/ 304800 h 304800"/>
              <a:gd name="connsiteX5" fmla="*/ 304800 w 457200"/>
              <a:gd name="connsiteY5" fmla="*/ 168965 h 304800"/>
              <a:gd name="connsiteX6" fmla="*/ 0 w 457200"/>
              <a:gd name="connsiteY6" fmla="*/ 178904 h 304800"/>
              <a:gd name="connsiteX7" fmla="*/ 0 w 457200"/>
              <a:gd name="connsiteY7" fmla="*/ 76200 h 304800"/>
              <a:gd name="connsiteX0" fmla="*/ 0 w 457200"/>
              <a:gd name="connsiteY0" fmla="*/ 145774 h 304800"/>
              <a:gd name="connsiteX1" fmla="*/ 304800 w 457200"/>
              <a:gd name="connsiteY1" fmla="*/ 135835 h 304800"/>
              <a:gd name="connsiteX2" fmla="*/ 304800 w 457200"/>
              <a:gd name="connsiteY2" fmla="*/ 0 h 304800"/>
              <a:gd name="connsiteX3" fmla="*/ 457200 w 457200"/>
              <a:gd name="connsiteY3" fmla="*/ 152400 h 304800"/>
              <a:gd name="connsiteX4" fmla="*/ 304800 w 457200"/>
              <a:gd name="connsiteY4" fmla="*/ 304800 h 304800"/>
              <a:gd name="connsiteX5" fmla="*/ 304800 w 457200"/>
              <a:gd name="connsiteY5" fmla="*/ 168965 h 304800"/>
              <a:gd name="connsiteX6" fmla="*/ 0 w 457200"/>
              <a:gd name="connsiteY6" fmla="*/ 178904 h 304800"/>
              <a:gd name="connsiteX7" fmla="*/ 0 w 457200"/>
              <a:gd name="connsiteY7" fmla="*/ 145774 h 304800"/>
              <a:gd name="connsiteX0" fmla="*/ 0 w 457200"/>
              <a:gd name="connsiteY0" fmla="*/ 145774 h 304800"/>
              <a:gd name="connsiteX1" fmla="*/ 304800 w 457200"/>
              <a:gd name="connsiteY1" fmla="*/ 135835 h 304800"/>
              <a:gd name="connsiteX2" fmla="*/ 304800 w 457200"/>
              <a:gd name="connsiteY2" fmla="*/ 0 h 304800"/>
              <a:gd name="connsiteX3" fmla="*/ 457200 w 457200"/>
              <a:gd name="connsiteY3" fmla="*/ 152400 h 304800"/>
              <a:gd name="connsiteX4" fmla="*/ 304800 w 457200"/>
              <a:gd name="connsiteY4" fmla="*/ 304800 h 304800"/>
              <a:gd name="connsiteX5" fmla="*/ 304800 w 457200"/>
              <a:gd name="connsiteY5" fmla="*/ 208721 h 304800"/>
              <a:gd name="connsiteX6" fmla="*/ 0 w 457200"/>
              <a:gd name="connsiteY6" fmla="*/ 178904 h 304800"/>
              <a:gd name="connsiteX7" fmla="*/ 0 w 457200"/>
              <a:gd name="connsiteY7" fmla="*/ 145774 h 304800"/>
              <a:gd name="connsiteX0" fmla="*/ 0 w 457200"/>
              <a:gd name="connsiteY0" fmla="*/ 145774 h 304800"/>
              <a:gd name="connsiteX1" fmla="*/ 304800 w 457200"/>
              <a:gd name="connsiteY1" fmla="*/ 135835 h 304800"/>
              <a:gd name="connsiteX2" fmla="*/ 304800 w 457200"/>
              <a:gd name="connsiteY2" fmla="*/ 0 h 304800"/>
              <a:gd name="connsiteX3" fmla="*/ 457200 w 457200"/>
              <a:gd name="connsiteY3" fmla="*/ 152400 h 304800"/>
              <a:gd name="connsiteX4" fmla="*/ 304800 w 457200"/>
              <a:gd name="connsiteY4" fmla="*/ 304800 h 304800"/>
              <a:gd name="connsiteX5" fmla="*/ 304800 w 457200"/>
              <a:gd name="connsiteY5" fmla="*/ 168965 h 304800"/>
              <a:gd name="connsiteX6" fmla="*/ 0 w 457200"/>
              <a:gd name="connsiteY6" fmla="*/ 178904 h 304800"/>
              <a:gd name="connsiteX7" fmla="*/ 0 w 457200"/>
              <a:gd name="connsiteY7" fmla="*/ 145774 h 304800"/>
              <a:gd name="connsiteX0" fmla="*/ 0 w 457200"/>
              <a:gd name="connsiteY0" fmla="*/ 145774 h 304800"/>
              <a:gd name="connsiteX1" fmla="*/ 304800 w 457200"/>
              <a:gd name="connsiteY1" fmla="*/ 135835 h 304800"/>
              <a:gd name="connsiteX2" fmla="*/ 304800 w 457200"/>
              <a:gd name="connsiteY2" fmla="*/ 0 h 304800"/>
              <a:gd name="connsiteX3" fmla="*/ 457200 w 457200"/>
              <a:gd name="connsiteY3" fmla="*/ 152400 h 304800"/>
              <a:gd name="connsiteX4" fmla="*/ 304800 w 457200"/>
              <a:gd name="connsiteY4" fmla="*/ 304800 h 304800"/>
              <a:gd name="connsiteX5" fmla="*/ 304800 w 457200"/>
              <a:gd name="connsiteY5" fmla="*/ 191825 h 304800"/>
              <a:gd name="connsiteX6" fmla="*/ 0 w 457200"/>
              <a:gd name="connsiteY6" fmla="*/ 178904 h 304800"/>
              <a:gd name="connsiteX7" fmla="*/ 0 w 457200"/>
              <a:gd name="connsiteY7" fmla="*/ 145774 h 304800"/>
              <a:gd name="connsiteX0" fmla="*/ 0 w 457200"/>
              <a:gd name="connsiteY0" fmla="*/ 145774 h 304800"/>
              <a:gd name="connsiteX1" fmla="*/ 304800 w 457200"/>
              <a:gd name="connsiteY1" fmla="*/ 135835 h 304800"/>
              <a:gd name="connsiteX2" fmla="*/ 304800 w 457200"/>
              <a:gd name="connsiteY2" fmla="*/ 0 h 304800"/>
              <a:gd name="connsiteX3" fmla="*/ 457200 w 457200"/>
              <a:gd name="connsiteY3" fmla="*/ 152400 h 304800"/>
              <a:gd name="connsiteX4" fmla="*/ 304800 w 457200"/>
              <a:gd name="connsiteY4" fmla="*/ 304800 h 304800"/>
              <a:gd name="connsiteX5" fmla="*/ 304800 w 457200"/>
              <a:gd name="connsiteY5" fmla="*/ 191825 h 304800"/>
              <a:gd name="connsiteX6" fmla="*/ 0 w 457200"/>
              <a:gd name="connsiteY6" fmla="*/ 196049 h 304800"/>
              <a:gd name="connsiteX7" fmla="*/ 0 w 457200"/>
              <a:gd name="connsiteY7" fmla="*/ 145774 h 304800"/>
              <a:gd name="connsiteX0" fmla="*/ 0 w 457200"/>
              <a:gd name="connsiteY0" fmla="*/ 145774 h 304800"/>
              <a:gd name="connsiteX1" fmla="*/ 304800 w 457200"/>
              <a:gd name="connsiteY1" fmla="*/ 114880 h 304800"/>
              <a:gd name="connsiteX2" fmla="*/ 304800 w 457200"/>
              <a:gd name="connsiteY2" fmla="*/ 0 h 304800"/>
              <a:gd name="connsiteX3" fmla="*/ 457200 w 457200"/>
              <a:gd name="connsiteY3" fmla="*/ 152400 h 304800"/>
              <a:gd name="connsiteX4" fmla="*/ 304800 w 457200"/>
              <a:gd name="connsiteY4" fmla="*/ 304800 h 304800"/>
              <a:gd name="connsiteX5" fmla="*/ 304800 w 457200"/>
              <a:gd name="connsiteY5" fmla="*/ 191825 h 304800"/>
              <a:gd name="connsiteX6" fmla="*/ 0 w 457200"/>
              <a:gd name="connsiteY6" fmla="*/ 196049 h 304800"/>
              <a:gd name="connsiteX7" fmla="*/ 0 w 457200"/>
              <a:gd name="connsiteY7" fmla="*/ 145774 h 304800"/>
              <a:gd name="connsiteX0" fmla="*/ 3810 w 457200"/>
              <a:gd name="connsiteY0" fmla="*/ 117199 h 304800"/>
              <a:gd name="connsiteX1" fmla="*/ 304800 w 457200"/>
              <a:gd name="connsiteY1" fmla="*/ 114880 h 304800"/>
              <a:gd name="connsiteX2" fmla="*/ 304800 w 457200"/>
              <a:gd name="connsiteY2" fmla="*/ 0 h 304800"/>
              <a:gd name="connsiteX3" fmla="*/ 457200 w 457200"/>
              <a:gd name="connsiteY3" fmla="*/ 152400 h 304800"/>
              <a:gd name="connsiteX4" fmla="*/ 304800 w 457200"/>
              <a:gd name="connsiteY4" fmla="*/ 304800 h 304800"/>
              <a:gd name="connsiteX5" fmla="*/ 304800 w 457200"/>
              <a:gd name="connsiteY5" fmla="*/ 191825 h 304800"/>
              <a:gd name="connsiteX6" fmla="*/ 0 w 457200"/>
              <a:gd name="connsiteY6" fmla="*/ 196049 h 304800"/>
              <a:gd name="connsiteX7" fmla="*/ 3810 w 457200"/>
              <a:gd name="connsiteY7" fmla="*/ 117199 h 304800"/>
              <a:gd name="connsiteX0" fmla="*/ 0 w 453390"/>
              <a:gd name="connsiteY0" fmla="*/ 117199 h 304800"/>
              <a:gd name="connsiteX1" fmla="*/ 300990 w 453390"/>
              <a:gd name="connsiteY1" fmla="*/ 114880 h 304800"/>
              <a:gd name="connsiteX2" fmla="*/ 300990 w 453390"/>
              <a:gd name="connsiteY2" fmla="*/ 0 h 304800"/>
              <a:gd name="connsiteX3" fmla="*/ 453390 w 453390"/>
              <a:gd name="connsiteY3" fmla="*/ 152400 h 304800"/>
              <a:gd name="connsiteX4" fmla="*/ 300990 w 453390"/>
              <a:gd name="connsiteY4" fmla="*/ 304800 h 304800"/>
              <a:gd name="connsiteX5" fmla="*/ 300990 w 453390"/>
              <a:gd name="connsiteY5" fmla="*/ 191825 h 304800"/>
              <a:gd name="connsiteX6" fmla="*/ 3810 w 453390"/>
              <a:gd name="connsiteY6" fmla="*/ 196049 h 304800"/>
              <a:gd name="connsiteX7" fmla="*/ 0 w 453390"/>
              <a:gd name="connsiteY7" fmla="*/ 117199 h 304800"/>
              <a:gd name="connsiteX0" fmla="*/ 1905 w 449580"/>
              <a:gd name="connsiteY0" fmla="*/ 115294 h 304800"/>
              <a:gd name="connsiteX1" fmla="*/ 297180 w 449580"/>
              <a:gd name="connsiteY1" fmla="*/ 114880 h 304800"/>
              <a:gd name="connsiteX2" fmla="*/ 297180 w 449580"/>
              <a:gd name="connsiteY2" fmla="*/ 0 h 304800"/>
              <a:gd name="connsiteX3" fmla="*/ 449580 w 449580"/>
              <a:gd name="connsiteY3" fmla="*/ 152400 h 304800"/>
              <a:gd name="connsiteX4" fmla="*/ 297180 w 449580"/>
              <a:gd name="connsiteY4" fmla="*/ 304800 h 304800"/>
              <a:gd name="connsiteX5" fmla="*/ 297180 w 449580"/>
              <a:gd name="connsiteY5" fmla="*/ 191825 h 304800"/>
              <a:gd name="connsiteX6" fmla="*/ 0 w 449580"/>
              <a:gd name="connsiteY6" fmla="*/ 196049 h 304800"/>
              <a:gd name="connsiteX7" fmla="*/ 1905 w 449580"/>
              <a:gd name="connsiteY7" fmla="*/ 115294 h 304800"/>
              <a:gd name="connsiteX0" fmla="*/ 0 w 447675"/>
              <a:gd name="connsiteY0" fmla="*/ 115294 h 304800"/>
              <a:gd name="connsiteX1" fmla="*/ 295275 w 447675"/>
              <a:gd name="connsiteY1" fmla="*/ 114880 h 304800"/>
              <a:gd name="connsiteX2" fmla="*/ 295275 w 447675"/>
              <a:gd name="connsiteY2" fmla="*/ 0 h 304800"/>
              <a:gd name="connsiteX3" fmla="*/ 447675 w 447675"/>
              <a:gd name="connsiteY3" fmla="*/ 152400 h 304800"/>
              <a:gd name="connsiteX4" fmla="*/ 295275 w 447675"/>
              <a:gd name="connsiteY4" fmla="*/ 304800 h 304800"/>
              <a:gd name="connsiteX5" fmla="*/ 295275 w 447675"/>
              <a:gd name="connsiteY5" fmla="*/ 191825 h 304800"/>
              <a:gd name="connsiteX6" fmla="*/ 1905 w 447675"/>
              <a:gd name="connsiteY6" fmla="*/ 194144 h 304800"/>
              <a:gd name="connsiteX7" fmla="*/ 0 w 447675"/>
              <a:gd name="connsiteY7" fmla="*/ 115294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7675" h="304800">
                <a:moveTo>
                  <a:pt x="0" y="115294"/>
                </a:moveTo>
                <a:lnTo>
                  <a:pt x="295275" y="114880"/>
                </a:lnTo>
                <a:lnTo>
                  <a:pt x="295275" y="0"/>
                </a:lnTo>
                <a:lnTo>
                  <a:pt x="447675" y="152400"/>
                </a:lnTo>
                <a:lnTo>
                  <a:pt x="295275" y="304800"/>
                </a:lnTo>
                <a:lnTo>
                  <a:pt x="295275" y="191825"/>
                </a:lnTo>
                <a:lnTo>
                  <a:pt x="1905" y="194144"/>
                </a:lnTo>
                <a:lnTo>
                  <a:pt x="0" y="115294"/>
                </a:lnTo>
                <a:close/>
              </a:path>
            </a:pathLst>
          </a:custGeom>
          <a:solidFill>
            <a:schemeClr val="accent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34" name="Right Arrow 8"/>
          <p:cNvSpPr/>
          <p:nvPr/>
        </p:nvSpPr>
        <p:spPr>
          <a:xfrm rot="16200000">
            <a:off x="4238774" y="686593"/>
            <a:ext cx="320163" cy="269636"/>
          </a:xfrm>
          <a:custGeom>
            <a:avLst/>
            <a:gdLst>
              <a:gd name="connsiteX0" fmla="*/ 0 w 457200"/>
              <a:gd name="connsiteY0" fmla="*/ 76200 h 304800"/>
              <a:gd name="connsiteX1" fmla="*/ 304800 w 457200"/>
              <a:gd name="connsiteY1" fmla="*/ 76200 h 304800"/>
              <a:gd name="connsiteX2" fmla="*/ 304800 w 457200"/>
              <a:gd name="connsiteY2" fmla="*/ 0 h 304800"/>
              <a:gd name="connsiteX3" fmla="*/ 457200 w 457200"/>
              <a:gd name="connsiteY3" fmla="*/ 152400 h 304800"/>
              <a:gd name="connsiteX4" fmla="*/ 304800 w 457200"/>
              <a:gd name="connsiteY4" fmla="*/ 304800 h 304800"/>
              <a:gd name="connsiteX5" fmla="*/ 304800 w 457200"/>
              <a:gd name="connsiteY5" fmla="*/ 228600 h 304800"/>
              <a:gd name="connsiteX6" fmla="*/ 0 w 457200"/>
              <a:gd name="connsiteY6" fmla="*/ 228600 h 304800"/>
              <a:gd name="connsiteX7" fmla="*/ 0 w 457200"/>
              <a:gd name="connsiteY7" fmla="*/ 76200 h 304800"/>
              <a:gd name="connsiteX0" fmla="*/ 0 w 457200"/>
              <a:gd name="connsiteY0" fmla="*/ 76200 h 304800"/>
              <a:gd name="connsiteX1" fmla="*/ 304800 w 457200"/>
              <a:gd name="connsiteY1" fmla="*/ 76200 h 304800"/>
              <a:gd name="connsiteX2" fmla="*/ 304800 w 457200"/>
              <a:gd name="connsiteY2" fmla="*/ 0 h 304800"/>
              <a:gd name="connsiteX3" fmla="*/ 457200 w 457200"/>
              <a:gd name="connsiteY3" fmla="*/ 152400 h 304800"/>
              <a:gd name="connsiteX4" fmla="*/ 304800 w 457200"/>
              <a:gd name="connsiteY4" fmla="*/ 304800 h 304800"/>
              <a:gd name="connsiteX5" fmla="*/ 304800 w 457200"/>
              <a:gd name="connsiteY5" fmla="*/ 228600 h 304800"/>
              <a:gd name="connsiteX6" fmla="*/ 0 w 457200"/>
              <a:gd name="connsiteY6" fmla="*/ 178904 h 304800"/>
              <a:gd name="connsiteX7" fmla="*/ 0 w 457200"/>
              <a:gd name="connsiteY7" fmla="*/ 76200 h 304800"/>
              <a:gd name="connsiteX0" fmla="*/ 0 w 457200"/>
              <a:gd name="connsiteY0" fmla="*/ 76200 h 304800"/>
              <a:gd name="connsiteX1" fmla="*/ 304800 w 457200"/>
              <a:gd name="connsiteY1" fmla="*/ 76200 h 304800"/>
              <a:gd name="connsiteX2" fmla="*/ 304800 w 457200"/>
              <a:gd name="connsiteY2" fmla="*/ 0 h 304800"/>
              <a:gd name="connsiteX3" fmla="*/ 457200 w 457200"/>
              <a:gd name="connsiteY3" fmla="*/ 152400 h 304800"/>
              <a:gd name="connsiteX4" fmla="*/ 304800 w 457200"/>
              <a:gd name="connsiteY4" fmla="*/ 304800 h 304800"/>
              <a:gd name="connsiteX5" fmla="*/ 304800 w 457200"/>
              <a:gd name="connsiteY5" fmla="*/ 168965 h 304800"/>
              <a:gd name="connsiteX6" fmla="*/ 0 w 457200"/>
              <a:gd name="connsiteY6" fmla="*/ 178904 h 304800"/>
              <a:gd name="connsiteX7" fmla="*/ 0 w 457200"/>
              <a:gd name="connsiteY7" fmla="*/ 76200 h 304800"/>
              <a:gd name="connsiteX0" fmla="*/ 0 w 457200"/>
              <a:gd name="connsiteY0" fmla="*/ 76200 h 304800"/>
              <a:gd name="connsiteX1" fmla="*/ 304800 w 457200"/>
              <a:gd name="connsiteY1" fmla="*/ 135835 h 304800"/>
              <a:gd name="connsiteX2" fmla="*/ 304800 w 457200"/>
              <a:gd name="connsiteY2" fmla="*/ 0 h 304800"/>
              <a:gd name="connsiteX3" fmla="*/ 457200 w 457200"/>
              <a:gd name="connsiteY3" fmla="*/ 152400 h 304800"/>
              <a:gd name="connsiteX4" fmla="*/ 304800 w 457200"/>
              <a:gd name="connsiteY4" fmla="*/ 304800 h 304800"/>
              <a:gd name="connsiteX5" fmla="*/ 304800 w 457200"/>
              <a:gd name="connsiteY5" fmla="*/ 168965 h 304800"/>
              <a:gd name="connsiteX6" fmla="*/ 0 w 457200"/>
              <a:gd name="connsiteY6" fmla="*/ 178904 h 304800"/>
              <a:gd name="connsiteX7" fmla="*/ 0 w 457200"/>
              <a:gd name="connsiteY7" fmla="*/ 76200 h 304800"/>
              <a:gd name="connsiteX0" fmla="*/ 0 w 457200"/>
              <a:gd name="connsiteY0" fmla="*/ 145774 h 304800"/>
              <a:gd name="connsiteX1" fmla="*/ 304800 w 457200"/>
              <a:gd name="connsiteY1" fmla="*/ 135835 h 304800"/>
              <a:gd name="connsiteX2" fmla="*/ 304800 w 457200"/>
              <a:gd name="connsiteY2" fmla="*/ 0 h 304800"/>
              <a:gd name="connsiteX3" fmla="*/ 457200 w 457200"/>
              <a:gd name="connsiteY3" fmla="*/ 152400 h 304800"/>
              <a:gd name="connsiteX4" fmla="*/ 304800 w 457200"/>
              <a:gd name="connsiteY4" fmla="*/ 304800 h 304800"/>
              <a:gd name="connsiteX5" fmla="*/ 304800 w 457200"/>
              <a:gd name="connsiteY5" fmla="*/ 168965 h 304800"/>
              <a:gd name="connsiteX6" fmla="*/ 0 w 457200"/>
              <a:gd name="connsiteY6" fmla="*/ 178904 h 304800"/>
              <a:gd name="connsiteX7" fmla="*/ 0 w 457200"/>
              <a:gd name="connsiteY7" fmla="*/ 145774 h 304800"/>
              <a:gd name="connsiteX0" fmla="*/ 0 w 457200"/>
              <a:gd name="connsiteY0" fmla="*/ 145774 h 304800"/>
              <a:gd name="connsiteX1" fmla="*/ 304800 w 457200"/>
              <a:gd name="connsiteY1" fmla="*/ 135835 h 304800"/>
              <a:gd name="connsiteX2" fmla="*/ 304800 w 457200"/>
              <a:gd name="connsiteY2" fmla="*/ 0 h 304800"/>
              <a:gd name="connsiteX3" fmla="*/ 457200 w 457200"/>
              <a:gd name="connsiteY3" fmla="*/ 152400 h 304800"/>
              <a:gd name="connsiteX4" fmla="*/ 304800 w 457200"/>
              <a:gd name="connsiteY4" fmla="*/ 304800 h 304800"/>
              <a:gd name="connsiteX5" fmla="*/ 304800 w 457200"/>
              <a:gd name="connsiteY5" fmla="*/ 208721 h 304800"/>
              <a:gd name="connsiteX6" fmla="*/ 0 w 457200"/>
              <a:gd name="connsiteY6" fmla="*/ 178904 h 304800"/>
              <a:gd name="connsiteX7" fmla="*/ 0 w 457200"/>
              <a:gd name="connsiteY7" fmla="*/ 145774 h 304800"/>
              <a:gd name="connsiteX0" fmla="*/ 0 w 457200"/>
              <a:gd name="connsiteY0" fmla="*/ 145774 h 304800"/>
              <a:gd name="connsiteX1" fmla="*/ 304800 w 457200"/>
              <a:gd name="connsiteY1" fmla="*/ 135835 h 304800"/>
              <a:gd name="connsiteX2" fmla="*/ 304800 w 457200"/>
              <a:gd name="connsiteY2" fmla="*/ 0 h 304800"/>
              <a:gd name="connsiteX3" fmla="*/ 457200 w 457200"/>
              <a:gd name="connsiteY3" fmla="*/ 152400 h 304800"/>
              <a:gd name="connsiteX4" fmla="*/ 304800 w 457200"/>
              <a:gd name="connsiteY4" fmla="*/ 304800 h 304800"/>
              <a:gd name="connsiteX5" fmla="*/ 304800 w 457200"/>
              <a:gd name="connsiteY5" fmla="*/ 168965 h 304800"/>
              <a:gd name="connsiteX6" fmla="*/ 0 w 457200"/>
              <a:gd name="connsiteY6" fmla="*/ 178904 h 304800"/>
              <a:gd name="connsiteX7" fmla="*/ 0 w 457200"/>
              <a:gd name="connsiteY7" fmla="*/ 145774 h 304800"/>
              <a:gd name="connsiteX0" fmla="*/ 0 w 457200"/>
              <a:gd name="connsiteY0" fmla="*/ 145774 h 304800"/>
              <a:gd name="connsiteX1" fmla="*/ 304800 w 457200"/>
              <a:gd name="connsiteY1" fmla="*/ 135835 h 304800"/>
              <a:gd name="connsiteX2" fmla="*/ 304800 w 457200"/>
              <a:gd name="connsiteY2" fmla="*/ 0 h 304800"/>
              <a:gd name="connsiteX3" fmla="*/ 457200 w 457200"/>
              <a:gd name="connsiteY3" fmla="*/ 152400 h 304800"/>
              <a:gd name="connsiteX4" fmla="*/ 304800 w 457200"/>
              <a:gd name="connsiteY4" fmla="*/ 304800 h 304800"/>
              <a:gd name="connsiteX5" fmla="*/ 304800 w 457200"/>
              <a:gd name="connsiteY5" fmla="*/ 191825 h 304800"/>
              <a:gd name="connsiteX6" fmla="*/ 0 w 457200"/>
              <a:gd name="connsiteY6" fmla="*/ 178904 h 304800"/>
              <a:gd name="connsiteX7" fmla="*/ 0 w 457200"/>
              <a:gd name="connsiteY7" fmla="*/ 145774 h 304800"/>
              <a:gd name="connsiteX0" fmla="*/ 0 w 457200"/>
              <a:gd name="connsiteY0" fmla="*/ 145774 h 304800"/>
              <a:gd name="connsiteX1" fmla="*/ 304800 w 457200"/>
              <a:gd name="connsiteY1" fmla="*/ 135835 h 304800"/>
              <a:gd name="connsiteX2" fmla="*/ 304800 w 457200"/>
              <a:gd name="connsiteY2" fmla="*/ 0 h 304800"/>
              <a:gd name="connsiteX3" fmla="*/ 457200 w 457200"/>
              <a:gd name="connsiteY3" fmla="*/ 152400 h 304800"/>
              <a:gd name="connsiteX4" fmla="*/ 304800 w 457200"/>
              <a:gd name="connsiteY4" fmla="*/ 304800 h 304800"/>
              <a:gd name="connsiteX5" fmla="*/ 304800 w 457200"/>
              <a:gd name="connsiteY5" fmla="*/ 191825 h 304800"/>
              <a:gd name="connsiteX6" fmla="*/ 0 w 457200"/>
              <a:gd name="connsiteY6" fmla="*/ 196049 h 304800"/>
              <a:gd name="connsiteX7" fmla="*/ 0 w 457200"/>
              <a:gd name="connsiteY7" fmla="*/ 145774 h 304800"/>
              <a:gd name="connsiteX0" fmla="*/ 0 w 457200"/>
              <a:gd name="connsiteY0" fmla="*/ 145774 h 304800"/>
              <a:gd name="connsiteX1" fmla="*/ 304800 w 457200"/>
              <a:gd name="connsiteY1" fmla="*/ 114880 h 304800"/>
              <a:gd name="connsiteX2" fmla="*/ 304800 w 457200"/>
              <a:gd name="connsiteY2" fmla="*/ 0 h 304800"/>
              <a:gd name="connsiteX3" fmla="*/ 457200 w 457200"/>
              <a:gd name="connsiteY3" fmla="*/ 152400 h 304800"/>
              <a:gd name="connsiteX4" fmla="*/ 304800 w 457200"/>
              <a:gd name="connsiteY4" fmla="*/ 304800 h 304800"/>
              <a:gd name="connsiteX5" fmla="*/ 304800 w 457200"/>
              <a:gd name="connsiteY5" fmla="*/ 191825 h 304800"/>
              <a:gd name="connsiteX6" fmla="*/ 0 w 457200"/>
              <a:gd name="connsiteY6" fmla="*/ 196049 h 304800"/>
              <a:gd name="connsiteX7" fmla="*/ 0 w 457200"/>
              <a:gd name="connsiteY7" fmla="*/ 145774 h 304800"/>
              <a:gd name="connsiteX0" fmla="*/ 3810 w 457200"/>
              <a:gd name="connsiteY0" fmla="*/ 117199 h 304800"/>
              <a:gd name="connsiteX1" fmla="*/ 304800 w 457200"/>
              <a:gd name="connsiteY1" fmla="*/ 114880 h 304800"/>
              <a:gd name="connsiteX2" fmla="*/ 304800 w 457200"/>
              <a:gd name="connsiteY2" fmla="*/ 0 h 304800"/>
              <a:gd name="connsiteX3" fmla="*/ 457200 w 457200"/>
              <a:gd name="connsiteY3" fmla="*/ 152400 h 304800"/>
              <a:gd name="connsiteX4" fmla="*/ 304800 w 457200"/>
              <a:gd name="connsiteY4" fmla="*/ 304800 h 304800"/>
              <a:gd name="connsiteX5" fmla="*/ 304800 w 457200"/>
              <a:gd name="connsiteY5" fmla="*/ 191825 h 304800"/>
              <a:gd name="connsiteX6" fmla="*/ 0 w 457200"/>
              <a:gd name="connsiteY6" fmla="*/ 196049 h 304800"/>
              <a:gd name="connsiteX7" fmla="*/ 3810 w 457200"/>
              <a:gd name="connsiteY7" fmla="*/ 117199 h 304800"/>
              <a:gd name="connsiteX0" fmla="*/ 0 w 453390"/>
              <a:gd name="connsiteY0" fmla="*/ 117199 h 304800"/>
              <a:gd name="connsiteX1" fmla="*/ 300990 w 453390"/>
              <a:gd name="connsiteY1" fmla="*/ 114880 h 304800"/>
              <a:gd name="connsiteX2" fmla="*/ 300990 w 453390"/>
              <a:gd name="connsiteY2" fmla="*/ 0 h 304800"/>
              <a:gd name="connsiteX3" fmla="*/ 453390 w 453390"/>
              <a:gd name="connsiteY3" fmla="*/ 152400 h 304800"/>
              <a:gd name="connsiteX4" fmla="*/ 300990 w 453390"/>
              <a:gd name="connsiteY4" fmla="*/ 304800 h 304800"/>
              <a:gd name="connsiteX5" fmla="*/ 300990 w 453390"/>
              <a:gd name="connsiteY5" fmla="*/ 191825 h 304800"/>
              <a:gd name="connsiteX6" fmla="*/ 3810 w 453390"/>
              <a:gd name="connsiteY6" fmla="*/ 196049 h 304800"/>
              <a:gd name="connsiteX7" fmla="*/ 0 w 453390"/>
              <a:gd name="connsiteY7" fmla="*/ 117199 h 304800"/>
              <a:gd name="connsiteX0" fmla="*/ 1905 w 449580"/>
              <a:gd name="connsiteY0" fmla="*/ 115294 h 304800"/>
              <a:gd name="connsiteX1" fmla="*/ 297180 w 449580"/>
              <a:gd name="connsiteY1" fmla="*/ 114880 h 304800"/>
              <a:gd name="connsiteX2" fmla="*/ 297180 w 449580"/>
              <a:gd name="connsiteY2" fmla="*/ 0 h 304800"/>
              <a:gd name="connsiteX3" fmla="*/ 449580 w 449580"/>
              <a:gd name="connsiteY3" fmla="*/ 152400 h 304800"/>
              <a:gd name="connsiteX4" fmla="*/ 297180 w 449580"/>
              <a:gd name="connsiteY4" fmla="*/ 304800 h 304800"/>
              <a:gd name="connsiteX5" fmla="*/ 297180 w 449580"/>
              <a:gd name="connsiteY5" fmla="*/ 191825 h 304800"/>
              <a:gd name="connsiteX6" fmla="*/ 0 w 449580"/>
              <a:gd name="connsiteY6" fmla="*/ 196049 h 304800"/>
              <a:gd name="connsiteX7" fmla="*/ 1905 w 449580"/>
              <a:gd name="connsiteY7" fmla="*/ 115294 h 304800"/>
              <a:gd name="connsiteX0" fmla="*/ 0 w 447675"/>
              <a:gd name="connsiteY0" fmla="*/ 115294 h 304800"/>
              <a:gd name="connsiteX1" fmla="*/ 295275 w 447675"/>
              <a:gd name="connsiteY1" fmla="*/ 114880 h 304800"/>
              <a:gd name="connsiteX2" fmla="*/ 295275 w 447675"/>
              <a:gd name="connsiteY2" fmla="*/ 0 h 304800"/>
              <a:gd name="connsiteX3" fmla="*/ 447675 w 447675"/>
              <a:gd name="connsiteY3" fmla="*/ 152400 h 304800"/>
              <a:gd name="connsiteX4" fmla="*/ 295275 w 447675"/>
              <a:gd name="connsiteY4" fmla="*/ 304800 h 304800"/>
              <a:gd name="connsiteX5" fmla="*/ 295275 w 447675"/>
              <a:gd name="connsiteY5" fmla="*/ 191825 h 304800"/>
              <a:gd name="connsiteX6" fmla="*/ 1905 w 447675"/>
              <a:gd name="connsiteY6" fmla="*/ 194144 h 304800"/>
              <a:gd name="connsiteX7" fmla="*/ 0 w 447675"/>
              <a:gd name="connsiteY7" fmla="*/ 115294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7675" h="304800">
                <a:moveTo>
                  <a:pt x="0" y="115294"/>
                </a:moveTo>
                <a:lnTo>
                  <a:pt x="295275" y="114880"/>
                </a:lnTo>
                <a:lnTo>
                  <a:pt x="295275" y="0"/>
                </a:lnTo>
                <a:lnTo>
                  <a:pt x="447675" y="152400"/>
                </a:lnTo>
                <a:lnTo>
                  <a:pt x="295275" y="304800"/>
                </a:lnTo>
                <a:lnTo>
                  <a:pt x="295275" y="191825"/>
                </a:lnTo>
                <a:lnTo>
                  <a:pt x="1905" y="194144"/>
                </a:lnTo>
                <a:lnTo>
                  <a:pt x="0" y="115294"/>
                </a:lnTo>
                <a:close/>
              </a:path>
            </a:pathLst>
          </a:custGeom>
          <a:solidFill>
            <a:schemeClr val="accent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36" name="Freeform 35"/>
          <p:cNvSpPr/>
          <p:nvPr/>
        </p:nvSpPr>
        <p:spPr>
          <a:xfrm rot="10800000">
            <a:off x="2084779" y="3556228"/>
            <a:ext cx="6135494" cy="2387363"/>
          </a:xfrm>
          <a:custGeom>
            <a:avLst/>
            <a:gdLst>
              <a:gd name="connsiteX0" fmla="*/ 0 w 537883"/>
              <a:gd name="connsiteY0" fmla="*/ 1144921 h 1144921"/>
              <a:gd name="connsiteX1" fmla="*/ 7684 w 537883"/>
              <a:gd name="connsiteY1" fmla="*/ 7684 h 1144921"/>
              <a:gd name="connsiteX2" fmla="*/ 537883 w 537883"/>
              <a:gd name="connsiteY2" fmla="*/ 0 h 1144921"/>
              <a:gd name="connsiteX0" fmla="*/ 0 w 860612"/>
              <a:gd name="connsiteY0" fmla="*/ 1144921 h 1144921"/>
              <a:gd name="connsiteX1" fmla="*/ 7684 w 860612"/>
              <a:gd name="connsiteY1" fmla="*/ 7684 h 1144921"/>
              <a:gd name="connsiteX2" fmla="*/ 860612 w 860612"/>
              <a:gd name="connsiteY2" fmla="*/ 0 h 1144921"/>
              <a:gd name="connsiteX0" fmla="*/ 0 w 888281"/>
              <a:gd name="connsiteY0" fmla="*/ 1137399 h 1137399"/>
              <a:gd name="connsiteX1" fmla="*/ 7684 w 888281"/>
              <a:gd name="connsiteY1" fmla="*/ 162 h 1137399"/>
              <a:gd name="connsiteX2" fmla="*/ 888281 w 888281"/>
              <a:gd name="connsiteY2" fmla="*/ 0 h 1137399"/>
            </a:gdLst>
            <a:ahLst/>
            <a:cxnLst>
              <a:cxn ang="0">
                <a:pos x="connsiteX0" y="connsiteY0"/>
              </a:cxn>
              <a:cxn ang="0">
                <a:pos x="connsiteX1" y="connsiteY1"/>
              </a:cxn>
              <a:cxn ang="0">
                <a:pos x="connsiteX2" y="connsiteY2"/>
              </a:cxn>
            </a:cxnLst>
            <a:rect l="l" t="t" r="r" b="b"/>
            <a:pathLst>
              <a:path w="888281" h="1137399">
                <a:moveTo>
                  <a:pt x="0" y="1137399"/>
                </a:moveTo>
                <a:cubicBezTo>
                  <a:pt x="2561" y="758320"/>
                  <a:pt x="5123" y="379241"/>
                  <a:pt x="7684" y="162"/>
                </a:cubicBezTo>
                <a:lnTo>
                  <a:pt x="888281" y="0"/>
                </a:lnTo>
              </a:path>
            </a:pathLst>
          </a:custGeom>
          <a:ln w="9525">
            <a:solidFill>
              <a:schemeClr val="tx2"/>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37" name="Straight Connector 36"/>
          <p:cNvCxnSpPr/>
          <p:nvPr/>
        </p:nvCxnSpPr>
        <p:spPr>
          <a:xfrm flipV="1">
            <a:off x="5221708" y="3406578"/>
            <a:ext cx="0" cy="3083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flipV="1">
            <a:off x="3922230" y="3432810"/>
            <a:ext cx="1" cy="28949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8218617" y="3432810"/>
            <a:ext cx="0" cy="28515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Placeholder 5"/>
          <p:cNvSpPr>
            <a:spLocks noGrp="1"/>
          </p:cNvSpPr>
          <p:nvPr>
            <p:ph type="body" sz="quarter" idx="4294967295"/>
          </p:nvPr>
        </p:nvSpPr>
        <p:spPr>
          <a:xfrm>
            <a:off x="2163274" y="294316"/>
            <a:ext cx="8229600" cy="523876"/>
          </a:xfrm>
          <a:prstGeom prst="rect">
            <a:avLst/>
          </a:prstGeom>
        </p:spPr>
        <p:txBody>
          <a:bodyPr/>
          <a:lstStyle/>
          <a:p>
            <a:pPr marL="0" indent="0">
              <a:buNone/>
            </a:pPr>
            <a:r>
              <a:rPr lang="en-US" sz="1800" dirty="0" smtClean="0">
                <a:solidFill>
                  <a:schemeClr val="accent4"/>
                </a:solidFill>
                <a:latin typeface="News Gothic Std" pitchFamily="34" charset="0"/>
              </a:rPr>
              <a:t>Maximice su</a:t>
            </a:r>
            <a:endParaRPr lang="en-US" sz="1800" dirty="0">
              <a:solidFill>
                <a:schemeClr val="accent4"/>
              </a:solidFill>
              <a:latin typeface="News Gothic Std" pitchFamily="34" charset="0"/>
            </a:endParaRPr>
          </a:p>
        </p:txBody>
      </p:sp>
      <p:pic>
        <p:nvPicPr>
          <p:cNvPr id="44" name="Picture 4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rot="376875">
            <a:off x="7575806" y="1137223"/>
            <a:ext cx="1288933" cy="1933399"/>
          </a:xfrm>
          <a:prstGeom prst="rect">
            <a:avLst/>
          </a:prstGeom>
          <a:effectLst>
            <a:outerShdw blurRad="63500" sx="102000" sy="102000" algn="ctr" rotWithShape="0">
              <a:prstClr val="black">
                <a:alpha val="40000"/>
              </a:prstClr>
            </a:outerShdw>
          </a:effectLst>
        </p:spPr>
      </p:pic>
      <p:pic>
        <p:nvPicPr>
          <p:cNvPr id="45" name="Picture 4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655472" y="1271008"/>
            <a:ext cx="1155331" cy="1540441"/>
          </a:xfrm>
          <a:prstGeom prst="rect">
            <a:avLst/>
          </a:prstGeom>
          <a:effectLst>
            <a:outerShdw blurRad="63500" sx="102000" sy="102000" algn="ctr" rotWithShape="0">
              <a:prstClr val="black">
                <a:alpha val="40000"/>
              </a:prstClr>
            </a:outerShdw>
          </a:effectLst>
        </p:spPr>
      </p:pic>
      <p:pic>
        <p:nvPicPr>
          <p:cNvPr id="46" name="Picture 45"/>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132082" y="1524000"/>
            <a:ext cx="1516118" cy="1174444"/>
          </a:xfrm>
          <a:prstGeom prst="rect">
            <a:avLst/>
          </a:prstGeom>
          <a:effectLst>
            <a:outerShdw blurRad="63500" sx="102000" sy="102000" algn="ctr" rotWithShape="0">
              <a:prstClr val="black">
                <a:alpha val="40000"/>
              </a:prstClr>
            </a:outerShdw>
          </a:effectLst>
        </p:spPr>
      </p:pic>
      <p:sp>
        <p:nvSpPr>
          <p:cNvPr id="47" name="Text Placeholder 5"/>
          <p:cNvSpPr>
            <a:spLocks noGrp="1"/>
          </p:cNvSpPr>
          <p:nvPr>
            <p:ph type="body" sz="quarter" idx="4294967295"/>
          </p:nvPr>
        </p:nvSpPr>
        <p:spPr>
          <a:xfrm>
            <a:off x="4572000" y="252085"/>
            <a:ext cx="8248650" cy="1089371"/>
          </a:xfrm>
          <a:prstGeom prst="rect">
            <a:avLst/>
          </a:prstGeom>
        </p:spPr>
        <p:txBody>
          <a:bodyPr lIns="91440" tIns="0">
            <a:noAutofit/>
            <a:scene3d>
              <a:camera prst="orthographicFront"/>
              <a:lightRig rig="threePt" dir="t"/>
            </a:scene3d>
            <a:sp3d/>
          </a:bodyPr>
          <a:lstStyle/>
          <a:p>
            <a:pPr marL="0" indent="0">
              <a:buNone/>
            </a:pPr>
            <a:r>
              <a:rPr lang="es-ES_tradnl" sz="6000" dirty="0" smtClean="0">
                <a:solidFill>
                  <a:schemeClr val="tx1">
                    <a:lumMod val="75000"/>
                    <a:lumOff val="25000"/>
                  </a:schemeClr>
                </a:solidFill>
                <a:latin typeface="News Gothic Std" pitchFamily="34" charset="0"/>
              </a:rPr>
              <a:t>Sueldo</a:t>
            </a:r>
            <a:endParaRPr lang="es-ES_tradnl" sz="6000" dirty="0">
              <a:solidFill>
                <a:schemeClr val="tx1">
                  <a:lumMod val="75000"/>
                  <a:lumOff val="25000"/>
                </a:schemeClr>
              </a:solidFill>
              <a:latin typeface="News Gothic Std" pitchFamily="34" charset="0"/>
            </a:endParaRPr>
          </a:p>
        </p:txBody>
      </p:sp>
      <p:sp>
        <p:nvSpPr>
          <p:cNvPr id="48" name="Text Placeholder 5"/>
          <p:cNvSpPr>
            <a:spLocks noGrp="1"/>
          </p:cNvSpPr>
          <p:nvPr>
            <p:ph type="body" sz="quarter" idx="4294967295"/>
          </p:nvPr>
        </p:nvSpPr>
        <p:spPr>
          <a:xfrm>
            <a:off x="5943600" y="2836187"/>
            <a:ext cx="1524000" cy="735198"/>
          </a:xfrm>
          <a:prstGeom prst="rect">
            <a:avLst/>
          </a:prstGeom>
        </p:spPr>
        <p:txBody>
          <a:bodyPr/>
          <a:lstStyle/>
          <a:p>
            <a:pPr marL="0" indent="0" algn="ctr">
              <a:buNone/>
            </a:pPr>
            <a:r>
              <a:rPr lang="en-US" sz="1400" dirty="0" smtClean="0">
                <a:solidFill>
                  <a:schemeClr val="bg1"/>
                </a:solidFill>
                <a:latin typeface="News Gothic Std" pitchFamily="34" charset="0"/>
              </a:rPr>
              <a:t>DESCUBRA</a:t>
            </a:r>
          </a:p>
          <a:p>
            <a:pPr marL="0" indent="0" algn="ctr">
              <a:buNone/>
            </a:pPr>
            <a:r>
              <a:rPr lang="en-US" sz="1400" dirty="0" smtClean="0">
                <a:solidFill>
                  <a:schemeClr val="bg1"/>
                </a:solidFill>
                <a:latin typeface="News Gothic Std" pitchFamily="34" charset="0"/>
              </a:rPr>
              <a:t>COSAS GRATIS</a:t>
            </a:r>
            <a:endParaRPr lang="en-US" sz="1400" dirty="0">
              <a:solidFill>
                <a:schemeClr val="bg1"/>
              </a:solidFill>
              <a:latin typeface="News Gothic Std" pitchFamily="34" charset="0"/>
            </a:endParaRPr>
          </a:p>
        </p:txBody>
      </p:sp>
      <p:sp>
        <p:nvSpPr>
          <p:cNvPr id="49" name="Freeform 48"/>
          <p:cNvSpPr/>
          <p:nvPr/>
        </p:nvSpPr>
        <p:spPr>
          <a:xfrm rot="10800000">
            <a:off x="1177035" y="3556024"/>
            <a:ext cx="5452365" cy="1854176"/>
          </a:xfrm>
          <a:custGeom>
            <a:avLst/>
            <a:gdLst>
              <a:gd name="connsiteX0" fmla="*/ 0 w 537883"/>
              <a:gd name="connsiteY0" fmla="*/ 1144921 h 1144921"/>
              <a:gd name="connsiteX1" fmla="*/ 7684 w 537883"/>
              <a:gd name="connsiteY1" fmla="*/ 7684 h 1144921"/>
              <a:gd name="connsiteX2" fmla="*/ 537883 w 537883"/>
              <a:gd name="connsiteY2" fmla="*/ 0 h 1144921"/>
              <a:gd name="connsiteX0" fmla="*/ 0 w 860612"/>
              <a:gd name="connsiteY0" fmla="*/ 1144921 h 1144921"/>
              <a:gd name="connsiteX1" fmla="*/ 7684 w 860612"/>
              <a:gd name="connsiteY1" fmla="*/ 7684 h 1144921"/>
              <a:gd name="connsiteX2" fmla="*/ 860612 w 860612"/>
              <a:gd name="connsiteY2" fmla="*/ 0 h 1144921"/>
              <a:gd name="connsiteX0" fmla="*/ 0 w 888281"/>
              <a:gd name="connsiteY0" fmla="*/ 1137399 h 1137399"/>
              <a:gd name="connsiteX1" fmla="*/ 7684 w 888281"/>
              <a:gd name="connsiteY1" fmla="*/ 162 h 1137399"/>
              <a:gd name="connsiteX2" fmla="*/ 888281 w 888281"/>
              <a:gd name="connsiteY2" fmla="*/ 0 h 1137399"/>
            </a:gdLst>
            <a:ahLst/>
            <a:cxnLst>
              <a:cxn ang="0">
                <a:pos x="connsiteX0" y="connsiteY0"/>
              </a:cxn>
              <a:cxn ang="0">
                <a:pos x="connsiteX1" y="connsiteY1"/>
              </a:cxn>
              <a:cxn ang="0">
                <a:pos x="connsiteX2" y="connsiteY2"/>
              </a:cxn>
            </a:cxnLst>
            <a:rect l="l" t="t" r="r" b="b"/>
            <a:pathLst>
              <a:path w="888281" h="1137399">
                <a:moveTo>
                  <a:pt x="0" y="1137399"/>
                </a:moveTo>
                <a:cubicBezTo>
                  <a:pt x="2561" y="758320"/>
                  <a:pt x="5123" y="379241"/>
                  <a:pt x="7684" y="162"/>
                </a:cubicBezTo>
                <a:lnTo>
                  <a:pt x="888281" y="0"/>
                </a:lnTo>
              </a:path>
            </a:pathLst>
          </a:custGeom>
          <a:ln w="9525">
            <a:solidFill>
              <a:schemeClr val="tx2"/>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50" name="Straight Connector 49"/>
          <p:cNvCxnSpPr/>
          <p:nvPr/>
        </p:nvCxnSpPr>
        <p:spPr>
          <a:xfrm flipV="1">
            <a:off x="6625590" y="3432810"/>
            <a:ext cx="0" cy="284949"/>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51" name="Picture 50"/>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562601" y="1383691"/>
            <a:ext cx="2276741" cy="1517828"/>
          </a:xfrm>
          <a:prstGeom prst="rect">
            <a:avLst/>
          </a:prstGeom>
          <a:effectLst>
            <a:outerShdw blurRad="63500" sx="102000" sy="102000" algn="ctr" rotWithShape="0">
              <a:prstClr val="black">
                <a:alpha val="40000"/>
              </a:prstClr>
            </a:outerShdw>
          </a:effectLst>
        </p:spPr>
      </p:pic>
      <p:pic>
        <p:nvPicPr>
          <p:cNvPr id="42" name="Picture 41"/>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371600" y="-107773"/>
            <a:ext cx="5224328" cy="6965771"/>
          </a:xfrm>
          <a:prstGeom prst="rect">
            <a:avLst/>
          </a:prstGeom>
        </p:spPr>
      </p:pic>
      <p:sp>
        <p:nvSpPr>
          <p:cNvPr id="35" name="Slide Number Placeholder 3"/>
          <p:cNvSpPr txBox="1">
            <a:spLocks/>
          </p:cNvSpPr>
          <p:nvPr/>
        </p:nvSpPr>
        <p:spPr>
          <a:xfrm>
            <a:off x="-228600" y="6553200"/>
            <a:ext cx="137160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4320"/>
            <a:fld id="{D1B90812-0B77-449E-AACC-F8C52DA348E8}" type="slidenum">
              <a:rPr lang="en-US" sz="1200" smtClean="0">
                <a:latin typeface="News Gothic Std" pitchFamily="34" charset="0"/>
              </a:rPr>
              <a:pPr marL="274320"/>
              <a:t>22</a:t>
            </a:fld>
            <a:endParaRPr lang="en-US" sz="1200" dirty="0">
              <a:latin typeface="News Gothic Std" pitchFamily="34" charset="0"/>
            </a:endParaRPr>
          </a:p>
        </p:txBody>
      </p:sp>
    </p:spTree>
    <p:extLst>
      <p:ext uri="{BB962C8B-B14F-4D97-AF65-F5344CB8AC3E}">
        <p14:creationId xmlns:p14="http://schemas.microsoft.com/office/powerpoint/2010/main" val="34876941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4"/>
          <p:cNvPicPr>
            <a:picLocks noGrp="1" noChangeAspect="1"/>
          </p:cNvPicPr>
          <p:nvPr>
            <p:ph type="pic" idx="1"/>
          </p:nvPr>
        </p:nvPicPr>
        <p:blipFill>
          <a:blip r:embed="rId3" cstate="email">
            <a:extLst>
              <a:ext uri="{28A0092B-C50C-407E-A947-70E740481C1C}">
                <a14:useLocalDpi xmlns:a14="http://schemas.microsoft.com/office/drawing/2010/main" val="0"/>
              </a:ext>
            </a:extLst>
          </a:blip>
          <a:stretch>
            <a:fillRect/>
          </a:stretch>
        </p:blipFill>
        <p:spPr>
          <a:xfrm>
            <a:off x="2166" y="0"/>
            <a:ext cx="9143999" cy="4187951"/>
          </a:xfrm>
        </p:spPr>
      </p:pic>
      <p:sp>
        <p:nvSpPr>
          <p:cNvPr id="11" name="Rectangle 1027"/>
          <p:cNvSpPr>
            <a:spLocks noGrp="1" noChangeArrowheads="1"/>
          </p:cNvSpPr>
          <p:nvPr>
            <p:ph type="body" sz="quarter" idx="13"/>
          </p:nvPr>
        </p:nvSpPr>
        <p:spPr>
          <a:xfrm>
            <a:off x="152400" y="4405660"/>
            <a:ext cx="3886200" cy="852140"/>
          </a:xfrm>
          <a:prstGeom prst="rect">
            <a:avLst/>
          </a:prstGeom>
        </p:spPr>
        <p:txBody>
          <a:bodyPr/>
          <a:lstStyle/>
          <a:p>
            <a:pPr eaLnBrk="1" hangingPunct="1"/>
            <a:r>
              <a:rPr lang="es-ES_tradnl" sz="2800" dirty="0" smtClean="0">
                <a:solidFill>
                  <a:schemeClr val="tx2"/>
                </a:solidFill>
                <a:latin typeface="News Gothic Std" pitchFamily="34" charset="0"/>
              </a:rPr>
              <a:t>Reduzca los gastos</a:t>
            </a:r>
          </a:p>
          <a:p>
            <a:pPr lvl="1" eaLnBrk="1" hangingPunct="1"/>
            <a:endParaRPr lang="es-ES_tradnl" dirty="0" smtClean="0"/>
          </a:p>
          <a:p>
            <a:pPr eaLnBrk="1" hangingPunct="1">
              <a:buFontTx/>
              <a:buNone/>
            </a:pPr>
            <a:endParaRPr lang="es-ES_tradnl" sz="2800" b="1" dirty="0" smtClean="0">
              <a:solidFill>
                <a:srgbClr val="6DB33F"/>
              </a:solidFill>
            </a:endParaRPr>
          </a:p>
        </p:txBody>
      </p:sp>
      <p:sp>
        <p:nvSpPr>
          <p:cNvPr id="12" name="Text Placeholder 2"/>
          <p:cNvSpPr>
            <a:spLocks noGrp="1"/>
          </p:cNvSpPr>
          <p:nvPr>
            <p:ph type="body" sz="quarter" idx="14"/>
          </p:nvPr>
        </p:nvSpPr>
        <p:spPr>
          <a:xfrm>
            <a:off x="3643392" y="4462572"/>
            <a:ext cx="7315200" cy="779462"/>
          </a:xfrm>
        </p:spPr>
        <p:txBody>
          <a:bodyPr/>
          <a:lstStyle/>
          <a:p>
            <a:r>
              <a:rPr lang="es-ES_tradnl" b="1" dirty="0" smtClean="0">
                <a:solidFill>
                  <a:schemeClr val="tx1">
                    <a:lumMod val="75000"/>
                    <a:lumOff val="25000"/>
                  </a:schemeClr>
                </a:solidFill>
                <a:latin typeface="News Gothic Std" pitchFamily="34" charset="0"/>
              </a:rPr>
              <a:t>Busque el mejor precio</a:t>
            </a:r>
            <a:endParaRPr lang="es-ES_tradnl" b="1" dirty="0">
              <a:solidFill>
                <a:schemeClr val="tx1">
                  <a:lumMod val="75000"/>
                  <a:lumOff val="25000"/>
                </a:schemeClr>
              </a:solidFill>
              <a:latin typeface="News Gothic Std" pitchFamily="34" charset="0"/>
            </a:endParaRPr>
          </a:p>
        </p:txBody>
      </p:sp>
      <p:sp>
        <p:nvSpPr>
          <p:cNvPr id="13" name="Text Placeholder 3"/>
          <p:cNvSpPr>
            <a:spLocks noGrp="1"/>
          </p:cNvSpPr>
          <p:nvPr>
            <p:ph type="body" sz="quarter" idx="15"/>
          </p:nvPr>
        </p:nvSpPr>
        <p:spPr>
          <a:xfrm>
            <a:off x="152400" y="4953000"/>
            <a:ext cx="4819650" cy="1981200"/>
          </a:xfrm>
        </p:spPr>
        <p:txBody>
          <a:bodyPr/>
          <a:lstStyle/>
          <a:p>
            <a:pPr marL="457200">
              <a:spcBef>
                <a:spcPts val="200"/>
              </a:spcBef>
              <a:spcAft>
                <a:spcPts val="200"/>
              </a:spcAft>
              <a:buBlip>
                <a:blip r:embed="rId4"/>
              </a:buBlip>
            </a:pPr>
            <a:r>
              <a:rPr lang="es-ES_tradnl" sz="1800" dirty="0" smtClean="0">
                <a:solidFill>
                  <a:schemeClr val="tx1">
                    <a:lumMod val="75000"/>
                    <a:lumOff val="25000"/>
                  </a:schemeClr>
                </a:solidFill>
                <a:latin typeface="News Gothic Std" pitchFamily="34" charset="0"/>
              </a:rPr>
              <a:t>Compare precios por internet antes </a:t>
            </a:r>
            <a:br>
              <a:rPr lang="es-ES_tradnl" sz="1800" dirty="0" smtClean="0">
                <a:solidFill>
                  <a:schemeClr val="tx1">
                    <a:lumMod val="75000"/>
                    <a:lumOff val="25000"/>
                  </a:schemeClr>
                </a:solidFill>
                <a:latin typeface="News Gothic Std" pitchFamily="34" charset="0"/>
              </a:rPr>
            </a:br>
            <a:r>
              <a:rPr lang="es-ES_tradnl" sz="1800" dirty="0" smtClean="0">
                <a:solidFill>
                  <a:schemeClr val="tx1">
                    <a:lumMod val="75000"/>
                    <a:lumOff val="25000"/>
                  </a:schemeClr>
                </a:solidFill>
                <a:latin typeface="News Gothic Std" pitchFamily="34" charset="0"/>
              </a:rPr>
              <a:t>de hacer su compra </a:t>
            </a:r>
          </a:p>
          <a:p>
            <a:pPr marL="457200">
              <a:spcBef>
                <a:spcPts val="200"/>
              </a:spcBef>
              <a:spcAft>
                <a:spcPts val="200"/>
              </a:spcAft>
              <a:buBlip>
                <a:blip r:embed="rId4"/>
              </a:buBlip>
            </a:pPr>
            <a:r>
              <a:rPr lang="es-ES_tradnl" sz="1800" dirty="0" smtClean="0">
                <a:solidFill>
                  <a:schemeClr val="tx1">
                    <a:lumMod val="75000"/>
                    <a:lumOff val="25000"/>
                  </a:schemeClr>
                </a:solidFill>
                <a:latin typeface="News Gothic Std" pitchFamily="34" charset="0"/>
              </a:rPr>
              <a:t>Evalúe calidad vs precio</a:t>
            </a:r>
          </a:p>
          <a:p>
            <a:pPr marL="457200">
              <a:spcBef>
                <a:spcPts val="200"/>
              </a:spcBef>
              <a:spcAft>
                <a:spcPts val="200"/>
              </a:spcAft>
              <a:buBlip>
                <a:blip r:embed="rId4"/>
              </a:buBlip>
            </a:pPr>
            <a:r>
              <a:rPr lang="es-ES_tradnl" sz="1800" dirty="0" smtClean="0">
                <a:solidFill>
                  <a:schemeClr val="tx1">
                    <a:lumMod val="75000"/>
                    <a:lumOff val="25000"/>
                  </a:schemeClr>
                </a:solidFill>
                <a:latin typeface="News Gothic Std" pitchFamily="34" charset="0"/>
              </a:rPr>
              <a:t>Espere las ofertas</a:t>
            </a:r>
          </a:p>
          <a:p>
            <a:pPr marL="457200">
              <a:spcBef>
                <a:spcPts val="200"/>
              </a:spcBef>
              <a:spcAft>
                <a:spcPts val="200"/>
              </a:spcAft>
              <a:buBlip>
                <a:blip r:embed="rId4"/>
              </a:buBlip>
            </a:pPr>
            <a:r>
              <a:rPr lang="es-ES_tradnl" sz="1800" dirty="0" smtClean="0">
                <a:solidFill>
                  <a:schemeClr val="tx1">
                    <a:lumMod val="75000"/>
                    <a:lumOff val="25000"/>
                  </a:schemeClr>
                </a:solidFill>
                <a:latin typeface="News Gothic Std" pitchFamily="34" charset="0"/>
              </a:rPr>
              <a:t>Pida un descuento en los artículos caros</a:t>
            </a:r>
          </a:p>
          <a:p>
            <a:pPr marL="457200">
              <a:spcBef>
                <a:spcPts val="300"/>
              </a:spcBef>
              <a:spcAft>
                <a:spcPts val="300"/>
              </a:spcAft>
              <a:buBlip>
                <a:blip r:embed="rId4"/>
              </a:buBlip>
            </a:pPr>
            <a:endParaRPr lang="es-ES_tradnl" dirty="0" smtClean="0">
              <a:solidFill>
                <a:schemeClr val="tx1">
                  <a:lumMod val="75000"/>
                  <a:lumOff val="25000"/>
                </a:schemeClr>
              </a:solidFill>
              <a:latin typeface="News Gothic Std" pitchFamily="34" charset="0"/>
            </a:endParaRPr>
          </a:p>
          <a:p>
            <a:pPr>
              <a:spcBef>
                <a:spcPts val="300"/>
              </a:spcBef>
              <a:spcAft>
                <a:spcPts val="300"/>
              </a:spcAft>
              <a:buBlip>
                <a:blip r:embed="rId4"/>
              </a:buBlip>
            </a:pPr>
            <a:endParaRPr lang="es-ES_tradnl" dirty="0" smtClean="0">
              <a:solidFill>
                <a:schemeClr val="tx1">
                  <a:lumMod val="75000"/>
                  <a:lumOff val="25000"/>
                </a:schemeClr>
              </a:solidFill>
              <a:latin typeface="News Gothic Std" pitchFamily="34" charset="0"/>
            </a:endParaRPr>
          </a:p>
          <a:p>
            <a:pPr marL="0" indent="0">
              <a:buNone/>
            </a:pPr>
            <a:endParaRPr lang="es-ES_tradnl" dirty="0"/>
          </a:p>
        </p:txBody>
      </p:sp>
      <p:sp>
        <p:nvSpPr>
          <p:cNvPr id="14" name="Rectangle 13"/>
          <p:cNvSpPr/>
          <p:nvPr/>
        </p:nvSpPr>
        <p:spPr>
          <a:xfrm>
            <a:off x="-7883" y="4107001"/>
            <a:ext cx="9151883" cy="118872"/>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cxnSp>
        <p:nvCxnSpPr>
          <p:cNvPr id="15" name="Straight Connector 14"/>
          <p:cNvCxnSpPr/>
          <p:nvPr/>
        </p:nvCxnSpPr>
        <p:spPr>
          <a:xfrm>
            <a:off x="3526224" y="4419600"/>
            <a:ext cx="0" cy="494645"/>
          </a:xfrm>
          <a:prstGeom prst="line">
            <a:avLst/>
          </a:prstGeom>
          <a:ln w="19050">
            <a:solidFill>
              <a:schemeClr val="accent4">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sp>
        <p:nvSpPr>
          <p:cNvPr id="16" name="Text Placeholder 3"/>
          <p:cNvSpPr txBox="1">
            <a:spLocks/>
          </p:cNvSpPr>
          <p:nvPr/>
        </p:nvSpPr>
        <p:spPr>
          <a:xfrm>
            <a:off x="4743450" y="4953000"/>
            <a:ext cx="4495800" cy="1981200"/>
          </a:xfrm>
          <a:prstGeom prst="rect">
            <a:avLst/>
          </a:prstGeom>
        </p:spPr>
        <p:txBody>
          <a:bodyPr/>
          <a:lstStyle>
            <a:lvl1pPr marL="285750" marR="0" indent="-457200" algn="l" defTabSz="914400" rtl="0" eaLnBrk="1" fontAlgn="auto" latinLnBrk="0" hangingPunct="1">
              <a:lnSpc>
                <a:spcPct val="100000"/>
              </a:lnSpc>
              <a:spcBef>
                <a:spcPts val="0"/>
              </a:spcBef>
              <a:spcAft>
                <a:spcPts val="0"/>
              </a:spcAft>
              <a:buClrTx/>
              <a:buSzTx/>
              <a:buFontTx/>
              <a:buBlip>
                <a:blip r:embed="rId5"/>
              </a:buBlip>
              <a:tabLst/>
              <a:defRPr sz="2000" kern="1200">
                <a:solidFill>
                  <a:schemeClr val="bg1"/>
                </a:solidFill>
                <a:latin typeface="+mn-lt"/>
                <a:ea typeface="+mn-ea"/>
                <a:cs typeface="+mn-cs"/>
              </a:defRPr>
            </a:lvl1pPr>
            <a:lvl2pPr marL="457200" indent="0" algn="l" defTabSz="914400" rtl="0" eaLnBrk="1" latinLnBrk="0" hangingPunct="1">
              <a:spcBef>
                <a:spcPct val="20000"/>
              </a:spcBef>
              <a:buFontTx/>
              <a:buNone/>
              <a:defRPr sz="2800" kern="1200">
                <a:solidFill>
                  <a:schemeClr val="tx1"/>
                </a:solidFill>
                <a:latin typeface="+mn-lt"/>
                <a:ea typeface="+mn-ea"/>
                <a:cs typeface="+mn-cs"/>
              </a:defRPr>
            </a:lvl2pPr>
            <a:lvl3pPr marL="914400" indent="0" algn="l" defTabSz="914400" rtl="0" eaLnBrk="1" latinLnBrk="0" hangingPunct="1">
              <a:spcBef>
                <a:spcPct val="20000"/>
              </a:spcBef>
              <a:buFontTx/>
              <a:buNone/>
              <a:defRPr sz="2400" kern="1200">
                <a:solidFill>
                  <a:schemeClr val="tx1"/>
                </a:solidFill>
                <a:latin typeface="+mn-lt"/>
                <a:ea typeface="+mn-ea"/>
                <a:cs typeface="+mn-cs"/>
              </a:defRPr>
            </a:lvl3pPr>
            <a:lvl4pPr marL="1371600" indent="0" algn="l" defTabSz="914400" rtl="0" eaLnBrk="1" latinLnBrk="0" hangingPunct="1">
              <a:spcBef>
                <a:spcPct val="20000"/>
              </a:spcBef>
              <a:buFontTx/>
              <a:buNone/>
              <a:defRPr sz="2000" kern="1200">
                <a:solidFill>
                  <a:schemeClr val="tx1"/>
                </a:solidFill>
                <a:latin typeface="+mn-lt"/>
                <a:ea typeface="+mn-ea"/>
                <a:cs typeface="+mn-cs"/>
              </a:defRPr>
            </a:lvl4pPr>
            <a:lvl5pPr marL="1828800" indent="0" algn="l" defTabSz="914400" rtl="0" eaLnBrk="1" latinLnBrk="0" hangingPunct="1">
              <a:spcBef>
                <a:spcPct val="20000"/>
              </a:spcBef>
              <a:buFontTx/>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a:spcBef>
                <a:spcPts val="200"/>
              </a:spcBef>
              <a:spcAft>
                <a:spcPts val="200"/>
              </a:spcAft>
              <a:buFontTx/>
              <a:buBlip>
                <a:blip r:embed="rId4"/>
              </a:buBlip>
            </a:pPr>
            <a:r>
              <a:rPr lang="es-ES_tradnl" sz="1800" dirty="0" smtClean="0">
                <a:solidFill>
                  <a:schemeClr val="tx1">
                    <a:lumMod val="75000"/>
                    <a:lumOff val="25000"/>
                  </a:schemeClr>
                </a:solidFill>
                <a:latin typeface="News Gothic Std" pitchFamily="34" charset="0"/>
              </a:rPr>
              <a:t>Aproveche los descuentos de grupo</a:t>
            </a:r>
          </a:p>
          <a:p>
            <a:pPr marL="457200">
              <a:spcBef>
                <a:spcPts val="200"/>
              </a:spcBef>
              <a:spcAft>
                <a:spcPts val="200"/>
              </a:spcAft>
              <a:buFontTx/>
              <a:buBlip>
                <a:blip r:embed="rId4"/>
              </a:buBlip>
            </a:pPr>
            <a:r>
              <a:rPr lang="es-ES_tradnl" sz="1800" dirty="0" smtClean="0">
                <a:solidFill>
                  <a:schemeClr val="tx1">
                    <a:lumMod val="75000"/>
                    <a:lumOff val="25000"/>
                  </a:schemeClr>
                </a:solidFill>
                <a:latin typeface="News Gothic Std" pitchFamily="34" charset="0"/>
              </a:rPr>
              <a:t>Maximice sus ahorros</a:t>
            </a:r>
          </a:p>
          <a:p>
            <a:pPr marL="457200">
              <a:spcBef>
                <a:spcPts val="200"/>
              </a:spcBef>
              <a:spcAft>
                <a:spcPts val="200"/>
              </a:spcAft>
              <a:buFontTx/>
              <a:buBlip>
                <a:blip r:embed="rId4"/>
              </a:buBlip>
            </a:pPr>
            <a:r>
              <a:rPr lang="es-ES_tradnl" sz="1800" dirty="0" smtClean="0">
                <a:solidFill>
                  <a:schemeClr val="tx1">
                    <a:lumMod val="75000"/>
                    <a:lumOff val="25000"/>
                  </a:schemeClr>
                </a:solidFill>
                <a:latin typeface="News Gothic Std" pitchFamily="34" charset="0"/>
              </a:rPr>
              <a:t>Pregunte por descuentos por muestras</a:t>
            </a:r>
          </a:p>
          <a:p>
            <a:pPr marL="457200">
              <a:spcBef>
                <a:spcPts val="200"/>
              </a:spcBef>
              <a:spcAft>
                <a:spcPts val="200"/>
              </a:spcAft>
              <a:buFontTx/>
              <a:buBlip>
                <a:blip r:embed="rId4"/>
              </a:buBlip>
            </a:pPr>
            <a:r>
              <a:rPr lang="es-ES_tradnl" sz="1800" dirty="0" smtClean="0">
                <a:solidFill>
                  <a:schemeClr val="tx1">
                    <a:lumMod val="75000"/>
                    <a:lumOff val="25000"/>
                  </a:schemeClr>
                </a:solidFill>
                <a:latin typeface="News Gothic Std" pitchFamily="34" charset="0"/>
              </a:rPr>
              <a:t>Considere los </a:t>
            </a:r>
            <a:br>
              <a:rPr lang="es-ES_tradnl" sz="1800" dirty="0" smtClean="0">
                <a:solidFill>
                  <a:schemeClr val="tx1">
                    <a:lumMod val="75000"/>
                    <a:lumOff val="25000"/>
                  </a:schemeClr>
                </a:solidFill>
                <a:latin typeface="News Gothic Std" pitchFamily="34" charset="0"/>
              </a:rPr>
            </a:br>
            <a:r>
              <a:rPr lang="es-ES_tradnl" sz="1800" dirty="0" smtClean="0">
                <a:solidFill>
                  <a:schemeClr val="tx1">
                    <a:lumMod val="75000"/>
                    <a:lumOff val="25000"/>
                  </a:schemeClr>
                </a:solidFill>
                <a:latin typeface="News Gothic Std" pitchFamily="34" charset="0"/>
              </a:rPr>
              <a:t>outlets</a:t>
            </a:r>
          </a:p>
          <a:p>
            <a:pPr>
              <a:spcBef>
                <a:spcPts val="300"/>
              </a:spcBef>
              <a:spcAft>
                <a:spcPts val="300"/>
              </a:spcAft>
              <a:buFontTx/>
              <a:buBlip>
                <a:blip r:embed="rId4"/>
              </a:buBlip>
            </a:pPr>
            <a:endParaRPr lang="es-ES_tradnl" dirty="0" smtClean="0">
              <a:solidFill>
                <a:schemeClr val="tx1">
                  <a:lumMod val="75000"/>
                  <a:lumOff val="25000"/>
                </a:schemeClr>
              </a:solidFill>
              <a:latin typeface="News Gothic Std" pitchFamily="34" charset="0"/>
            </a:endParaRPr>
          </a:p>
          <a:p>
            <a:pPr marL="0" indent="0">
              <a:buFontTx/>
              <a:buNone/>
            </a:pPr>
            <a:endParaRPr lang="es-ES_tradnl" dirty="0"/>
          </a:p>
        </p:txBody>
      </p:sp>
      <p:sp>
        <p:nvSpPr>
          <p:cNvPr id="9" name="Slide Number Placeholder 3"/>
          <p:cNvSpPr txBox="1">
            <a:spLocks/>
          </p:cNvSpPr>
          <p:nvPr/>
        </p:nvSpPr>
        <p:spPr>
          <a:xfrm>
            <a:off x="-228600" y="6553200"/>
            <a:ext cx="137160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4320"/>
            <a:fld id="{D1B90812-0B77-449E-AACC-F8C52DA348E8}" type="slidenum">
              <a:rPr lang="en-US" sz="1200" smtClean="0">
                <a:latin typeface="News Gothic Std" pitchFamily="34" charset="0"/>
              </a:rPr>
              <a:pPr marL="274320"/>
              <a:t>23</a:t>
            </a:fld>
            <a:endParaRPr lang="en-US" sz="1200" dirty="0">
              <a:latin typeface="News Gothic Std" pitchFamily="34" charset="0"/>
            </a:endParaRPr>
          </a:p>
        </p:txBody>
      </p:sp>
    </p:spTree>
    <p:extLst>
      <p:ext uri="{BB962C8B-B14F-4D97-AF65-F5344CB8AC3E}">
        <p14:creationId xmlns:p14="http://schemas.microsoft.com/office/powerpoint/2010/main" val="17038022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751263" y="3646488"/>
            <a:ext cx="1641475" cy="725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Rectangle 2"/>
          <p:cNvSpPr txBox="1">
            <a:spLocks noChangeArrowheads="1"/>
          </p:cNvSpPr>
          <p:nvPr/>
        </p:nvSpPr>
        <p:spPr bwMode="auto">
          <a:xfrm>
            <a:off x="0" y="2520950"/>
            <a:ext cx="9144000" cy="52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50000"/>
              </a:spcBef>
              <a:spcAft>
                <a:spcPct val="0"/>
              </a:spcAft>
              <a:defRPr sz="2000">
                <a:solidFill>
                  <a:schemeClr val="tx1"/>
                </a:solidFill>
                <a:latin typeface="Arial" charset="0"/>
              </a:defRPr>
            </a:lvl6pPr>
            <a:lvl7pPr marL="2971800" indent="-228600" eaLnBrk="0" fontAlgn="base" hangingPunct="0">
              <a:spcBef>
                <a:spcPct val="50000"/>
              </a:spcBef>
              <a:spcAft>
                <a:spcPct val="0"/>
              </a:spcAft>
              <a:defRPr sz="2000">
                <a:solidFill>
                  <a:schemeClr val="tx1"/>
                </a:solidFill>
                <a:latin typeface="Arial" charset="0"/>
              </a:defRPr>
            </a:lvl7pPr>
            <a:lvl8pPr marL="3429000" indent="-228600" eaLnBrk="0" fontAlgn="base" hangingPunct="0">
              <a:spcBef>
                <a:spcPct val="50000"/>
              </a:spcBef>
              <a:spcAft>
                <a:spcPct val="0"/>
              </a:spcAft>
              <a:defRPr sz="2000">
                <a:solidFill>
                  <a:schemeClr val="tx1"/>
                </a:solidFill>
                <a:latin typeface="Arial" charset="0"/>
              </a:defRPr>
            </a:lvl8pPr>
            <a:lvl9pPr marL="3886200" indent="-228600" eaLnBrk="0" fontAlgn="base" hangingPunct="0">
              <a:spcBef>
                <a:spcPct val="50000"/>
              </a:spcBef>
              <a:spcAft>
                <a:spcPct val="0"/>
              </a:spcAft>
              <a:defRPr sz="2000">
                <a:solidFill>
                  <a:schemeClr val="tx1"/>
                </a:solidFill>
                <a:latin typeface="Arial" charset="0"/>
              </a:defRPr>
            </a:lvl9pPr>
          </a:lstStyle>
          <a:p>
            <a:pPr algn="ctr" eaLnBrk="1" hangingPunct="1">
              <a:lnSpc>
                <a:spcPct val="90000"/>
              </a:lnSpc>
              <a:spcBef>
                <a:spcPct val="0"/>
              </a:spcBef>
              <a:defRPr/>
            </a:pPr>
            <a:r>
              <a:rPr lang="en-US" sz="2800" b="1" cap="all" dirty="0" smtClean="0">
                <a:solidFill>
                  <a:schemeClr val="tx2"/>
                </a:solidFill>
                <a:latin typeface="News Gothic Std" pitchFamily="34" charset="0"/>
                <a:cs typeface="Arial" charset="0"/>
              </a:rPr>
              <a:t>Hidden Slide: </a:t>
            </a:r>
            <a:br>
              <a:rPr lang="en-US" sz="2800" b="1" cap="all" dirty="0" smtClean="0">
                <a:solidFill>
                  <a:schemeClr val="tx2"/>
                </a:solidFill>
                <a:latin typeface="News Gothic Std" pitchFamily="34" charset="0"/>
                <a:cs typeface="Arial" charset="0"/>
              </a:rPr>
            </a:br>
            <a:r>
              <a:rPr lang="en-US" sz="2400" dirty="0" smtClean="0">
                <a:solidFill>
                  <a:schemeClr val="tx2"/>
                </a:solidFill>
                <a:latin typeface="News Gothic Std" pitchFamily="34" charset="0"/>
                <a:cs typeface="Arial" charset="0"/>
              </a:rPr>
              <a:t>Bargain Hunting, </a:t>
            </a:r>
            <a:r>
              <a:rPr lang="en-US" sz="1800" dirty="0" smtClean="0">
                <a:solidFill>
                  <a:schemeClr val="tx2"/>
                </a:solidFill>
                <a:latin typeface="News Gothic Std" pitchFamily="34" charset="0"/>
                <a:cs typeface="Arial" charset="0"/>
              </a:rPr>
              <a:t>continued</a:t>
            </a:r>
          </a:p>
        </p:txBody>
      </p:sp>
      <p:cxnSp>
        <p:nvCxnSpPr>
          <p:cNvPr id="19" name="Straight Connector 18"/>
          <p:cNvCxnSpPr/>
          <p:nvPr/>
        </p:nvCxnSpPr>
        <p:spPr bwMode="auto">
          <a:xfrm flipV="1">
            <a:off x="3751263" y="3549650"/>
            <a:ext cx="1760537" cy="822325"/>
          </a:xfrm>
          <a:prstGeom prst="line">
            <a:avLst/>
          </a:prstGeom>
          <a:ln w="76200">
            <a:solidFill>
              <a:schemeClr val="accent6"/>
            </a:solidFill>
            <a:headEnd type="none" w="med" len="med"/>
            <a:tailEnd type="none" w="med" len="med"/>
          </a:ln>
          <a:extLst/>
        </p:spPr>
        <p:style>
          <a:lnRef idx="3">
            <a:schemeClr val="accent5"/>
          </a:lnRef>
          <a:fillRef idx="0">
            <a:schemeClr val="accent5"/>
          </a:fillRef>
          <a:effectRef idx="2">
            <a:schemeClr val="accent5"/>
          </a:effectRef>
          <a:fontRef idx="minor">
            <a:schemeClr val="tx1"/>
          </a:fontRef>
        </p:style>
      </p:cxnSp>
      <p:sp>
        <p:nvSpPr>
          <p:cNvPr id="5" name="Slide Number Placeholder 3"/>
          <p:cNvSpPr txBox="1">
            <a:spLocks/>
          </p:cNvSpPr>
          <p:nvPr/>
        </p:nvSpPr>
        <p:spPr>
          <a:xfrm>
            <a:off x="-228600" y="6553200"/>
            <a:ext cx="137160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4320"/>
            <a:fld id="{D1B90812-0B77-449E-AACC-F8C52DA348E8}" type="slidenum">
              <a:rPr lang="en-US" sz="1200" smtClean="0">
                <a:latin typeface="News Gothic Std" pitchFamily="34" charset="0"/>
              </a:rPr>
              <a:pPr marL="274320"/>
              <a:t>24</a:t>
            </a:fld>
            <a:endParaRPr lang="en-US" sz="1200" dirty="0">
              <a:latin typeface="News Gothic Std" pitchFamily="34" charset="0"/>
            </a:endParaRPr>
          </a:p>
        </p:txBody>
      </p:sp>
    </p:spTree>
    <p:extLst>
      <p:ext uri="{BB962C8B-B14F-4D97-AF65-F5344CB8AC3E}">
        <p14:creationId xmlns:p14="http://schemas.microsoft.com/office/powerpoint/2010/main" val="28204523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3" cstate="print">
            <a:extLst>
              <a:ext uri="{28A0092B-C50C-407E-A947-70E740481C1C}">
                <a14:useLocalDpi xmlns:a14="http://schemas.microsoft.com/office/drawing/2010/main"/>
              </a:ext>
            </a:extLst>
          </a:blip>
          <a:srcRect r="16030"/>
          <a:stretch/>
        </p:blipFill>
        <p:spPr>
          <a:xfrm>
            <a:off x="1731" y="301"/>
            <a:ext cx="5179870" cy="6781499"/>
          </a:xfrm>
          <a:prstGeom prst="rect">
            <a:avLst/>
          </a:prstGeom>
        </p:spPr>
      </p:pic>
      <p:sp>
        <p:nvSpPr>
          <p:cNvPr id="6" name="Text Placeholder 10"/>
          <p:cNvSpPr>
            <a:spLocks noGrp="1"/>
          </p:cNvSpPr>
          <p:nvPr>
            <p:ph type="body" sz="quarter" idx="10"/>
          </p:nvPr>
        </p:nvSpPr>
        <p:spPr>
          <a:xfrm>
            <a:off x="5435869" y="666750"/>
            <a:ext cx="3708131" cy="857250"/>
          </a:xfrm>
        </p:spPr>
        <p:txBody>
          <a:bodyPr/>
          <a:lstStyle/>
          <a:p>
            <a:r>
              <a:rPr lang="en-US" dirty="0" smtClean="0">
                <a:latin typeface="News Gothic Std" pitchFamily="34" charset="0"/>
              </a:rPr>
              <a:t>ENTENDIENDO LOS REPORTES DE CRÉDITO</a:t>
            </a:r>
            <a:endParaRPr lang="en-US" dirty="0"/>
          </a:p>
        </p:txBody>
      </p:sp>
      <p:sp>
        <p:nvSpPr>
          <p:cNvPr id="13" name="Rectangle 12"/>
          <p:cNvSpPr/>
          <p:nvPr/>
        </p:nvSpPr>
        <p:spPr>
          <a:xfrm rot="16200000">
            <a:off x="2716135" y="3374673"/>
            <a:ext cx="4964991" cy="45720"/>
          </a:xfrm>
          <a:prstGeom prst="rect">
            <a:avLst/>
          </a:prstGeom>
          <a:solidFill>
            <a:schemeClr val="tx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schemeClr val="accent2">
                  <a:lumMod val="20000"/>
                  <a:lumOff val="80000"/>
                </a:schemeClr>
              </a:solidFill>
            </a:endParaRPr>
          </a:p>
        </p:txBody>
      </p:sp>
      <p:sp>
        <p:nvSpPr>
          <p:cNvPr id="14" name="Oval 13"/>
          <p:cNvSpPr/>
          <p:nvPr/>
        </p:nvSpPr>
        <p:spPr>
          <a:xfrm>
            <a:off x="5029200" y="586039"/>
            <a:ext cx="329001" cy="329001"/>
          </a:xfrm>
          <a:prstGeom prst="ellipse">
            <a:avLst/>
          </a:prstGeom>
          <a:solidFill>
            <a:schemeClr val="accent1"/>
          </a:solid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5098101" y="3733800"/>
            <a:ext cx="180339" cy="180339"/>
          </a:xfrm>
          <a:prstGeom prst="ellipse">
            <a:avLst/>
          </a:prstGeom>
          <a:solidFill>
            <a:schemeClr val="accent2">
              <a:lumMod val="60000"/>
              <a:lumOff val="40000"/>
            </a:schemeClr>
          </a:solidFill>
          <a:ln w="571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5098102" y="2181861"/>
            <a:ext cx="180339" cy="180339"/>
          </a:xfrm>
          <a:prstGeom prst="ellipse">
            <a:avLst/>
          </a:prstGeom>
          <a:solidFill>
            <a:schemeClr val="accent3">
              <a:lumMod val="60000"/>
              <a:lumOff val="40000"/>
            </a:schemeClr>
          </a:solidFill>
          <a:ln w="5715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p:nvSpPr>
        <p:spPr>
          <a:xfrm>
            <a:off x="5108460" y="5389945"/>
            <a:ext cx="180339" cy="180339"/>
          </a:xfrm>
          <a:prstGeom prst="ellipse">
            <a:avLst/>
          </a:prstGeom>
          <a:solidFill>
            <a:schemeClr val="accent4"/>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3"/>
          <p:cNvSpPr txBox="1">
            <a:spLocks/>
          </p:cNvSpPr>
          <p:nvPr/>
        </p:nvSpPr>
        <p:spPr>
          <a:xfrm>
            <a:off x="-228600" y="6553200"/>
            <a:ext cx="137160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4320"/>
            <a:fld id="{D1B90812-0B77-449E-AACC-F8C52DA348E8}" type="slidenum">
              <a:rPr lang="en-US" sz="1200" smtClean="0">
                <a:latin typeface="News Gothic Std" pitchFamily="34" charset="0"/>
              </a:rPr>
              <a:pPr marL="274320"/>
              <a:t>25</a:t>
            </a:fld>
            <a:endParaRPr lang="en-US" sz="1200" dirty="0">
              <a:latin typeface="News Gothic Std" pitchFamily="34" charset="0"/>
            </a:endParaRPr>
          </a:p>
        </p:txBody>
      </p:sp>
    </p:spTree>
    <p:extLst>
      <p:ext uri="{BB962C8B-B14F-4D97-AF65-F5344CB8AC3E}">
        <p14:creationId xmlns:p14="http://schemas.microsoft.com/office/powerpoint/2010/main" val="6713873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a:xfrm>
            <a:off x="0" y="-113382"/>
            <a:ext cx="3734815" cy="6895182"/>
          </a:xfrm>
          <a:prstGeom prst="rect">
            <a:avLst/>
          </a:prstGeom>
        </p:spPr>
      </p:pic>
      <p:sp>
        <p:nvSpPr>
          <p:cNvPr id="6" name="Text Placeholder 5"/>
          <p:cNvSpPr>
            <a:spLocks noGrp="1"/>
          </p:cNvSpPr>
          <p:nvPr>
            <p:ph type="body" sz="quarter" idx="10"/>
          </p:nvPr>
        </p:nvSpPr>
        <p:spPr>
          <a:xfrm>
            <a:off x="2438400" y="2133600"/>
            <a:ext cx="7391400" cy="1828800"/>
          </a:xfrm>
        </p:spPr>
        <p:txBody>
          <a:bodyPr/>
          <a:lstStyle/>
          <a:p>
            <a:r>
              <a:rPr lang="es-ES_tradnl" sz="11000" b="1" dirty="0" smtClean="0">
                <a:solidFill>
                  <a:schemeClr val="accent3"/>
                </a:solidFill>
                <a:latin typeface="News Gothic Std" pitchFamily="34" charset="0"/>
              </a:rPr>
              <a:t>Infórmese</a:t>
            </a:r>
            <a:endParaRPr lang="es-ES_tradnl" sz="11000" b="1" dirty="0">
              <a:solidFill>
                <a:schemeClr val="accent3"/>
              </a:solidFill>
              <a:latin typeface="News Gothic Std" pitchFamily="34" charset="0"/>
            </a:endParaRPr>
          </a:p>
        </p:txBody>
      </p:sp>
      <p:sp>
        <p:nvSpPr>
          <p:cNvPr id="5" name="Slide Number Placeholder 3"/>
          <p:cNvSpPr txBox="1">
            <a:spLocks/>
          </p:cNvSpPr>
          <p:nvPr/>
        </p:nvSpPr>
        <p:spPr>
          <a:xfrm>
            <a:off x="-228600" y="6553200"/>
            <a:ext cx="137160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4320"/>
            <a:fld id="{D1B90812-0B77-449E-AACC-F8C52DA348E8}" type="slidenum">
              <a:rPr lang="en-US" sz="1200" smtClean="0">
                <a:latin typeface="News Gothic Std" pitchFamily="34" charset="0"/>
              </a:rPr>
              <a:pPr marL="274320"/>
              <a:t>26</a:t>
            </a:fld>
            <a:endParaRPr lang="en-US" sz="1200" dirty="0">
              <a:latin typeface="News Gothic Std" pitchFamily="34" charset="0"/>
            </a:endParaRPr>
          </a:p>
        </p:txBody>
      </p:sp>
    </p:spTree>
    <p:extLst>
      <p:ext uri="{BB962C8B-B14F-4D97-AF65-F5344CB8AC3E}">
        <p14:creationId xmlns:p14="http://schemas.microsoft.com/office/powerpoint/2010/main" val="35962320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24645" y="76357"/>
            <a:ext cx="6318343" cy="6791811"/>
          </a:xfrm>
          <a:prstGeom prst="rect">
            <a:avLst/>
          </a:prstGeom>
        </p:spPr>
      </p:pic>
      <p:sp>
        <p:nvSpPr>
          <p:cNvPr id="29" name="Text Placeholder 10"/>
          <p:cNvSpPr>
            <a:spLocks noGrp="1"/>
          </p:cNvSpPr>
          <p:nvPr>
            <p:ph type="body" sz="quarter" idx="10"/>
          </p:nvPr>
        </p:nvSpPr>
        <p:spPr>
          <a:xfrm>
            <a:off x="6934201" y="514349"/>
            <a:ext cx="2286000" cy="4133851"/>
          </a:xfrm>
        </p:spPr>
        <p:txBody>
          <a:bodyPr/>
          <a:lstStyle/>
          <a:p>
            <a:r>
              <a:rPr lang="en-US" sz="2800" dirty="0" smtClean="0">
                <a:latin typeface="News Gothic Std" pitchFamily="34" charset="0"/>
              </a:rPr>
              <a:t>¿QUÉ CONTIENE</a:t>
            </a:r>
          </a:p>
          <a:p>
            <a:r>
              <a:rPr lang="en-US" sz="2800" dirty="0" smtClean="0">
                <a:latin typeface="News Gothic Std" pitchFamily="34" charset="0"/>
              </a:rPr>
              <a:t>UN REPORTE DE CRÉDITO?</a:t>
            </a:r>
            <a:endParaRPr lang="en-US" sz="2800" dirty="0">
              <a:latin typeface="News Gothic Std" pitchFamily="34" charset="0"/>
            </a:endParaRPr>
          </a:p>
          <a:p>
            <a:endParaRPr lang="en-US" dirty="0"/>
          </a:p>
        </p:txBody>
      </p:sp>
      <p:sp>
        <p:nvSpPr>
          <p:cNvPr id="30" name="Rectangle 29"/>
          <p:cNvSpPr/>
          <p:nvPr/>
        </p:nvSpPr>
        <p:spPr>
          <a:xfrm rot="16200000">
            <a:off x="4260235" y="3374674"/>
            <a:ext cx="4964991" cy="45720"/>
          </a:xfrm>
          <a:prstGeom prst="rect">
            <a:avLst/>
          </a:prstGeom>
          <a:solidFill>
            <a:schemeClr val="tx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schemeClr val="accent2">
                  <a:lumMod val="20000"/>
                  <a:lumOff val="80000"/>
                </a:schemeClr>
              </a:solidFill>
            </a:endParaRPr>
          </a:p>
        </p:txBody>
      </p:sp>
      <p:sp>
        <p:nvSpPr>
          <p:cNvPr id="31" name="Oval 30"/>
          <p:cNvSpPr/>
          <p:nvPr/>
        </p:nvSpPr>
        <p:spPr>
          <a:xfrm>
            <a:off x="6573300" y="586040"/>
            <a:ext cx="329001" cy="329001"/>
          </a:xfrm>
          <a:prstGeom prst="ellipse">
            <a:avLst/>
          </a:prstGeom>
          <a:solidFill>
            <a:schemeClr val="accent1"/>
          </a:solid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p:cNvSpPr/>
          <p:nvPr/>
        </p:nvSpPr>
        <p:spPr>
          <a:xfrm>
            <a:off x="6642201" y="3733801"/>
            <a:ext cx="180339" cy="180339"/>
          </a:xfrm>
          <a:prstGeom prst="ellipse">
            <a:avLst/>
          </a:prstGeom>
          <a:solidFill>
            <a:schemeClr val="accent2">
              <a:lumMod val="60000"/>
              <a:lumOff val="40000"/>
            </a:schemeClr>
          </a:solidFill>
          <a:ln w="571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p:cNvSpPr/>
          <p:nvPr/>
        </p:nvSpPr>
        <p:spPr>
          <a:xfrm>
            <a:off x="6642202" y="2181862"/>
            <a:ext cx="180339" cy="180339"/>
          </a:xfrm>
          <a:prstGeom prst="ellipse">
            <a:avLst/>
          </a:prstGeom>
          <a:solidFill>
            <a:schemeClr val="accent3">
              <a:lumMod val="60000"/>
              <a:lumOff val="40000"/>
            </a:schemeClr>
          </a:solidFill>
          <a:ln w="5715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p:cNvSpPr/>
          <p:nvPr/>
        </p:nvSpPr>
        <p:spPr>
          <a:xfrm>
            <a:off x="6652560" y="5389946"/>
            <a:ext cx="180339" cy="180339"/>
          </a:xfrm>
          <a:prstGeom prst="ellipse">
            <a:avLst/>
          </a:prstGeom>
          <a:solidFill>
            <a:schemeClr val="accent4"/>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Slide Number Placeholder 3"/>
          <p:cNvSpPr txBox="1">
            <a:spLocks/>
          </p:cNvSpPr>
          <p:nvPr/>
        </p:nvSpPr>
        <p:spPr>
          <a:xfrm>
            <a:off x="-228600" y="6553200"/>
            <a:ext cx="137160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4320"/>
            <a:fld id="{D1B90812-0B77-449E-AACC-F8C52DA348E8}" type="slidenum">
              <a:rPr lang="en-US" sz="1200" smtClean="0">
                <a:latin typeface="News Gothic Std" pitchFamily="34" charset="0"/>
              </a:rPr>
              <a:pPr marL="274320"/>
              <a:t>27</a:t>
            </a:fld>
            <a:endParaRPr lang="en-US" sz="1200" dirty="0">
              <a:latin typeface="News Gothic Std" pitchFamily="34" charset="0"/>
            </a:endParaRPr>
          </a:p>
        </p:txBody>
      </p:sp>
    </p:spTree>
    <p:extLst>
      <p:ext uri="{BB962C8B-B14F-4D97-AF65-F5344CB8AC3E}">
        <p14:creationId xmlns:p14="http://schemas.microsoft.com/office/powerpoint/2010/main" val="22209937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57200" y="293058"/>
            <a:ext cx="8229600" cy="523876"/>
          </a:xfrm>
        </p:spPr>
        <p:txBody>
          <a:bodyPr/>
          <a:lstStyle/>
          <a:p>
            <a:r>
              <a:rPr lang="en-US" dirty="0" smtClean="0">
                <a:latin typeface="News Gothic Std" pitchFamily="34" charset="0"/>
              </a:rPr>
              <a:t>PUNTAJES DE CRÉDITO</a:t>
            </a:r>
            <a:endParaRPr lang="en-US" dirty="0">
              <a:latin typeface="News Gothic Std" pitchFamily="34" charset="0"/>
            </a:endParaRPr>
          </a:p>
        </p:txBody>
      </p:sp>
      <p:sp>
        <p:nvSpPr>
          <p:cNvPr id="5" name="Text Placeholder 4"/>
          <p:cNvSpPr>
            <a:spLocks noGrp="1"/>
          </p:cNvSpPr>
          <p:nvPr>
            <p:ph type="body" sz="quarter" idx="11"/>
          </p:nvPr>
        </p:nvSpPr>
        <p:spPr>
          <a:xfrm>
            <a:off x="478466" y="1032024"/>
            <a:ext cx="8248650" cy="523875"/>
          </a:xfrm>
        </p:spPr>
        <p:txBody>
          <a:bodyPr/>
          <a:lstStyle/>
          <a:p>
            <a:r>
              <a:rPr lang="es-ES_tradnl" sz="2400" dirty="0" smtClean="0">
                <a:latin typeface="News Gothic Std" pitchFamily="34" charset="0"/>
              </a:rPr>
              <a:t>¿Qué tan riesgoso es ofrecerle crédito?</a:t>
            </a:r>
            <a:endParaRPr lang="es-ES_tradnl" sz="2400" dirty="0">
              <a:latin typeface="News Gothic Std" pitchFamily="34" charset="0"/>
            </a:endParaRPr>
          </a:p>
        </p:txBody>
      </p:sp>
      <p:sp>
        <p:nvSpPr>
          <p:cNvPr id="10" name="Rectangle 9"/>
          <p:cNvSpPr/>
          <p:nvPr/>
        </p:nvSpPr>
        <p:spPr>
          <a:xfrm>
            <a:off x="530664" y="2121037"/>
            <a:ext cx="8308536" cy="890967"/>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15189" y="1981200"/>
            <a:ext cx="2057400" cy="1393340"/>
          </a:xfrm>
          <a:prstGeom prst="rect">
            <a:avLst/>
          </a:prstGeom>
        </p:spPr>
      </p:pic>
      <p:sp>
        <p:nvSpPr>
          <p:cNvPr id="15" name="Text Placeholder 4"/>
          <p:cNvSpPr>
            <a:spLocks noGrp="1"/>
          </p:cNvSpPr>
          <p:nvPr>
            <p:ph type="body" sz="quarter" idx="11"/>
          </p:nvPr>
        </p:nvSpPr>
        <p:spPr>
          <a:xfrm>
            <a:off x="2234488" y="3275337"/>
            <a:ext cx="813511" cy="735013"/>
          </a:xfrm>
        </p:spPr>
        <p:txBody>
          <a:bodyPr/>
          <a:lstStyle/>
          <a:p>
            <a:r>
              <a:rPr lang="en-US" sz="1600" b="1" dirty="0" smtClean="0">
                <a:solidFill>
                  <a:schemeClr val="bg2"/>
                </a:solidFill>
                <a:latin typeface="News Gothic Std" pitchFamily="34" charset="0"/>
              </a:rPr>
              <a:t>300</a:t>
            </a:r>
            <a:endParaRPr lang="en-US" sz="1600" b="1" dirty="0">
              <a:solidFill>
                <a:schemeClr val="bg2"/>
              </a:solidFill>
              <a:latin typeface="News Gothic Std" pitchFamily="34" charset="0"/>
            </a:endParaRPr>
          </a:p>
        </p:txBody>
      </p:sp>
      <p:cxnSp>
        <p:nvCxnSpPr>
          <p:cNvPr id="13" name="Straight Connector 12"/>
          <p:cNvCxnSpPr/>
          <p:nvPr/>
        </p:nvCxnSpPr>
        <p:spPr>
          <a:xfrm>
            <a:off x="2522830" y="2121037"/>
            <a:ext cx="0" cy="1154301"/>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0" name="Text Placeholder 4"/>
          <p:cNvSpPr>
            <a:spLocks noGrp="1"/>
          </p:cNvSpPr>
          <p:nvPr>
            <p:ph type="body" sz="quarter" idx="11"/>
          </p:nvPr>
        </p:nvSpPr>
        <p:spPr>
          <a:xfrm>
            <a:off x="8246058" y="3275337"/>
            <a:ext cx="821741" cy="540563"/>
          </a:xfrm>
        </p:spPr>
        <p:txBody>
          <a:bodyPr/>
          <a:lstStyle/>
          <a:p>
            <a:r>
              <a:rPr lang="en-US" sz="1600" b="1" dirty="0" smtClean="0">
                <a:solidFill>
                  <a:schemeClr val="bg2"/>
                </a:solidFill>
                <a:latin typeface="News Gothic Std" pitchFamily="34" charset="0"/>
              </a:rPr>
              <a:t>850</a:t>
            </a:r>
            <a:endParaRPr lang="en-US" sz="1600" b="1" dirty="0">
              <a:solidFill>
                <a:schemeClr val="bg2"/>
              </a:solidFill>
              <a:latin typeface="News Gothic Std" pitchFamily="34" charset="0"/>
            </a:endParaRPr>
          </a:p>
        </p:txBody>
      </p:sp>
      <p:cxnSp>
        <p:nvCxnSpPr>
          <p:cNvPr id="21" name="Straight Connector 20"/>
          <p:cNvCxnSpPr/>
          <p:nvPr/>
        </p:nvCxnSpPr>
        <p:spPr>
          <a:xfrm>
            <a:off x="8534400" y="2121037"/>
            <a:ext cx="0" cy="1154301"/>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2" name="Text Placeholder 4"/>
          <p:cNvSpPr>
            <a:spLocks noGrp="1"/>
          </p:cNvSpPr>
          <p:nvPr>
            <p:ph type="body" sz="quarter" idx="11"/>
          </p:nvPr>
        </p:nvSpPr>
        <p:spPr>
          <a:xfrm>
            <a:off x="5198058" y="3275336"/>
            <a:ext cx="897941" cy="611177"/>
          </a:xfrm>
        </p:spPr>
        <p:txBody>
          <a:bodyPr/>
          <a:lstStyle/>
          <a:p>
            <a:r>
              <a:rPr lang="en-US" sz="1600" b="1" dirty="0" smtClean="0">
                <a:solidFill>
                  <a:schemeClr val="bg2"/>
                </a:solidFill>
                <a:latin typeface="News Gothic Std" pitchFamily="34" charset="0"/>
              </a:rPr>
              <a:t>600</a:t>
            </a:r>
            <a:endParaRPr lang="en-US" sz="1600" b="1" dirty="0">
              <a:solidFill>
                <a:schemeClr val="bg2"/>
              </a:solidFill>
              <a:latin typeface="News Gothic Std" pitchFamily="34" charset="0"/>
            </a:endParaRPr>
          </a:p>
        </p:txBody>
      </p:sp>
      <p:cxnSp>
        <p:nvCxnSpPr>
          <p:cNvPr id="23" name="Straight Connector 22"/>
          <p:cNvCxnSpPr/>
          <p:nvPr/>
        </p:nvCxnSpPr>
        <p:spPr>
          <a:xfrm>
            <a:off x="5486400" y="2121036"/>
            <a:ext cx="0" cy="1154301"/>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4" name="Text Placeholder 4"/>
          <p:cNvSpPr>
            <a:spLocks noGrp="1"/>
          </p:cNvSpPr>
          <p:nvPr>
            <p:ph type="body" sz="quarter" idx="11"/>
          </p:nvPr>
        </p:nvSpPr>
        <p:spPr>
          <a:xfrm>
            <a:off x="2886074" y="3275336"/>
            <a:ext cx="1304925" cy="839463"/>
          </a:xfrm>
        </p:spPr>
        <p:txBody>
          <a:bodyPr/>
          <a:lstStyle/>
          <a:p>
            <a:pPr algn="ctr"/>
            <a:r>
              <a:rPr lang="es-ES_tradnl" sz="1600" dirty="0" smtClean="0">
                <a:solidFill>
                  <a:schemeClr val="accent3"/>
                </a:solidFill>
                <a:latin typeface="News Gothic Std" pitchFamily="34" charset="0"/>
              </a:rPr>
              <a:t>Tome Acción</a:t>
            </a:r>
          </a:p>
        </p:txBody>
      </p:sp>
      <p:cxnSp>
        <p:nvCxnSpPr>
          <p:cNvPr id="25" name="Straight Connector 24"/>
          <p:cNvCxnSpPr/>
          <p:nvPr/>
        </p:nvCxnSpPr>
        <p:spPr>
          <a:xfrm>
            <a:off x="3505200" y="2121036"/>
            <a:ext cx="0" cy="89096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495800" y="2121037"/>
            <a:ext cx="0" cy="89096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494678" y="2119475"/>
            <a:ext cx="0" cy="89096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7543800" y="2119476"/>
            <a:ext cx="0" cy="89096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Text Placeholder 4"/>
          <p:cNvSpPr>
            <a:spLocks noGrp="1"/>
          </p:cNvSpPr>
          <p:nvPr>
            <p:ph type="body" sz="quarter" idx="11"/>
          </p:nvPr>
        </p:nvSpPr>
        <p:spPr>
          <a:xfrm>
            <a:off x="4724400" y="4704522"/>
            <a:ext cx="952500" cy="674500"/>
          </a:xfrm>
        </p:spPr>
        <p:txBody>
          <a:bodyPr/>
          <a:lstStyle/>
          <a:p>
            <a:pPr algn="ctr"/>
            <a:r>
              <a:rPr lang="es-ES_tradnl" sz="1600" dirty="0" smtClean="0">
                <a:solidFill>
                  <a:schemeClr val="accent3"/>
                </a:solidFill>
                <a:latin typeface="News Gothic Std" pitchFamily="34" charset="0"/>
              </a:rPr>
              <a:t>Poco</a:t>
            </a:r>
          </a:p>
          <a:p>
            <a:pPr algn="ctr"/>
            <a:endParaRPr lang="en-US" sz="1600" dirty="0">
              <a:solidFill>
                <a:schemeClr val="accent3"/>
              </a:solidFill>
              <a:latin typeface="News Gothic Std" pitchFamily="34" charset="0"/>
            </a:endParaRPr>
          </a:p>
        </p:txBody>
      </p:sp>
      <p:sp>
        <p:nvSpPr>
          <p:cNvPr id="32" name="Text Placeholder 4"/>
          <p:cNvSpPr>
            <a:spLocks noGrp="1"/>
          </p:cNvSpPr>
          <p:nvPr>
            <p:ph type="body" sz="quarter" idx="11"/>
          </p:nvPr>
        </p:nvSpPr>
        <p:spPr>
          <a:xfrm>
            <a:off x="6018428" y="3841186"/>
            <a:ext cx="991972" cy="1645214"/>
          </a:xfrm>
        </p:spPr>
        <p:txBody>
          <a:bodyPr/>
          <a:lstStyle/>
          <a:p>
            <a:pPr algn="ctr"/>
            <a:r>
              <a:rPr lang="es-ES_tradnl" sz="1600" dirty="0" smtClean="0">
                <a:solidFill>
                  <a:schemeClr val="accent3"/>
                </a:solidFill>
                <a:latin typeface="News Gothic Std" pitchFamily="34" charset="0"/>
              </a:rPr>
              <a:t>Muy Bueno</a:t>
            </a:r>
            <a:endParaRPr lang="es-ES_tradnl" sz="1600" dirty="0">
              <a:solidFill>
                <a:schemeClr val="accent3"/>
              </a:solidFill>
              <a:latin typeface="News Gothic Std" pitchFamily="34" charset="0"/>
            </a:endParaRPr>
          </a:p>
        </p:txBody>
      </p:sp>
      <p:sp>
        <p:nvSpPr>
          <p:cNvPr id="33" name="Text Placeholder 4"/>
          <p:cNvSpPr>
            <a:spLocks noGrp="1"/>
          </p:cNvSpPr>
          <p:nvPr>
            <p:ph type="body" sz="quarter" idx="11"/>
          </p:nvPr>
        </p:nvSpPr>
        <p:spPr>
          <a:xfrm>
            <a:off x="7010400" y="3873637"/>
            <a:ext cx="1143000" cy="1085264"/>
          </a:xfrm>
        </p:spPr>
        <p:txBody>
          <a:bodyPr/>
          <a:lstStyle/>
          <a:p>
            <a:pPr algn="ctr"/>
            <a:r>
              <a:rPr lang="es-ES_tradnl" sz="1600" dirty="0" smtClean="0">
                <a:solidFill>
                  <a:schemeClr val="accent3"/>
                </a:solidFill>
                <a:latin typeface="News Gothic Std" pitchFamily="34" charset="0"/>
              </a:rPr>
              <a:t>Excelente</a:t>
            </a:r>
          </a:p>
          <a:p>
            <a:pPr algn="ctr"/>
            <a:r>
              <a:rPr lang="en-US" sz="1600" dirty="0" smtClean="0">
                <a:solidFill>
                  <a:schemeClr val="accent3"/>
                </a:solidFill>
                <a:latin typeface="News Gothic Std" pitchFamily="34" charset="0"/>
              </a:rPr>
              <a:t/>
            </a:r>
            <a:br>
              <a:rPr lang="en-US" sz="1600" dirty="0" smtClean="0">
                <a:solidFill>
                  <a:schemeClr val="accent3"/>
                </a:solidFill>
                <a:latin typeface="News Gothic Std" pitchFamily="34" charset="0"/>
              </a:rPr>
            </a:br>
            <a:endParaRPr lang="en-US" sz="1600" dirty="0" smtClean="0">
              <a:solidFill>
                <a:schemeClr val="accent3"/>
              </a:solidFill>
              <a:latin typeface="News Gothic Std" pitchFamily="34" charset="0"/>
            </a:endParaRPr>
          </a:p>
          <a:p>
            <a:pPr algn="ctr"/>
            <a:endParaRPr lang="en-US" sz="1600" dirty="0">
              <a:solidFill>
                <a:schemeClr val="accent3"/>
              </a:solidFill>
              <a:latin typeface="News Gothic Std" pitchFamily="34" charset="0"/>
            </a:endParaRPr>
          </a:p>
        </p:txBody>
      </p:sp>
      <p:cxnSp>
        <p:nvCxnSpPr>
          <p:cNvPr id="34" name="Straight Connector 33"/>
          <p:cNvCxnSpPr>
            <a:endCxn id="33" idx="0"/>
          </p:cNvCxnSpPr>
          <p:nvPr/>
        </p:nvCxnSpPr>
        <p:spPr>
          <a:xfrm>
            <a:off x="7543802" y="3061802"/>
            <a:ext cx="38098" cy="811835"/>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7492440" y="2959082"/>
            <a:ext cx="102720" cy="102720"/>
          </a:xfrm>
          <a:prstGeom prst="ellipse">
            <a:avLst/>
          </a:prstGeom>
          <a:solidFill>
            <a:schemeClr val="accent1"/>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0" name="Straight Connector 39"/>
          <p:cNvCxnSpPr/>
          <p:nvPr/>
        </p:nvCxnSpPr>
        <p:spPr>
          <a:xfrm>
            <a:off x="6494678" y="3061801"/>
            <a:ext cx="0" cy="75410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6443318" y="2959081"/>
            <a:ext cx="102720" cy="102720"/>
          </a:xfrm>
          <a:prstGeom prst="ellipse">
            <a:avLst/>
          </a:prstGeom>
          <a:solidFill>
            <a:schemeClr val="accent1"/>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 Placeholder 4"/>
          <p:cNvSpPr>
            <a:spLocks noGrp="1"/>
          </p:cNvSpPr>
          <p:nvPr>
            <p:ph type="body" sz="quarter" idx="11"/>
          </p:nvPr>
        </p:nvSpPr>
        <p:spPr>
          <a:xfrm>
            <a:off x="5036092" y="5568501"/>
            <a:ext cx="1440908" cy="984089"/>
          </a:xfrm>
        </p:spPr>
        <p:txBody>
          <a:bodyPr/>
          <a:lstStyle/>
          <a:p>
            <a:pPr algn="ctr"/>
            <a:r>
              <a:rPr lang="es-ES_tradnl" sz="1600" dirty="0" smtClean="0">
                <a:solidFill>
                  <a:schemeClr val="accent3"/>
                </a:solidFill>
                <a:latin typeface="News Gothic Std" pitchFamily="34" charset="0"/>
              </a:rPr>
              <a:t>OK o moderado</a:t>
            </a:r>
          </a:p>
          <a:p>
            <a:pPr algn="ctr"/>
            <a:endParaRPr lang="es-ES_tradnl" sz="1600" dirty="0">
              <a:solidFill>
                <a:schemeClr val="accent3"/>
              </a:solidFill>
              <a:latin typeface="News Gothic Std" pitchFamily="34" charset="0"/>
            </a:endParaRPr>
          </a:p>
        </p:txBody>
      </p:sp>
      <p:cxnSp>
        <p:nvCxnSpPr>
          <p:cNvPr id="45" name="Straight Connector 44"/>
          <p:cNvCxnSpPr/>
          <p:nvPr/>
        </p:nvCxnSpPr>
        <p:spPr>
          <a:xfrm>
            <a:off x="5791200" y="3061802"/>
            <a:ext cx="0" cy="2506699"/>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46" name="Oval 45"/>
          <p:cNvSpPr/>
          <p:nvPr/>
        </p:nvSpPr>
        <p:spPr>
          <a:xfrm>
            <a:off x="5739840" y="2959082"/>
            <a:ext cx="102720" cy="102720"/>
          </a:xfrm>
          <a:prstGeom prst="ellipse">
            <a:avLst/>
          </a:prstGeom>
          <a:solidFill>
            <a:schemeClr val="accent1"/>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Placeholder 4"/>
          <p:cNvSpPr>
            <a:spLocks noGrp="1"/>
          </p:cNvSpPr>
          <p:nvPr>
            <p:ph type="body" sz="quarter" idx="11"/>
          </p:nvPr>
        </p:nvSpPr>
        <p:spPr>
          <a:xfrm>
            <a:off x="5576467" y="4894000"/>
            <a:ext cx="1205333" cy="897199"/>
          </a:xfrm>
        </p:spPr>
        <p:txBody>
          <a:bodyPr/>
          <a:lstStyle/>
          <a:p>
            <a:pPr algn="ctr"/>
            <a:r>
              <a:rPr lang="es-ES_tradnl" sz="1600" dirty="0" smtClean="0">
                <a:solidFill>
                  <a:schemeClr val="accent3"/>
                </a:solidFill>
                <a:latin typeface="News Gothic Std" pitchFamily="34" charset="0"/>
              </a:rPr>
              <a:t>Bueno</a:t>
            </a:r>
            <a:r>
              <a:rPr lang="en-US" sz="1600" dirty="0" smtClean="0">
                <a:solidFill>
                  <a:schemeClr val="accent3"/>
                </a:solidFill>
                <a:latin typeface="News Gothic Std" pitchFamily="34" charset="0"/>
              </a:rPr>
              <a:t/>
            </a:r>
            <a:br>
              <a:rPr lang="en-US" sz="1600" dirty="0" smtClean="0">
                <a:solidFill>
                  <a:schemeClr val="accent3"/>
                </a:solidFill>
                <a:latin typeface="News Gothic Std" pitchFamily="34" charset="0"/>
              </a:rPr>
            </a:br>
            <a:endParaRPr lang="en-US" sz="1600" dirty="0">
              <a:solidFill>
                <a:schemeClr val="accent3"/>
              </a:solidFill>
              <a:latin typeface="News Gothic Std" pitchFamily="34" charset="0"/>
            </a:endParaRPr>
          </a:p>
        </p:txBody>
      </p:sp>
      <p:cxnSp>
        <p:nvCxnSpPr>
          <p:cNvPr id="51" name="Straight Connector 50"/>
          <p:cNvCxnSpPr/>
          <p:nvPr/>
        </p:nvCxnSpPr>
        <p:spPr>
          <a:xfrm>
            <a:off x="6205117" y="3061802"/>
            <a:ext cx="0" cy="1897099"/>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52" name="Oval 51"/>
          <p:cNvSpPr/>
          <p:nvPr/>
        </p:nvSpPr>
        <p:spPr>
          <a:xfrm>
            <a:off x="6153757" y="2959082"/>
            <a:ext cx="102720" cy="102720"/>
          </a:xfrm>
          <a:prstGeom prst="ellipse">
            <a:avLst/>
          </a:prstGeom>
          <a:solidFill>
            <a:schemeClr val="accent1"/>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5" name="Straight Connector 54"/>
          <p:cNvCxnSpPr/>
          <p:nvPr/>
        </p:nvCxnSpPr>
        <p:spPr>
          <a:xfrm>
            <a:off x="5181600" y="3061192"/>
            <a:ext cx="0" cy="1650645"/>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56" name="Oval 55"/>
          <p:cNvSpPr/>
          <p:nvPr/>
        </p:nvSpPr>
        <p:spPr>
          <a:xfrm>
            <a:off x="5130240" y="2958472"/>
            <a:ext cx="102720" cy="102720"/>
          </a:xfrm>
          <a:prstGeom prst="ellipse">
            <a:avLst/>
          </a:prstGeom>
          <a:solidFill>
            <a:schemeClr val="accent1"/>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 Placeholder 4"/>
          <p:cNvSpPr>
            <a:spLocks noGrp="1"/>
          </p:cNvSpPr>
          <p:nvPr>
            <p:ph type="body" sz="quarter" idx="11"/>
          </p:nvPr>
        </p:nvSpPr>
        <p:spPr>
          <a:xfrm>
            <a:off x="4038600" y="4208459"/>
            <a:ext cx="952500" cy="674500"/>
          </a:xfrm>
        </p:spPr>
        <p:txBody>
          <a:bodyPr/>
          <a:lstStyle/>
          <a:p>
            <a:pPr algn="ctr"/>
            <a:r>
              <a:rPr lang="en-US" sz="1600" dirty="0" smtClean="0">
                <a:solidFill>
                  <a:schemeClr val="accent3"/>
                </a:solidFill>
                <a:latin typeface="News Gothic Std" pitchFamily="34" charset="0"/>
              </a:rPr>
              <a:t>Malo</a:t>
            </a:r>
          </a:p>
          <a:p>
            <a:pPr algn="ctr"/>
            <a:endParaRPr lang="en-US" sz="1600" dirty="0">
              <a:solidFill>
                <a:schemeClr val="accent3"/>
              </a:solidFill>
              <a:latin typeface="News Gothic Std" pitchFamily="34" charset="0"/>
            </a:endParaRPr>
          </a:p>
        </p:txBody>
      </p:sp>
      <p:cxnSp>
        <p:nvCxnSpPr>
          <p:cNvPr id="59" name="Straight Connector 58"/>
          <p:cNvCxnSpPr/>
          <p:nvPr/>
        </p:nvCxnSpPr>
        <p:spPr>
          <a:xfrm>
            <a:off x="4495800" y="3048314"/>
            <a:ext cx="0" cy="1130123"/>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60" name="Oval 59"/>
          <p:cNvSpPr/>
          <p:nvPr/>
        </p:nvSpPr>
        <p:spPr>
          <a:xfrm>
            <a:off x="4444440" y="2945594"/>
            <a:ext cx="102720" cy="102720"/>
          </a:xfrm>
          <a:prstGeom prst="ellipse">
            <a:avLst/>
          </a:prstGeom>
          <a:solidFill>
            <a:schemeClr val="accent1"/>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350870" y="6563833"/>
            <a:ext cx="2624886" cy="276999"/>
          </a:xfrm>
          <a:prstGeom prst="rect">
            <a:avLst/>
          </a:prstGeom>
        </p:spPr>
        <p:txBody>
          <a:bodyPr wrap="none">
            <a:spAutoFit/>
          </a:bodyPr>
          <a:lstStyle/>
          <a:p>
            <a:r>
              <a:rPr lang="en-US" sz="1200" dirty="0" smtClean="0">
                <a:solidFill>
                  <a:schemeClr val="accent4"/>
                </a:solidFill>
                <a:latin typeface="News Gothic Std" pitchFamily="34" charset="0"/>
              </a:rPr>
              <a:t>From FDIC’s Money Smart program</a:t>
            </a:r>
            <a:endParaRPr lang="en-US" sz="1200" dirty="0"/>
          </a:p>
        </p:txBody>
      </p:sp>
      <p:sp>
        <p:nvSpPr>
          <p:cNvPr id="37" name="Slide Number Placeholder 3"/>
          <p:cNvSpPr txBox="1">
            <a:spLocks/>
          </p:cNvSpPr>
          <p:nvPr/>
        </p:nvSpPr>
        <p:spPr>
          <a:xfrm>
            <a:off x="-228600" y="6553200"/>
            <a:ext cx="137160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4320"/>
            <a:fld id="{D1B90812-0B77-449E-AACC-F8C52DA348E8}" type="slidenum">
              <a:rPr lang="en-US" sz="1200" smtClean="0">
                <a:latin typeface="News Gothic Std" pitchFamily="34" charset="0"/>
              </a:rPr>
              <a:pPr marL="274320"/>
              <a:t>28</a:t>
            </a:fld>
            <a:endParaRPr lang="en-US" sz="1200" dirty="0">
              <a:latin typeface="News Gothic Std" pitchFamily="34" charset="0"/>
            </a:endParaRPr>
          </a:p>
        </p:txBody>
      </p:sp>
      <p:sp>
        <p:nvSpPr>
          <p:cNvPr id="38" name="Rectangle 37"/>
          <p:cNvSpPr/>
          <p:nvPr/>
        </p:nvSpPr>
        <p:spPr>
          <a:xfrm>
            <a:off x="-1" y="896470"/>
            <a:ext cx="5650901" cy="45719"/>
          </a:xfrm>
          <a:prstGeom prst="rect">
            <a:avLst/>
          </a:prstGeom>
          <a:solidFill>
            <a:schemeClr val="tx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schemeClr val="accent2">
                  <a:lumMod val="20000"/>
                  <a:lumOff val="80000"/>
                </a:schemeClr>
              </a:solidFill>
            </a:endParaRPr>
          </a:p>
        </p:txBody>
      </p:sp>
      <p:sp>
        <p:nvSpPr>
          <p:cNvPr id="39" name="Oval 38"/>
          <p:cNvSpPr/>
          <p:nvPr/>
        </p:nvSpPr>
        <p:spPr>
          <a:xfrm rot="5400000">
            <a:off x="5321899" y="749899"/>
            <a:ext cx="329001" cy="329001"/>
          </a:xfrm>
          <a:prstGeom prst="ellipse">
            <a:avLst/>
          </a:prstGeom>
          <a:solidFill>
            <a:schemeClr val="accent1"/>
          </a:solid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029712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57200" y="1076325"/>
            <a:ext cx="8248650" cy="523875"/>
          </a:xfrm>
        </p:spPr>
        <p:txBody>
          <a:bodyPr/>
          <a:lstStyle/>
          <a:p>
            <a:r>
              <a:rPr lang="es-ES_tradnl" sz="2400" dirty="0" smtClean="0">
                <a:solidFill>
                  <a:schemeClr val="tx1">
                    <a:lumMod val="75000"/>
                    <a:lumOff val="25000"/>
                  </a:schemeClr>
                </a:solidFill>
                <a:latin typeface="News Gothic Std" pitchFamily="34" charset="0"/>
              </a:rPr>
              <a:t>¿Qué determina un buen puntaje de crédito?</a:t>
            </a:r>
            <a:endParaRPr lang="es-ES_tradnl" sz="2400" dirty="0">
              <a:solidFill>
                <a:schemeClr val="tx1">
                  <a:lumMod val="75000"/>
                  <a:lumOff val="25000"/>
                </a:schemeClr>
              </a:solidFill>
              <a:latin typeface="News Gothic Std" pitchFamily="34" charset="0"/>
            </a:endParaRPr>
          </a:p>
        </p:txBody>
      </p:sp>
      <p:graphicFrame>
        <p:nvGraphicFramePr>
          <p:cNvPr id="6" name="Chart 5"/>
          <p:cNvGraphicFramePr/>
          <p:nvPr>
            <p:extLst>
              <p:ext uri="{D42A27DB-BD31-4B8C-83A1-F6EECF244321}">
                <p14:modId xmlns:p14="http://schemas.microsoft.com/office/powerpoint/2010/main" val="239078005"/>
              </p:ext>
            </p:extLst>
          </p:nvPr>
        </p:nvGraphicFramePr>
        <p:xfrm>
          <a:off x="1484380" y="1524000"/>
          <a:ext cx="60960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1" name="Rounded Rectangle 10"/>
          <p:cNvSpPr/>
          <p:nvPr/>
        </p:nvSpPr>
        <p:spPr>
          <a:xfrm>
            <a:off x="6858000" y="2865650"/>
            <a:ext cx="2438400" cy="1309589"/>
          </a:xfrm>
          <a:prstGeom prst="roundRect">
            <a:avLst/>
          </a:prstGeom>
          <a:solidFill>
            <a:schemeClr val="accent1">
              <a:lumMod val="40000"/>
              <a:lumOff val="60000"/>
              <a:alpha val="70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4"/>
          <p:cNvSpPr>
            <a:spLocks noGrp="1"/>
          </p:cNvSpPr>
          <p:nvPr>
            <p:ph type="body" sz="quarter" idx="11"/>
          </p:nvPr>
        </p:nvSpPr>
        <p:spPr>
          <a:xfrm>
            <a:off x="7024800" y="3268330"/>
            <a:ext cx="2119200" cy="770270"/>
          </a:xfrm>
        </p:spPr>
        <p:txBody>
          <a:bodyPr/>
          <a:lstStyle/>
          <a:p>
            <a:pPr algn="ctr"/>
            <a:r>
              <a:rPr lang="es-ES_tradnl" sz="1400" b="1" dirty="0" smtClean="0">
                <a:solidFill>
                  <a:schemeClr val="accent1">
                    <a:lumMod val="50000"/>
                  </a:schemeClr>
                </a:solidFill>
                <a:latin typeface="News Gothic Std" pitchFamily="34" charset="0"/>
              </a:rPr>
              <a:t>Historial de pagos en el pasado</a:t>
            </a:r>
            <a:endParaRPr lang="es-ES_tradnl" sz="1400" b="1" dirty="0">
              <a:solidFill>
                <a:schemeClr val="accent1">
                  <a:lumMod val="50000"/>
                </a:schemeClr>
              </a:solidFill>
              <a:latin typeface="News Gothic Std" pitchFamily="34" charset="0"/>
            </a:endParaRPr>
          </a:p>
        </p:txBody>
      </p:sp>
      <p:sp>
        <p:nvSpPr>
          <p:cNvPr id="12" name="Freeform 11"/>
          <p:cNvSpPr/>
          <p:nvPr/>
        </p:nvSpPr>
        <p:spPr>
          <a:xfrm>
            <a:off x="5769443" y="3513121"/>
            <a:ext cx="1295400" cy="226771"/>
          </a:xfrm>
          <a:custGeom>
            <a:avLst/>
            <a:gdLst>
              <a:gd name="connsiteX0" fmla="*/ 965606 w 965606"/>
              <a:gd name="connsiteY0" fmla="*/ 0 h 226771"/>
              <a:gd name="connsiteX1" fmla="*/ 0 w 965606"/>
              <a:gd name="connsiteY1" fmla="*/ 0 h 226771"/>
              <a:gd name="connsiteX2" fmla="*/ 0 w 965606"/>
              <a:gd name="connsiteY2" fmla="*/ 226771 h 226771"/>
            </a:gdLst>
            <a:ahLst/>
            <a:cxnLst>
              <a:cxn ang="0">
                <a:pos x="connsiteX0" y="connsiteY0"/>
              </a:cxn>
              <a:cxn ang="0">
                <a:pos x="connsiteX1" y="connsiteY1"/>
              </a:cxn>
              <a:cxn ang="0">
                <a:pos x="connsiteX2" y="connsiteY2"/>
              </a:cxn>
            </a:cxnLst>
            <a:rect l="l" t="t" r="r" b="b"/>
            <a:pathLst>
              <a:path w="965606" h="226771">
                <a:moveTo>
                  <a:pt x="965606" y="0"/>
                </a:moveTo>
                <a:lnTo>
                  <a:pt x="0" y="0"/>
                </a:lnTo>
                <a:lnTo>
                  <a:pt x="0" y="226771"/>
                </a:lnTo>
              </a:path>
            </a:pathLst>
          </a:custGeom>
          <a:ln w="222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6" name="Oval 15"/>
          <p:cNvSpPr/>
          <p:nvPr/>
        </p:nvSpPr>
        <p:spPr>
          <a:xfrm>
            <a:off x="7071246" y="3454446"/>
            <a:ext cx="102720" cy="102720"/>
          </a:xfrm>
          <a:prstGeom prst="ellipse">
            <a:avLst/>
          </a:prstGeom>
          <a:solidFill>
            <a:schemeClr val="accent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16"/>
          <p:cNvSpPr/>
          <p:nvPr/>
        </p:nvSpPr>
        <p:spPr>
          <a:xfrm>
            <a:off x="6172200" y="5117357"/>
            <a:ext cx="2401635" cy="1128222"/>
          </a:xfrm>
          <a:prstGeom prst="roundRect">
            <a:avLst/>
          </a:prstGeom>
          <a:solidFill>
            <a:schemeClr val="tx2">
              <a:alpha val="29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Placeholder 4"/>
          <p:cNvSpPr>
            <a:spLocks noGrp="1"/>
          </p:cNvSpPr>
          <p:nvPr>
            <p:ph type="body" sz="quarter" idx="11"/>
          </p:nvPr>
        </p:nvSpPr>
        <p:spPr>
          <a:xfrm>
            <a:off x="6493388" y="5448912"/>
            <a:ext cx="1888612" cy="647088"/>
          </a:xfrm>
        </p:spPr>
        <p:txBody>
          <a:bodyPr/>
          <a:lstStyle/>
          <a:p>
            <a:pPr algn="ctr"/>
            <a:r>
              <a:rPr lang="es-ES_tradnl" sz="1400" b="1" dirty="0" smtClean="0">
                <a:solidFill>
                  <a:schemeClr val="tx2">
                    <a:lumMod val="50000"/>
                  </a:schemeClr>
                </a:solidFill>
                <a:latin typeface="News Gothic Std" pitchFamily="34" charset="0"/>
              </a:rPr>
              <a:t>Deuda pendiente </a:t>
            </a:r>
            <a:endParaRPr lang="es-ES_tradnl" sz="1400" b="1" dirty="0">
              <a:solidFill>
                <a:schemeClr val="tx2">
                  <a:lumMod val="50000"/>
                </a:schemeClr>
              </a:solidFill>
              <a:latin typeface="News Gothic Std" pitchFamily="34" charset="0"/>
            </a:endParaRPr>
          </a:p>
        </p:txBody>
      </p:sp>
      <p:sp>
        <p:nvSpPr>
          <p:cNvPr id="20" name="Oval 19"/>
          <p:cNvSpPr/>
          <p:nvPr/>
        </p:nvSpPr>
        <p:spPr>
          <a:xfrm>
            <a:off x="6503867" y="5615478"/>
            <a:ext cx="102720" cy="102720"/>
          </a:xfrm>
          <a:prstGeom prst="ellipse">
            <a:avLst/>
          </a:prstGeom>
          <a:solidFill>
            <a:schemeClr val="tx2"/>
          </a:solidFill>
          <a:ln w="190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14"/>
          <p:cNvSpPr/>
          <p:nvPr/>
        </p:nvSpPr>
        <p:spPr>
          <a:xfrm>
            <a:off x="4510623" y="5396175"/>
            <a:ext cx="2004365" cy="285293"/>
          </a:xfrm>
          <a:custGeom>
            <a:avLst/>
            <a:gdLst>
              <a:gd name="connsiteX0" fmla="*/ 2004365 w 2004365"/>
              <a:gd name="connsiteY0" fmla="*/ 285293 h 285293"/>
              <a:gd name="connsiteX1" fmla="*/ 0 w 2004365"/>
              <a:gd name="connsiteY1" fmla="*/ 285293 h 285293"/>
              <a:gd name="connsiteX2" fmla="*/ 0 w 2004365"/>
              <a:gd name="connsiteY2" fmla="*/ 0 h 285293"/>
              <a:gd name="connsiteX3" fmla="*/ 0 w 2004365"/>
              <a:gd name="connsiteY3" fmla="*/ 0 h 285293"/>
            </a:gdLst>
            <a:ahLst/>
            <a:cxnLst>
              <a:cxn ang="0">
                <a:pos x="connsiteX0" y="connsiteY0"/>
              </a:cxn>
              <a:cxn ang="0">
                <a:pos x="connsiteX1" y="connsiteY1"/>
              </a:cxn>
              <a:cxn ang="0">
                <a:pos x="connsiteX2" y="connsiteY2"/>
              </a:cxn>
              <a:cxn ang="0">
                <a:pos x="connsiteX3" y="connsiteY3"/>
              </a:cxn>
            </a:cxnLst>
            <a:rect l="l" t="t" r="r" b="b"/>
            <a:pathLst>
              <a:path w="2004365" h="285293">
                <a:moveTo>
                  <a:pt x="2004365" y="285293"/>
                </a:moveTo>
                <a:lnTo>
                  <a:pt x="0" y="285293"/>
                </a:lnTo>
                <a:lnTo>
                  <a:pt x="0" y="0"/>
                </a:lnTo>
                <a:lnTo>
                  <a:pt x="0" y="0"/>
                </a:lnTo>
              </a:path>
            </a:pathLst>
          </a:custGeom>
          <a:ln w="22225">
            <a:solidFill>
              <a:schemeClr val="bg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tx2">
                  <a:lumMod val="50000"/>
                </a:schemeClr>
              </a:solidFill>
            </a:endParaRPr>
          </a:p>
        </p:txBody>
      </p:sp>
      <p:sp>
        <p:nvSpPr>
          <p:cNvPr id="23" name="Rounded Rectangle 22"/>
          <p:cNvSpPr/>
          <p:nvPr/>
        </p:nvSpPr>
        <p:spPr>
          <a:xfrm>
            <a:off x="136303" y="4765927"/>
            <a:ext cx="2264243" cy="1263249"/>
          </a:xfrm>
          <a:prstGeom prst="roundRect">
            <a:avLst/>
          </a:prstGeom>
          <a:solidFill>
            <a:schemeClr val="accent3">
              <a:lumMod val="20000"/>
              <a:lumOff val="80000"/>
              <a:alpha val="70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Placeholder 4"/>
          <p:cNvSpPr>
            <a:spLocks noGrp="1"/>
          </p:cNvSpPr>
          <p:nvPr>
            <p:ph type="body" sz="quarter" idx="11"/>
          </p:nvPr>
        </p:nvSpPr>
        <p:spPr>
          <a:xfrm>
            <a:off x="304800" y="5102348"/>
            <a:ext cx="1959443" cy="765052"/>
          </a:xfrm>
        </p:spPr>
        <p:txBody>
          <a:bodyPr/>
          <a:lstStyle/>
          <a:p>
            <a:pPr algn="ctr"/>
            <a:r>
              <a:rPr lang="es-ES_tradnl" sz="1400" b="1" dirty="0" smtClean="0">
                <a:solidFill>
                  <a:schemeClr val="accent3">
                    <a:lumMod val="50000"/>
                  </a:schemeClr>
                </a:solidFill>
                <a:latin typeface="News Gothic Std" pitchFamily="34" charset="0"/>
              </a:rPr>
              <a:t>Longitud de historial de crédito</a:t>
            </a:r>
            <a:endParaRPr lang="es-ES_tradnl" sz="1400" b="1" dirty="0">
              <a:solidFill>
                <a:schemeClr val="accent3">
                  <a:lumMod val="50000"/>
                </a:schemeClr>
              </a:solidFill>
              <a:latin typeface="News Gothic Std" pitchFamily="34" charset="0"/>
            </a:endParaRPr>
          </a:p>
        </p:txBody>
      </p:sp>
      <p:sp>
        <p:nvSpPr>
          <p:cNvPr id="25" name="Oval 24"/>
          <p:cNvSpPr/>
          <p:nvPr/>
        </p:nvSpPr>
        <p:spPr>
          <a:xfrm>
            <a:off x="1909763" y="5346192"/>
            <a:ext cx="102720" cy="102720"/>
          </a:xfrm>
          <a:prstGeom prst="ellipse">
            <a:avLst/>
          </a:prstGeom>
          <a:solidFill>
            <a:schemeClr val="accent3"/>
          </a:solidFill>
          <a:ln w="190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20"/>
          <p:cNvSpPr/>
          <p:nvPr/>
        </p:nvSpPr>
        <p:spPr>
          <a:xfrm>
            <a:off x="2010649" y="4609792"/>
            <a:ext cx="786994" cy="782726"/>
          </a:xfrm>
          <a:custGeom>
            <a:avLst/>
            <a:gdLst>
              <a:gd name="connsiteX0" fmla="*/ 0 w 687629"/>
              <a:gd name="connsiteY0" fmla="*/ 782726 h 782726"/>
              <a:gd name="connsiteX1" fmla="*/ 672999 w 687629"/>
              <a:gd name="connsiteY1" fmla="*/ 782726 h 782726"/>
              <a:gd name="connsiteX2" fmla="*/ 687629 w 687629"/>
              <a:gd name="connsiteY2" fmla="*/ 0 h 782726"/>
              <a:gd name="connsiteX3" fmla="*/ 687629 w 687629"/>
              <a:gd name="connsiteY3" fmla="*/ 14630 h 782726"/>
            </a:gdLst>
            <a:ahLst/>
            <a:cxnLst>
              <a:cxn ang="0">
                <a:pos x="connsiteX0" y="connsiteY0"/>
              </a:cxn>
              <a:cxn ang="0">
                <a:pos x="connsiteX1" y="connsiteY1"/>
              </a:cxn>
              <a:cxn ang="0">
                <a:pos x="connsiteX2" y="connsiteY2"/>
              </a:cxn>
              <a:cxn ang="0">
                <a:pos x="connsiteX3" y="connsiteY3"/>
              </a:cxn>
            </a:cxnLst>
            <a:rect l="l" t="t" r="r" b="b"/>
            <a:pathLst>
              <a:path w="687629" h="782726">
                <a:moveTo>
                  <a:pt x="0" y="782726"/>
                </a:moveTo>
                <a:lnTo>
                  <a:pt x="672999" y="782726"/>
                </a:lnTo>
                <a:lnTo>
                  <a:pt x="687629" y="0"/>
                </a:lnTo>
                <a:lnTo>
                  <a:pt x="687629" y="14630"/>
                </a:lnTo>
              </a:path>
            </a:pathLst>
          </a:custGeom>
          <a:ln w="22225">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7" name="Rounded Rectangle 26"/>
          <p:cNvSpPr/>
          <p:nvPr/>
        </p:nvSpPr>
        <p:spPr>
          <a:xfrm>
            <a:off x="245816" y="3553446"/>
            <a:ext cx="2551827" cy="1243587"/>
          </a:xfrm>
          <a:prstGeom prst="roundRect">
            <a:avLst/>
          </a:prstGeom>
          <a:solidFill>
            <a:schemeClr val="accent2">
              <a:lumMod val="20000"/>
              <a:lumOff val="80000"/>
              <a:alpha val="70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Placeholder 4"/>
          <p:cNvSpPr>
            <a:spLocks noGrp="1"/>
          </p:cNvSpPr>
          <p:nvPr>
            <p:ph type="body" sz="quarter" idx="11"/>
          </p:nvPr>
        </p:nvSpPr>
        <p:spPr>
          <a:xfrm>
            <a:off x="511800" y="3952192"/>
            <a:ext cx="2007787" cy="657600"/>
          </a:xfrm>
        </p:spPr>
        <p:txBody>
          <a:bodyPr/>
          <a:lstStyle/>
          <a:p>
            <a:pPr algn="ctr"/>
            <a:r>
              <a:rPr lang="es-ES_tradnl" sz="1400" dirty="0" smtClean="0">
                <a:solidFill>
                  <a:schemeClr val="accent2">
                    <a:lumMod val="50000"/>
                  </a:schemeClr>
                </a:solidFill>
                <a:latin typeface="News Gothic Std" pitchFamily="34" charset="0"/>
              </a:rPr>
              <a:t> </a:t>
            </a:r>
            <a:r>
              <a:rPr lang="es-ES_tradnl" sz="1400" b="1" dirty="0" smtClean="0">
                <a:solidFill>
                  <a:schemeClr val="accent2">
                    <a:lumMod val="50000"/>
                  </a:schemeClr>
                </a:solidFill>
                <a:latin typeface="News Gothic Std" pitchFamily="34" charset="0"/>
              </a:rPr>
              <a:t>Nuevas solicitudes de crédito</a:t>
            </a:r>
            <a:endParaRPr lang="es-ES_tradnl" sz="1400" b="1" dirty="0">
              <a:solidFill>
                <a:schemeClr val="accent2">
                  <a:lumMod val="50000"/>
                </a:schemeClr>
              </a:solidFill>
              <a:latin typeface="News Gothic Std" pitchFamily="34" charset="0"/>
            </a:endParaRPr>
          </a:p>
        </p:txBody>
      </p:sp>
      <p:sp>
        <p:nvSpPr>
          <p:cNvPr id="30" name="Rounded Rectangle 29"/>
          <p:cNvSpPr/>
          <p:nvPr/>
        </p:nvSpPr>
        <p:spPr>
          <a:xfrm>
            <a:off x="306618" y="1777050"/>
            <a:ext cx="2212969" cy="1088600"/>
          </a:xfrm>
          <a:prstGeom prst="roundRect">
            <a:avLst/>
          </a:prstGeom>
          <a:solidFill>
            <a:schemeClr val="accent1">
              <a:lumMod val="20000"/>
              <a:lumOff val="80000"/>
              <a:alpha val="70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 Placeholder 4"/>
          <p:cNvSpPr>
            <a:spLocks noGrp="1"/>
          </p:cNvSpPr>
          <p:nvPr>
            <p:ph type="body" sz="quarter" idx="11"/>
          </p:nvPr>
        </p:nvSpPr>
        <p:spPr>
          <a:xfrm>
            <a:off x="577783" y="2166512"/>
            <a:ext cx="1833563" cy="609600"/>
          </a:xfrm>
        </p:spPr>
        <p:txBody>
          <a:bodyPr/>
          <a:lstStyle/>
          <a:p>
            <a:pPr algn="ctr"/>
            <a:r>
              <a:rPr lang="es-ES_tradnl" sz="1400" b="1" dirty="0" smtClean="0">
                <a:solidFill>
                  <a:schemeClr val="accent1">
                    <a:lumMod val="75000"/>
                  </a:schemeClr>
                </a:solidFill>
                <a:latin typeface="News Gothic Std" pitchFamily="34" charset="0"/>
              </a:rPr>
              <a:t>Tipos de Crédito</a:t>
            </a:r>
            <a:endParaRPr lang="es-ES_tradnl" sz="1400" b="1" dirty="0">
              <a:solidFill>
                <a:schemeClr val="accent1">
                  <a:lumMod val="75000"/>
                </a:schemeClr>
              </a:solidFill>
              <a:latin typeface="News Gothic Std" pitchFamily="34" charset="0"/>
            </a:endParaRPr>
          </a:p>
        </p:txBody>
      </p:sp>
      <p:sp>
        <p:nvSpPr>
          <p:cNvPr id="32" name="Oval 31"/>
          <p:cNvSpPr/>
          <p:nvPr/>
        </p:nvSpPr>
        <p:spPr>
          <a:xfrm>
            <a:off x="2264243" y="2266487"/>
            <a:ext cx="102720" cy="102720"/>
          </a:xfrm>
          <a:prstGeom prst="ellipse">
            <a:avLst/>
          </a:prstGeom>
          <a:solidFill>
            <a:schemeClr val="accent1">
              <a:lumMod val="60000"/>
              <a:lumOff val="40000"/>
            </a:schemeClr>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2120377" y="3336947"/>
            <a:ext cx="819303" cy="486766"/>
          </a:xfrm>
          <a:custGeom>
            <a:avLst/>
            <a:gdLst>
              <a:gd name="connsiteX0" fmla="*/ 0 w 819303"/>
              <a:gd name="connsiteY0" fmla="*/ 431597 h 431597"/>
              <a:gd name="connsiteX1" fmla="*/ 0 w 819303"/>
              <a:gd name="connsiteY1" fmla="*/ 7315 h 431597"/>
              <a:gd name="connsiteX2" fmla="*/ 819303 w 819303"/>
              <a:gd name="connsiteY2" fmla="*/ 7315 h 431597"/>
              <a:gd name="connsiteX3" fmla="*/ 819303 w 819303"/>
              <a:gd name="connsiteY3" fmla="*/ 0 h 431597"/>
            </a:gdLst>
            <a:ahLst/>
            <a:cxnLst>
              <a:cxn ang="0">
                <a:pos x="connsiteX0" y="connsiteY0"/>
              </a:cxn>
              <a:cxn ang="0">
                <a:pos x="connsiteX1" y="connsiteY1"/>
              </a:cxn>
              <a:cxn ang="0">
                <a:pos x="connsiteX2" y="connsiteY2"/>
              </a:cxn>
              <a:cxn ang="0">
                <a:pos x="connsiteX3" y="connsiteY3"/>
              </a:cxn>
            </a:cxnLst>
            <a:rect l="l" t="t" r="r" b="b"/>
            <a:pathLst>
              <a:path w="819303" h="431597">
                <a:moveTo>
                  <a:pt x="0" y="431597"/>
                </a:moveTo>
                <a:lnTo>
                  <a:pt x="0" y="7315"/>
                </a:lnTo>
                <a:lnTo>
                  <a:pt x="819303" y="7315"/>
                </a:lnTo>
                <a:lnTo>
                  <a:pt x="819303" y="0"/>
                </a:lnTo>
              </a:path>
            </a:pathLst>
          </a:custGeom>
          <a:ln w="22225">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9" name="Oval 28"/>
          <p:cNvSpPr/>
          <p:nvPr/>
        </p:nvSpPr>
        <p:spPr>
          <a:xfrm>
            <a:off x="2063268" y="3783480"/>
            <a:ext cx="102720" cy="102720"/>
          </a:xfrm>
          <a:prstGeom prst="ellipse">
            <a:avLst/>
          </a:prstGeom>
          <a:solidFill>
            <a:schemeClr val="accent2"/>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p:nvPr/>
        </p:nvSpPr>
        <p:spPr>
          <a:xfrm>
            <a:off x="2354464" y="2321350"/>
            <a:ext cx="1357579" cy="299924"/>
          </a:xfrm>
          <a:custGeom>
            <a:avLst/>
            <a:gdLst>
              <a:gd name="connsiteX0" fmla="*/ 0 w 1302105"/>
              <a:gd name="connsiteY0" fmla="*/ 0 h 299924"/>
              <a:gd name="connsiteX1" fmla="*/ 1294790 w 1302105"/>
              <a:gd name="connsiteY1" fmla="*/ 0 h 299924"/>
              <a:gd name="connsiteX2" fmla="*/ 1302105 w 1302105"/>
              <a:gd name="connsiteY2" fmla="*/ 299924 h 299924"/>
              <a:gd name="connsiteX3" fmla="*/ 1302105 w 1302105"/>
              <a:gd name="connsiteY3" fmla="*/ 292608 h 299924"/>
            </a:gdLst>
            <a:ahLst/>
            <a:cxnLst>
              <a:cxn ang="0">
                <a:pos x="connsiteX0" y="connsiteY0"/>
              </a:cxn>
              <a:cxn ang="0">
                <a:pos x="connsiteX1" y="connsiteY1"/>
              </a:cxn>
              <a:cxn ang="0">
                <a:pos x="connsiteX2" y="connsiteY2"/>
              </a:cxn>
              <a:cxn ang="0">
                <a:pos x="connsiteX3" y="connsiteY3"/>
              </a:cxn>
            </a:cxnLst>
            <a:rect l="l" t="t" r="r" b="b"/>
            <a:pathLst>
              <a:path w="1302105" h="299924">
                <a:moveTo>
                  <a:pt x="0" y="0"/>
                </a:moveTo>
                <a:lnTo>
                  <a:pt x="1294790" y="0"/>
                </a:lnTo>
                <a:lnTo>
                  <a:pt x="1302105" y="299924"/>
                </a:lnTo>
                <a:lnTo>
                  <a:pt x="1302105" y="292608"/>
                </a:lnTo>
              </a:path>
            </a:pathLst>
          </a:custGeom>
          <a:ln w="222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5" name="Text Placeholder 3"/>
          <p:cNvSpPr>
            <a:spLocks noGrp="1"/>
          </p:cNvSpPr>
          <p:nvPr>
            <p:ph type="body" sz="quarter" idx="10"/>
          </p:nvPr>
        </p:nvSpPr>
        <p:spPr>
          <a:xfrm>
            <a:off x="3497999" y="3791639"/>
            <a:ext cx="1730843" cy="627961"/>
          </a:xfrm>
        </p:spPr>
        <p:txBody>
          <a:bodyPr/>
          <a:lstStyle/>
          <a:p>
            <a:pPr algn="ctr"/>
            <a:r>
              <a:rPr lang="en-US" dirty="0" smtClean="0">
                <a:latin typeface="News Gothic Std" pitchFamily="34" charset="0"/>
              </a:rPr>
              <a:t>720</a:t>
            </a:r>
            <a:endParaRPr lang="en-US" dirty="0">
              <a:latin typeface="News Gothic Std" pitchFamily="34" charset="0"/>
            </a:endParaRPr>
          </a:p>
        </p:txBody>
      </p:sp>
      <p:sp>
        <p:nvSpPr>
          <p:cNvPr id="33" name="Slide Number Placeholder 3"/>
          <p:cNvSpPr txBox="1">
            <a:spLocks/>
          </p:cNvSpPr>
          <p:nvPr/>
        </p:nvSpPr>
        <p:spPr>
          <a:xfrm>
            <a:off x="-228600" y="6553200"/>
            <a:ext cx="137160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4320"/>
            <a:fld id="{D1B90812-0B77-449E-AACC-F8C52DA348E8}" type="slidenum">
              <a:rPr lang="en-US" sz="1200" smtClean="0">
                <a:latin typeface="News Gothic Std" pitchFamily="34" charset="0"/>
              </a:rPr>
              <a:pPr marL="274320"/>
              <a:t>29</a:t>
            </a:fld>
            <a:endParaRPr lang="en-US" sz="1200" dirty="0">
              <a:latin typeface="News Gothic Std" pitchFamily="34" charset="0"/>
            </a:endParaRPr>
          </a:p>
        </p:txBody>
      </p:sp>
      <p:sp>
        <p:nvSpPr>
          <p:cNvPr id="34" name="Rectangle 33"/>
          <p:cNvSpPr/>
          <p:nvPr/>
        </p:nvSpPr>
        <p:spPr>
          <a:xfrm>
            <a:off x="0" y="896470"/>
            <a:ext cx="7848600" cy="45719"/>
          </a:xfrm>
          <a:prstGeom prst="rect">
            <a:avLst/>
          </a:prstGeom>
          <a:solidFill>
            <a:schemeClr val="tx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schemeClr val="accent2">
                  <a:lumMod val="20000"/>
                  <a:lumOff val="80000"/>
                </a:schemeClr>
              </a:solidFill>
            </a:endParaRPr>
          </a:p>
        </p:txBody>
      </p:sp>
      <p:sp>
        <p:nvSpPr>
          <p:cNvPr id="36" name="Oval 35"/>
          <p:cNvSpPr/>
          <p:nvPr/>
        </p:nvSpPr>
        <p:spPr>
          <a:xfrm rot="5400000">
            <a:off x="7772400" y="749899"/>
            <a:ext cx="329001" cy="329001"/>
          </a:xfrm>
          <a:prstGeom prst="ellipse">
            <a:avLst/>
          </a:prstGeom>
          <a:solidFill>
            <a:schemeClr val="accent1"/>
          </a:solid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Placeholder 3"/>
          <p:cNvSpPr>
            <a:spLocks noGrp="1"/>
          </p:cNvSpPr>
          <p:nvPr>
            <p:ph type="body" sz="quarter" idx="10"/>
          </p:nvPr>
        </p:nvSpPr>
        <p:spPr>
          <a:xfrm>
            <a:off x="457200" y="293058"/>
            <a:ext cx="8229600" cy="523876"/>
          </a:xfrm>
        </p:spPr>
        <p:txBody>
          <a:bodyPr/>
          <a:lstStyle/>
          <a:p>
            <a:r>
              <a:rPr lang="en-US" dirty="0" smtClean="0">
                <a:latin typeface="News Gothic Std" pitchFamily="34" charset="0"/>
              </a:rPr>
              <a:t>EJEMPLO DE PUNTAJE DE CRÉDITO</a:t>
            </a:r>
            <a:endParaRPr lang="en-US" dirty="0">
              <a:latin typeface="News Gothic Std" pitchFamily="34" charset="0"/>
            </a:endParaRPr>
          </a:p>
        </p:txBody>
      </p:sp>
    </p:spTree>
    <p:extLst>
      <p:ext uri="{BB962C8B-B14F-4D97-AF65-F5344CB8AC3E}">
        <p14:creationId xmlns:p14="http://schemas.microsoft.com/office/powerpoint/2010/main" val="38590252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txBox="1">
            <a:spLocks/>
          </p:cNvSpPr>
          <p:nvPr/>
        </p:nvSpPr>
        <p:spPr>
          <a:xfrm>
            <a:off x="-228600" y="6553200"/>
            <a:ext cx="137160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4320"/>
            <a:fld id="{D1B90812-0B77-449E-AACC-F8C52DA348E8}" type="slidenum">
              <a:rPr lang="en-US" sz="1200" smtClean="0">
                <a:solidFill>
                  <a:prstClr val="black"/>
                </a:solidFill>
                <a:latin typeface="News Gothic Std" pitchFamily="34" charset="0"/>
              </a:rPr>
              <a:pPr marL="274320"/>
              <a:t>3</a:t>
            </a:fld>
            <a:endParaRPr lang="en-US" sz="1200" dirty="0">
              <a:solidFill>
                <a:prstClr val="black"/>
              </a:solidFill>
              <a:latin typeface="News Gothic Std" pitchFamily="34" charset="0"/>
            </a:endParaRPr>
          </a:p>
        </p:txBody>
      </p:sp>
      <p:sp>
        <p:nvSpPr>
          <p:cNvPr id="9" name="Text Placeholder 10"/>
          <p:cNvSpPr>
            <a:spLocks noGrp="1"/>
          </p:cNvSpPr>
          <p:nvPr>
            <p:ph type="body" sz="quarter" idx="10"/>
          </p:nvPr>
        </p:nvSpPr>
        <p:spPr>
          <a:xfrm>
            <a:off x="457200" y="1038829"/>
            <a:ext cx="8229600" cy="523876"/>
          </a:xfrm>
        </p:spPr>
        <p:txBody>
          <a:bodyPr/>
          <a:lstStyle/>
          <a:p>
            <a:r>
              <a:rPr lang="en-US" sz="3000" dirty="0">
                <a:latin typeface="News Gothic Std" pitchFamily="34" charset="0"/>
              </a:rPr>
              <a:t>FUNDAMENTOS FINANCIEROS  DE REGIONS</a:t>
            </a:r>
          </a:p>
          <a:p>
            <a:endParaRPr lang="en-US" sz="3000" dirty="0"/>
          </a:p>
          <a:p>
            <a:endParaRPr lang="en-US" sz="3000" dirty="0"/>
          </a:p>
        </p:txBody>
      </p:sp>
      <p:sp>
        <p:nvSpPr>
          <p:cNvPr id="10" name="Text Placeholder 12"/>
          <p:cNvSpPr>
            <a:spLocks noGrp="1"/>
          </p:cNvSpPr>
          <p:nvPr>
            <p:ph type="body" sz="quarter" idx="12"/>
          </p:nvPr>
        </p:nvSpPr>
        <p:spPr>
          <a:xfrm>
            <a:off x="495300" y="1905000"/>
            <a:ext cx="8343900" cy="4151164"/>
          </a:xfrm>
        </p:spPr>
        <p:txBody>
          <a:bodyPr/>
          <a:lstStyle/>
          <a:p>
            <a:pPr marL="0" indent="0">
              <a:lnSpc>
                <a:spcPts val="3900"/>
              </a:lnSpc>
              <a:spcBef>
                <a:spcPts val="1200"/>
              </a:spcBef>
              <a:spcAft>
                <a:spcPts val="1200"/>
              </a:spcAft>
              <a:buClr>
                <a:schemeClr val="tx2"/>
              </a:buClr>
              <a:buSzPct val="200000"/>
              <a:buNone/>
            </a:pPr>
            <a:r>
              <a:rPr lang="es-ES_tradnl" sz="2000" dirty="0">
                <a:solidFill>
                  <a:schemeClr val="tx1">
                    <a:lumMod val="75000"/>
                    <a:lumOff val="25000"/>
                  </a:schemeClr>
                </a:solidFill>
                <a:latin typeface="News Gothic Std" pitchFamily="34" charset="0"/>
              </a:rPr>
              <a:t>Esta información es generalizada, esta provista sólo para propósitos educativos, y no debería ser usada como base o interpretada como asesoramiento para contaduría, planificación financiera, inversiones, impuestos o asuntos legales. Regions no endosa ni garantiza esta información y recomienda consultar con un profesional para obtener asesoramiento aplicable a su situación específica.</a:t>
            </a:r>
          </a:p>
        </p:txBody>
      </p:sp>
      <p:pic>
        <p:nvPicPr>
          <p:cNvPr id="6" name="Picture 5"/>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609600" y="5953760"/>
            <a:ext cx="1177521" cy="480060"/>
          </a:xfrm>
          <a:prstGeom prst="rect">
            <a:avLst/>
          </a:prstGeom>
        </p:spPr>
      </p:pic>
      <p:sp>
        <p:nvSpPr>
          <p:cNvPr id="7" name="Text Box 51"/>
          <p:cNvSpPr txBox="1"/>
          <p:nvPr/>
        </p:nvSpPr>
        <p:spPr>
          <a:xfrm>
            <a:off x="1756498" y="6014748"/>
            <a:ext cx="2139681" cy="470300"/>
          </a:xfrm>
          <a:prstGeom prst="rect">
            <a:avLst/>
          </a:prstGeom>
          <a:noFill/>
          <a:ln>
            <a:noFill/>
          </a:ln>
          <a:effectLst/>
          <a:extLst>
            <a:ext uri="{C572A759-6A51-4108-AA02-DFA0A04FC94B}">
              <ma14:wrappingTextBoxFlag xmlns:ma14="http://schemas.microsoft.com/office/mac/drawingml/2011/main" xmlns=""/>
            </a:ext>
          </a:ex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Trade Gothic LT Std"/>
                <a:ea typeface="Calibri"/>
                <a:cs typeface="Times New Roman"/>
              </a:rPr>
              <a:t>© </a:t>
            </a:r>
            <a:r>
              <a:rPr kumimoji="0" lang="en-US" sz="1400" b="0" i="0" u="none" strike="noStrike" kern="0" cap="none" spc="0" normalizeH="0" baseline="0" noProof="0" dirty="0" smtClean="0">
                <a:ln>
                  <a:noFill/>
                </a:ln>
                <a:solidFill>
                  <a:sysClr val="windowText" lastClr="000000"/>
                </a:solidFill>
                <a:effectLst/>
                <a:uLnTx/>
                <a:uFillTx/>
                <a:latin typeface="Trade Gothic LT Std"/>
                <a:ea typeface="Calibri"/>
                <a:cs typeface="Times New Roman"/>
              </a:rPr>
              <a:t>2015 </a:t>
            </a:r>
            <a:r>
              <a:rPr kumimoji="0" lang="en-US" sz="1400" b="0" i="0" u="none" strike="noStrike" kern="0" cap="none" spc="0" normalizeH="0" baseline="0" noProof="0" dirty="0">
                <a:ln>
                  <a:noFill/>
                </a:ln>
                <a:solidFill>
                  <a:sysClr val="windowText" lastClr="000000"/>
                </a:solidFill>
                <a:effectLst/>
                <a:uLnTx/>
                <a:uFillTx/>
                <a:latin typeface="Trade Gothic LT Std"/>
                <a:ea typeface="Calibri"/>
                <a:cs typeface="Times New Roman"/>
              </a:rPr>
              <a:t>Regions Bank.</a:t>
            </a:r>
            <a:endParaRPr kumimoji="0" lang="en-US" sz="1400" b="0" i="0" u="none" strike="noStrike" kern="0" cap="none" spc="0" normalizeH="0" baseline="0" noProof="0" dirty="0">
              <a:ln>
                <a:noFill/>
              </a:ln>
              <a:solidFill>
                <a:sysClr val="windowText" lastClr="000000"/>
              </a:solidFill>
              <a:effectLst/>
              <a:uLnTx/>
              <a:uFillTx/>
              <a:latin typeface="Calibri"/>
              <a:ea typeface="Calibri"/>
              <a:cs typeface="Times New Roman"/>
            </a:endParaRPr>
          </a:p>
        </p:txBody>
      </p:sp>
    </p:spTree>
    <p:extLst>
      <p:ext uri="{BB962C8B-B14F-4D97-AF65-F5344CB8AC3E}">
        <p14:creationId xmlns:p14="http://schemas.microsoft.com/office/powerpoint/2010/main" val="797948129"/>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751263" y="3646488"/>
            <a:ext cx="1641475" cy="725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7" name="Rectangle 2"/>
          <p:cNvSpPr txBox="1">
            <a:spLocks noChangeArrowheads="1"/>
          </p:cNvSpPr>
          <p:nvPr/>
        </p:nvSpPr>
        <p:spPr bwMode="auto">
          <a:xfrm>
            <a:off x="0" y="2520950"/>
            <a:ext cx="9144000" cy="52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50000"/>
              </a:spcBef>
              <a:spcAft>
                <a:spcPct val="0"/>
              </a:spcAft>
              <a:defRPr sz="2000">
                <a:solidFill>
                  <a:schemeClr val="tx1"/>
                </a:solidFill>
                <a:latin typeface="Arial" charset="0"/>
              </a:defRPr>
            </a:lvl6pPr>
            <a:lvl7pPr marL="2971800" indent="-228600" eaLnBrk="0" fontAlgn="base" hangingPunct="0">
              <a:spcBef>
                <a:spcPct val="50000"/>
              </a:spcBef>
              <a:spcAft>
                <a:spcPct val="0"/>
              </a:spcAft>
              <a:defRPr sz="2000">
                <a:solidFill>
                  <a:schemeClr val="tx1"/>
                </a:solidFill>
                <a:latin typeface="Arial" charset="0"/>
              </a:defRPr>
            </a:lvl7pPr>
            <a:lvl8pPr marL="3429000" indent="-228600" eaLnBrk="0" fontAlgn="base" hangingPunct="0">
              <a:spcBef>
                <a:spcPct val="50000"/>
              </a:spcBef>
              <a:spcAft>
                <a:spcPct val="0"/>
              </a:spcAft>
              <a:defRPr sz="2000">
                <a:solidFill>
                  <a:schemeClr val="tx1"/>
                </a:solidFill>
                <a:latin typeface="Arial" charset="0"/>
              </a:defRPr>
            </a:lvl8pPr>
            <a:lvl9pPr marL="3886200" indent="-228600" eaLnBrk="0" fontAlgn="base" hangingPunct="0">
              <a:spcBef>
                <a:spcPct val="50000"/>
              </a:spcBef>
              <a:spcAft>
                <a:spcPct val="0"/>
              </a:spcAft>
              <a:defRPr sz="2000">
                <a:solidFill>
                  <a:schemeClr val="tx1"/>
                </a:solidFill>
                <a:latin typeface="Arial" charset="0"/>
              </a:defRPr>
            </a:lvl9pPr>
          </a:lstStyle>
          <a:p>
            <a:pPr algn="ctr" eaLnBrk="1" hangingPunct="1">
              <a:lnSpc>
                <a:spcPct val="90000"/>
              </a:lnSpc>
              <a:spcBef>
                <a:spcPct val="0"/>
              </a:spcBef>
              <a:defRPr/>
            </a:pPr>
            <a:r>
              <a:rPr lang="en-US" sz="2800" b="1" cap="all" dirty="0" smtClean="0">
                <a:solidFill>
                  <a:schemeClr val="tx2"/>
                </a:solidFill>
                <a:latin typeface="News Gothic Std" pitchFamily="34" charset="0"/>
                <a:cs typeface="Arial" charset="0"/>
              </a:rPr>
              <a:t>Hidden Slide: </a:t>
            </a:r>
            <a:br>
              <a:rPr lang="en-US" sz="2800" b="1" cap="all" dirty="0" smtClean="0">
                <a:solidFill>
                  <a:schemeClr val="tx2"/>
                </a:solidFill>
                <a:latin typeface="News Gothic Std" pitchFamily="34" charset="0"/>
                <a:cs typeface="Arial" charset="0"/>
              </a:rPr>
            </a:br>
            <a:r>
              <a:rPr lang="en-US" sz="2400" dirty="0" smtClean="0">
                <a:solidFill>
                  <a:schemeClr val="tx2"/>
                </a:solidFill>
                <a:latin typeface="News Gothic Std" pitchFamily="34" charset="0"/>
                <a:cs typeface="Arial" charset="0"/>
              </a:rPr>
              <a:t>FICO SCORE, </a:t>
            </a:r>
            <a:r>
              <a:rPr lang="en-US" sz="1800" dirty="0" smtClean="0">
                <a:solidFill>
                  <a:schemeClr val="tx2"/>
                </a:solidFill>
                <a:latin typeface="News Gothic Std" pitchFamily="34" charset="0"/>
                <a:cs typeface="Arial" charset="0"/>
              </a:rPr>
              <a:t>continued</a:t>
            </a:r>
          </a:p>
        </p:txBody>
      </p:sp>
      <p:cxnSp>
        <p:nvCxnSpPr>
          <p:cNvPr id="38" name="Straight Connector 37"/>
          <p:cNvCxnSpPr/>
          <p:nvPr/>
        </p:nvCxnSpPr>
        <p:spPr bwMode="auto">
          <a:xfrm flipV="1">
            <a:off x="3751263" y="3549650"/>
            <a:ext cx="1760537" cy="822325"/>
          </a:xfrm>
          <a:prstGeom prst="line">
            <a:avLst/>
          </a:prstGeom>
          <a:ln w="76200">
            <a:solidFill>
              <a:schemeClr val="accent6"/>
            </a:solidFill>
            <a:headEnd type="none" w="med" len="med"/>
            <a:tailEnd type="none" w="med" len="med"/>
          </a:ln>
          <a:extLst/>
        </p:spPr>
        <p:style>
          <a:lnRef idx="3">
            <a:schemeClr val="accent5"/>
          </a:lnRef>
          <a:fillRef idx="0">
            <a:schemeClr val="accent5"/>
          </a:fillRef>
          <a:effectRef idx="2">
            <a:schemeClr val="accent5"/>
          </a:effectRef>
          <a:fontRef idx="minor">
            <a:schemeClr val="tx1"/>
          </a:fontRef>
        </p:style>
      </p:cxnSp>
      <p:sp>
        <p:nvSpPr>
          <p:cNvPr id="5" name="Slide Number Placeholder 3"/>
          <p:cNvSpPr txBox="1">
            <a:spLocks/>
          </p:cNvSpPr>
          <p:nvPr/>
        </p:nvSpPr>
        <p:spPr>
          <a:xfrm>
            <a:off x="-228600" y="6553200"/>
            <a:ext cx="137160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4320"/>
            <a:fld id="{D1B90812-0B77-449E-AACC-F8C52DA348E8}" type="slidenum">
              <a:rPr lang="en-US" sz="1200" smtClean="0">
                <a:latin typeface="News Gothic Std" pitchFamily="34" charset="0"/>
              </a:rPr>
              <a:pPr marL="274320"/>
              <a:t>30</a:t>
            </a:fld>
            <a:endParaRPr lang="en-US" sz="1200" dirty="0">
              <a:latin typeface="News Gothic Std" pitchFamily="34" charset="0"/>
            </a:endParaRPr>
          </a:p>
        </p:txBody>
      </p:sp>
    </p:spTree>
    <p:extLst>
      <p:ext uri="{BB962C8B-B14F-4D97-AF65-F5344CB8AC3E}">
        <p14:creationId xmlns:p14="http://schemas.microsoft.com/office/powerpoint/2010/main" val="473892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3" cstate="email">
            <a:extLst>
              <a:ext uri="{28A0092B-C50C-407E-A947-70E740481C1C}">
                <a14:useLocalDpi xmlns:a14="http://schemas.microsoft.com/office/drawing/2010/main" val="0"/>
              </a:ext>
            </a:extLst>
          </a:blip>
          <a:stretch>
            <a:fillRect/>
          </a:stretch>
        </p:blipFill>
        <p:spPr>
          <a:xfrm>
            <a:off x="0" y="1524"/>
            <a:ext cx="9144001" cy="4187952"/>
          </a:xfrm>
        </p:spPr>
      </p:pic>
      <p:sp>
        <p:nvSpPr>
          <p:cNvPr id="3" name="Text Placeholder 2"/>
          <p:cNvSpPr>
            <a:spLocks noGrp="1"/>
          </p:cNvSpPr>
          <p:nvPr>
            <p:ph type="body" sz="quarter" idx="14"/>
          </p:nvPr>
        </p:nvSpPr>
        <p:spPr>
          <a:xfrm>
            <a:off x="4267200" y="4462572"/>
            <a:ext cx="4724400" cy="779462"/>
          </a:xfrm>
        </p:spPr>
        <p:txBody>
          <a:bodyPr/>
          <a:lstStyle/>
          <a:p>
            <a:r>
              <a:rPr lang="es-ES_tradnl" b="1" dirty="0" smtClean="0">
                <a:solidFill>
                  <a:schemeClr val="tx1">
                    <a:lumMod val="75000"/>
                    <a:lumOff val="25000"/>
                  </a:schemeClr>
                </a:solidFill>
                <a:latin typeface="News Gothic Std" pitchFamily="34" charset="0"/>
              </a:rPr>
              <a:t>Use el Reporte de Crédito</a:t>
            </a:r>
            <a:endParaRPr lang="es-ES_tradnl" b="1" dirty="0">
              <a:solidFill>
                <a:schemeClr val="tx1">
                  <a:lumMod val="75000"/>
                  <a:lumOff val="25000"/>
                </a:schemeClr>
              </a:solidFill>
              <a:latin typeface="News Gothic Std" pitchFamily="34" charset="0"/>
            </a:endParaRPr>
          </a:p>
        </p:txBody>
      </p:sp>
      <p:sp>
        <p:nvSpPr>
          <p:cNvPr id="4" name="Text Placeholder 3"/>
          <p:cNvSpPr>
            <a:spLocks noGrp="1"/>
          </p:cNvSpPr>
          <p:nvPr>
            <p:ph type="body" sz="quarter" idx="15"/>
          </p:nvPr>
        </p:nvSpPr>
        <p:spPr>
          <a:xfrm>
            <a:off x="361950" y="5029200"/>
            <a:ext cx="8458200" cy="1600200"/>
          </a:xfrm>
        </p:spPr>
        <p:txBody>
          <a:bodyPr/>
          <a:lstStyle/>
          <a:p>
            <a:pPr>
              <a:spcBef>
                <a:spcPts val="300"/>
              </a:spcBef>
              <a:spcAft>
                <a:spcPts val="300"/>
              </a:spcAft>
              <a:buBlip>
                <a:blip r:embed="rId4"/>
              </a:buBlip>
            </a:pPr>
            <a:r>
              <a:rPr lang="es-ES_tradnl" dirty="0" smtClean="0">
                <a:solidFill>
                  <a:schemeClr val="tx1">
                    <a:lumMod val="75000"/>
                    <a:lumOff val="25000"/>
                  </a:schemeClr>
                </a:solidFill>
                <a:latin typeface="News Gothic Std" pitchFamily="34" charset="0"/>
              </a:rPr>
              <a:t>Para obtener préstamos y otros tipos de crédito</a:t>
            </a:r>
          </a:p>
          <a:p>
            <a:pPr>
              <a:spcBef>
                <a:spcPts val="300"/>
              </a:spcBef>
              <a:spcAft>
                <a:spcPts val="300"/>
              </a:spcAft>
              <a:buBlip>
                <a:blip r:embed="rId4"/>
              </a:buBlip>
            </a:pPr>
            <a:r>
              <a:rPr lang="es-ES_tradnl" dirty="0" smtClean="0">
                <a:solidFill>
                  <a:schemeClr val="tx1">
                    <a:lumMod val="75000"/>
                    <a:lumOff val="25000"/>
                  </a:schemeClr>
                </a:solidFill>
                <a:latin typeface="News Gothic Std" pitchFamily="34" charset="0"/>
              </a:rPr>
              <a:t>Para obtener ciertos tipos de trabajo</a:t>
            </a:r>
          </a:p>
          <a:p>
            <a:pPr>
              <a:spcBef>
                <a:spcPts val="300"/>
              </a:spcBef>
              <a:spcAft>
                <a:spcPts val="300"/>
              </a:spcAft>
              <a:buBlip>
                <a:blip r:embed="rId4"/>
              </a:buBlip>
            </a:pPr>
            <a:r>
              <a:rPr lang="es-ES_tradnl" dirty="0" smtClean="0">
                <a:solidFill>
                  <a:schemeClr val="tx1">
                    <a:lumMod val="75000"/>
                    <a:lumOff val="25000"/>
                  </a:schemeClr>
                </a:solidFill>
                <a:latin typeface="News Gothic Std" pitchFamily="34" charset="0"/>
              </a:rPr>
              <a:t>Para su vivienda (solicitudes de alquiler e hipotecas)</a:t>
            </a:r>
          </a:p>
          <a:p>
            <a:pPr>
              <a:spcBef>
                <a:spcPts val="300"/>
              </a:spcBef>
              <a:spcAft>
                <a:spcPts val="300"/>
              </a:spcAft>
              <a:buBlip>
                <a:blip r:embed="rId4"/>
              </a:buBlip>
            </a:pPr>
            <a:r>
              <a:rPr lang="es-ES_tradnl" dirty="0" smtClean="0">
                <a:solidFill>
                  <a:schemeClr val="tx1">
                    <a:lumMod val="75000"/>
                    <a:lumOff val="25000"/>
                  </a:schemeClr>
                </a:solidFill>
                <a:latin typeface="News Gothic Std" pitchFamily="34" charset="0"/>
              </a:rPr>
              <a:t>Para obtener seguros</a:t>
            </a:r>
          </a:p>
          <a:p>
            <a:pPr marL="0" indent="0">
              <a:buNone/>
            </a:pPr>
            <a:endParaRPr lang="en-US" dirty="0"/>
          </a:p>
        </p:txBody>
      </p:sp>
      <p:sp>
        <p:nvSpPr>
          <p:cNvPr id="8" name="Rectangle 7"/>
          <p:cNvSpPr/>
          <p:nvPr/>
        </p:nvSpPr>
        <p:spPr>
          <a:xfrm>
            <a:off x="-7883" y="4107001"/>
            <a:ext cx="9151883" cy="118872"/>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cxnSp>
        <p:nvCxnSpPr>
          <p:cNvPr id="9" name="Straight Connector 8"/>
          <p:cNvCxnSpPr/>
          <p:nvPr/>
        </p:nvCxnSpPr>
        <p:spPr>
          <a:xfrm>
            <a:off x="4114800" y="4419600"/>
            <a:ext cx="0" cy="494645"/>
          </a:xfrm>
          <a:prstGeom prst="line">
            <a:avLst/>
          </a:prstGeom>
          <a:ln w="19050">
            <a:solidFill>
              <a:schemeClr val="accent4">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sp>
        <p:nvSpPr>
          <p:cNvPr id="10" name="Slide Number Placeholder 3"/>
          <p:cNvSpPr txBox="1">
            <a:spLocks/>
          </p:cNvSpPr>
          <p:nvPr/>
        </p:nvSpPr>
        <p:spPr>
          <a:xfrm>
            <a:off x="-228600" y="6553200"/>
            <a:ext cx="137160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4320"/>
            <a:fld id="{D1B90812-0B77-449E-AACC-F8C52DA348E8}" type="slidenum">
              <a:rPr lang="en-US" sz="1200" smtClean="0">
                <a:latin typeface="News Gothic Std" pitchFamily="34" charset="0"/>
              </a:rPr>
              <a:pPr marL="274320"/>
              <a:t>31</a:t>
            </a:fld>
            <a:endParaRPr lang="en-US" sz="1200" dirty="0">
              <a:latin typeface="News Gothic Std" pitchFamily="34" charset="0"/>
            </a:endParaRPr>
          </a:p>
        </p:txBody>
      </p:sp>
      <p:sp>
        <p:nvSpPr>
          <p:cNvPr id="11" name="Rectangle 1027"/>
          <p:cNvSpPr>
            <a:spLocks noGrp="1" noChangeArrowheads="1"/>
          </p:cNvSpPr>
          <p:nvPr>
            <p:ph type="body" sz="quarter" idx="13"/>
          </p:nvPr>
        </p:nvSpPr>
        <p:spPr>
          <a:xfrm>
            <a:off x="152400" y="4405660"/>
            <a:ext cx="4114800" cy="775940"/>
          </a:xfrm>
          <a:prstGeom prst="rect">
            <a:avLst/>
          </a:prstGeom>
        </p:spPr>
        <p:txBody>
          <a:bodyPr/>
          <a:lstStyle/>
          <a:p>
            <a:pPr eaLnBrk="1" hangingPunct="1"/>
            <a:r>
              <a:rPr lang="es-ES_tradnl" sz="2800" dirty="0" smtClean="0">
                <a:solidFill>
                  <a:schemeClr val="tx2"/>
                </a:solidFill>
                <a:latin typeface="News Gothic Std" pitchFamily="34" charset="0"/>
              </a:rPr>
              <a:t>Adquiera un Préstamo</a:t>
            </a:r>
          </a:p>
          <a:p>
            <a:pPr lvl="1" eaLnBrk="1" hangingPunct="1"/>
            <a:endParaRPr lang="es-ES_tradnl" dirty="0" smtClean="0"/>
          </a:p>
          <a:p>
            <a:pPr eaLnBrk="1" hangingPunct="1">
              <a:buFontTx/>
              <a:buNone/>
            </a:pPr>
            <a:endParaRPr lang="es-ES_tradnl" sz="2800" b="1" dirty="0" smtClean="0">
              <a:solidFill>
                <a:srgbClr val="6DB33F"/>
              </a:solidFill>
            </a:endParaRPr>
          </a:p>
        </p:txBody>
      </p:sp>
    </p:spTree>
    <p:extLst>
      <p:ext uri="{BB962C8B-B14F-4D97-AF65-F5344CB8AC3E}">
        <p14:creationId xmlns:p14="http://schemas.microsoft.com/office/powerpoint/2010/main" val="39655316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p:txBody>
          <a:bodyPr/>
          <a:lstStyle/>
          <a:p>
            <a:r>
              <a:rPr lang="en-US" sz="2800" dirty="0" smtClean="0">
                <a:latin typeface="News Gothic Std" pitchFamily="34" charset="0"/>
              </a:rPr>
              <a:t>SOLICITANDO CRÉDITO</a:t>
            </a:r>
            <a:endParaRPr lang="en-US" sz="2800" dirty="0">
              <a:latin typeface="News Gothic Std" pitchFamily="34" charset="0"/>
            </a:endParaRPr>
          </a:p>
        </p:txBody>
      </p:sp>
      <p:sp>
        <p:nvSpPr>
          <p:cNvPr id="3" name="Slide Number Placeholder 3"/>
          <p:cNvSpPr txBox="1">
            <a:spLocks/>
          </p:cNvSpPr>
          <p:nvPr/>
        </p:nvSpPr>
        <p:spPr>
          <a:xfrm>
            <a:off x="-228600" y="6553200"/>
            <a:ext cx="137160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4320"/>
            <a:fld id="{D1B90812-0B77-449E-AACC-F8C52DA348E8}" type="slidenum">
              <a:rPr lang="en-US" sz="1200" smtClean="0">
                <a:latin typeface="News Gothic Std" pitchFamily="34" charset="0"/>
              </a:rPr>
              <a:pPr marL="274320"/>
              <a:t>32</a:t>
            </a:fld>
            <a:endParaRPr lang="en-US" sz="1200" dirty="0">
              <a:latin typeface="News Gothic Std" pitchFamily="34" charset="0"/>
            </a:endParaRPr>
          </a:p>
        </p:txBody>
      </p:sp>
    </p:spTree>
    <p:extLst>
      <p:ext uri="{BB962C8B-B14F-4D97-AF65-F5344CB8AC3E}">
        <p14:creationId xmlns:p14="http://schemas.microsoft.com/office/powerpoint/2010/main" val="21587733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12493" y="78677"/>
            <a:ext cx="10168987" cy="6779323"/>
          </a:xfrm>
          <a:prstGeom prst="rect">
            <a:avLst/>
          </a:prstGeom>
        </p:spPr>
      </p:pic>
      <p:sp>
        <p:nvSpPr>
          <p:cNvPr id="29" name="Text Placeholder 10"/>
          <p:cNvSpPr>
            <a:spLocks noGrp="1"/>
          </p:cNvSpPr>
          <p:nvPr>
            <p:ph type="body" sz="quarter" idx="10"/>
          </p:nvPr>
        </p:nvSpPr>
        <p:spPr>
          <a:xfrm>
            <a:off x="6324601" y="514349"/>
            <a:ext cx="2819399" cy="4133851"/>
          </a:xfrm>
        </p:spPr>
        <p:txBody>
          <a:bodyPr/>
          <a:lstStyle/>
          <a:p>
            <a:r>
              <a:rPr lang="en-US" sz="2800" dirty="0" smtClean="0">
                <a:latin typeface="News Gothic Std" pitchFamily="34" charset="0"/>
              </a:rPr>
              <a:t>TENGA UN PLAN QUE SIMPLIFIQUE</a:t>
            </a:r>
          </a:p>
          <a:p>
            <a:r>
              <a:rPr lang="en-US" sz="2800" dirty="0" smtClean="0">
                <a:latin typeface="News Gothic Std" pitchFamily="34" charset="0"/>
              </a:rPr>
              <a:t>SU SITUACIÓN FINANCIERA</a:t>
            </a:r>
            <a:endParaRPr lang="en-US" sz="2800" dirty="0">
              <a:latin typeface="News Gothic Std" pitchFamily="34" charset="0"/>
            </a:endParaRPr>
          </a:p>
        </p:txBody>
      </p:sp>
      <p:sp>
        <p:nvSpPr>
          <p:cNvPr id="30" name="Rectangle 29"/>
          <p:cNvSpPr/>
          <p:nvPr/>
        </p:nvSpPr>
        <p:spPr>
          <a:xfrm rot="16200000">
            <a:off x="3453934" y="3374674"/>
            <a:ext cx="4964991" cy="45720"/>
          </a:xfrm>
          <a:prstGeom prst="rect">
            <a:avLst/>
          </a:prstGeom>
          <a:solidFill>
            <a:schemeClr val="tx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schemeClr val="accent2">
                  <a:lumMod val="20000"/>
                  <a:lumOff val="80000"/>
                </a:schemeClr>
              </a:solidFill>
            </a:endParaRPr>
          </a:p>
        </p:txBody>
      </p:sp>
      <p:sp>
        <p:nvSpPr>
          <p:cNvPr id="31" name="Oval 30"/>
          <p:cNvSpPr/>
          <p:nvPr/>
        </p:nvSpPr>
        <p:spPr>
          <a:xfrm>
            <a:off x="5766999" y="586040"/>
            <a:ext cx="329001" cy="329001"/>
          </a:xfrm>
          <a:prstGeom prst="ellipse">
            <a:avLst/>
          </a:prstGeom>
          <a:solidFill>
            <a:schemeClr val="accent1"/>
          </a:solid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p:cNvSpPr/>
          <p:nvPr/>
        </p:nvSpPr>
        <p:spPr>
          <a:xfrm>
            <a:off x="5835900" y="3733801"/>
            <a:ext cx="180339" cy="180339"/>
          </a:xfrm>
          <a:prstGeom prst="ellipse">
            <a:avLst/>
          </a:prstGeom>
          <a:solidFill>
            <a:schemeClr val="accent2">
              <a:lumMod val="60000"/>
              <a:lumOff val="40000"/>
            </a:schemeClr>
          </a:solidFill>
          <a:ln w="571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p:cNvSpPr/>
          <p:nvPr/>
        </p:nvSpPr>
        <p:spPr>
          <a:xfrm>
            <a:off x="5835901" y="2181862"/>
            <a:ext cx="180339" cy="180339"/>
          </a:xfrm>
          <a:prstGeom prst="ellipse">
            <a:avLst/>
          </a:prstGeom>
          <a:solidFill>
            <a:schemeClr val="accent3">
              <a:lumMod val="60000"/>
              <a:lumOff val="40000"/>
            </a:schemeClr>
          </a:solidFill>
          <a:ln w="5715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p:cNvSpPr/>
          <p:nvPr/>
        </p:nvSpPr>
        <p:spPr>
          <a:xfrm>
            <a:off x="5846259" y="5389946"/>
            <a:ext cx="180339" cy="180339"/>
          </a:xfrm>
          <a:prstGeom prst="ellipse">
            <a:avLst/>
          </a:prstGeom>
          <a:solidFill>
            <a:schemeClr val="accent4"/>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3"/>
          <p:cNvSpPr txBox="1">
            <a:spLocks/>
          </p:cNvSpPr>
          <p:nvPr/>
        </p:nvSpPr>
        <p:spPr>
          <a:xfrm>
            <a:off x="-76200" y="6477000"/>
            <a:ext cx="137160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4320"/>
            <a:endParaRPr lang="en-US" sz="1200" dirty="0">
              <a:latin typeface="News Gothic Std" pitchFamily="34" charset="0"/>
            </a:endParaRPr>
          </a:p>
        </p:txBody>
      </p:sp>
      <p:sp>
        <p:nvSpPr>
          <p:cNvPr id="37" name="Slide Number Placeholder 3"/>
          <p:cNvSpPr txBox="1">
            <a:spLocks/>
          </p:cNvSpPr>
          <p:nvPr/>
        </p:nvSpPr>
        <p:spPr>
          <a:xfrm>
            <a:off x="-228600" y="6553200"/>
            <a:ext cx="137160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4320"/>
            <a:fld id="{D1B90812-0B77-449E-AACC-F8C52DA348E8}" type="slidenum">
              <a:rPr lang="en-US" sz="1200" smtClean="0">
                <a:latin typeface="News Gothic Std" pitchFamily="34" charset="0"/>
              </a:rPr>
              <a:pPr marL="274320"/>
              <a:t>33</a:t>
            </a:fld>
            <a:endParaRPr lang="en-US" sz="1200" dirty="0">
              <a:latin typeface="News Gothic Std" pitchFamily="34" charset="0"/>
            </a:endParaRPr>
          </a:p>
        </p:txBody>
      </p:sp>
    </p:spTree>
    <p:extLst>
      <p:ext uri="{BB962C8B-B14F-4D97-AF65-F5344CB8AC3E}">
        <p14:creationId xmlns:p14="http://schemas.microsoft.com/office/powerpoint/2010/main" val="22209937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txBox="1">
            <a:spLocks/>
          </p:cNvSpPr>
          <p:nvPr/>
        </p:nvSpPr>
        <p:spPr>
          <a:xfrm>
            <a:off x="-228600" y="6553200"/>
            <a:ext cx="137160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4320"/>
            <a:fld id="{D1B90812-0B77-449E-AACC-F8C52DA348E8}" type="slidenum">
              <a:rPr lang="en-US" sz="1200" smtClean="0">
                <a:latin typeface="News Gothic Std" pitchFamily="34" charset="0"/>
              </a:rPr>
              <a:pPr marL="274320"/>
              <a:t>34</a:t>
            </a:fld>
            <a:endParaRPr lang="en-US" sz="1200" dirty="0">
              <a:latin typeface="News Gothic Std" pitchFamily="34" charset="0"/>
            </a:endParaRPr>
          </a:p>
        </p:txBody>
      </p:sp>
      <p:sp>
        <p:nvSpPr>
          <p:cNvPr id="2" name="Text Placeholder 1"/>
          <p:cNvSpPr>
            <a:spLocks noGrp="1"/>
          </p:cNvSpPr>
          <p:nvPr>
            <p:ph type="body" sz="quarter" idx="10"/>
          </p:nvPr>
        </p:nvSpPr>
        <p:spPr>
          <a:xfrm>
            <a:off x="457200" y="228600"/>
            <a:ext cx="8229600" cy="523876"/>
          </a:xfrm>
        </p:spPr>
        <p:txBody>
          <a:bodyPr/>
          <a:lstStyle/>
          <a:p>
            <a:r>
              <a:rPr lang="en-US" dirty="0" smtClean="0">
                <a:latin typeface="News Gothic Std" pitchFamily="34" charset="0"/>
              </a:rPr>
              <a:t>PLAN DE ESTABILIDAD FINANCIERA</a:t>
            </a:r>
            <a:endParaRPr lang="en-US" dirty="0">
              <a:latin typeface="News Gothic Std" pitchFamily="34" charset="0"/>
            </a:endParaRPr>
          </a:p>
        </p:txBody>
      </p:sp>
      <p:sp>
        <p:nvSpPr>
          <p:cNvPr id="18" name="Slide Number Placeholder 3"/>
          <p:cNvSpPr txBox="1">
            <a:spLocks/>
          </p:cNvSpPr>
          <p:nvPr/>
        </p:nvSpPr>
        <p:spPr>
          <a:xfrm>
            <a:off x="-228600" y="6553200"/>
            <a:ext cx="137160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4320"/>
            <a:fld id="{D1B90812-0B77-449E-AACC-F8C52DA348E8}" type="slidenum">
              <a:rPr lang="en-US" sz="1200" smtClean="0">
                <a:latin typeface="News Gothic Std" pitchFamily="34" charset="0"/>
              </a:rPr>
              <a:pPr marL="274320"/>
              <a:t>34</a:t>
            </a:fld>
            <a:endParaRPr lang="en-US" sz="1200" dirty="0">
              <a:latin typeface="News Gothic Std" pitchFamily="34" charset="0"/>
            </a:endParaRPr>
          </a:p>
        </p:txBody>
      </p:sp>
      <p:sp>
        <p:nvSpPr>
          <p:cNvPr id="20" name="Text Placeholder 5"/>
          <p:cNvSpPr>
            <a:spLocks noGrp="1"/>
          </p:cNvSpPr>
          <p:nvPr>
            <p:ph type="body" sz="quarter" idx="12"/>
          </p:nvPr>
        </p:nvSpPr>
        <p:spPr>
          <a:xfrm>
            <a:off x="4929005" y="4731436"/>
            <a:ext cx="1776595" cy="1516964"/>
          </a:xfrm>
        </p:spPr>
        <p:txBody>
          <a:bodyPr/>
          <a:lstStyle/>
          <a:p>
            <a:pPr marL="0" indent="0" algn="ctr">
              <a:buNone/>
            </a:pPr>
            <a:r>
              <a:rPr lang="en-US" sz="1400" dirty="0" smtClean="0">
                <a:solidFill>
                  <a:schemeClr val="tx2"/>
                </a:solidFill>
                <a:latin typeface="News Gothic Std" pitchFamily="34" charset="0"/>
              </a:rPr>
              <a:t>HABLE CON SU REPRESENTANTE BANCARIO SOBRE SUS CUENTAS Y NECESIDADES FINANCIERAS</a:t>
            </a:r>
            <a:endParaRPr lang="en-US" sz="1400" dirty="0">
              <a:solidFill>
                <a:schemeClr val="tx2"/>
              </a:solidFill>
              <a:latin typeface="News Gothic Std" pitchFamily="34" charset="0"/>
            </a:endParaRPr>
          </a:p>
        </p:txBody>
      </p:sp>
      <p:sp>
        <p:nvSpPr>
          <p:cNvPr id="21" name="Text Placeholder 5"/>
          <p:cNvSpPr>
            <a:spLocks noGrp="1"/>
          </p:cNvSpPr>
          <p:nvPr>
            <p:ph type="body" sz="quarter" idx="12"/>
          </p:nvPr>
        </p:nvSpPr>
        <p:spPr>
          <a:xfrm>
            <a:off x="2819400" y="4664242"/>
            <a:ext cx="1524000" cy="1279358"/>
          </a:xfrm>
        </p:spPr>
        <p:txBody>
          <a:bodyPr/>
          <a:lstStyle/>
          <a:p>
            <a:pPr marL="0" indent="0" algn="ctr">
              <a:buNone/>
            </a:pPr>
            <a:r>
              <a:rPr lang="en-US" sz="1400" dirty="0" smtClean="0">
                <a:solidFill>
                  <a:schemeClr val="tx2"/>
                </a:solidFill>
                <a:latin typeface="News Gothic Std" pitchFamily="34" charset="0"/>
              </a:rPr>
              <a:t>COPIAS DE DOCUMENTOS IMPORTANTES, PÓLIZAS Y CONTACTOS</a:t>
            </a:r>
            <a:endParaRPr lang="en-US" sz="1400" dirty="0">
              <a:solidFill>
                <a:schemeClr val="tx2"/>
              </a:solidFill>
              <a:latin typeface="News Gothic Std" pitchFamily="34" charset="0"/>
            </a:endParaRPr>
          </a:p>
        </p:txBody>
      </p:sp>
      <p:sp>
        <p:nvSpPr>
          <p:cNvPr id="22" name="Text Placeholder 5"/>
          <p:cNvSpPr>
            <a:spLocks noGrp="1"/>
          </p:cNvSpPr>
          <p:nvPr>
            <p:ph type="body" sz="quarter" idx="12"/>
          </p:nvPr>
        </p:nvSpPr>
        <p:spPr>
          <a:xfrm>
            <a:off x="6858000" y="4724400"/>
            <a:ext cx="1828800" cy="990600"/>
          </a:xfrm>
        </p:spPr>
        <p:txBody>
          <a:bodyPr/>
          <a:lstStyle/>
          <a:p>
            <a:pPr marL="0" indent="0" algn="ctr">
              <a:buNone/>
            </a:pPr>
            <a:r>
              <a:rPr lang="en-US" sz="1400" dirty="0" smtClean="0">
                <a:solidFill>
                  <a:schemeClr val="tx2"/>
                </a:solidFill>
                <a:latin typeface="News Gothic Std" pitchFamily="34" charset="0"/>
              </a:rPr>
              <a:t>SIMPLIFIQUE SUS OPERACIONES BANCARIAS MENSUALES</a:t>
            </a:r>
          </a:p>
          <a:p>
            <a:pPr marL="0" indent="0" algn="ctr">
              <a:buNone/>
            </a:pPr>
            <a:endParaRPr lang="en-US" sz="1400" dirty="0">
              <a:solidFill>
                <a:schemeClr val="tx2"/>
              </a:solidFill>
              <a:latin typeface="News Gothic Std" pitchFamily="34" charset="0"/>
            </a:endParaRPr>
          </a:p>
        </p:txBody>
      </p:sp>
      <p:sp>
        <p:nvSpPr>
          <p:cNvPr id="26" name="Text Placeholder 5"/>
          <p:cNvSpPr>
            <a:spLocks noGrp="1"/>
          </p:cNvSpPr>
          <p:nvPr>
            <p:ph type="body" sz="quarter" idx="12"/>
          </p:nvPr>
        </p:nvSpPr>
        <p:spPr>
          <a:xfrm>
            <a:off x="457200" y="4672263"/>
            <a:ext cx="1866699" cy="602564"/>
          </a:xfrm>
        </p:spPr>
        <p:txBody>
          <a:bodyPr/>
          <a:lstStyle/>
          <a:p>
            <a:pPr marL="0" indent="0" algn="ctr">
              <a:buNone/>
            </a:pPr>
            <a:r>
              <a:rPr lang="en-US" sz="1400" dirty="0" smtClean="0">
                <a:solidFill>
                  <a:schemeClr val="tx2"/>
                </a:solidFill>
                <a:latin typeface="News Gothic Std" pitchFamily="34" charset="0"/>
              </a:rPr>
              <a:t>CREE UNA LISTA AMPLIA DE SUS CONTACTOS</a:t>
            </a:r>
            <a:endParaRPr lang="en-US" sz="1400" dirty="0">
              <a:solidFill>
                <a:schemeClr val="tx2"/>
              </a:solidFill>
              <a:latin typeface="News Gothic Std" pitchFamily="34" charset="0"/>
            </a:endParaRPr>
          </a:p>
        </p:txBody>
      </p:sp>
      <p:sp>
        <p:nvSpPr>
          <p:cNvPr id="27" name="Rectangle 26"/>
          <p:cNvSpPr/>
          <p:nvPr/>
        </p:nvSpPr>
        <p:spPr>
          <a:xfrm>
            <a:off x="0" y="791582"/>
            <a:ext cx="7467600" cy="46618"/>
          </a:xfrm>
          <a:prstGeom prst="rect">
            <a:avLst/>
          </a:prstGeom>
          <a:solidFill>
            <a:schemeClr val="tx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schemeClr val="accent2">
                  <a:lumMod val="20000"/>
                  <a:lumOff val="80000"/>
                </a:schemeClr>
              </a:solidFill>
            </a:endParaRPr>
          </a:p>
        </p:txBody>
      </p:sp>
      <p:sp>
        <p:nvSpPr>
          <p:cNvPr id="28" name="Oval 27"/>
          <p:cNvSpPr/>
          <p:nvPr/>
        </p:nvSpPr>
        <p:spPr>
          <a:xfrm rot="5400000">
            <a:off x="7467600" y="645011"/>
            <a:ext cx="329001" cy="329001"/>
          </a:xfrm>
          <a:prstGeom prst="ellipse">
            <a:avLst/>
          </a:prstGeom>
          <a:solidFill>
            <a:schemeClr val="accent1"/>
          </a:solid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2" name="Picture 3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39775" y="1905000"/>
            <a:ext cx="8080490" cy="2590799"/>
          </a:xfrm>
          <a:prstGeom prst="rect">
            <a:avLst/>
          </a:prstGeom>
        </p:spPr>
      </p:pic>
    </p:spTree>
    <p:extLst>
      <p:ext uri="{BB962C8B-B14F-4D97-AF65-F5344CB8AC3E}">
        <p14:creationId xmlns:p14="http://schemas.microsoft.com/office/powerpoint/2010/main" val="1017013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Slide Number Placeholder 3"/>
          <p:cNvSpPr txBox="1">
            <a:spLocks/>
          </p:cNvSpPr>
          <p:nvPr/>
        </p:nvSpPr>
        <p:spPr>
          <a:xfrm>
            <a:off x="-228600" y="6553200"/>
            <a:ext cx="137160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4320"/>
            <a:fld id="{D1B90812-0B77-449E-AACC-F8C52DA348E8}" type="slidenum">
              <a:rPr lang="en-US" sz="1200" smtClean="0">
                <a:latin typeface="News Gothic Std" pitchFamily="34" charset="0"/>
              </a:rPr>
              <a:pPr marL="274320"/>
              <a:t>35</a:t>
            </a:fld>
            <a:endParaRPr lang="en-US" sz="1200" dirty="0">
              <a:latin typeface="News Gothic Std" pitchFamily="34" charset="0"/>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751263" y="3646488"/>
            <a:ext cx="1641475" cy="725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2"/>
          <p:cNvSpPr txBox="1">
            <a:spLocks noChangeArrowheads="1"/>
          </p:cNvSpPr>
          <p:nvPr/>
        </p:nvSpPr>
        <p:spPr bwMode="auto">
          <a:xfrm>
            <a:off x="0" y="2520950"/>
            <a:ext cx="9144000" cy="52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50000"/>
              </a:spcBef>
              <a:spcAft>
                <a:spcPct val="0"/>
              </a:spcAft>
              <a:defRPr sz="2000">
                <a:solidFill>
                  <a:schemeClr val="tx1"/>
                </a:solidFill>
                <a:latin typeface="Arial" charset="0"/>
              </a:defRPr>
            </a:lvl6pPr>
            <a:lvl7pPr marL="2971800" indent="-228600" eaLnBrk="0" fontAlgn="base" hangingPunct="0">
              <a:spcBef>
                <a:spcPct val="50000"/>
              </a:spcBef>
              <a:spcAft>
                <a:spcPct val="0"/>
              </a:spcAft>
              <a:defRPr sz="2000">
                <a:solidFill>
                  <a:schemeClr val="tx1"/>
                </a:solidFill>
                <a:latin typeface="Arial" charset="0"/>
              </a:defRPr>
            </a:lvl7pPr>
            <a:lvl8pPr marL="3429000" indent="-228600" eaLnBrk="0" fontAlgn="base" hangingPunct="0">
              <a:spcBef>
                <a:spcPct val="50000"/>
              </a:spcBef>
              <a:spcAft>
                <a:spcPct val="0"/>
              </a:spcAft>
              <a:defRPr sz="2000">
                <a:solidFill>
                  <a:schemeClr val="tx1"/>
                </a:solidFill>
                <a:latin typeface="Arial" charset="0"/>
              </a:defRPr>
            </a:lvl8pPr>
            <a:lvl9pPr marL="3886200" indent="-228600" eaLnBrk="0" fontAlgn="base" hangingPunct="0">
              <a:spcBef>
                <a:spcPct val="50000"/>
              </a:spcBef>
              <a:spcAft>
                <a:spcPct val="0"/>
              </a:spcAft>
              <a:defRPr sz="2000">
                <a:solidFill>
                  <a:schemeClr val="tx1"/>
                </a:solidFill>
                <a:latin typeface="Arial" charset="0"/>
              </a:defRPr>
            </a:lvl9pPr>
          </a:lstStyle>
          <a:p>
            <a:pPr algn="ctr" eaLnBrk="1" hangingPunct="1">
              <a:lnSpc>
                <a:spcPct val="90000"/>
              </a:lnSpc>
              <a:spcBef>
                <a:spcPct val="0"/>
              </a:spcBef>
              <a:defRPr/>
            </a:pPr>
            <a:r>
              <a:rPr lang="en-US" sz="2800" b="1" cap="all" dirty="0" smtClean="0">
                <a:solidFill>
                  <a:schemeClr val="tx2"/>
                </a:solidFill>
                <a:latin typeface="News Gothic Std" pitchFamily="34" charset="0"/>
                <a:cs typeface="Arial" charset="0"/>
              </a:rPr>
              <a:t>Hidden Slide: </a:t>
            </a:r>
            <a:br>
              <a:rPr lang="en-US" sz="2800" b="1" cap="all" dirty="0" smtClean="0">
                <a:solidFill>
                  <a:schemeClr val="tx2"/>
                </a:solidFill>
                <a:latin typeface="News Gothic Std" pitchFamily="34" charset="0"/>
                <a:cs typeface="Arial" charset="0"/>
              </a:rPr>
            </a:br>
            <a:r>
              <a:rPr lang="en-US" sz="2400" dirty="0" smtClean="0">
                <a:solidFill>
                  <a:schemeClr val="tx2"/>
                </a:solidFill>
                <a:latin typeface="News Gothic Std" pitchFamily="34" charset="0"/>
                <a:cs typeface="Arial" charset="0"/>
              </a:rPr>
              <a:t>What to Have Ready, </a:t>
            </a:r>
            <a:r>
              <a:rPr lang="en-US" sz="1800" dirty="0" smtClean="0">
                <a:solidFill>
                  <a:schemeClr val="tx2"/>
                </a:solidFill>
                <a:latin typeface="News Gothic Std" pitchFamily="34" charset="0"/>
                <a:cs typeface="Arial" charset="0"/>
              </a:rPr>
              <a:t>continued</a:t>
            </a:r>
          </a:p>
        </p:txBody>
      </p:sp>
      <p:cxnSp>
        <p:nvCxnSpPr>
          <p:cNvPr id="8" name="Straight Connector 7"/>
          <p:cNvCxnSpPr/>
          <p:nvPr/>
        </p:nvCxnSpPr>
        <p:spPr bwMode="auto">
          <a:xfrm flipV="1">
            <a:off x="3751263" y="3549650"/>
            <a:ext cx="1760537" cy="822325"/>
          </a:xfrm>
          <a:prstGeom prst="line">
            <a:avLst/>
          </a:prstGeom>
          <a:ln w="76200">
            <a:solidFill>
              <a:schemeClr val="accent6"/>
            </a:solidFill>
            <a:headEnd type="none" w="med" len="med"/>
            <a:tailEnd type="none" w="med" len="med"/>
          </a:ln>
          <a:extLst/>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38798280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a:xfrm>
            <a:off x="0" y="0"/>
            <a:ext cx="9144000" cy="4267200"/>
          </a:xfrm>
          <a:prstGeom prst="rect">
            <a:avLst/>
          </a:prstGeom>
        </p:spPr>
      </p:pic>
      <p:sp>
        <p:nvSpPr>
          <p:cNvPr id="10" name="Rectangle 1027"/>
          <p:cNvSpPr>
            <a:spLocks noGrp="1" noChangeArrowheads="1"/>
          </p:cNvSpPr>
          <p:nvPr>
            <p:ph type="body" sz="quarter" idx="13"/>
          </p:nvPr>
        </p:nvSpPr>
        <p:spPr>
          <a:xfrm>
            <a:off x="152400" y="4405660"/>
            <a:ext cx="4114800" cy="623540"/>
          </a:xfrm>
          <a:prstGeom prst="rect">
            <a:avLst/>
          </a:prstGeom>
        </p:spPr>
        <p:txBody>
          <a:bodyPr/>
          <a:lstStyle/>
          <a:p>
            <a:pPr eaLnBrk="1" hangingPunct="1"/>
            <a:r>
              <a:rPr lang="es-ES_tradnl" sz="2800" dirty="0" smtClean="0">
                <a:solidFill>
                  <a:schemeClr val="tx2"/>
                </a:solidFill>
                <a:latin typeface="News Gothic Std" pitchFamily="34" charset="0"/>
              </a:rPr>
              <a:t>Estabilidad Financiera</a:t>
            </a:r>
          </a:p>
        </p:txBody>
      </p:sp>
      <p:sp>
        <p:nvSpPr>
          <p:cNvPr id="12" name="Text Placeholder 3"/>
          <p:cNvSpPr>
            <a:spLocks noGrp="1"/>
          </p:cNvSpPr>
          <p:nvPr>
            <p:ph type="body" sz="quarter" idx="15"/>
          </p:nvPr>
        </p:nvSpPr>
        <p:spPr>
          <a:xfrm>
            <a:off x="381000" y="5029200"/>
            <a:ext cx="5257800" cy="1981200"/>
          </a:xfrm>
        </p:spPr>
        <p:txBody>
          <a:bodyPr/>
          <a:lstStyle/>
          <a:p>
            <a:pPr marL="457200">
              <a:spcBef>
                <a:spcPts val="300"/>
              </a:spcBef>
              <a:spcAft>
                <a:spcPts val="300"/>
              </a:spcAft>
              <a:buBlip>
                <a:blip r:embed="rId4"/>
              </a:buBlip>
            </a:pPr>
            <a:r>
              <a:rPr lang="es-ES_tradnl" dirty="0" smtClean="0">
                <a:solidFill>
                  <a:schemeClr val="tx1">
                    <a:lumMod val="75000"/>
                    <a:lumOff val="25000"/>
                  </a:schemeClr>
                </a:solidFill>
                <a:latin typeface="News Gothic Std" pitchFamily="34" charset="0"/>
              </a:rPr>
              <a:t>Hable con sus acreedores</a:t>
            </a:r>
          </a:p>
          <a:p>
            <a:pPr marL="457200">
              <a:spcBef>
                <a:spcPts val="300"/>
              </a:spcBef>
              <a:spcAft>
                <a:spcPts val="300"/>
              </a:spcAft>
              <a:buBlip>
                <a:blip r:embed="rId4"/>
              </a:buBlip>
            </a:pPr>
            <a:r>
              <a:rPr lang="es-ES_tradnl" dirty="0" smtClean="0">
                <a:solidFill>
                  <a:schemeClr val="tx1">
                    <a:lumMod val="75000"/>
                    <a:lumOff val="25000"/>
                  </a:schemeClr>
                </a:solidFill>
                <a:latin typeface="News Gothic Std" pitchFamily="34" charset="0"/>
              </a:rPr>
              <a:t>Reciba asesoría sobre su crédito</a:t>
            </a:r>
          </a:p>
          <a:p>
            <a:pPr marL="457200">
              <a:spcBef>
                <a:spcPts val="300"/>
              </a:spcBef>
              <a:spcAft>
                <a:spcPts val="300"/>
              </a:spcAft>
              <a:buBlip>
                <a:blip r:embed="rId4"/>
              </a:buBlip>
            </a:pPr>
            <a:endParaRPr lang="es-ES_tradnl" dirty="0" smtClean="0">
              <a:solidFill>
                <a:schemeClr val="tx1">
                  <a:lumMod val="75000"/>
                  <a:lumOff val="25000"/>
                </a:schemeClr>
              </a:solidFill>
              <a:latin typeface="News Gothic Std" pitchFamily="34" charset="0"/>
            </a:endParaRPr>
          </a:p>
          <a:p>
            <a:pPr>
              <a:spcBef>
                <a:spcPts val="300"/>
              </a:spcBef>
              <a:spcAft>
                <a:spcPts val="300"/>
              </a:spcAft>
              <a:buBlip>
                <a:blip r:embed="rId4"/>
              </a:buBlip>
            </a:pPr>
            <a:endParaRPr lang="es-ES_tradnl" dirty="0" smtClean="0">
              <a:solidFill>
                <a:schemeClr val="tx1">
                  <a:lumMod val="75000"/>
                  <a:lumOff val="25000"/>
                </a:schemeClr>
              </a:solidFill>
              <a:latin typeface="News Gothic Std" pitchFamily="34" charset="0"/>
            </a:endParaRPr>
          </a:p>
          <a:p>
            <a:pPr marL="0" indent="0">
              <a:buNone/>
            </a:pPr>
            <a:endParaRPr lang="es-ES_tradnl" dirty="0"/>
          </a:p>
        </p:txBody>
      </p:sp>
      <p:sp>
        <p:nvSpPr>
          <p:cNvPr id="13" name="Rectangle 12"/>
          <p:cNvSpPr/>
          <p:nvPr/>
        </p:nvSpPr>
        <p:spPr>
          <a:xfrm>
            <a:off x="-7883" y="4224528"/>
            <a:ext cx="9151883" cy="118872"/>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8" name="Slide Number Placeholder 3"/>
          <p:cNvSpPr txBox="1">
            <a:spLocks/>
          </p:cNvSpPr>
          <p:nvPr/>
        </p:nvSpPr>
        <p:spPr>
          <a:xfrm>
            <a:off x="-228600" y="6553200"/>
            <a:ext cx="137160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4320"/>
            <a:fld id="{D1B90812-0B77-449E-AACC-F8C52DA348E8}" type="slidenum">
              <a:rPr lang="en-US" sz="1200" smtClean="0">
                <a:latin typeface="News Gothic Std" pitchFamily="34" charset="0"/>
              </a:rPr>
              <a:pPr marL="274320"/>
              <a:t>36</a:t>
            </a:fld>
            <a:endParaRPr lang="en-US" sz="1200" dirty="0">
              <a:latin typeface="News Gothic Std" pitchFamily="34" charset="0"/>
            </a:endParaRPr>
          </a:p>
        </p:txBody>
      </p:sp>
    </p:spTree>
    <p:extLst>
      <p:ext uri="{BB962C8B-B14F-4D97-AF65-F5344CB8AC3E}">
        <p14:creationId xmlns:p14="http://schemas.microsoft.com/office/powerpoint/2010/main" val="4913885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027"/>
          <p:cNvSpPr>
            <a:spLocks noGrp="1" noChangeArrowheads="1"/>
          </p:cNvSpPr>
          <p:nvPr>
            <p:ph type="body" sz="quarter" idx="13"/>
          </p:nvPr>
        </p:nvSpPr>
        <p:spPr>
          <a:xfrm>
            <a:off x="152400" y="4405660"/>
            <a:ext cx="3429000" cy="852139"/>
          </a:xfrm>
          <a:prstGeom prst="rect">
            <a:avLst/>
          </a:prstGeom>
        </p:spPr>
        <p:txBody>
          <a:bodyPr/>
          <a:lstStyle/>
          <a:p>
            <a:pPr eaLnBrk="1" hangingPunct="1"/>
            <a:r>
              <a:rPr lang="es-ES_tradnl" sz="2800" dirty="0" smtClean="0">
                <a:solidFill>
                  <a:schemeClr val="tx2"/>
                </a:solidFill>
                <a:latin typeface="News Gothic Std" pitchFamily="34" charset="0"/>
              </a:rPr>
              <a:t>Reciba Ayuda</a:t>
            </a:r>
          </a:p>
          <a:p>
            <a:pPr lvl="1" eaLnBrk="1" hangingPunct="1"/>
            <a:endParaRPr lang="en-US" dirty="0" smtClean="0"/>
          </a:p>
          <a:p>
            <a:pPr eaLnBrk="1" hangingPunct="1">
              <a:buFontTx/>
              <a:buNone/>
            </a:pPr>
            <a:endParaRPr lang="en-US" sz="2800" b="1" dirty="0" smtClean="0">
              <a:solidFill>
                <a:srgbClr val="6DB33F"/>
              </a:solidFill>
            </a:endParaRPr>
          </a:p>
        </p:txBody>
      </p:sp>
      <p:sp>
        <p:nvSpPr>
          <p:cNvPr id="9" name="Text Placeholder 2"/>
          <p:cNvSpPr>
            <a:spLocks noGrp="1"/>
          </p:cNvSpPr>
          <p:nvPr>
            <p:ph type="body" sz="quarter" idx="14"/>
          </p:nvPr>
        </p:nvSpPr>
        <p:spPr>
          <a:xfrm>
            <a:off x="2895600" y="4462572"/>
            <a:ext cx="6961489" cy="855662"/>
          </a:xfrm>
        </p:spPr>
        <p:txBody>
          <a:bodyPr/>
          <a:lstStyle/>
          <a:p>
            <a:r>
              <a:rPr lang="es-ES_tradnl" b="1" dirty="0" smtClean="0">
                <a:solidFill>
                  <a:schemeClr val="tx1">
                    <a:lumMod val="75000"/>
                    <a:lumOff val="25000"/>
                  </a:schemeClr>
                </a:solidFill>
                <a:latin typeface="News Gothic Std" pitchFamily="34" charset="0"/>
              </a:rPr>
              <a:t>Agencias de Asesoría de Crédito</a:t>
            </a:r>
            <a:endParaRPr lang="es-ES_tradnl" b="1" dirty="0">
              <a:solidFill>
                <a:schemeClr val="tx1">
                  <a:lumMod val="75000"/>
                  <a:lumOff val="25000"/>
                </a:schemeClr>
              </a:solidFill>
              <a:latin typeface="News Gothic Std" pitchFamily="34" charset="0"/>
            </a:endParaRPr>
          </a:p>
        </p:txBody>
      </p:sp>
      <p:sp>
        <p:nvSpPr>
          <p:cNvPr id="10" name="Text Placeholder 3"/>
          <p:cNvSpPr>
            <a:spLocks noGrp="1"/>
          </p:cNvSpPr>
          <p:nvPr>
            <p:ph type="body" sz="quarter" idx="15"/>
          </p:nvPr>
        </p:nvSpPr>
        <p:spPr>
          <a:xfrm>
            <a:off x="361950" y="5105400"/>
            <a:ext cx="8458200" cy="1219200"/>
          </a:xfrm>
        </p:spPr>
        <p:txBody>
          <a:bodyPr/>
          <a:lstStyle/>
          <a:p>
            <a:pPr>
              <a:spcBef>
                <a:spcPts val="300"/>
              </a:spcBef>
              <a:spcAft>
                <a:spcPts val="300"/>
              </a:spcAft>
              <a:buBlip>
                <a:blip r:embed="rId3"/>
              </a:buBlip>
            </a:pPr>
            <a:r>
              <a:rPr lang="es-ES_tradnl" dirty="0" smtClean="0">
                <a:solidFill>
                  <a:schemeClr val="tx1">
                    <a:lumMod val="75000"/>
                    <a:lumOff val="25000"/>
                  </a:schemeClr>
                </a:solidFill>
                <a:latin typeface="News Gothic Std" pitchFamily="34" charset="0"/>
              </a:rPr>
              <a:t>Entreviste varias compañías antes de firmar un contrato</a:t>
            </a:r>
          </a:p>
          <a:p>
            <a:pPr>
              <a:spcBef>
                <a:spcPts val="300"/>
              </a:spcBef>
              <a:spcAft>
                <a:spcPts val="300"/>
              </a:spcAft>
              <a:buBlip>
                <a:blip r:embed="rId3"/>
              </a:buBlip>
            </a:pPr>
            <a:r>
              <a:rPr lang="es-ES_tradnl" dirty="0" smtClean="0">
                <a:solidFill>
                  <a:schemeClr val="tx1">
                    <a:lumMod val="75000"/>
                    <a:lumOff val="25000"/>
                  </a:schemeClr>
                </a:solidFill>
                <a:latin typeface="News Gothic Std" pitchFamily="34" charset="0"/>
              </a:rPr>
              <a:t>Asegúrese de que tengan una buena reputación</a:t>
            </a:r>
          </a:p>
          <a:p>
            <a:pPr>
              <a:spcBef>
                <a:spcPts val="300"/>
              </a:spcBef>
              <a:spcAft>
                <a:spcPts val="300"/>
              </a:spcAft>
              <a:buBlip>
                <a:blip r:embed="rId3"/>
              </a:buBlip>
            </a:pPr>
            <a:r>
              <a:rPr lang="es-ES_tradnl" dirty="0" smtClean="0">
                <a:solidFill>
                  <a:schemeClr val="tx1">
                    <a:lumMod val="75000"/>
                    <a:lumOff val="25000"/>
                  </a:schemeClr>
                </a:solidFill>
                <a:latin typeface="News Gothic Std" pitchFamily="34" charset="0"/>
              </a:rPr>
              <a:t>Pregunte sobre los servicios, cargos y planes de pagos</a:t>
            </a:r>
          </a:p>
          <a:p>
            <a:pPr marL="342900" indent="-342900">
              <a:buBlip>
                <a:blip r:embed="rId3"/>
              </a:buBlip>
            </a:pPr>
            <a:endParaRPr lang="es-ES_tradnl" dirty="0">
              <a:solidFill>
                <a:schemeClr val="tx1">
                  <a:lumMod val="75000"/>
                  <a:lumOff val="25000"/>
                </a:schemeClr>
              </a:solidFill>
            </a:endParaRPr>
          </a:p>
        </p:txBody>
      </p:sp>
      <p:pic>
        <p:nvPicPr>
          <p:cNvPr id="11" name="Picture Placeholder 4"/>
          <p:cNvPicPr>
            <a:picLocks noGrp="1" noChangeAspect="1"/>
          </p:cNvPicPr>
          <p:nvPr>
            <p:ph type="pic" idx="1"/>
          </p:nvPr>
        </p:nvPicPr>
        <p:blipFill>
          <a:blip r:embed="rId4" cstate="email">
            <a:extLst>
              <a:ext uri="{28A0092B-C50C-407E-A947-70E740481C1C}">
                <a14:useLocalDpi xmlns:a14="http://schemas.microsoft.com/office/drawing/2010/main" val="0"/>
              </a:ext>
            </a:extLst>
          </a:blip>
          <a:stretch>
            <a:fillRect/>
          </a:stretch>
        </p:blipFill>
        <p:spPr>
          <a:xfrm>
            <a:off x="0" y="1524"/>
            <a:ext cx="9143999" cy="4187952"/>
          </a:xfrm>
        </p:spPr>
      </p:pic>
      <p:sp>
        <p:nvSpPr>
          <p:cNvPr id="12" name="Rectangle 11"/>
          <p:cNvSpPr/>
          <p:nvPr/>
        </p:nvSpPr>
        <p:spPr>
          <a:xfrm>
            <a:off x="0" y="4114800"/>
            <a:ext cx="9151883" cy="118872"/>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cxnSp>
        <p:nvCxnSpPr>
          <p:cNvPr id="13" name="Straight Connector 12"/>
          <p:cNvCxnSpPr/>
          <p:nvPr/>
        </p:nvCxnSpPr>
        <p:spPr>
          <a:xfrm>
            <a:off x="2667000" y="4419600"/>
            <a:ext cx="0" cy="494645"/>
          </a:xfrm>
          <a:prstGeom prst="line">
            <a:avLst/>
          </a:prstGeom>
          <a:ln w="19050">
            <a:solidFill>
              <a:schemeClr val="accent4">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sp>
        <p:nvSpPr>
          <p:cNvPr id="14" name="Slide Number Placeholder 3"/>
          <p:cNvSpPr txBox="1">
            <a:spLocks/>
          </p:cNvSpPr>
          <p:nvPr/>
        </p:nvSpPr>
        <p:spPr>
          <a:xfrm>
            <a:off x="-228600" y="6553200"/>
            <a:ext cx="137160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4320"/>
            <a:fld id="{D1B90812-0B77-449E-AACC-F8C52DA348E8}" type="slidenum">
              <a:rPr lang="en-US" sz="1200" smtClean="0">
                <a:latin typeface="News Gothic Std" pitchFamily="34" charset="0"/>
              </a:rPr>
              <a:pPr marL="274320"/>
              <a:t>37</a:t>
            </a:fld>
            <a:endParaRPr lang="en-US" sz="1200" dirty="0">
              <a:latin typeface="News Gothic Std" pitchFamily="34" charset="0"/>
            </a:endParaRPr>
          </a:p>
        </p:txBody>
      </p:sp>
    </p:spTree>
    <p:extLst>
      <p:ext uri="{BB962C8B-B14F-4D97-AF65-F5344CB8AC3E}">
        <p14:creationId xmlns:p14="http://schemas.microsoft.com/office/powerpoint/2010/main" val="33843675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0"/>
          <p:cNvSpPr>
            <a:spLocks noGrp="1"/>
          </p:cNvSpPr>
          <p:nvPr>
            <p:ph type="body" sz="quarter" idx="10"/>
          </p:nvPr>
        </p:nvSpPr>
        <p:spPr/>
        <p:txBody>
          <a:bodyPr/>
          <a:lstStyle/>
          <a:p>
            <a:r>
              <a:rPr lang="en-US" cap="all" dirty="0" smtClean="0">
                <a:latin typeface="News Gothic Std" pitchFamily="34" charset="0"/>
              </a:rPr>
              <a:t>FELICITACIONES</a:t>
            </a:r>
            <a:endParaRPr lang="en-US" cap="all" dirty="0">
              <a:latin typeface="News Gothic Std" pitchFamily="34" charset="0"/>
            </a:endParaRPr>
          </a:p>
          <a:p>
            <a:endParaRPr lang="en-US" dirty="0"/>
          </a:p>
        </p:txBody>
      </p:sp>
      <p:sp>
        <p:nvSpPr>
          <p:cNvPr id="9" name="Text Placeholder 11"/>
          <p:cNvSpPr>
            <a:spLocks noGrp="1"/>
          </p:cNvSpPr>
          <p:nvPr>
            <p:ph type="body" sz="quarter" idx="11"/>
          </p:nvPr>
        </p:nvSpPr>
        <p:spPr/>
        <p:txBody>
          <a:bodyPr/>
          <a:lstStyle/>
          <a:p>
            <a:r>
              <a:rPr lang="es-ES_tradnl" sz="2000" b="1" dirty="0" smtClean="0">
                <a:solidFill>
                  <a:schemeClr val="tx1">
                    <a:lumMod val="75000"/>
                    <a:lumOff val="25000"/>
                  </a:schemeClr>
                </a:solidFill>
                <a:latin typeface="News Gothic Std" pitchFamily="34" charset="0"/>
              </a:rPr>
              <a:t>Hoy, usted saldrá con:</a:t>
            </a:r>
          </a:p>
          <a:p>
            <a:endParaRPr lang="en-US" dirty="0"/>
          </a:p>
        </p:txBody>
      </p:sp>
      <p:sp>
        <p:nvSpPr>
          <p:cNvPr id="5" name="Text Placeholder 4"/>
          <p:cNvSpPr>
            <a:spLocks noGrp="1"/>
          </p:cNvSpPr>
          <p:nvPr>
            <p:ph type="body" sz="quarter" idx="12"/>
          </p:nvPr>
        </p:nvSpPr>
        <p:spPr>
          <a:xfrm>
            <a:off x="416014" y="1981200"/>
            <a:ext cx="8499386" cy="3962400"/>
          </a:xfrm>
        </p:spPr>
        <p:txBody>
          <a:bodyPr/>
          <a:lstStyle/>
          <a:p>
            <a:pPr marL="457200">
              <a:lnSpc>
                <a:spcPct val="90000"/>
              </a:lnSpc>
              <a:spcBef>
                <a:spcPts val="1200"/>
              </a:spcBef>
              <a:spcAft>
                <a:spcPts val="1200"/>
              </a:spcAft>
            </a:pPr>
            <a:r>
              <a:rPr lang="es-ES_tradnl" sz="2000" dirty="0" smtClean="0">
                <a:solidFill>
                  <a:schemeClr val="tx1">
                    <a:lumMod val="75000"/>
                    <a:lumOff val="25000"/>
                  </a:schemeClr>
                </a:solidFill>
              </a:rPr>
              <a:t>Los pasos a tomar para definir sus metas financieras</a:t>
            </a:r>
          </a:p>
          <a:p>
            <a:pPr marL="457200">
              <a:lnSpc>
                <a:spcPct val="90000"/>
              </a:lnSpc>
              <a:spcBef>
                <a:spcPts val="1200"/>
              </a:spcBef>
              <a:spcAft>
                <a:spcPts val="1200"/>
              </a:spcAft>
            </a:pPr>
            <a:r>
              <a:rPr lang="es-ES_tradnl" sz="2000" dirty="0" smtClean="0">
                <a:solidFill>
                  <a:schemeClr val="tx1">
                    <a:lumMod val="75000"/>
                    <a:lumOff val="25000"/>
                  </a:schemeClr>
                </a:solidFill>
              </a:rPr>
              <a:t>Un documento para monitorear sus hábitos de gastos</a:t>
            </a:r>
          </a:p>
          <a:p>
            <a:pPr marL="457200">
              <a:lnSpc>
                <a:spcPct val="90000"/>
              </a:lnSpc>
              <a:spcBef>
                <a:spcPts val="1200"/>
              </a:spcBef>
              <a:spcAft>
                <a:spcPts val="1200"/>
              </a:spcAft>
            </a:pPr>
            <a:r>
              <a:rPr lang="es-ES_tradnl" sz="2000" dirty="0" smtClean="0">
                <a:solidFill>
                  <a:schemeClr val="tx1">
                    <a:lumMod val="75000"/>
                    <a:lumOff val="25000"/>
                  </a:schemeClr>
                </a:solidFill>
              </a:rPr>
              <a:t>Una hoja de cálculos para su plan de ahorros y gastos, para tener un estimado de ingresos y gastos</a:t>
            </a:r>
          </a:p>
          <a:p>
            <a:pPr marL="457200">
              <a:lnSpc>
                <a:spcPct val="90000"/>
              </a:lnSpc>
              <a:spcBef>
                <a:spcPts val="1200"/>
              </a:spcBef>
              <a:spcAft>
                <a:spcPts val="1200"/>
              </a:spcAft>
            </a:pPr>
            <a:r>
              <a:rPr lang="es-ES_tradnl" sz="2000" dirty="0" smtClean="0">
                <a:solidFill>
                  <a:schemeClr val="tx1">
                    <a:lumMod val="75000"/>
                    <a:lumOff val="25000"/>
                  </a:schemeClr>
                </a:solidFill>
              </a:rPr>
              <a:t>Información importante sobre los reportes de crédito y sobre las agencias de reportaje de crédito</a:t>
            </a:r>
          </a:p>
          <a:p>
            <a:pPr marL="457200">
              <a:lnSpc>
                <a:spcPct val="90000"/>
              </a:lnSpc>
              <a:spcBef>
                <a:spcPts val="1200"/>
              </a:spcBef>
              <a:spcAft>
                <a:spcPts val="1200"/>
              </a:spcAft>
            </a:pPr>
            <a:r>
              <a:rPr lang="es-ES_tradnl" sz="2000" dirty="0" smtClean="0">
                <a:solidFill>
                  <a:schemeClr val="tx1">
                    <a:lumMod val="75000"/>
                    <a:lumOff val="25000"/>
                  </a:schemeClr>
                </a:solidFill>
              </a:rPr>
              <a:t>Consideraciones para crear un plan de contingencia para una estabilidad financiera</a:t>
            </a:r>
            <a:r>
              <a:rPr lang="es-ES_tradnl" sz="2000" dirty="0" smtClean="0"/>
              <a:t/>
            </a:r>
            <a:br>
              <a:rPr lang="es-ES_tradnl" sz="2000" dirty="0" smtClean="0"/>
            </a:br>
            <a:r>
              <a:rPr lang="en-US" sz="2800" dirty="0" smtClean="0">
                <a:solidFill>
                  <a:schemeClr val="tx1">
                    <a:lumMod val="75000"/>
                    <a:lumOff val="25000"/>
                  </a:schemeClr>
                </a:solidFill>
              </a:rPr>
              <a:t>Gracias.</a:t>
            </a:r>
            <a:endParaRPr lang="en-US" sz="2800" dirty="0">
              <a:solidFill>
                <a:schemeClr val="tx1">
                  <a:lumMod val="75000"/>
                  <a:lumOff val="25000"/>
                </a:schemeClr>
              </a:solidFill>
            </a:endParaRPr>
          </a:p>
        </p:txBody>
      </p:sp>
      <p:sp>
        <p:nvSpPr>
          <p:cNvPr id="6" name="Slide Number Placeholder 3"/>
          <p:cNvSpPr txBox="1">
            <a:spLocks/>
          </p:cNvSpPr>
          <p:nvPr/>
        </p:nvSpPr>
        <p:spPr>
          <a:xfrm>
            <a:off x="-228600" y="6553200"/>
            <a:ext cx="137160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4320"/>
            <a:fld id="{D1B90812-0B77-449E-AACC-F8C52DA348E8}" type="slidenum">
              <a:rPr lang="en-US" sz="1200" smtClean="0">
                <a:latin typeface="News Gothic Std" pitchFamily="34" charset="0"/>
              </a:rPr>
              <a:pPr marL="274320"/>
              <a:t>38</a:t>
            </a:fld>
            <a:endParaRPr lang="en-US" sz="1200" dirty="0">
              <a:latin typeface="News Gothic Std" pitchFamily="34" charset="0"/>
            </a:endParaRPr>
          </a:p>
        </p:txBody>
      </p:sp>
      <p:sp>
        <p:nvSpPr>
          <p:cNvPr id="7" name="TextBox 6"/>
          <p:cNvSpPr txBox="1"/>
          <p:nvPr/>
        </p:nvSpPr>
        <p:spPr>
          <a:xfrm>
            <a:off x="304800" y="5963960"/>
            <a:ext cx="6629400" cy="1284967"/>
          </a:xfrm>
          <a:prstGeom prst="rect">
            <a:avLst/>
          </a:prstGeom>
          <a:noFill/>
        </p:spPr>
        <p:txBody>
          <a:bodyPr wrap="square" rtlCol="0">
            <a:spAutoFit/>
          </a:bodyPr>
          <a:lstStyle/>
          <a:p>
            <a:pPr>
              <a:lnSpc>
                <a:spcPct val="90000"/>
              </a:lnSpc>
              <a:spcBef>
                <a:spcPts val="1200"/>
              </a:spcBef>
              <a:spcAft>
                <a:spcPts val="1200"/>
              </a:spcAft>
              <a:buClr>
                <a:schemeClr val="tx2"/>
              </a:buClr>
              <a:buSzPct val="200000"/>
            </a:pPr>
            <a:r>
              <a:rPr lang="es-ES_tradnl" sz="1100" dirty="0">
                <a:solidFill>
                  <a:schemeClr val="tx1">
                    <a:lumMod val="75000"/>
                    <a:lumOff val="25000"/>
                  </a:schemeClr>
                </a:solidFill>
                <a:latin typeface="News Gothic Std" pitchFamily="34" charset="0"/>
              </a:rPr>
              <a:t>Esta información es generalizada, esta provista sólo para propósitos educativos, y no debería ser usada como base o interpretada como asesoramiento para contaduría, planificación financiera, inversiones, impuestos o asuntos legales. Regions no endosa ni garantiza esta información y recomienda consultar con un profesional para obtener asesoramiento aplicable a su situación específica.</a:t>
            </a:r>
          </a:p>
          <a:p>
            <a:endParaRPr lang="en-US" dirty="0"/>
          </a:p>
        </p:txBody>
      </p:sp>
    </p:spTree>
    <p:extLst>
      <p:ext uri="{BB962C8B-B14F-4D97-AF65-F5344CB8AC3E}">
        <p14:creationId xmlns:p14="http://schemas.microsoft.com/office/powerpoint/2010/main" val="32126841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0"/>
          <p:cNvSpPr>
            <a:spLocks noGrp="1"/>
          </p:cNvSpPr>
          <p:nvPr>
            <p:ph type="body" sz="quarter" idx="10"/>
          </p:nvPr>
        </p:nvSpPr>
        <p:spPr>
          <a:xfrm>
            <a:off x="457200" y="1038828"/>
            <a:ext cx="8229600" cy="1475771"/>
          </a:xfrm>
        </p:spPr>
        <p:txBody>
          <a:bodyPr/>
          <a:lstStyle/>
          <a:p>
            <a:r>
              <a:rPr lang="en-US" sz="2800" dirty="0">
                <a:solidFill>
                  <a:srgbClr val="88BB00"/>
                </a:solidFill>
                <a:latin typeface="News Gothic Std" pitchFamily="34" charset="0"/>
              </a:rPr>
              <a:t>¿QUIERE APRENDER COMO REGIONS PUEDE AYUDARLE A ALCANZAR SUS METAS FINANCIERAS?</a:t>
            </a:r>
          </a:p>
          <a:p>
            <a:endParaRPr lang="en-US" dirty="0"/>
          </a:p>
        </p:txBody>
      </p:sp>
      <p:sp>
        <p:nvSpPr>
          <p:cNvPr id="9" name="Text Placeholder 11"/>
          <p:cNvSpPr>
            <a:spLocks noGrp="1"/>
          </p:cNvSpPr>
          <p:nvPr>
            <p:ph type="body" sz="quarter" idx="11"/>
          </p:nvPr>
        </p:nvSpPr>
        <p:spPr>
          <a:xfrm>
            <a:off x="457200" y="2676525"/>
            <a:ext cx="8248650" cy="523875"/>
          </a:xfrm>
        </p:spPr>
        <p:txBody>
          <a:bodyPr/>
          <a:lstStyle/>
          <a:p>
            <a:pPr>
              <a:spcBef>
                <a:spcPts val="300"/>
              </a:spcBef>
              <a:spcAft>
                <a:spcPts val="300"/>
              </a:spcAft>
            </a:pPr>
            <a:r>
              <a:rPr lang="es-ES_tradnl" sz="2000" b="1" dirty="0" smtClean="0">
                <a:solidFill>
                  <a:prstClr val="black">
                    <a:lumMod val="75000"/>
                    <a:lumOff val="25000"/>
                  </a:prstClr>
                </a:solidFill>
                <a:latin typeface="News Gothic Std" pitchFamily="34" charset="0"/>
              </a:rPr>
              <a:t>Para concertar una cita con un Representante de Regions:</a:t>
            </a:r>
          </a:p>
          <a:p>
            <a:endParaRPr lang="en-US" dirty="0"/>
          </a:p>
        </p:txBody>
      </p:sp>
      <p:sp>
        <p:nvSpPr>
          <p:cNvPr id="5" name="Text Placeholder 4"/>
          <p:cNvSpPr>
            <a:spLocks noGrp="1"/>
          </p:cNvSpPr>
          <p:nvPr>
            <p:ph type="body" sz="quarter" idx="12"/>
          </p:nvPr>
        </p:nvSpPr>
        <p:spPr>
          <a:xfrm>
            <a:off x="416014" y="3352800"/>
            <a:ext cx="8423186" cy="2474764"/>
          </a:xfrm>
        </p:spPr>
        <p:txBody>
          <a:bodyPr/>
          <a:lstStyle/>
          <a:p>
            <a:pPr marL="457200">
              <a:spcBef>
                <a:spcPts val="1200"/>
              </a:spcBef>
              <a:spcAft>
                <a:spcPts val="1200"/>
              </a:spcAft>
            </a:pPr>
            <a:r>
              <a:rPr lang="es-ES_tradnl" sz="2400" dirty="0" smtClean="0">
                <a:solidFill>
                  <a:schemeClr val="tx1">
                    <a:lumMod val="75000"/>
                    <a:lumOff val="25000"/>
                  </a:schemeClr>
                </a:solidFill>
              </a:rPr>
              <a:t>Comuníquese con Regions al 1-800-REGIONS</a:t>
            </a:r>
          </a:p>
          <a:p>
            <a:pPr marL="457200">
              <a:spcBef>
                <a:spcPts val="1200"/>
              </a:spcBef>
              <a:spcAft>
                <a:spcPts val="1200"/>
              </a:spcAft>
            </a:pPr>
            <a:r>
              <a:rPr lang="es-ES_tradnl" sz="2400" dirty="0" smtClean="0">
                <a:solidFill>
                  <a:schemeClr val="tx1">
                    <a:lumMod val="75000"/>
                    <a:lumOff val="25000"/>
                  </a:schemeClr>
                </a:solidFill>
              </a:rPr>
              <a:t>Visite regions.com/espanol y haga clic en  “Concertar una Cita”</a:t>
            </a:r>
          </a:p>
          <a:p>
            <a:pPr marL="457200">
              <a:spcBef>
                <a:spcPts val="1200"/>
              </a:spcBef>
              <a:spcAft>
                <a:spcPts val="1200"/>
              </a:spcAft>
            </a:pPr>
            <a:r>
              <a:rPr lang="es-ES_tradnl" sz="2400" dirty="0" smtClean="0">
                <a:solidFill>
                  <a:schemeClr val="tx1">
                    <a:lumMod val="75000"/>
                    <a:lumOff val="25000"/>
                  </a:schemeClr>
                </a:solidFill>
              </a:rPr>
              <a:t>Visite una sucursal de Regions</a:t>
            </a:r>
            <a:endParaRPr lang="es-ES_tradnl" sz="2400" dirty="0">
              <a:solidFill>
                <a:schemeClr val="tx1">
                  <a:lumMod val="75000"/>
                  <a:lumOff val="25000"/>
                </a:schemeClr>
              </a:solidFill>
            </a:endParaRPr>
          </a:p>
        </p:txBody>
      </p:sp>
      <p:sp>
        <p:nvSpPr>
          <p:cNvPr id="6" name="Slide Number Placeholder 3"/>
          <p:cNvSpPr txBox="1">
            <a:spLocks/>
          </p:cNvSpPr>
          <p:nvPr/>
        </p:nvSpPr>
        <p:spPr>
          <a:xfrm>
            <a:off x="-228600" y="6553200"/>
            <a:ext cx="137160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4320"/>
            <a:fld id="{D1B90812-0B77-449E-AACC-F8C52DA348E8}" type="slidenum">
              <a:rPr lang="en-US" sz="1200" smtClean="0">
                <a:latin typeface="News Gothic Std" pitchFamily="34" charset="0"/>
              </a:rPr>
              <a:pPr marL="274320"/>
              <a:t>39</a:t>
            </a:fld>
            <a:endParaRPr lang="en-US" sz="1200" dirty="0">
              <a:latin typeface="News Gothic Std" pitchFamily="34" charset="0"/>
            </a:endParaRPr>
          </a:p>
        </p:txBody>
      </p:sp>
    </p:spTree>
    <p:extLst>
      <p:ext uri="{BB962C8B-B14F-4D97-AF65-F5344CB8AC3E}">
        <p14:creationId xmlns:p14="http://schemas.microsoft.com/office/powerpoint/2010/main" val="40109765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301"/>
            <a:ext cx="6172198" cy="6781498"/>
          </a:xfrm>
          <a:prstGeom prst="rect">
            <a:avLst/>
          </a:prstGeom>
        </p:spPr>
      </p:pic>
      <p:sp>
        <p:nvSpPr>
          <p:cNvPr id="6" name="Text Placeholder 10"/>
          <p:cNvSpPr>
            <a:spLocks noGrp="1"/>
          </p:cNvSpPr>
          <p:nvPr>
            <p:ph type="body" sz="quarter" idx="10"/>
          </p:nvPr>
        </p:nvSpPr>
        <p:spPr>
          <a:xfrm>
            <a:off x="6491654" y="666750"/>
            <a:ext cx="2652346" cy="1543050"/>
          </a:xfrm>
        </p:spPr>
        <p:txBody>
          <a:bodyPr/>
          <a:lstStyle/>
          <a:p>
            <a:r>
              <a:rPr lang="en-US" dirty="0" smtClean="0">
                <a:latin typeface="News Gothic Std" pitchFamily="34" charset="0"/>
              </a:rPr>
              <a:t>EL MANEJO DE SU DINERO</a:t>
            </a:r>
          </a:p>
          <a:p>
            <a:endParaRPr lang="en-US" dirty="0"/>
          </a:p>
        </p:txBody>
      </p:sp>
      <p:sp>
        <p:nvSpPr>
          <p:cNvPr id="13" name="Rectangle 12"/>
          <p:cNvSpPr/>
          <p:nvPr/>
        </p:nvSpPr>
        <p:spPr>
          <a:xfrm rot="16200000">
            <a:off x="3694634" y="3374673"/>
            <a:ext cx="4964991" cy="45720"/>
          </a:xfrm>
          <a:prstGeom prst="rect">
            <a:avLst/>
          </a:prstGeom>
          <a:solidFill>
            <a:schemeClr val="tx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schemeClr val="accent2">
                  <a:lumMod val="20000"/>
                  <a:lumOff val="80000"/>
                </a:schemeClr>
              </a:solidFill>
            </a:endParaRPr>
          </a:p>
        </p:txBody>
      </p:sp>
      <p:sp>
        <p:nvSpPr>
          <p:cNvPr id="14" name="Oval 13"/>
          <p:cNvSpPr/>
          <p:nvPr/>
        </p:nvSpPr>
        <p:spPr>
          <a:xfrm>
            <a:off x="6007699" y="586039"/>
            <a:ext cx="329001" cy="329001"/>
          </a:xfrm>
          <a:prstGeom prst="ellipse">
            <a:avLst/>
          </a:prstGeom>
          <a:solidFill>
            <a:schemeClr val="accent1"/>
          </a:solid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6076600" y="3733800"/>
            <a:ext cx="180339" cy="180339"/>
          </a:xfrm>
          <a:prstGeom prst="ellipse">
            <a:avLst/>
          </a:prstGeom>
          <a:solidFill>
            <a:schemeClr val="accent2">
              <a:lumMod val="60000"/>
              <a:lumOff val="40000"/>
            </a:schemeClr>
          </a:solidFill>
          <a:ln w="571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6076601" y="2181861"/>
            <a:ext cx="180339" cy="180339"/>
          </a:xfrm>
          <a:prstGeom prst="ellipse">
            <a:avLst/>
          </a:prstGeom>
          <a:solidFill>
            <a:schemeClr val="accent3">
              <a:lumMod val="60000"/>
              <a:lumOff val="40000"/>
            </a:schemeClr>
          </a:solidFill>
          <a:ln w="5715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p:nvSpPr>
        <p:spPr>
          <a:xfrm>
            <a:off x="6086959" y="5389945"/>
            <a:ext cx="180339" cy="180339"/>
          </a:xfrm>
          <a:prstGeom prst="ellipse">
            <a:avLst/>
          </a:prstGeom>
          <a:solidFill>
            <a:schemeClr val="accent4"/>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p:nvPr/>
        </p:nvSpPr>
        <p:spPr>
          <a:xfrm>
            <a:off x="6567854" y="2353270"/>
            <a:ext cx="2042746" cy="923330"/>
          </a:xfrm>
          <a:prstGeom prst="rect">
            <a:avLst/>
          </a:prstGeom>
        </p:spPr>
        <p:txBody>
          <a:bodyPr wrap="square">
            <a:spAutoFit/>
          </a:bodyPr>
          <a:lstStyle/>
          <a:p>
            <a:r>
              <a:rPr lang="es-ES_tradnl" dirty="0">
                <a:solidFill>
                  <a:schemeClr val="tx1">
                    <a:lumMod val="75000"/>
                    <a:lumOff val="25000"/>
                  </a:schemeClr>
                </a:solidFill>
                <a:latin typeface="News Gothic Std" pitchFamily="34" charset="0"/>
              </a:rPr>
              <a:t>[Agregue su nombre y título  aquí</a:t>
            </a:r>
            <a:r>
              <a:rPr lang="en-US" dirty="0">
                <a:solidFill>
                  <a:schemeClr val="tx1">
                    <a:lumMod val="75000"/>
                    <a:lumOff val="25000"/>
                  </a:schemeClr>
                </a:solidFill>
                <a:latin typeface="News Gothic Std" pitchFamily="34" charset="0"/>
              </a:rPr>
              <a:t>]</a:t>
            </a:r>
          </a:p>
        </p:txBody>
      </p:sp>
      <p:sp>
        <p:nvSpPr>
          <p:cNvPr id="33" name="Rectangle 32"/>
          <p:cNvSpPr/>
          <p:nvPr/>
        </p:nvSpPr>
        <p:spPr>
          <a:xfrm>
            <a:off x="6614746" y="5295448"/>
            <a:ext cx="2271346" cy="369332"/>
          </a:xfrm>
          <a:prstGeom prst="rect">
            <a:avLst/>
          </a:prstGeom>
        </p:spPr>
        <p:txBody>
          <a:bodyPr wrap="square">
            <a:spAutoFit/>
          </a:bodyPr>
          <a:lstStyle/>
          <a:p>
            <a:r>
              <a:rPr lang="en-US" dirty="0" smtClean="0">
                <a:solidFill>
                  <a:schemeClr val="tx1">
                    <a:lumMod val="75000"/>
                    <a:lumOff val="25000"/>
                  </a:schemeClr>
                </a:solidFill>
                <a:latin typeface="News Gothic Std" pitchFamily="34" charset="0"/>
              </a:rPr>
              <a:t>60 </a:t>
            </a:r>
            <a:r>
              <a:rPr lang="es-ES_tradnl" dirty="0" smtClean="0">
                <a:solidFill>
                  <a:schemeClr val="tx1">
                    <a:lumMod val="75000"/>
                    <a:lumOff val="25000"/>
                  </a:schemeClr>
                </a:solidFill>
                <a:latin typeface="News Gothic Std" pitchFamily="34" charset="0"/>
              </a:rPr>
              <a:t>Minutos</a:t>
            </a:r>
            <a:endParaRPr lang="es-ES_tradnl" dirty="0">
              <a:solidFill>
                <a:schemeClr val="tx1">
                  <a:lumMod val="75000"/>
                  <a:lumOff val="25000"/>
                </a:schemeClr>
              </a:solidFill>
              <a:latin typeface="News Gothic Std" pitchFamily="34" charset="0"/>
            </a:endParaRPr>
          </a:p>
        </p:txBody>
      </p:sp>
      <p:sp>
        <p:nvSpPr>
          <p:cNvPr id="11" name="Slide Number Placeholder 3"/>
          <p:cNvSpPr txBox="1">
            <a:spLocks/>
          </p:cNvSpPr>
          <p:nvPr/>
        </p:nvSpPr>
        <p:spPr>
          <a:xfrm>
            <a:off x="-228600" y="6553200"/>
            <a:ext cx="137160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4320"/>
            <a:fld id="{D1B90812-0B77-449E-AACC-F8C52DA348E8}" type="slidenum">
              <a:rPr lang="en-US" sz="1200" smtClean="0">
                <a:latin typeface="News Gothic Std" pitchFamily="34" charset="0"/>
              </a:rPr>
              <a:pPr marL="274320"/>
              <a:t>4</a:t>
            </a:fld>
            <a:endParaRPr lang="en-US" sz="1200" dirty="0">
              <a:latin typeface="News Gothic Std" pitchFamily="34" charset="0"/>
            </a:endParaRPr>
          </a:p>
        </p:txBody>
      </p:sp>
    </p:spTree>
    <p:extLst>
      <p:ext uri="{BB962C8B-B14F-4D97-AF65-F5344CB8AC3E}">
        <p14:creationId xmlns:p14="http://schemas.microsoft.com/office/powerpoint/2010/main" val="6713873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p:cNvSpPr>
            <a:spLocks noGrp="1"/>
          </p:cNvSpPr>
          <p:nvPr>
            <p:ph type="body" sz="quarter" idx="12"/>
          </p:nvPr>
        </p:nvSpPr>
        <p:spPr>
          <a:xfrm>
            <a:off x="416014" y="2097236"/>
            <a:ext cx="8270786" cy="3846364"/>
          </a:xfrm>
        </p:spPr>
        <p:txBody>
          <a:bodyPr/>
          <a:lstStyle/>
          <a:p>
            <a:pPr marL="640080" indent="-640080">
              <a:spcBef>
                <a:spcPts val="1200"/>
              </a:spcBef>
              <a:spcAft>
                <a:spcPts val="1200"/>
              </a:spcAft>
              <a:buClr>
                <a:schemeClr val="tx2"/>
              </a:buClr>
              <a:buSzPct val="200000"/>
              <a:buFont typeface="+mj-lt"/>
              <a:buAutoNum type="arabicPeriod"/>
            </a:pPr>
            <a:r>
              <a:rPr lang="es-ES_tradnl" sz="1900" dirty="0" smtClean="0">
                <a:latin typeface="News Gothic Std" pitchFamily="34" charset="0"/>
              </a:rPr>
              <a:t>¿Cómo puede preparar un plan de gastos personal para maximizar su ingreso mensual y simplificar como maneja su dinero?</a:t>
            </a:r>
          </a:p>
          <a:p>
            <a:pPr marL="640080" indent="-640080">
              <a:spcBef>
                <a:spcPts val="1200"/>
              </a:spcBef>
              <a:spcAft>
                <a:spcPts val="1200"/>
              </a:spcAft>
              <a:buClr>
                <a:schemeClr val="tx2"/>
              </a:buClr>
              <a:buSzPct val="200000"/>
              <a:buFont typeface="+mj-lt"/>
              <a:buAutoNum type="arabicPeriod"/>
            </a:pPr>
            <a:r>
              <a:rPr lang="es-ES_tradnl" sz="1900" dirty="0" smtClean="0">
                <a:latin typeface="News Gothic Std" pitchFamily="34" charset="0"/>
              </a:rPr>
              <a:t>¿Qué debe saber sobre los reportes de crédito del consumidor, puntaje de crédito o solicitudes de crédito?</a:t>
            </a:r>
          </a:p>
          <a:p>
            <a:pPr marL="640080" lvl="0" indent="-640080">
              <a:spcBef>
                <a:spcPts val="1200"/>
              </a:spcBef>
              <a:spcAft>
                <a:spcPts val="1200"/>
              </a:spcAft>
              <a:buClr>
                <a:schemeClr val="tx2"/>
              </a:buClr>
              <a:buSzPct val="200000"/>
              <a:buFont typeface="+mj-lt"/>
              <a:buAutoNum type="arabicPeriod"/>
            </a:pPr>
            <a:r>
              <a:rPr lang="es-ES_tradnl" sz="1900" dirty="0" smtClean="0">
                <a:latin typeface="News Gothic Std" pitchFamily="34" charset="0"/>
              </a:rPr>
              <a:t>¿Cómo puede empezar a prepararse para eventos que puedan impactar su situación financiera?</a:t>
            </a:r>
          </a:p>
          <a:p>
            <a:pPr marL="640080" lvl="0" indent="-640080">
              <a:spcBef>
                <a:spcPts val="1200"/>
              </a:spcBef>
              <a:spcAft>
                <a:spcPts val="1200"/>
              </a:spcAft>
              <a:buClr>
                <a:schemeClr val="tx2"/>
              </a:buClr>
              <a:buSzPct val="200000"/>
              <a:buFont typeface="+mj-lt"/>
              <a:buAutoNum type="arabicPeriod"/>
            </a:pPr>
            <a:r>
              <a:rPr lang="es-ES_tradnl" sz="1900" dirty="0" smtClean="0">
                <a:latin typeface="News Gothic Std" pitchFamily="34" charset="0"/>
              </a:rPr>
              <a:t>Puede pagar los gastos de su hogar, pero tiene dificultades pagando sus deudas. ¿Qué opciones puede considerar?</a:t>
            </a:r>
          </a:p>
          <a:p>
            <a:pPr marL="640080" indent="-640080">
              <a:spcBef>
                <a:spcPts val="1200"/>
              </a:spcBef>
              <a:spcAft>
                <a:spcPts val="1200"/>
              </a:spcAft>
              <a:buClr>
                <a:schemeClr val="tx2"/>
              </a:buClr>
              <a:buSzPct val="200000"/>
              <a:buFont typeface="+mj-lt"/>
              <a:buAutoNum type="arabicPeriod"/>
            </a:pPr>
            <a:endParaRPr lang="es-ES_tradnl" sz="1900" dirty="0">
              <a:latin typeface="News Gothic Std" pitchFamily="34" charset="0"/>
            </a:endParaRPr>
          </a:p>
        </p:txBody>
      </p:sp>
      <p:sp>
        <p:nvSpPr>
          <p:cNvPr id="11" name="Text Placeholder 10"/>
          <p:cNvSpPr>
            <a:spLocks noGrp="1"/>
          </p:cNvSpPr>
          <p:nvPr>
            <p:ph type="body" sz="quarter" idx="10"/>
          </p:nvPr>
        </p:nvSpPr>
        <p:spPr/>
        <p:txBody>
          <a:bodyPr/>
          <a:lstStyle/>
          <a:p>
            <a:r>
              <a:rPr lang="en-US" dirty="0" smtClean="0">
                <a:latin typeface="News Gothic Std" pitchFamily="34" charset="0"/>
              </a:rPr>
              <a:t>AGENDA</a:t>
            </a:r>
            <a:endParaRPr lang="en-US" dirty="0">
              <a:latin typeface="News Gothic Std" pitchFamily="34" charset="0"/>
            </a:endParaRPr>
          </a:p>
          <a:p>
            <a:endParaRPr lang="en-US" dirty="0"/>
          </a:p>
        </p:txBody>
      </p:sp>
      <p:sp>
        <p:nvSpPr>
          <p:cNvPr id="12" name="Text Placeholder 11"/>
          <p:cNvSpPr>
            <a:spLocks noGrp="1"/>
          </p:cNvSpPr>
          <p:nvPr>
            <p:ph type="body" sz="quarter" idx="11"/>
          </p:nvPr>
        </p:nvSpPr>
        <p:spPr/>
        <p:txBody>
          <a:bodyPr/>
          <a:lstStyle/>
          <a:p>
            <a:r>
              <a:rPr lang="es-ES_tradnl" sz="2000" b="1" dirty="0">
                <a:solidFill>
                  <a:schemeClr val="tx1">
                    <a:lumMod val="75000"/>
                    <a:lumOff val="25000"/>
                  </a:schemeClr>
                </a:solidFill>
                <a:latin typeface="News Gothic Std" pitchFamily="34" charset="0"/>
              </a:rPr>
              <a:t>Hoy contestaremos estas grandes preguntas. . .</a:t>
            </a:r>
          </a:p>
          <a:p>
            <a:endParaRPr lang="en-US" dirty="0"/>
          </a:p>
        </p:txBody>
      </p:sp>
      <p:sp>
        <p:nvSpPr>
          <p:cNvPr id="5" name="Slide Number Placeholder 3"/>
          <p:cNvSpPr txBox="1">
            <a:spLocks/>
          </p:cNvSpPr>
          <p:nvPr/>
        </p:nvSpPr>
        <p:spPr>
          <a:xfrm>
            <a:off x="-228600" y="6553200"/>
            <a:ext cx="137160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4320"/>
            <a:fld id="{D1B90812-0B77-449E-AACC-F8C52DA348E8}" type="slidenum">
              <a:rPr lang="en-US" sz="1200" smtClean="0">
                <a:latin typeface="News Gothic Std" pitchFamily="34" charset="0"/>
              </a:rPr>
              <a:pPr marL="274320"/>
              <a:t>5</a:t>
            </a:fld>
            <a:endParaRPr lang="en-US" sz="1200" dirty="0">
              <a:latin typeface="News Gothic Std" pitchFamily="34" charset="0"/>
            </a:endParaRPr>
          </a:p>
        </p:txBody>
      </p:sp>
      <p:sp>
        <p:nvSpPr>
          <p:cNvPr id="7" name="TextBox 6"/>
          <p:cNvSpPr txBox="1"/>
          <p:nvPr/>
        </p:nvSpPr>
        <p:spPr>
          <a:xfrm>
            <a:off x="351529" y="5779652"/>
            <a:ext cx="8563871" cy="553998"/>
          </a:xfrm>
          <a:prstGeom prst="rect">
            <a:avLst/>
          </a:prstGeom>
          <a:noFill/>
        </p:spPr>
        <p:txBody>
          <a:bodyPr wrap="square" rtlCol="0">
            <a:spAutoFit/>
          </a:bodyPr>
          <a:lstStyle/>
          <a:p>
            <a:pPr>
              <a:spcBef>
                <a:spcPts val="1200"/>
              </a:spcBef>
              <a:spcAft>
                <a:spcPts val="1200"/>
              </a:spcAft>
              <a:buClr>
                <a:schemeClr val="tx2"/>
              </a:buClr>
              <a:buSzPct val="200000"/>
            </a:pPr>
            <a:r>
              <a:rPr lang="es-ES_tradnl" sz="1000" dirty="0">
                <a:solidFill>
                  <a:schemeClr val="tx1">
                    <a:lumMod val="75000"/>
                    <a:lumOff val="25000"/>
                  </a:schemeClr>
                </a:solidFill>
                <a:latin typeface="News Gothic Std" pitchFamily="34" charset="0"/>
              </a:rPr>
              <a:t>Esta información es generalizada, esta provista sólo para propósitos educativos, y no debería ser usada como base o interpretada como asesoramiento para contaduría, planificación financiera, inversiones, impuestos o asuntos legales. Regions no endosa ni garantiza esta información y recomienda consultar con un profesional para obtener asesoramiento aplicable a su situación específica.</a:t>
            </a:r>
          </a:p>
        </p:txBody>
      </p:sp>
    </p:spTree>
    <p:extLst>
      <p:ext uri="{BB962C8B-B14F-4D97-AF65-F5344CB8AC3E}">
        <p14:creationId xmlns:p14="http://schemas.microsoft.com/office/powerpoint/2010/main" val="42902217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477694"/>
            <a:ext cx="4856783" cy="6304105"/>
          </a:xfrm>
          <a:prstGeom prst="rect">
            <a:avLst/>
          </a:prstGeom>
        </p:spPr>
      </p:pic>
      <p:sp>
        <p:nvSpPr>
          <p:cNvPr id="6" name="Text Placeholder 5"/>
          <p:cNvSpPr>
            <a:spLocks noGrp="1"/>
          </p:cNvSpPr>
          <p:nvPr>
            <p:ph type="body" sz="quarter" idx="10"/>
          </p:nvPr>
        </p:nvSpPr>
        <p:spPr>
          <a:xfrm>
            <a:off x="3733800" y="666750"/>
            <a:ext cx="8229600" cy="523876"/>
          </a:xfrm>
        </p:spPr>
        <p:txBody>
          <a:bodyPr/>
          <a:lstStyle/>
          <a:p>
            <a:r>
              <a:rPr lang="en-US" sz="17500" b="1" dirty="0" smtClean="0">
                <a:solidFill>
                  <a:schemeClr val="accent2"/>
                </a:solidFill>
                <a:latin typeface="News Gothic Std" pitchFamily="34" charset="0"/>
              </a:rPr>
              <a:t> </a:t>
            </a:r>
            <a:endParaRPr lang="en-US" sz="17500" b="1" dirty="0">
              <a:solidFill>
                <a:schemeClr val="accent2"/>
              </a:solidFill>
              <a:latin typeface="News Gothic Std" pitchFamily="34" charset="0"/>
            </a:endParaRPr>
          </a:p>
        </p:txBody>
      </p:sp>
      <p:sp>
        <p:nvSpPr>
          <p:cNvPr id="5" name="Slide Number Placeholder 3"/>
          <p:cNvSpPr txBox="1">
            <a:spLocks/>
          </p:cNvSpPr>
          <p:nvPr/>
        </p:nvSpPr>
        <p:spPr>
          <a:xfrm>
            <a:off x="-228600" y="6553200"/>
            <a:ext cx="137160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4320"/>
            <a:fld id="{D1B90812-0B77-449E-AACC-F8C52DA348E8}" type="slidenum">
              <a:rPr lang="en-US" sz="1200" smtClean="0">
                <a:latin typeface="News Gothic Std" pitchFamily="34" charset="0"/>
              </a:rPr>
              <a:pPr marL="274320"/>
              <a:t>6</a:t>
            </a:fld>
            <a:endParaRPr lang="en-US" sz="1200" dirty="0">
              <a:latin typeface="News Gothic Std" pitchFamily="34" charset="0"/>
            </a:endParaRPr>
          </a:p>
        </p:txBody>
      </p:sp>
      <p:sp>
        <p:nvSpPr>
          <p:cNvPr id="3" name="Rectangle 2"/>
          <p:cNvSpPr/>
          <p:nvPr/>
        </p:nvSpPr>
        <p:spPr>
          <a:xfrm>
            <a:off x="3429000" y="914400"/>
            <a:ext cx="5715000" cy="1477328"/>
          </a:xfrm>
          <a:prstGeom prst="rect">
            <a:avLst/>
          </a:prstGeom>
        </p:spPr>
        <p:txBody>
          <a:bodyPr wrap="square">
            <a:spAutoFit/>
          </a:bodyPr>
          <a:lstStyle/>
          <a:p>
            <a:pPr lvl="0"/>
            <a:r>
              <a:rPr lang="es-ES_tradnl" sz="9000" b="1" dirty="0" smtClean="0">
                <a:solidFill>
                  <a:srgbClr val="33CCCC"/>
                </a:solidFill>
                <a:latin typeface="News Gothic Std" pitchFamily="34" charset="0"/>
              </a:rPr>
              <a:t>específico</a:t>
            </a:r>
            <a:endParaRPr lang="es-ES_tradnl" sz="9000" b="1" dirty="0">
              <a:solidFill>
                <a:srgbClr val="33CCCC"/>
              </a:solidFill>
              <a:latin typeface="News Gothic Std" pitchFamily="34" charset="0"/>
            </a:endParaRPr>
          </a:p>
        </p:txBody>
      </p:sp>
      <p:sp>
        <p:nvSpPr>
          <p:cNvPr id="4" name="Rectangle 3"/>
          <p:cNvSpPr/>
          <p:nvPr/>
        </p:nvSpPr>
        <p:spPr>
          <a:xfrm>
            <a:off x="5781038" y="685800"/>
            <a:ext cx="3352800" cy="707886"/>
          </a:xfrm>
          <a:prstGeom prst="rect">
            <a:avLst/>
          </a:prstGeom>
        </p:spPr>
        <p:txBody>
          <a:bodyPr wrap="square">
            <a:spAutoFit/>
          </a:bodyPr>
          <a:lstStyle/>
          <a:p>
            <a:r>
              <a:rPr lang="en-US" sz="4000" dirty="0" smtClean="0">
                <a:solidFill>
                  <a:schemeClr val="accent2"/>
                </a:solidFill>
                <a:latin typeface="News Gothic Std" pitchFamily="34" charset="0"/>
              </a:rPr>
              <a:t>sea</a:t>
            </a:r>
            <a:endParaRPr lang="en-US" sz="4000" dirty="0">
              <a:solidFill>
                <a:schemeClr val="accent2"/>
              </a:solidFill>
              <a:latin typeface="News Gothic Std" pitchFamily="34" charset="0"/>
            </a:endParaRPr>
          </a:p>
        </p:txBody>
      </p:sp>
    </p:spTree>
    <p:extLst>
      <p:ext uri="{BB962C8B-B14F-4D97-AF65-F5344CB8AC3E}">
        <p14:creationId xmlns:p14="http://schemas.microsoft.com/office/powerpoint/2010/main" val="36919071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215851" y="994835"/>
            <a:ext cx="6632749" cy="4642592"/>
          </a:xfrm>
          <a:prstGeom prst="rect">
            <a:avLst/>
          </a:prstGeom>
        </p:spPr>
      </p:pic>
      <p:sp>
        <p:nvSpPr>
          <p:cNvPr id="8" name="Text Placeholder 5"/>
          <p:cNvSpPr>
            <a:spLocks noGrp="1"/>
          </p:cNvSpPr>
          <p:nvPr>
            <p:ph type="body" sz="quarter" idx="12"/>
          </p:nvPr>
        </p:nvSpPr>
        <p:spPr>
          <a:xfrm>
            <a:off x="4383592" y="5726327"/>
            <a:ext cx="2138206" cy="2093764"/>
          </a:xfrm>
        </p:spPr>
        <p:txBody>
          <a:bodyPr/>
          <a:lstStyle/>
          <a:p>
            <a:pPr marL="0" indent="0" algn="ctr">
              <a:buNone/>
            </a:pPr>
            <a:r>
              <a:rPr lang="en-US" sz="1400" dirty="0" smtClean="0">
                <a:solidFill>
                  <a:schemeClr val="tx2"/>
                </a:solidFill>
                <a:latin typeface="News Gothic Std" pitchFamily="34" charset="0"/>
              </a:rPr>
              <a:t>EDÚQUESE SOBRE </a:t>
            </a:r>
            <a:br>
              <a:rPr lang="en-US" sz="1400" dirty="0" smtClean="0">
                <a:solidFill>
                  <a:schemeClr val="tx2"/>
                </a:solidFill>
                <a:latin typeface="News Gothic Std" pitchFamily="34" charset="0"/>
              </a:rPr>
            </a:br>
            <a:r>
              <a:rPr lang="en-US" sz="1400" dirty="0" smtClean="0">
                <a:solidFill>
                  <a:schemeClr val="tx2"/>
                </a:solidFill>
                <a:latin typeface="News Gothic Std" pitchFamily="34" charset="0"/>
              </a:rPr>
              <a:t>EL TEMA</a:t>
            </a:r>
            <a:endParaRPr lang="en-US" sz="1400" dirty="0">
              <a:solidFill>
                <a:schemeClr val="tx2"/>
              </a:solidFill>
              <a:latin typeface="News Gothic Std" pitchFamily="34" charset="0"/>
            </a:endParaRPr>
          </a:p>
        </p:txBody>
      </p:sp>
      <p:sp>
        <p:nvSpPr>
          <p:cNvPr id="6" name="Text Placeholder 5"/>
          <p:cNvSpPr>
            <a:spLocks noGrp="1"/>
          </p:cNvSpPr>
          <p:nvPr>
            <p:ph type="body" sz="quarter" idx="10"/>
          </p:nvPr>
        </p:nvSpPr>
        <p:spPr>
          <a:xfrm>
            <a:off x="609600" y="964086"/>
            <a:ext cx="8229600" cy="523876"/>
          </a:xfrm>
        </p:spPr>
        <p:txBody>
          <a:bodyPr/>
          <a:lstStyle/>
          <a:p>
            <a:r>
              <a:rPr lang="en-US" sz="17500" b="1" dirty="0" smtClean="0">
                <a:solidFill>
                  <a:schemeClr val="accent2"/>
                </a:solidFill>
                <a:latin typeface="News Gothic Std" pitchFamily="34" charset="0"/>
              </a:rPr>
              <a:t> </a:t>
            </a:r>
            <a:endParaRPr lang="en-US" sz="17500" b="1" dirty="0">
              <a:solidFill>
                <a:schemeClr val="accent2"/>
              </a:solidFill>
              <a:latin typeface="News Gothic Std" pitchFamily="34" charset="0"/>
            </a:endParaRPr>
          </a:p>
        </p:txBody>
      </p:sp>
      <p:sp>
        <p:nvSpPr>
          <p:cNvPr id="7" name="Text Placeholder 1"/>
          <p:cNvSpPr>
            <a:spLocks noGrp="1"/>
          </p:cNvSpPr>
          <p:nvPr>
            <p:ph type="body" sz="quarter" idx="11"/>
          </p:nvPr>
        </p:nvSpPr>
        <p:spPr>
          <a:xfrm>
            <a:off x="381000" y="121136"/>
            <a:ext cx="8248650" cy="523875"/>
          </a:xfrm>
        </p:spPr>
        <p:txBody>
          <a:bodyPr>
            <a:noAutofit/>
          </a:bodyPr>
          <a:lstStyle/>
          <a:p>
            <a:r>
              <a:rPr lang="en-US" dirty="0" smtClean="0">
                <a:solidFill>
                  <a:schemeClr val="tx2"/>
                </a:solidFill>
                <a:latin typeface="News Gothic Std" pitchFamily="34" charset="0"/>
              </a:rPr>
              <a:t>DEFINA METAS FINANCIERAS</a:t>
            </a:r>
            <a:endParaRPr lang="en-US" dirty="0">
              <a:solidFill>
                <a:schemeClr val="tx2"/>
              </a:solidFill>
              <a:latin typeface="News Gothic Std" pitchFamily="34" charset="0"/>
            </a:endParaRPr>
          </a:p>
        </p:txBody>
      </p:sp>
      <p:sp>
        <p:nvSpPr>
          <p:cNvPr id="9" name="Text Placeholder 5"/>
          <p:cNvSpPr>
            <a:spLocks noGrp="1"/>
          </p:cNvSpPr>
          <p:nvPr>
            <p:ph type="body" sz="quarter" idx="4294967295"/>
          </p:nvPr>
        </p:nvSpPr>
        <p:spPr>
          <a:xfrm>
            <a:off x="2804330" y="5713945"/>
            <a:ext cx="1714500" cy="1143000"/>
          </a:xfrm>
          <a:prstGeom prst="rect">
            <a:avLst/>
          </a:prstGeom>
        </p:spPr>
        <p:txBody>
          <a:bodyPr/>
          <a:lstStyle/>
          <a:p>
            <a:pPr marL="0" indent="0" algn="ctr">
              <a:buNone/>
            </a:pPr>
            <a:r>
              <a:rPr lang="en-US" sz="1400" dirty="0" smtClean="0">
                <a:solidFill>
                  <a:schemeClr val="tx2"/>
                </a:solidFill>
                <a:latin typeface="News Gothic Std" pitchFamily="34" charset="0"/>
              </a:rPr>
              <a:t>ORGANICE SUS METAS FINANCIERAS</a:t>
            </a:r>
            <a:endParaRPr lang="en-US" sz="1400" dirty="0">
              <a:solidFill>
                <a:schemeClr val="tx2"/>
              </a:solidFill>
              <a:latin typeface="News Gothic Std" pitchFamily="34" charset="0"/>
            </a:endParaRPr>
          </a:p>
        </p:txBody>
      </p:sp>
      <p:sp>
        <p:nvSpPr>
          <p:cNvPr id="10" name="Text Placeholder 5"/>
          <p:cNvSpPr>
            <a:spLocks noGrp="1"/>
          </p:cNvSpPr>
          <p:nvPr>
            <p:ph type="body" sz="quarter" idx="4294967295"/>
          </p:nvPr>
        </p:nvSpPr>
        <p:spPr>
          <a:xfrm>
            <a:off x="6356424" y="5715000"/>
            <a:ext cx="1828800" cy="1501775"/>
          </a:xfrm>
          <a:prstGeom prst="rect">
            <a:avLst/>
          </a:prstGeom>
        </p:spPr>
        <p:txBody>
          <a:bodyPr/>
          <a:lstStyle/>
          <a:p>
            <a:pPr marL="0" indent="0" algn="ctr">
              <a:buNone/>
            </a:pPr>
            <a:r>
              <a:rPr lang="en-US" sz="1400" dirty="0" smtClean="0">
                <a:solidFill>
                  <a:schemeClr val="tx2"/>
                </a:solidFill>
                <a:latin typeface="News Gothic Std" pitchFamily="34" charset="0"/>
              </a:rPr>
              <a:t>EVALÚE SU PROGRESO</a:t>
            </a:r>
            <a:endParaRPr lang="en-US" sz="1400" dirty="0">
              <a:solidFill>
                <a:schemeClr val="tx2"/>
              </a:solidFill>
              <a:latin typeface="News Gothic Std" pitchFamily="34" charset="0"/>
            </a:endParaRPr>
          </a:p>
        </p:txBody>
      </p:sp>
      <p:sp>
        <p:nvSpPr>
          <p:cNvPr id="11" name="Text Placeholder 5"/>
          <p:cNvSpPr>
            <a:spLocks noGrp="1"/>
          </p:cNvSpPr>
          <p:nvPr>
            <p:ph type="body" sz="quarter" idx="4294967295"/>
          </p:nvPr>
        </p:nvSpPr>
        <p:spPr>
          <a:xfrm>
            <a:off x="838200" y="5696361"/>
            <a:ext cx="1905000" cy="1500187"/>
          </a:xfrm>
          <a:prstGeom prst="rect">
            <a:avLst/>
          </a:prstGeom>
        </p:spPr>
        <p:txBody>
          <a:bodyPr/>
          <a:lstStyle/>
          <a:p>
            <a:pPr marL="0" indent="0" algn="ctr">
              <a:buNone/>
            </a:pPr>
            <a:r>
              <a:rPr lang="en-US" sz="1400" dirty="0" smtClean="0">
                <a:solidFill>
                  <a:schemeClr val="tx2"/>
                </a:solidFill>
                <a:latin typeface="News Gothic Std" pitchFamily="34" charset="0"/>
              </a:rPr>
              <a:t>IDENTIFIQUE</a:t>
            </a:r>
          </a:p>
          <a:p>
            <a:pPr marL="0" indent="0" algn="ctr">
              <a:buNone/>
            </a:pPr>
            <a:r>
              <a:rPr lang="en-US" sz="1400" dirty="0" smtClean="0">
                <a:solidFill>
                  <a:schemeClr val="tx2"/>
                </a:solidFill>
                <a:latin typeface="News Gothic Std" pitchFamily="34" charset="0"/>
              </a:rPr>
              <a:t>SUS METAS FINANCIERAS</a:t>
            </a:r>
            <a:endParaRPr lang="en-US" sz="1400" dirty="0">
              <a:solidFill>
                <a:schemeClr val="tx2"/>
              </a:solidFill>
              <a:latin typeface="News Gothic Std" pitchFamily="34" charset="0"/>
            </a:endParaRPr>
          </a:p>
        </p:txBody>
      </p:sp>
      <p:sp>
        <p:nvSpPr>
          <p:cNvPr id="5" name="Slide Number Placeholder 3"/>
          <p:cNvSpPr txBox="1">
            <a:spLocks/>
          </p:cNvSpPr>
          <p:nvPr/>
        </p:nvSpPr>
        <p:spPr>
          <a:xfrm>
            <a:off x="-228600" y="6553200"/>
            <a:ext cx="137160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4320"/>
            <a:fld id="{D1B90812-0B77-449E-AACC-F8C52DA348E8}" type="slidenum">
              <a:rPr lang="en-US" sz="1200" smtClean="0">
                <a:latin typeface="News Gothic Std" pitchFamily="34" charset="0"/>
              </a:rPr>
              <a:pPr marL="274320"/>
              <a:t>7</a:t>
            </a:fld>
            <a:endParaRPr lang="en-US" sz="1200" dirty="0">
              <a:latin typeface="News Gothic Std" pitchFamily="34" charset="0"/>
            </a:endParaRPr>
          </a:p>
        </p:txBody>
      </p:sp>
      <p:sp>
        <p:nvSpPr>
          <p:cNvPr id="2" name="TextBox 1"/>
          <p:cNvSpPr txBox="1"/>
          <p:nvPr/>
        </p:nvSpPr>
        <p:spPr>
          <a:xfrm>
            <a:off x="3962400" y="1447801"/>
            <a:ext cx="1143000" cy="646331"/>
          </a:xfrm>
          <a:prstGeom prst="rect">
            <a:avLst/>
          </a:prstGeom>
          <a:solidFill>
            <a:srgbClr val="81B200"/>
          </a:solidFill>
        </p:spPr>
        <p:txBody>
          <a:bodyPr wrap="square" rtlCol="0">
            <a:spAutoFit/>
          </a:bodyPr>
          <a:lstStyle/>
          <a:p>
            <a:pPr algn="ctr"/>
            <a:r>
              <a:rPr lang="es-ES_tradnl" sz="1400" dirty="0" smtClean="0">
                <a:solidFill>
                  <a:schemeClr val="bg1"/>
                </a:solidFill>
                <a:latin typeface="News Gothic Std"/>
                <a:cs typeface="News Gothic Std"/>
              </a:rPr>
              <a:t>Metas</a:t>
            </a:r>
          </a:p>
          <a:p>
            <a:pPr algn="ctr"/>
            <a:r>
              <a:rPr lang="es-ES_tradnl" sz="1400" dirty="0" smtClean="0">
                <a:solidFill>
                  <a:schemeClr val="bg1"/>
                </a:solidFill>
                <a:latin typeface="News Gothic Std"/>
                <a:cs typeface="News Gothic Std"/>
              </a:rPr>
              <a:t>Financieras</a:t>
            </a:r>
          </a:p>
          <a:p>
            <a:pPr algn="ctr"/>
            <a:endParaRPr lang="es-ES_tradnl" sz="800" dirty="0">
              <a:solidFill>
                <a:schemeClr val="bg1"/>
              </a:solidFill>
              <a:latin typeface="News Gothic Std"/>
              <a:cs typeface="News Gothic Std"/>
            </a:endParaRPr>
          </a:p>
        </p:txBody>
      </p:sp>
    </p:spTree>
    <p:extLst>
      <p:ext uri="{BB962C8B-B14F-4D97-AF65-F5344CB8AC3E}">
        <p14:creationId xmlns:p14="http://schemas.microsoft.com/office/powerpoint/2010/main" val="17389106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txBox="1">
            <a:spLocks/>
          </p:cNvSpPr>
          <p:nvPr/>
        </p:nvSpPr>
        <p:spPr>
          <a:xfrm>
            <a:off x="-228600" y="6553200"/>
            <a:ext cx="137160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4320"/>
            <a:fld id="{D1B90812-0B77-449E-AACC-F8C52DA348E8}" type="slidenum">
              <a:rPr lang="en-US" sz="1200" smtClean="0">
                <a:latin typeface="News Gothic Std" pitchFamily="34" charset="0"/>
              </a:rPr>
              <a:pPr marL="274320"/>
              <a:t>8</a:t>
            </a:fld>
            <a:endParaRPr lang="en-US" sz="1200" dirty="0">
              <a:latin typeface="News Gothic Std" pitchFamily="34" charset="0"/>
            </a:endParaRPr>
          </a:p>
        </p:txBody>
      </p:sp>
      <p:sp>
        <p:nvSpPr>
          <p:cNvPr id="9" name="Rectangle 1027"/>
          <p:cNvSpPr>
            <a:spLocks noGrp="1" noChangeArrowheads="1"/>
          </p:cNvSpPr>
          <p:nvPr>
            <p:ph type="body" sz="quarter" idx="13"/>
          </p:nvPr>
        </p:nvSpPr>
        <p:spPr>
          <a:xfrm>
            <a:off x="152400" y="4440238"/>
            <a:ext cx="3581400" cy="512762"/>
          </a:xfrm>
          <a:prstGeom prst="rect">
            <a:avLst/>
          </a:prstGeom>
        </p:spPr>
        <p:txBody>
          <a:bodyPr/>
          <a:lstStyle/>
          <a:p>
            <a:pPr eaLnBrk="1" hangingPunct="1"/>
            <a:r>
              <a:rPr lang="es-ES_tradnl" sz="2200" dirty="0" smtClean="0">
                <a:solidFill>
                  <a:schemeClr val="tx2"/>
                </a:solidFill>
                <a:latin typeface="News Gothic Std" pitchFamily="34" charset="0"/>
              </a:rPr>
              <a:t>Defina Metas Financieras</a:t>
            </a:r>
            <a:endParaRPr lang="es-ES_tradnl" sz="2200" dirty="0" smtClean="0"/>
          </a:p>
          <a:p>
            <a:pPr eaLnBrk="1" hangingPunct="1">
              <a:buFontTx/>
              <a:buNone/>
            </a:pPr>
            <a:endParaRPr lang="en-US" sz="2200" b="1" dirty="0" smtClean="0">
              <a:solidFill>
                <a:srgbClr val="6DB33F"/>
              </a:solidFill>
            </a:endParaRPr>
          </a:p>
        </p:txBody>
      </p:sp>
      <p:sp>
        <p:nvSpPr>
          <p:cNvPr id="10" name="Text Placeholder 2"/>
          <p:cNvSpPr>
            <a:spLocks noGrp="1"/>
          </p:cNvSpPr>
          <p:nvPr>
            <p:ph type="body" sz="quarter" idx="14"/>
          </p:nvPr>
        </p:nvSpPr>
        <p:spPr>
          <a:xfrm>
            <a:off x="3657600" y="4495800"/>
            <a:ext cx="5334000" cy="457200"/>
          </a:xfrm>
        </p:spPr>
        <p:txBody>
          <a:bodyPr/>
          <a:lstStyle/>
          <a:p>
            <a:r>
              <a:rPr lang="es-ES_tradnl" sz="1800" b="1" dirty="0" smtClean="0">
                <a:solidFill>
                  <a:schemeClr val="tx1">
                    <a:lumMod val="75000"/>
                    <a:lumOff val="25000"/>
                  </a:schemeClr>
                </a:solidFill>
                <a:latin typeface="News Gothic Std" pitchFamily="34" charset="0"/>
              </a:rPr>
              <a:t>Desarrolle y siga un plan de gastos personales</a:t>
            </a:r>
            <a:endParaRPr lang="es-ES_tradnl" sz="1800" b="1" dirty="0">
              <a:solidFill>
                <a:schemeClr val="tx1">
                  <a:lumMod val="75000"/>
                  <a:lumOff val="25000"/>
                </a:schemeClr>
              </a:solidFill>
              <a:latin typeface="News Gothic Std" pitchFamily="34" charset="0"/>
            </a:endParaRPr>
          </a:p>
        </p:txBody>
      </p:sp>
      <p:sp>
        <p:nvSpPr>
          <p:cNvPr id="11" name="Rectangle 10"/>
          <p:cNvSpPr/>
          <p:nvPr/>
        </p:nvSpPr>
        <p:spPr>
          <a:xfrm>
            <a:off x="-7883" y="4114800"/>
            <a:ext cx="9151883" cy="118872"/>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2" name="Slide Number Placeholder 3"/>
          <p:cNvSpPr txBox="1">
            <a:spLocks/>
          </p:cNvSpPr>
          <p:nvPr/>
        </p:nvSpPr>
        <p:spPr>
          <a:xfrm>
            <a:off x="-228600" y="6553200"/>
            <a:ext cx="137160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4320"/>
            <a:fld id="{D1B90812-0B77-449E-AACC-F8C52DA348E8}" type="slidenum">
              <a:rPr lang="en-US" sz="1200" smtClean="0">
                <a:latin typeface="News Gothic Std" pitchFamily="34" charset="0"/>
              </a:rPr>
              <a:pPr marL="274320"/>
              <a:t>8</a:t>
            </a:fld>
            <a:endParaRPr lang="en-US" sz="1200" dirty="0">
              <a:latin typeface="News Gothic Std" pitchFamily="34" charset="0"/>
            </a:endParaRPr>
          </a:p>
        </p:txBody>
      </p:sp>
      <p:cxnSp>
        <p:nvCxnSpPr>
          <p:cNvPr id="13" name="Straight Connector 12"/>
          <p:cNvCxnSpPr/>
          <p:nvPr/>
        </p:nvCxnSpPr>
        <p:spPr>
          <a:xfrm>
            <a:off x="3657600" y="4455194"/>
            <a:ext cx="0" cy="494645"/>
          </a:xfrm>
          <a:prstGeom prst="line">
            <a:avLst/>
          </a:prstGeom>
          <a:ln w="19050">
            <a:solidFill>
              <a:schemeClr val="accent4">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5723518" y="2012790"/>
            <a:ext cx="3199254" cy="1949610"/>
          </a:xfrm>
          <a:prstGeom prst="rect">
            <a:avLst/>
          </a:prstGeom>
          <a:solidFill>
            <a:schemeClr val="tx2">
              <a:alpha val="72000"/>
            </a:schemeClr>
          </a:solidFill>
          <a:ln w="9525">
            <a:noFill/>
            <a:prstDash val="dash"/>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16" name="Text Placeholder 10"/>
          <p:cNvSpPr>
            <a:spLocks noGrp="1"/>
          </p:cNvSpPr>
          <p:nvPr>
            <p:ph type="body" sz="quarter" idx="15"/>
          </p:nvPr>
        </p:nvSpPr>
        <p:spPr>
          <a:xfrm>
            <a:off x="152400" y="5067300"/>
            <a:ext cx="7924800" cy="2971800"/>
          </a:xfrm>
        </p:spPr>
        <p:txBody>
          <a:bodyPr/>
          <a:lstStyle/>
          <a:p>
            <a:pPr>
              <a:spcBef>
                <a:spcPts val="600"/>
              </a:spcBef>
              <a:spcAft>
                <a:spcPts val="600"/>
              </a:spcAft>
            </a:pPr>
            <a:r>
              <a:rPr lang="es-ES_tradnl" dirty="0" smtClean="0">
                <a:solidFill>
                  <a:schemeClr val="tx1">
                    <a:lumMod val="75000"/>
                    <a:lumOff val="25000"/>
                  </a:schemeClr>
                </a:solidFill>
              </a:rPr>
              <a:t>Identifique de dónde viene su dinero</a:t>
            </a:r>
          </a:p>
          <a:p>
            <a:pPr>
              <a:spcBef>
                <a:spcPts val="600"/>
              </a:spcBef>
              <a:spcAft>
                <a:spcPts val="600"/>
              </a:spcAft>
            </a:pPr>
            <a:r>
              <a:rPr lang="es-ES_tradnl" dirty="0" smtClean="0">
                <a:solidFill>
                  <a:schemeClr val="tx1">
                    <a:lumMod val="75000"/>
                    <a:lumOff val="25000"/>
                  </a:schemeClr>
                </a:solidFill>
              </a:rPr>
              <a:t>Identifique a dónde va su dinero</a:t>
            </a:r>
            <a:endParaRPr lang="es-ES_tradnl" dirty="0">
              <a:solidFill>
                <a:schemeClr val="tx1">
                  <a:lumMod val="75000"/>
                  <a:lumOff val="25000"/>
                </a:schemeClr>
              </a:solidFill>
            </a:endParaRPr>
          </a:p>
        </p:txBody>
      </p:sp>
      <p:sp>
        <p:nvSpPr>
          <p:cNvPr id="17" name="Text Placeholder 2"/>
          <p:cNvSpPr txBox="1">
            <a:spLocks/>
          </p:cNvSpPr>
          <p:nvPr/>
        </p:nvSpPr>
        <p:spPr>
          <a:xfrm>
            <a:off x="6003911" y="2057400"/>
            <a:ext cx="2759089" cy="779462"/>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2200" kern="1200">
                <a:solidFill>
                  <a:schemeClr val="bg1"/>
                </a:solidFill>
                <a:latin typeface="+mn-lt"/>
                <a:ea typeface="+mn-ea"/>
                <a:cs typeface="+mn-cs"/>
              </a:defRPr>
            </a:lvl1pPr>
            <a:lvl2pPr marL="457200" indent="0" algn="l" defTabSz="914400" rtl="0" eaLnBrk="1" latinLnBrk="0" hangingPunct="1">
              <a:spcBef>
                <a:spcPct val="20000"/>
              </a:spcBef>
              <a:buFontTx/>
              <a:buNone/>
              <a:defRPr sz="2800" kern="1200">
                <a:solidFill>
                  <a:schemeClr val="tx1"/>
                </a:solidFill>
                <a:latin typeface="+mn-lt"/>
                <a:ea typeface="+mn-ea"/>
                <a:cs typeface="+mn-cs"/>
              </a:defRPr>
            </a:lvl2pPr>
            <a:lvl3pPr marL="914400" indent="0" algn="l" defTabSz="914400" rtl="0" eaLnBrk="1" latinLnBrk="0" hangingPunct="1">
              <a:spcBef>
                <a:spcPct val="20000"/>
              </a:spcBef>
              <a:buFontTx/>
              <a:buNone/>
              <a:defRPr sz="2400" kern="1200">
                <a:solidFill>
                  <a:schemeClr val="tx1"/>
                </a:solidFill>
                <a:latin typeface="+mn-lt"/>
                <a:ea typeface="+mn-ea"/>
                <a:cs typeface="+mn-cs"/>
              </a:defRPr>
            </a:lvl3pPr>
            <a:lvl4pPr marL="1371600" indent="0" algn="l" defTabSz="914400" rtl="0" eaLnBrk="1" latinLnBrk="0" hangingPunct="1">
              <a:spcBef>
                <a:spcPct val="20000"/>
              </a:spcBef>
              <a:buFontTx/>
              <a:buNone/>
              <a:defRPr sz="2000" kern="1200">
                <a:solidFill>
                  <a:schemeClr val="tx1"/>
                </a:solidFill>
                <a:latin typeface="+mn-lt"/>
                <a:ea typeface="+mn-ea"/>
                <a:cs typeface="+mn-cs"/>
              </a:defRPr>
            </a:lvl4pPr>
            <a:lvl5pPr marL="1828800" indent="0" algn="l" defTabSz="914400" rtl="0" eaLnBrk="1" latinLnBrk="0" hangingPunct="1">
              <a:spcBef>
                <a:spcPct val="20000"/>
              </a:spcBef>
              <a:buFontTx/>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smtClean="0">
                <a:solidFill>
                  <a:schemeClr val="tx1">
                    <a:lumMod val="75000"/>
                    <a:lumOff val="25000"/>
                  </a:schemeClr>
                </a:solidFill>
                <a:latin typeface="News Gothic Std" pitchFamily="34" charset="0"/>
              </a:rPr>
              <a:t>A spending plan should be:</a:t>
            </a:r>
            <a:endParaRPr lang="en-US" b="1" dirty="0">
              <a:solidFill>
                <a:schemeClr val="tx1">
                  <a:lumMod val="75000"/>
                  <a:lumOff val="25000"/>
                </a:schemeClr>
              </a:solidFill>
              <a:latin typeface="News Gothic Std" pitchFamily="34" charset="0"/>
            </a:endParaRPr>
          </a:p>
        </p:txBody>
      </p:sp>
      <p:pic>
        <p:nvPicPr>
          <p:cNvPr id="19" name="Picture Placeholder 4"/>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a:xfrm>
            <a:off x="0" y="0"/>
            <a:ext cx="9149383" cy="4114800"/>
          </a:xfrm>
          <a:prstGeom prst="rect">
            <a:avLst/>
          </a:prstGeom>
        </p:spPr>
      </p:pic>
    </p:spTree>
    <p:extLst>
      <p:ext uri="{BB962C8B-B14F-4D97-AF65-F5344CB8AC3E}">
        <p14:creationId xmlns:p14="http://schemas.microsoft.com/office/powerpoint/2010/main" val="17377187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751263" y="3646488"/>
            <a:ext cx="1641475" cy="725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 name="Rectangle 2"/>
          <p:cNvSpPr txBox="1">
            <a:spLocks noChangeArrowheads="1"/>
          </p:cNvSpPr>
          <p:nvPr/>
        </p:nvSpPr>
        <p:spPr bwMode="auto">
          <a:xfrm>
            <a:off x="0" y="2520950"/>
            <a:ext cx="9144000" cy="52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50000"/>
              </a:spcBef>
              <a:spcAft>
                <a:spcPct val="0"/>
              </a:spcAft>
              <a:defRPr sz="2000">
                <a:solidFill>
                  <a:schemeClr val="tx1"/>
                </a:solidFill>
                <a:latin typeface="Arial" charset="0"/>
              </a:defRPr>
            </a:lvl6pPr>
            <a:lvl7pPr marL="2971800" indent="-228600" eaLnBrk="0" fontAlgn="base" hangingPunct="0">
              <a:spcBef>
                <a:spcPct val="50000"/>
              </a:spcBef>
              <a:spcAft>
                <a:spcPct val="0"/>
              </a:spcAft>
              <a:defRPr sz="2000">
                <a:solidFill>
                  <a:schemeClr val="tx1"/>
                </a:solidFill>
                <a:latin typeface="Arial" charset="0"/>
              </a:defRPr>
            </a:lvl7pPr>
            <a:lvl8pPr marL="3429000" indent="-228600" eaLnBrk="0" fontAlgn="base" hangingPunct="0">
              <a:spcBef>
                <a:spcPct val="50000"/>
              </a:spcBef>
              <a:spcAft>
                <a:spcPct val="0"/>
              </a:spcAft>
              <a:defRPr sz="2000">
                <a:solidFill>
                  <a:schemeClr val="tx1"/>
                </a:solidFill>
                <a:latin typeface="Arial" charset="0"/>
              </a:defRPr>
            </a:lvl8pPr>
            <a:lvl9pPr marL="3886200" indent="-228600" eaLnBrk="0" fontAlgn="base" hangingPunct="0">
              <a:spcBef>
                <a:spcPct val="50000"/>
              </a:spcBef>
              <a:spcAft>
                <a:spcPct val="0"/>
              </a:spcAft>
              <a:defRPr sz="2000">
                <a:solidFill>
                  <a:schemeClr val="tx1"/>
                </a:solidFill>
                <a:latin typeface="Arial" charset="0"/>
              </a:defRPr>
            </a:lvl9pPr>
          </a:lstStyle>
          <a:p>
            <a:pPr algn="ctr" eaLnBrk="1" hangingPunct="1">
              <a:lnSpc>
                <a:spcPct val="90000"/>
              </a:lnSpc>
              <a:spcBef>
                <a:spcPct val="0"/>
              </a:spcBef>
              <a:defRPr/>
            </a:pPr>
            <a:r>
              <a:rPr lang="en-US" sz="2800" b="1" cap="all" dirty="0" smtClean="0">
                <a:solidFill>
                  <a:schemeClr val="tx2"/>
                </a:solidFill>
                <a:latin typeface="News Gothic Std" pitchFamily="34" charset="0"/>
                <a:cs typeface="Arial" charset="0"/>
              </a:rPr>
              <a:t>Hidden Slide: </a:t>
            </a:r>
            <a:br>
              <a:rPr lang="en-US" sz="2800" b="1" cap="all" dirty="0" smtClean="0">
                <a:solidFill>
                  <a:schemeClr val="tx2"/>
                </a:solidFill>
                <a:latin typeface="News Gothic Std" pitchFamily="34" charset="0"/>
                <a:cs typeface="Arial" charset="0"/>
              </a:rPr>
            </a:br>
            <a:r>
              <a:rPr lang="en-US" sz="2400" dirty="0" smtClean="0">
                <a:solidFill>
                  <a:schemeClr val="tx2"/>
                </a:solidFill>
                <a:latin typeface="News Gothic Std" pitchFamily="34" charset="0"/>
                <a:cs typeface="Arial" charset="0"/>
              </a:rPr>
              <a:t>Handout: Personal Spending Plan, </a:t>
            </a:r>
            <a:r>
              <a:rPr lang="en-US" sz="1800" dirty="0" smtClean="0">
                <a:solidFill>
                  <a:schemeClr val="tx2"/>
                </a:solidFill>
                <a:latin typeface="News Gothic Std" pitchFamily="34" charset="0"/>
                <a:cs typeface="Arial" charset="0"/>
              </a:rPr>
              <a:t>continued</a:t>
            </a:r>
          </a:p>
        </p:txBody>
      </p:sp>
      <p:cxnSp>
        <p:nvCxnSpPr>
          <p:cNvPr id="20" name="Straight Connector 19"/>
          <p:cNvCxnSpPr/>
          <p:nvPr/>
        </p:nvCxnSpPr>
        <p:spPr bwMode="auto">
          <a:xfrm flipV="1">
            <a:off x="3751263" y="3549650"/>
            <a:ext cx="1760537" cy="822325"/>
          </a:xfrm>
          <a:prstGeom prst="line">
            <a:avLst/>
          </a:prstGeom>
          <a:ln w="76200">
            <a:solidFill>
              <a:schemeClr val="accent6"/>
            </a:solidFill>
            <a:headEnd type="none" w="med" len="med"/>
            <a:tailEnd type="none" w="med" len="med"/>
          </a:ln>
          <a:extLst/>
        </p:spPr>
        <p:style>
          <a:lnRef idx="3">
            <a:schemeClr val="accent5"/>
          </a:lnRef>
          <a:fillRef idx="0">
            <a:schemeClr val="accent5"/>
          </a:fillRef>
          <a:effectRef idx="2">
            <a:schemeClr val="accent5"/>
          </a:effectRef>
          <a:fontRef idx="minor">
            <a:schemeClr val="tx1"/>
          </a:fontRef>
        </p:style>
      </p:cxnSp>
      <p:sp>
        <p:nvSpPr>
          <p:cNvPr id="5" name="Slide Number Placeholder 3"/>
          <p:cNvSpPr txBox="1">
            <a:spLocks/>
          </p:cNvSpPr>
          <p:nvPr/>
        </p:nvSpPr>
        <p:spPr>
          <a:xfrm>
            <a:off x="-228600" y="6553200"/>
            <a:ext cx="1371600" cy="381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4320"/>
            <a:fld id="{D1B90812-0B77-449E-AACC-F8C52DA348E8}" type="slidenum">
              <a:rPr lang="en-US" sz="1200" smtClean="0">
                <a:latin typeface="News Gothic Std" pitchFamily="34" charset="0"/>
              </a:rPr>
              <a:pPr marL="274320"/>
              <a:t>9</a:t>
            </a:fld>
            <a:endParaRPr lang="en-US" sz="1200" dirty="0">
              <a:latin typeface="News Gothic Std" pitchFamily="34" charset="0"/>
            </a:endParaRPr>
          </a:p>
        </p:txBody>
      </p:sp>
    </p:spTree>
    <p:extLst>
      <p:ext uri="{BB962C8B-B14F-4D97-AF65-F5344CB8AC3E}">
        <p14:creationId xmlns:p14="http://schemas.microsoft.com/office/powerpoint/2010/main" val="40219212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465&quot;/&gt;&lt;/object&gt;&lt;object type=&quot;3&quot; unique_id=&quot;10005&quot;&gt;&lt;property id=&quot;20148&quot; value=&quot;5&quot;/&gt;&lt;property id=&quot;20300&quot; value=&quot;Slide 2&quot;/&gt;&lt;property id=&quot;20307&quot; value=&quot;407&quot;/&gt;&lt;/object&gt;&lt;object type=&quot;3&quot; unique_id=&quot;10006&quot;&gt;&lt;property id=&quot;20148&quot; value=&quot;5&quot;/&gt;&lt;property id=&quot;20300&quot; value=&quot;Slide 4&quot;/&gt;&lt;property id=&quot;20307&quot; value=&quot;396&quot;/&gt;&lt;/object&gt;&lt;object type=&quot;3&quot; unique_id=&quot;10007&quot;&gt;&lt;property id=&quot;20148&quot; value=&quot;5&quot;/&gt;&lt;property id=&quot;20300&quot; value=&quot;Slide 5&quot;/&gt;&lt;property id=&quot;20307&quot; value=&quot;397&quot;/&gt;&lt;/object&gt;&lt;object type=&quot;3&quot; unique_id=&quot;10008&quot;&gt;&lt;property id=&quot;20148&quot; value=&quot;5&quot;/&gt;&lt;property id=&quot;20300&quot; value=&quot;Slide 6&quot;/&gt;&lt;property id=&quot;20307&quot; value=&quot;398&quot;/&gt;&lt;/object&gt;&lt;object type=&quot;3&quot; unique_id=&quot;10009&quot;&gt;&lt;property id=&quot;20148&quot; value=&quot;5&quot;/&gt;&lt;property id=&quot;20300&quot; value=&quot;Slide 8&quot;/&gt;&lt;property id=&quot;20307&quot; value=&quot;501&quot;/&gt;&lt;/object&gt;&lt;object type=&quot;3&quot; unique_id=&quot;10010&quot;&gt;&lt;property id=&quot;20148&quot; value=&quot;5&quot;/&gt;&lt;property id=&quot;20300&quot; value=&quot;Slide 9&quot;/&gt;&lt;property id=&quot;20307&quot; value=&quot;491&quot;/&gt;&lt;/object&gt;&lt;object type=&quot;3&quot; unique_id=&quot;10011&quot;&gt;&lt;property id=&quot;20148&quot; value=&quot;5&quot;/&gt;&lt;property id=&quot;20300&quot; value=&quot;Slide 10&quot;/&gt;&lt;property id=&quot;20307&quot; value=&quot;503&quot;/&gt;&lt;/object&gt;&lt;object type=&quot;3&quot; unique_id=&quot;10012&quot;&gt;&lt;property id=&quot;20148&quot; value=&quot;5&quot;/&gt;&lt;property id=&quot;20300&quot; value=&quot;Slide 11&quot;/&gt;&lt;property id=&quot;20307&quot; value=&quot;416&quot;/&gt;&lt;/object&gt;&lt;object type=&quot;3&quot; unique_id=&quot;10013&quot;&gt;&lt;property id=&quot;20148&quot; value=&quot;5&quot;/&gt;&lt;property id=&quot;20300&quot; value=&quot;Slide 13&quot;/&gt;&lt;property id=&quot;20307&quot; value=&quot;504&quot;/&gt;&lt;/object&gt;&lt;object type=&quot;3&quot; unique_id=&quot;10014&quot;&gt;&lt;property id=&quot;20148&quot; value=&quot;5&quot;/&gt;&lt;property id=&quot;20300&quot; value=&quot;Slide 14&quot;/&gt;&lt;property id=&quot;20307&quot; value=&quot;487&quot;/&gt;&lt;/object&gt;&lt;object type=&quot;3&quot; unique_id=&quot;10015&quot;&gt;&lt;property id=&quot;20148&quot; value=&quot;5&quot;/&gt;&lt;property id=&quot;20300&quot; value=&quot;Slide 15&quot;/&gt;&lt;property id=&quot;20307&quot; value=&quot;492&quot;/&gt;&lt;/object&gt;&lt;object type=&quot;3&quot; unique_id=&quot;10016&quot;&gt;&lt;property id=&quot;20148&quot; value=&quot;5&quot;/&gt;&lt;property id=&quot;20300&quot; value=&quot;Slide 16&quot;/&gt;&lt;property id=&quot;20307&quot; value=&quot;493&quot;/&gt;&lt;/object&gt;&lt;object type=&quot;3&quot; unique_id=&quot;10017&quot;&gt;&lt;property id=&quot;20148&quot; value=&quot;5&quot;/&gt;&lt;property id=&quot;20300&quot; value=&quot;Slide 17&quot;/&gt;&lt;property id=&quot;20307&quot; value=&quot;502&quot;/&gt;&lt;/object&gt;&lt;object type=&quot;3&quot; unique_id=&quot;10018&quot;&gt;&lt;property id=&quot;20148&quot; value=&quot;5&quot;/&gt;&lt;property id=&quot;20300&quot; value=&quot;Slide 18&quot;/&gt;&lt;property id=&quot;20307&quot; value=&quot;494&quot;/&gt;&lt;/object&gt;&lt;object type=&quot;3&quot; unique_id=&quot;10019&quot;&gt;&lt;property id=&quot;20148&quot; value=&quot;5&quot;/&gt;&lt;property id=&quot;20300&quot; value=&quot;Slide 19&quot;/&gt;&lt;property id=&quot;20307&quot; value=&quot;505&quot;/&gt;&lt;/object&gt;&lt;object type=&quot;3&quot; unique_id=&quot;10020&quot;&gt;&lt;property id=&quot;20148&quot; value=&quot;5&quot;/&gt;&lt;property id=&quot;20300&quot; value=&quot;Slide 20&quot;/&gt;&lt;property id=&quot;20307&quot; value=&quot;495&quot;/&gt;&lt;/object&gt;&lt;object type=&quot;3&quot; unique_id=&quot;10021&quot;&gt;&lt;property id=&quot;20148&quot; value=&quot;5&quot;/&gt;&lt;property id=&quot;20300&quot; value=&quot;Slide 21&quot;/&gt;&lt;property id=&quot;20307&quot; value=&quot;496&quot;/&gt;&lt;/object&gt;&lt;object type=&quot;3&quot; unique_id=&quot;10022&quot;&gt;&lt;property id=&quot;20148&quot; value=&quot;5&quot;/&gt;&lt;property id=&quot;20300&quot; value=&quot;Slide 22&quot;/&gt;&lt;property id=&quot;20307&quot; value=&quot;506&quot;/&gt;&lt;/object&gt;&lt;object type=&quot;3&quot; unique_id=&quot;10023&quot;&gt;&lt;property id=&quot;20148&quot; value=&quot;5&quot;/&gt;&lt;property id=&quot;20300&quot; value=&quot;Slide 23&quot;/&gt;&lt;property id=&quot;20307&quot; value=&quot;497&quot;/&gt;&lt;/object&gt;&lt;object type=&quot;3&quot; unique_id=&quot;10024&quot;&gt;&lt;property id=&quot;20148&quot; value=&quot;5&quot;/&gt;&lt;property id=&quot;20300&quot; value=&quot;Slide 24&quot;/&gt;&lt;property id=&quot;20307&quot; value=&quot;507&quot;/&gt;&lt;/object&gt;&lt;object type=&quot;3&quot; unique_id=&quot;10025&quot;&gt;&lt;property id=&quot;20148&quot; value=&quot;5&quot;/&gt;&lt;property id=&quot;20300&quot; value=&quot;Slide 26&quot;/&gt;&lt;property id=&quot;20307&quot; value=&quot;498&quot;/&gt;&lt;/object&gt;&lt;object type=&quot;3&quot; unique_id=&quot;10026&quot;&gt;&lt;property id=&quot;20148&quot; value=&quot;5&quot;/&gt;&lt;property id=&quot;20300&quot; value=&quot;Slide 27&quot;/&gt;&lt;property id=&quot;20307&quot; value=&quot;508&quot;/&gt;&lt;/object&gt;&lt;object type=&quot;3&quot; unique_id=&quot;10027&quot;&gt;&lt;property id=&quot;20148&quot; value=&quot;5&quot;/&gt;&lt;property id=&quot;20300&quot; value=&quot;Slide 28&quot;/&gt;&lt;property id=&quot;20307&quot; value=&quot;509&quot;/&gt;&lt;/object&gt;&lt;object type=&quot;3&quot; unique_id=&quot;10028&quot;&gt;&lt;property id=&quot;20148&quot; value=&quot;5&quot;/&gt;&lt;property id=&quot;20300&quot; value=&quot;Slide 29&quot;/&gt;&lt;property id=&quot;20307&quot; value=&quot;500&quot;/&gt;&lt;/object&gt;&lt;object type=&quot;3&quot; unique_id=&quot;10029&quot;&gt;&lt;property id=&quot;20148&quot; value=&quot;5&quot;/&gt;&lt;property id=&quot;20300&quot; value=&quot;Slide 30&quot;/&gt;&lt;property id=&quot;20307&quot; value=&quot;510&quot;/&gt;&lt;/object&gt;&lt;object type=&quot;3&quot; unique_id=&quot;10030&quot;&gt;&lt;property id=&quot;20148&quot; value=&quot;5&quot;/&gt;&lt;property id=&quot;20300&quot; value=&quot;Slide 31&quot;/&gt;&lt;property id=&quot;20307&quot; value=&quot;499&quot;/&gt;&lt;/object&gt;&lt;object type=&quot;3&quot; unique_id=&quot;10031&quot;&gt;&lt;property id=&quot;20148&quot; value=&quot;5&quot;/&gt;&lt;property id=&quot;20300&quot; value=&quot;Slide 32&quot;/&gt;&lt;property id=&quot;20307&quot; value=&quot;455&quot;/&gt;&lt;/object&gt;&lt;object type=&quot;3&quot; unique_id=&quot;10032&quot;&gt;&lt;property id=&quot;20148&quot; value=&quot;5&quot;/&gt;&lt;property id=&quot;20300&quot; value=&quot;Slide 3&quot;/&gt;&lt;property id=&quot;20307&quot; value=&quot;511&quot;/&gt;&lt;/object&gt;&lt;object type=&quot;3&quot; unique_id=&quot;10064&quot;&gt;&lt;property id=&quot;20148&quot; value=&quot;5&quot;/&gt;&lt;property id=&quot;20300&quot; value=&quot;Slide 7&quot;/&gt;&lt;property id=&quot;20307&quot; value=&quot;512&quot;/&gt;&lt;/object&gt;&lt;object type=&quot;3&quot; unique_id=&quot;10700&quot;&gt;&lt;property id=&quot;20148&quot; value=&quot;5&quot;/&gt;&lt;property id=&quot;20300&quot; value=&quot;Slide 12&quot;/&gt;&lt;property id=&quot;20307&quot; value=&quot;515&quot;/&gt;&lt;/object&gt;&lt;object type=&quot;3&quot; unique_id=&quot;11007&quot;&gt;&lt;property id=&quot;20148&quot; value=&quot;5&quot;/&gt;&lt;property id=&quot;20300&quot; value=&quot;Slide 25&quot;/&gt;&lt;property id=&quot;20307&quot; value=&quot;516&quot;/&gt;&lt;/object&gt;&lt;/object&gt;&lt;/object&gt;&lt;/database&gt;"/>
  <p:tag name="SECTOMILLISECCONVERTED" val="1"/>
</p:tagLst>
</file>

<file path=ppt/theme/theme1.xml><?xml version="1.0" encoding="utf-8"?>
<a:theme xmlns:a="http://schemas.openxmlformats.org/drawingml/2006/main" name="Office Theme">
  <a:themeElements>
    <a:clrScheme name="Regions Color Values">
      <a:dk1>
        <a:sysClr val="windowText" lastClr="000000"/>
      </a:dk1>
      <a:lt1>
        <a:sysClr val="window" lastClr="FFFFFF"/>
      </a:lt1>
      <a:dk2>
        <a:srgbClr val="88BB00"/>
      </a:dk2>
      <a:lt2>
        <a:srgbClr val="558800"/>
      </a:lt2>
      <a:accent1>
        <a:srgbClr val="FFCC00"/>
      </a:accent1>
      <a:accent2>
        <a:srgbClr val="33CCCC"/>
      </a:accent2>
      <a:accent3>
        <a:srgbClr val="FF6600"/>
      </a:accent3>
      <a:accent4>
        <a:srgbClr val="5F604B"/>
      </a:accent4>
      <a:accent5>
        <a:srgbClr val="6D6E71"/>
      </a:accent5>
      <a:accent6>
        <a:srgbClr val="A8A9AC"/>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Regions Color Values">
      <a:dk1>
        <a:sysClr val="windowText" lastClr="000000"/>
      </a:dk1>
      <a:lt1>
        <a:sysClr val="window" lastClr="FFFFFF"/>
      </a:lt1>
      <a:dk2>
        <a:srgbClr val="88BB00"/>
      </a:dk2>
      <a:lt2>
        <a:srgbClr val="558800"/>
      </a:lt2>
      <a:accent1>
        <a:srgbClr val="FFCC00"/>
      </a:accent1>
      <a:accent2>
        <a:srgbClr val="33CCCC"/>
      </a:accent2>
      <a:accent3>
        <a:srgbClr val="FF6600"/>
      </a:accent3>
      <a:accent4>
        <a:srgbClr val="5F604B"/>
      </a:accent4>
      <a:accent5>
        <a:srgbClr val="6D6E71"/>
      </a:accent5>
      <a:accent6>
        <a:srgbClr val="A8A9AC"/>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D6602AE50ED6449D01D4F76FC6FF30" ma:contentTypeVersion="0" ma:contentTypeDescription="Create a new document." ma:contentTypeScope="" ma:versionID="667e3f05cb6ed70f8e0819fcf098e44b">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DE1EA86-62DE-4A2C-8C4D-B187F8B628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DADB07C8-1ABE-479E-8105-78969D8646C1}">
  <ds:schemaRefs>
    <ds:schemaRef ds:uri="http://schemas.microsoft.com/office/2006/documentManagement/types"/>
    <ds:schemaRef ds:uri="http://schemas.microsoft.com/office/infopath/2007/PartnerControls"/>
    <ds:schemaRef ds:uri="http://schemas.openxmlformats.org/package/2006/metadata/core-properties"/>
    <ds:schemaRef ds:uri="http://purl.org/dc/dcmitype/"/>
    <ds:schemaRef ds:uri="http://purl.org/dc/terms/"/>
    <ds:schemaRef ds:uri="http://schemas.microsoft.com/office/2006/metadata/properties"/>
    <ds:schemaRef ds:uri="http://www.w3.org/XML/1998/namespace"/>
    <ds:schemaRef ds:uri="http://purl.org/dc/elements/1.1/"/>
  </ds:schemaRefs>
</ds:datastoreItem>
</file>

<file path=customXml/itemProps3.xml><?xml version="1.0" encoding="utf-8"?>
<ds:datastoreItem xmlns:ds="http://schemas.openxmlformats.org/officeDocument/2006/customXml" ds:itemID="{3D510F8A-805E-460F-99DD-506E99C6257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69555</TotalTime>
  <Words>6971</Words>
  <Application>Microsoft Office PowerPoint</Application>
  <PresentationFormat>On-screen Show (4:3)</PresentationFormat>
  <Paragraphs>790</Paragraphs>
  <Slides>39</Slides>
  <Notes>39</Notes>
  <HiddenSlides>8</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ＭＳ Ｐゴシック</vt:lpstr>
      <vt:lpstr>Arial</vt:lpstr>
      <vt:lpstr>Calibri</vt:lpstr>
      <vt:lpstr>Courier New</vt:lpstr>
      <vt:lpstr>Geneva</vt:lpstr>
      <vt:lpstr>News Gothic Std</vt:lpstr>
      <vt:lpstr>Times New Roman</vt:lpstr>
      <vt:lpstr>Trade Gothic LT Std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dc:creator>
  <cp:lastModifiedBy>Tongzhe Chen</cp:lastModifiedBy>
  <cp:revision>3008</cp:revision>
  <cp:lastPrinted>2015-01-20T20:27:31Z</cp:lastPrinted>
  <dcterms:created xsi:type="dcterms:W3CDTF">2013-03-07T00:50:48Z</dcterms:created>
  <dcterms:modified xsi:type="dcterms:W3CDTF">2015-12-04T17:17:10Z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0x0101001DD6602AE50ED6449D01D4F76FC6FF30</vt:lpwstr>
  </property>
</Properties>
</file>