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5" autoAdjust="0"/>
    <p:restoredTop sz="94660"/>
  </p:normalViewPr>
  <p:slideViewPr>
    <p:cSldViewPr snapToGrid="0">
      <p:cViewPr varScale="1">
        <p:scale>
          <a:sx n="117" d="100"/>
          <a:sy n="117" d="100"/>
        </p:scale>
        <p:origin x="120"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8072C-6014-48E7-BF56-03A8E3265B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011653A-9295-4E03-9F2A-1573356630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4DDA04-33BC-4A2E-8926-6A9F0AF9D341}"/>
              </a:ext>
            </a:extLst>
          </p:cNvPr>
          <p:cNvSpPr>
            <a:spLocks noGrp="1"/>
          </p:cNvSpPr>
          <p:nvPr>
            <p:ph type="dt" sz="half" idx="10"/>
          </p:nvPr>
        </p:nvSpPr>
        <p:spPr/>
        <p:txBody>
          <a:bodyPr/>
          <a:lstStyle/>
          <a:p>
            <a:fld id="{8DAC99DC-8EAE-418D-BECB-F5027F2A509B}" type="datetimeFigureOut">
              <a:rPr lang="en-US" smtClean="0"/>
              <a:t>5/7/2018</a:t>
            </a:fld>
            <a:endParaRPr lang="en-US"/>
          </a:p>
        </p:txBody>
      </p:sp>
      <p:sp>
        <p:nvSpPr>
          <p:cNvPr id="5" name="Footer Placeholder 4">
            <a:extLst>
              <a:ext uri="{FF2B5EF4-FFF2-40B4-BE49-F238E27FC236}">
                <a16:creationId xmlns:a16="http://schemas.microsoft.com/office/drawing/2014/main" id="{E106BCD3-3578-4C26-999B-B2B50708D6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E4DC9D-9C4E-424B-97D2-5C3B45F6EF0B}"/>
              </a:ext>
            </a:extLst>
          </p:cNvPr>
          <p:cNvSpPr>
            <a:spLocks noGrp="1"/>
          </p:cNvSpPr>
          <p:nvPr>
            <p:ph type="sldNum" sz="quarter" idx="12"/>
          </p:nvPr>
        </p:nvSpPr>
        <p:spPr/>
        <p:txBody>
          <a:bodyPr/>
          <a:lstStyle/>
          <a:p>
            <a:fld id="{9EAA8956-5612-4665-9C27-3842A8538C12}" type="slidenum">
              <a:rPr lang="en-US" smtClean="0"/>
              <a:t>‹#›</a:t>
            </a:fld>
            <a:endParaRPr lang="en-US"/>
          </a:p>
        </p:txBody>
      </p:sp>
    </p:spTree>
    <p:extLst>
      <p:ext uri="{BB962C8B-B14F-4D97-AF65-F5344CB8AC3E}">
        <p14:creationId xmlns:p14="http://schemas.microsoft.com/office/powerpoint/2010/main" val="313669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1DCAC-7960-4AB1-881C-326DA7F176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7F7147-7F6C-4895-B48F-D678B3BFDBB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154EC5-8F87-47CE-AF8F-8414E4BD7017}"/>
              </a:ext>
            </a:extLst>
          </p:cNvPr>
          <p:cNvSpPr>
            <a:spLocks noGrp="1"/>
          </p:cNvSpPr>
          <p:nvPr>
            <p:ph type="dt" sz="half" idx="10"/>
          </p:nvPr>
        </p:nvSpPr>
        <p:spPr/>
        <p:txBody>
          <a:bodyPr/>
          <a:lstStyle/>
          <a:p>
            <a:fld id="{8DAC99DC-8EAE-418D-BECB-F5027F2A509B}" type="datetimeFigureOut">
              <a:rPr lang="en-US" smtClean="0"/>
              <a:t>5/7/2018</a:t>
            </a:fld>
            <a:endParaRPr lang="en-US"/>
          </a:p>
        </p:txBody>
      </p:sp>
      <p:sp>
        <p:nvSpPr>
          <p:cNvPr id="5" name="Footer Placeholder 4">
            <a:extLst>
              <a:ext uri="{FF2B5EF4-FFF2-40B4-BE49-F238E27FC236}">
                <a16:creationId xmlns:a16="http://schemas.microsoft.com/office/drawing/2014/main" id="{AD699CF9-DA6D-4296-BDD0-4DA90DFF25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44F272-7AF0-4F74-A27A-81F38771073C}"/>
              </a:ext>
            </a:extLst>
          </p:cNvPr>
          <p:cNvSpPr>
            <a:spLocks noGrp="1"/>
          </p:cNvSpPr>
          <p:nvPr>
            <p:ph type="sldNum" sz="quarter" idx="12"/>
          </p:nvPr>
        </p:nvSpPr>
        <p:spPr/>
        <p:txBody>
          <a:bodyPr/>
          <a:lstStyle/>
          <a:p>
            <a:fld id="{9EAA8956-5612-4665-9C27-3842A8538C12}" type="slidenum">
              <a:rPr lang="en-US" smtClean="0"/>
              <a:t>‹#›</a:t>
            </a:fld>
            <a:endParaRPr lang="en-US"/>
          </a:p>
        </p:txBody>
      </p:sp>
    </p:spTree>
    <p:extLst>
      <p:ext uri="{BB962C8B-B14F-4D97-AF65-F5344CB8AC3E}">
        <p14:creationId xmlns:p14="http://schemas.microsoft.com/office/powerpoint/2010/main" val="155156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A36E0E-2FCF-4E2B-B0AD-FDA8193559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DA671A-43CF-4C27-B19A-8522218E88E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D6CE2D-F701-4001-BF82-BBCF61D2CA10}"/>
              </a:ext>
            </a:extLst>
          </p:cNvPr>
          <p:cNvSpPr>
            <a:spLocks noGrp="1"/>
          </p:cNvSpPr>
          <p:nvPr>
            <p:ph type="dt" sz="half" idx="10"/>
          </p:nvPr>
        </p:nvSpPr>
        <p:spPr/>
        <p:txBody>
          <a:bodyPr/>
          <a:lstStyle/>
          <a:p>
            <a:fld id="{8DAC99DC-8EAE-418D-BECB-F5027F2A509B}" type="datetimeFigureOut">
              <a:rPr lang="en-US" smtClean="0"/>
              <a:t>5/7/2018</a:t>
            </a:fld>
            <a:endParaRPr lang="en-US"/>
          </a:p>
        </p:txBody>
      </p:sp>
      <p:sp>
        <p:nvSpPr>
          <p:cNvPr id="5" name="Footer Placeholder 4">
            <a:extLst>
              <a:ext uri="{FF2B5EF4-FFF2-40B4-BE49-F238E27FC236}">
                <a16:creationId xmlns:a16="http://schemas.microsoft.com/office/drawing/2014/main" id="{149DBD15-8296-499B-9B6F-722E095513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5E0183-3F14-4EBE-950D-5ABBC762666B}"/>
              </a:ext>
            </a:extLst>
          </p:cNvPr>
          <p:cNvSpPr>
            <a:spLocks noGrp="1"/>
          </p:cNvSpPr>
          <p:nvPr>
            <p:ph type="sldNum" sz="quarter" idx="12"/>
          </p:nvPr>
        </p:nvSpPr>
        <p:spPr/>
        <p:txBody>
          <a:bodyPr/>
          <a:lstStyle/>
          <a:p>
            <a:fld id="{9EAA8956-5612-4665-9C27-3842A8538C12}" type="slidenum">
              <a:rPr lang="en-US" smtClean="0"/>
              <a:t>‹#›</a:t>
            </a:fld>
            <a:endParaRPr lang="en-US"/>
          </a:p>
        </p:txBody>
      </p:sp>
    </p:spTree>
    <p:extLst>
      <p:ext uri="{BB962C8B-B14F-4D97-AF65-F5344CB8AC3E}">
        <p14:creationId xmlns:p14="http://schemas.microsoft.com/office/powerpoint/2010/main" val="282643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FF5FB-D2BE-4964-97D5-DC0569D353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2C95DE-D420-4901-8C12-1780DB5225C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35AC9E-AF4D-43C6-9727-336E5A1B85F4}"/>
              </a:ext>
            </a:extLst>
          </p:cNvPr>
          <p:cNvSpPr>
            <a:spLocks noGrp="1"/>
          </p:cNvSpPr>
          <p:nvPr>
            <p:ph type="dt" sz="half" idx="10"/>
          </p:nvPr>
        </p:nvSpPr>
        <p:spPr/>
        <p:txBody>
          <a:bodyPr/>
          <a:lstStyle/>
          <a:p>
            <a:fld id="{8DAC99DC-8EAE-418D-BECB-F5027F2A509B}" type="datetimeFigureOut">
              <a:rPr lang="en-US" smtClean="0"/>
              <a:t>5/7/2018</a:t>
            </a:fld>
            <a:endParaRPr lang="en-US"/>
          </a:p>
        </p:txBody>
      </p:sp>
      <p:sp>
        <p:nvSpPr>
          <p:cNvPr id="5" name="Footer Placeholder 4">
            <a:extLst>
              <a:ext uri="{FF2B5EF4-FFF2-40B4-BE49-F238E27FC236}">
                <a16:creationId xmlns:a16="http://schemas.microsoft.com/office/drawing/2014/main" id="{9910E485-BA91-4C3F-A3DE-AA5EA9A928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327024-7CA5-4CDB-8F3A-CEFEA5F91267}"/>
              </a:ext>
            </a:extLst>
          </p:cNvPr>
          <p:cNvSpPr>
            <a:spLocks noGrp="1"/>
          </p:cNvSpPr>
          <p:nvPr>
            <p:ph type="sldNum" sz="quarter" idx="12"/>
          </p:nvPr>
        </p:nvSpPr>
        <p:spPr/>
        <p:txBody>
          <a:bodyPr/>
          <a:lstStyle/>
          <a:p>
            <a:fld id="{9EAA8956-5612-4665-9C27-3842A8538C12}" type="slidenum">
              <a:rPr lang="en-US" smtClean="0"/>
              <a:t>‹#›</a:t>
            </a:fld>
            <a:endParaRPr lang="en-US"/>
          </a:p>
        </p:txBody>
      </p:sp>
    </p:spTree>
    <p:extLst>
      <p:ext uri="{BB962C8B-B14F-4D97-AF65-F5344CB8AC3E}">
        <p14:creationId xmlns:p14="http://schemas.microsoft.com/office/powerpoint/2010/main" val="553893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EBBD-B23C-4BD0-B889-CB572C2F1A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93E8EC-673B-4A1E-8575-41C4E1E51A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87C075B-048C-4FAB-8169-AB7E6D6C5537}"/>
              </a:ext>
            </a:extLst>
          </p:cNvPr>
          <p:cNvSpPr>
            <a:spLocks noGrp="1"/>
          </p:cNvSpPr>
          <p:nvPr>
            <p:ph type="dt" sz="half" idx="10"/>
          </p:nvPr>
        </p:nvSpPr>
        <p:spPr/>
        <p:txBody>
          <a:bodyPr/>
          <a:lstStyle/>
          <a:p>
            <a:fld id="{8DAC99DC-8EAE-418D-BECB-F5027F2A509B}" type="datetimeFigureOut">
              <a:rPr lang="en-US" smtClean="0"/>
              <a:t>5/7/2018</a:t>
            </a:fld>
            <a:endParaRPr lang="en-US"/>
          </a:p>
        </p:txBody>
      </p:sp>
      <p:sp>
        <p:nvSpPr>
          <p:cNvPr id="5" name="Footer Placeholder 4">
            <a:extLst>
              <a:ext uri="{FF2B5EF4-FFF2-40B4-BE49-F238E27FC236}">
                <a16:creationId xmlns:a16="http://schemas.microsoft.com/office/drawing/2014/main" id="{6AA94C1C-1C8F-4889-AA0A-CCB81A56A0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D0DB6F-847A-41D1-A96F-81FAEA750963}"/>
              </a:ext>
            </a:extLst>
          </p:cNvPr>
          <p:cNvSpPr>
            <a:spLocks noGrp="1"/>
          </p:cNvSpPr>
          <p:nvPr>
            <p:ph type="sldNum" sz="quarter" idx="12"/>
          </p:nvPr>
        </p:nvSpPr>
        <p:spPr/>
        <p:txBody>
          <a:bodyPr/>
          <a:lstStyle/>
          <a:p>
            <a:fld id="{9EAA8956-5612-4665-9C27-3842A8538C12}" type="slidenum">
              <a:rPr lang="en-US" smtClean="0"/>
              <a:t>‹#›</a:t>
            </a:fld>
            <a:endParaRPr lang="en-US"/>
          </a:p>
        </p:txBody>
      </p:sp>
    </p:spTree>
    <p:extLst>
      <p:ext uri="{BB962C8B-B14F-4D97-AF65-F5344CB8AC3E}">
        <p14:creationId xmlns:p14="http://schemas.microsoft.com/office/powerpoint/2010/main" val="299499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B29F1-9E2A-491D-885D-FDFB9E50F4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C0F5E9-4AA1-4E23-A0F9-1FD33150FC5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1A08F3-E88B-44AA-A7AF-1C1C1AE9DBF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C0EE3D3-1165-49B1-878C-0E4AB8E6F1E3}"/>
              </a:ext>
            </a:extLst>
          </p:cNvPr>
          <p:cNvSpPr>
            <a:spLocks noGrp="1"/>
          </p:cNvSpPr>
          <p:nvPr>
            <p:ph type="dt" sz="half" idx="10"/>
          </p:nvPr>
        </p:nvSpPr>
        <p:spPr/>
        <p:txBody>
          <a:bodyPr/>
          <a:lstStyle/>
          <a:p>
            <a:fld id="{8DAC99DC-8EAE-418D-BECB-F5027F2A509B}" type="datetimeFigureOut">
              <a:rPr lang="en-US" smtClean="0"/>
              <a:t>5/7/2018</a:t>
            </a:fld>
            <a:endParaRPr lang="en-US"/>
          </a:p>
        </p:txBody>
      </p:sp>
      <p:sp>
        <p:nvSpPr>
          <p:cNvPr id="6" name="Footer Placeholder 5">
            <a:extLst>
              <a:ext uri="{FF2B5EF4-FFF2-40B4-BE49-F238E27FC236}">
                <a16:creationId xmlns:a16="http://schemas.microsoft.com/office/drawing/2014/main" id="{191D92A4-D097-4280-8494-4C718D3BA7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2F3472-780C-49DF-BABD-7FB7BED88825}"/>
              </a:ext>
            </a:extLst>
          </p:cNvPr>
          <p:cNvSpPr>
            <a:spLocks noGrp="1"/>
          </p:cNvSpPr>
          <p:nvPr>
            <p:ph type="sldNum" sz="quarter" idx="12"/>
          </p:nvPr>
        </p:nvSpPr>
        <p:spPr/>
        <p:txBody>
          <a:bodyPr/>
          <a:lstStyle/>
          <a:p>
            <a:fld id="{9EAA8956-5612-4665-9C27-3842A8538C12}" type="slidenum">
              <a:rPr lang="en-US" smtClean="0"/>
              <a:t>‹#›</a:t>
            </a:fld>
            <a:endParaRPr lang="en-US"/>
          </a:p>
        </p:txBody>
      </p:sp>
    </p:spTree>
    <p:extLst>
      <p:ext uri="{BB962C8B-B14F-4D97-AF65-F5344CB8AC3E}">
        <p14:creationId xmlns:p14="http://schemas.microsoft.com/office/powerpoint/2010/main" val="2979748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C384A-7DB3-4674-A165-0AB3032EF0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3D3D25-9AF3-4F1D-8B03-1F365AB60E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A72EC97-1685-4A73-9338-D0B60E0E10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9D374E-1956-4764-922B-FCDACCB9AF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1D46AB7-0458-4FDB-B1C7-715CFA7CE38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804850-E142-4863-BC9E-CB503534C30E}"/>
              </a:ext>
            </a:extLst>
          </p:cNvPr>
          <p:cNvSpPr>
            <a:spLocks noGrp="1"/>
          </p:cNvSpPr>
          <p:nvPr>
            <p:ph type="dt" sz="half" idx="10"/>
          </p:nvPr>
        </p:nvSpPr>
        <p:spPr/>
        <p:txBody>
          <a:bodyPr/>
          <a:lstStyle/>
          <a:p>
            <a:fld id="{8DAC99DC-8EAE-418D-BECB-F5027F2A509B}" type="datetimeFigureOut">
              <a:rPr lang="en-US" smtClean="0"/>
              <a:t>5/7/2018</a:t>
            </a:fld>
            <a:endParaRPr lang="en-US"/>
          </a:p>
        </p:txBody>
      </p:sp>
      <p:sp>
        <p:nvSpPr>
          <p:cNvPr id="8" name="Footer Placeholder 7">
            <a:extLst>
              <a:ext uri="{FF2B5EF4-FFF2-40B4-BE49-F238E27FC236}">
                <a16:creationId xmlns:a16="http://schemas.microsoft.com/office/drawing/2014/main" id="{277C445A-E895-45F0-8D94-C6DD168C40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EBB20E-FE0D-434C-B0F3-C34A8DF748B8}"/>
              </a:ext>
            </a:extLst>
          </p:cNvPr>
          <p:cNvSpPr>
            <a:spLocks noGrp="1"/>
          </p:cNvSpPr>
          <p:nvPr>
            <p:ph type="sldNum" sz="quarter" idx="12"/>
          </p:nvPr>
        </p:nvSpPr>
        <p:spPr/>
        <p:txBody>
          <a:bodyPr/>
          <a:lstStyle/>
          <a:p>
            <a:fld id="{9EAA8956-5612-4665-9C27-3842A8538C12}" type="slidenum">
              <a:rPr lang="en-US" smtClean="0"/>
              <a:t>‹#›</a:t>
            </a:fld>
            <a:endParaRPr lang="en-US"/>
          </a:p>
        </p:txBody>
      </p:sp>
    </p:spTree>
    <p:extLst>
      <p:ext uri="{BB962C8B-B14F-4D97-AF65-F5344CB8AC3E}">
        <p14:creationId xmlns:p14="http://schemas.microsoft.com/office/powerpoint/2010/main" val="1169811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16786-F499-48F4-8536-98970AEBB2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6128E5-E2DD-4E82-91A0-8EBB8D4795CE}"/>
              </a:ext>
            </a:extLst>
          </p:cNvPr>
          <p:cNvSpPr>
            <a:spLocks noGrp="1"/>
          </p:cNvSpPr>
          <p:nvPr>
            <p:ph type="dt" sz="half" idx="10"/>
          </p:nvPr>
        </p:nvSpPr>
        <p:spPr/>
        <p:txBody>
          <a:bodyPr/>
          <a:lstStyle/>
          <a:p>
            <a:fld id="{8DAC99DC-8EAE-418D-BECB-F5027F2A509B}" type="datetimeFigureOut">
              <a:rPr lang="en-US" smtClean="0"/>
              <a:t>5/7/2018</a:t>
            </a:fld>
            <a:endParaRPr lang="en-US"/>
          </a:p>
        </p:txBody>
      </p:sp>
      <p:sp>
        <p:nvSpPr>
          <p:cNvPr id="4" name="Footer Placeholder 3">
            <a:extLst>
              <a:ext uri="{FF2B5EF4-FFF2-40B4-BE49-F238E27FC236}">
                <a16:creationId xmlns:a16="http://schemas.microsoft.com/office/drawing/2014/main" id="{09B24DDA-7E45-4670-A083-2B0E311113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6860C3-AD57-4C4A-9533-429375275C77}"/>
              </a:ext>
            </a:extLst>
          </p:cNvPr>
          <p:cNvSpPr>
            <a:spLocks noGrp="1"/>
          </p:cNvSpPr>
          <p:nvPr>
            <p:ph type="sldNum" sz="quarter" idx="12"/>
          </p:nvPr>
        </p:nvSpPr>
        <p:spPr/>
        <p:txBody>
          <a:bodyPr/>
          <a:lstStyle/>
          <a:p>
            <a:fld id="{9EAA8956-5612-4665-9C27-3842A8538C12}" type="slidenum">
              <a:rPr lang="en-US" smtClean="0"/>
              <a:t>‹#›</a:t>
            </a:fld>
            <a:endParaRPr lang="en-US"/>
          </a:p>
        </p:txBody>
      </p:sp>
    </p:spTree>
    <p:extLst>
      <p:ext uri="{BB962C8B-B14F-4D97-AF65-F5344CB8AC3E}">
        <p14:creationId xmlns:p14="http://schemas.microsoft.com/office/powerpoint/2010/main" val="4127789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E4DA27-A98A-4CB1-93CD-FABD98C1C6C1}"/>
              </a:ext>
            </a:extLst>
          </p:cNvPr>
          <p:cNvSpPr>
            <a:spLocks noGrp="1"/>
          </p:cNvSpPr>
          <p:nvPr>
            <p:ph type="dt" sz="half" idx="10"/>
          </p:nvPr>
        </p:nvSpPr>
        <p:spPr/>
        <p:txBody>
          <a:bodyPr/>
          <a:lstStyle/>
          <a:p>
            <a:fld id="{8DAC99DC-8EAE-418D-BECB-F5027F2A509B}" type="datetimeFigureOut">
              <a:rPr lang="en-US" smtClean="0"/>
              <a:t>5/7/2018</a:t>
            </a:fld>
            <a:endParaRPr lang="en-US"/>
          </a:p>
        </p:txBody>
      </p:sp>
      <p:sp>
        <p:nvSpPr>
          <p:cNvPr id="3" name="Footer Placeholder 2">
            <a:extLst>
              <a:ext uri="{FF2B5EF4-FFF2-40B4-BE49-F238E27FC236}">
                <a16:creationId xmlns:a16="http://schemas.microsoft.com/office/drawing/2014/main" id="{2CA749E0-4200-41A5-9AE0-ECEA1BA185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F26581-91E1-49F4-BDB7-5204F9667105}"/>
              </a:ext>
            </a:extLst>
          </p:cNvPr>
          <p:cNvSpPr>
            <a:spLocks noGrp="1"/>
          </p:cNvSpPr>
          <p:nvPr>
            <p:ph type="sldNum" sz="quarter" idx="12"/>
          </p:nvPr>
        </p:nvSpPr>
        <p:spPr/>
        <p:txBody>
          <a:bodyPr/>
          <a:lstStyle/>
          <a:p>
            <a:fld id="{9EAA8956-5612-4665-9C27-3842A8538C12}" type="slidenum">
              <a:rPr lang="en-US" smtClean="0"/>
              <a:t>‹#›</a:t>
            </a:fld>
            <a:endParaRPr lang="en-US"/>
          </a:p>
        </p:txBody>
      </p:sp>
    </p:spTree>
    <p:extLst>
      <p:ext uri="{BB962C8B-B14F-4D97-AF65-F5344CB8AC3E}">
        <p14:creationId xmlns:p14="http://schemas.microsoft.com/office/powerpoint/2010/main" val="3820050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25466-0919-44B1-B83B-060AD24449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9C4A75-389E-4D11-8749-DEDE976F76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26F155-AA6B-4D35-8DF3-FBA7F95CAE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39DA691-7D15-45A2-8244-C5BDC671D6EF}"/>
              </a:ext>
            </a:extLst>
          </p:cNvPr>
          <p:cNvSpPr>
            <a:spLocks noGrp="1"/>
          </p:cNvSpPr>
          <p:nvPr>
            <p:ph type="dt" sz="half" idx="10"/>
          </p:nvPr>
        </p:nvSpPr>
        <p:spPr/>
        <p:txBody>
          <a:bodyPr/>
          <a:lstStyle/>
          <a:p>
            <a:fld id="{8DAC99DC-8EAE-418D-BECB-F5027F2A509B}" type="datetimeFigureOut">
              <a:rPr lang="en-US" smtClean="0"/>
              <a:t>5/7/2018</a:t>
            </a:fld>
            <a:endParaRPr lang="en-US"/>
          </a:p>
        </p:txBody>
      </p:sp>
      <p:sp>
        <p:nvSpPr>
          <p:cNvPr id="6" name="Footer Placeholder 5">
            <a:extLst>
              <a:ext uri="{FF2B5EF4-FFF2-40B4-BE49-F238E27FC236}">
                <a16:creationId xmlns:a16="http://schemas.microsoft.com/office/drawing/2014/main" id="{CD7419A1-C4EB-43A4-8204-29E6A7B56A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F6F330-2B7C-4B85-BE4C-156F2095E7EB}"/>
              </a:ext>
            </a:extLst>
          </p:cNvPr>
          <p:cNvSpPr>
            <a:spLocks noGrp="1"/>
          </p:cNvSpPr>
          <p:nvPr>
            <p:ph type="sldNum" sz="quarter" idx="12"/>
          </p:nvPr>
        </p:nvSpPr>
        <p:spPr/>
        <p:txBody>
          <a:bodyPr/>
          <a:lstStyle/>
          <a:p>
            <a:fld id="{9EAA8956-5612-4665-9C27-3842A8538C12}" type="slidenum">
              <a:rPr lang="en-US" smtClean="0"/>
              <a:t>‹#›</a:t>
            </a:fld>
            <a:endParaRPr lang="en-US"/>
          </a:p>
        </p:txBody>
      </p:sp>
    </p:spTree>
    <p:extLst>
      <p:ext uri="{BB962C8B-B14F-4D97-AF65-F5344CB8AC3E}">
        <p14:creationId xmlns:p14="http://schemas.microsoft.com/office/powerpoint/2010/main" val="2902459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002FB-7600-4421-88D8-2267870577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1C5DFE6-D34C-42F0-B818-FFFCF8DC43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4136AA-1867-46F3-87A7-35D22A5AE9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3B2F1D-159E-441E-8DE8-2207C1A708C3}"/>
              </a:ext>
            </a:extLst>
          </p:cNvPr>
          <p:cNvSpPr>
            <a:spLocks noGrp="1"/>
          </p:cNvSpPr>
          <p:nvPr>
            <p:ph type="dt" sz="half" idx="10"/>
          </p:nvPr>
        </p:nvSpPr>
        <p:spPr/>
        <p:txBody>
          <a:bodyPr/>
          <a:lstStyle/>
          <a:p>
            <a:fld id="{8DAC99DC-8EAE-418D-BECB-F5027F2A509B}" type="datetimeFigureOut">
              <a:rPr lang="en-US" smtClean="0"/>
              <a:t>5/7/2018</a:t>
            </a:fld>
            <a:endParaRPr lang="en-US"/>
          </a:p>
        </p:txBody>
      </p:sp>
      <p:sp>
        <p:nvSpPr>
          <p:cNvPr id="6" name="Footer Placeholder 5">
            <a:extLst>
              <a:ext uri="{FF2B5EF4-FFF2-40B4-BE49-F238E27FC236}">
                <a16:creationId xmlns:a16="http://schemas.microsoft.com/office/drawing/2014/main" id="{4BEF8BB7-E327-4437-B7FF-4C325C7699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3E4861-411A-4C14-BB78-66031D2E34D6}"/>
              </a:ext>
            </a:extLst>
          </p:cNvPr>
          <p:cNvSpPr>
            <a:spLocks noGrp="1"/>
          </p:cNvSpPr>
          <p:nvPr>
            <p:ph type="sldNum" sz="quarter" idx="12"/>
          </p:nvPr>
        </p:nvSpPr>
        <p:spPr/>
        <p:txBody>
          <a:bodyPr/>
          <a:lstStyle/>
          <a:p>
            <a:fld id="{9EAA8956-5612-4665-9C27-3842A8538C12}" type="slidenum">
              <a:rPr lang="en-US" smtClean="0"/>
              <a:t>‹#›</a:t>
            </a:fld>
            <a:endParaRPr lang="en-US"/>
          </a:p>
        </p:txBody>
      </p:sp>
    </p:spTree>
    <p:extLst>
      <p:ext uri="{BB962C8B-B14F-4D97-AF65-F5344CB8AC3E}">
        <p14:creationId xmlns:p14="http://schemas.microsoft.com/office/powerpoint/2010/main" val="1183079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0E04C9-0EF4-41BA-B990-5E4056DD31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11441B-8F4D-4BF8-B428-95E88355B7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9998C3-AAB0-4FC6-A247-EEB062637A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AC99DC-8EAE-418D-BECB-F5027F2A509B}" type="datetimeFigureOut">
              <a:rPr lang="en-US" smtClean="0"/>
              <a:t>5/7/2018</a:t>
            </a:fld>
            <a:endParaRPr lang="en-US"/>
          </a:p>
        </p:txBody>
      </p:sp>
      <p:sp>
        <p:nvSpPr>
          <p:cNvPr id="5" name="Footer Placeholder 4">
            <a:extLst>
              <a:ext uri="{FF2B5EF4-FFF2-40B4-BE49-F238E27FC236}">
                <a16:creationId xmlns:a16="http://schemas.microsoft.com/office/drawing/2014/main" id="{79C80583-68E0-45A4-A187-44FF7223FA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E57A6E7-A95E-4E6C-8AA0-B49041DC45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AA8956-5612-4665-9C27-3842A8538C12}" type="slidenum">
              <a:rPr lang="en-US" smtClean="0"/>
              <a:t>‹#›</a:t>
            </a:fld>
            <a:endParaRPr lang="en-US"/>
          </a:p>
        </p:txBody>
      </p:sp>
    </p:spTree>
    <p:extLst>
      <p:ext uri="{BB962C8B-B14F-4D97-AF65-F5344CB8AC3E}">
        <p14:creationId xmlns:p14="http://schemas.microsoft.com/office/powerpoint/2010/main" val="3077881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EAE82-AFBC-4D62-8D0C-7A5F9B9FBE4F}"/>
              </a:ext>
            </a:extLst>
          </p:cNvPr>
          <p:cNvSpPr>
            <a:spLocks noGrp="1"/>
          </p:cNvSpPr>
          <p:nvPr>
            <p:ph type="ctrTitle"/>
          </p:nvPr>
        </p:nvSpPr>
        <p:spPr>
          <a:xfrm>
            <a:off x="1417863" y="1030288"/>
            <a:ext cx="9144000" cy="587829"/>
          </a:xfrm>
        </p:spPr>
        <p:txBody>
          <a:bodyPr>
            <a:normAutofit fontScale="90000"/>
          </a:bodyPr>
          <a:lstStyle/>
          <a:p>
            <a:r>
              <a:rPr lang="en-US" sz="2700" dirty="0"/>
              <a:t>A Secret Service Perspective on Credit Card Fraud</a:t>
            </a:r>
            <a:br>
              <a:rPr lang="en-US" dirty="0"/>
            </a:br>
            <a:endParaRPr lang="en-US" dirty="0"/>
          </a:p>
        </p:txBody>
      </p:sp>
      <p:sp>
        <p:nvSpPr>
          <p:cNvPr id="3" name="Subtitle 2">
            <a:extLst>
              <a:ext uri="{FF2B5EF4-FFF2-40B4-BE49-F238E27FC236}">
                <a16:creationId xmlns:a16="http://schemas.microsoft.com/office/drawing/2014/main" id="{BA58C4F3-74D8-4C31-9A30-BD3350B5DFDA}"/>
              </a:ext>
            </a:extLst>
          </p:cNvPr>
          <p:cNvSpPr>
            <a:spLocks noGrp="1"/>
          </p:cNvSpPr>
          <p:nvPr>
            <p:ph type="subTitle" idx="1"/>
          </p:nvPr>
        </p:nvSpPr>
        <p:spPr>
          <a:xfrm>
            <a:off x="820510" y="1030288"/>
            <a:ext cx="10338707" cy="2023155"/>
          </a:xfrm>
        </p:spPr>
        <p:txBody>
          <a:bodyPr>
            <a:normAutofit fontScale="85000" lnSpcReduction="20000"/>
          </a:bodyPr>
          <a:lstStyle/>
          <a:p>
            <a:r>
              <a:rPr lang="en-US" sz="1500" dirty="0">
                <a:latin typeface="Source Sans Pro" panose="020B0503030403020204" pitchFamily="34" charset="0"/>
              </a:rPr>
              <a:t>With losses estimated at over $20 Billion Worldwide last year, fraud involving credit cards has become both prolific and incredibly profitable for both the common criminal and international organized crime operations.  This presentation will break down the multiple aspects of modern credit card fraud by looking at the various elements of the crime, the methods and means used by criminals, and the day to day risks for consumers when using debit or credit cards.  Specific areas discussed will be the nature of data breaches or the “hacking” of computer networks for financial information, the international black markets for that data, and ultimately, how that data is used for fraudulent activity.  In addition to network hacking, other illicit methods utilized to obtain credit card and other financial account information, such as “skimming” and “phishing,” will also be discussed.  Other topics to be covered will include shifts in liability for fraud loss, the implementation of the EMV chip, and other changes on the horizon for those in the credit card industry.</a:t>
            </a:r>
            <a:endParaRPr lang="en-US" sz="1500" dirty="0">
              <a:effectLst/>
              <a:latin typeface="Source Sans Pro" panose="020B0503030403020204" pitchFamily="34" charset="0"/>
            </a:endParaRPr>
          </a:p>
          <a:p>
            <a:r>
              <a:rPr lang="en-US" sz="1500" dirty="0">
                <a:latin typeface="Source Sans Pro" panose="020B0503030403020204" pitchFamily="34" charset="0"/>
              </a:rPr>
              <a:t>The old adage “to be forewarned is to be forearmed” is applicable to most forms of financial crime.  Yet the reality is that the purchase card issuer, card administrator, and card holder have little control over their card data once it hits “cyber space.”  Understanding the “how’s” and “why’s” of this type of criminal activity can not only reduce your chances of being victimized, but can also help your organization to prepare and plan should it occur.</a:t>
            </a:r>
            <a:endParaRPr lang="en-US" sz="1500" dirty="0">
              <a:effectLst/>
              <a:latin typeface="Source Sans Pro" panose="020B0503030403020204" pitchFamily="34" charset="0"/>
            </a:endParaRPr>
          </a:p>
          <a:p>
            <a:endParaRPr lang="en-US" sz="2900" dirty="0">
              <a:latin typeface="Source Sans Pro" panose="020B0503030403020204" pitchFamily="34" charset="0"/>
            </a:endParaRPr>
          </a:p>
        </p:txBody>
      </p:sp>
      <p:pic>
        <p:nvPicPr>
          <p:cNvPr id="4" name="Picture 3">
            <a:extLst>
              <a:ext uri="{FF2B5EF4-FFF2-40B4-BE49-F238E27FC236}">
                <a16:creationId xmlns:a16="http://schemas.microsoft.com/office/drawing/2014/main" id="{72B16971-4FC3-41AE-B943-546176BA89CC}"/>
              </a:ext>
            </a:extLst>
          </p:cNvPr>
          <p:cNvPicPr/>
          <p:nvPr/>
        </p:nvPicPr>
        <p:blipFill>
          <a:blip r:embed="rId2">
            <a:extLst>
              <a:ext uri="{28A0092B-C50C-407E-A947-70E740481C1C}">
                <a14:useLocalDpi xmlns:a14="http://schemas.microsoft.com/office/drawing/2010/main" val="0"/>
              </a:ext>
            </a:extLst>
          </a:blip>
          <a:stretch>
            <a:fillRect/>
          </a:stretch>
        </p:blipFill>
        <p:spPr>
          <a:xfrm>
            <a:off x="10801078" y="5807010"/>
            <a:ext cx="1021080" cy="794385"/>
          </a:xfrm>
          <a:prstGeom prst="rect">
            <a:avLst/>
          </a:prstGeom>
        </p:spPr>
      </p:pic>
      <p:sp>
        <p:nvSpPr>
          <p:cNvPr id="5" name="Rectangle 4">
            <a:extLst>
              <a:ext uri="{FF2B5EF4-FFF2-40B4-BE49-F238E27FC236}">
                <a16:creationId xmlns:a16="http://schemas.microsoft.com/office/drawing/2014/main" id="{DC9D82D5-F63E-4603-85FC-E4B663219818}"/>
              </a:ext>
            </a:extLst>
          </p:cNvPr>
          <p:cNvSpPr/>
          <p:nvPr/>
        </p:nvSpPr>
        <p:spPr>
          <a:xfrm>
            <a:off x="987878" y="3278608"/>
            <a:ext cx="5001985" cy="3105787"/>
          </a:xfrm>
          <a:prstGeom prst="rect">
            <a:avLst/>
          </a:prstGeom>
        </p:spPr>
        <p:txBody>
          <a:bodyPr wrap="square">
            <a:spAutoFit/>
          </a:bodyPr>
          <a:lstStyle/>
          <a:p>
            <a:pPr marL="342900" marR="0" lvl="0" indent="-342900">
              <a:lnSpc>
                <a:spcPct val="107000"/>
              </a:lnSpc>
              <a:spcBef>
                <a:spcPts val="0"/>
              </a:spcBef>
              <a:spcAft>
                <a:spcPts val="0"/>
              </a:spcAft>
              <a:buFont typeface="Symbol" panose="05050102010706020507" pitchFamily="18" charset="2"/>
              <a:buBlip>
                <a:blip r:embed="rId3"/>
              </a:buBlip>
            </a:pPr>
            <a:r>
              <a:rPr lang="en-US" sz="1100" dirty="0">
                <a:effectLst/>
                <a:latin typeface="Source Sans Pro" panose="020B0503030403020204" pitchFamily="34" charset="0"/>
                <a:ea typeface="Times New Roman" panose="02020603050405020304" pitchFamily="18" charset="0"/>
                <a:cs typeface="Times New Roman" panose="02020603050405020304" pitchFamily="18" charset="0"/>
              </a:rPr>
              <a:t>Credit Card Anatomy and Features</a:t>
            </a:r>
          </a:p>
          <a:p>
            <a:pPr marL="742950" marR="0" lvl="1" indent="-285750">
              <a:lnSpc>
                <a:spcPct val="107000"/>
              </a:lnSpc>
              <a:spcBef>
                <a:spcPts val="0"/>
              </a:spcBef>
              <a:spcAft>
                <a:spcPts val="0"/>
              </a:spcAft>
              <a:buFont typeface="Symbol" panose="05050102010706020507" pitchFamily="18" charset="2"/>
              <a:buChar char=""/>
            </a:pPr>
            <a:r>
              <a:rPr lang="en-US" sz="1100" dirty="0">
                <a:effectLst/>
                <a:latin typeface="Source Sans Pro" panose="020B0503030403020204" pitchFamily="34" charset="0"/>
                <a:ea typeface="Times New Roman" panose="02020603050405020304" pitchFamily="18" charset="0"/>
                <a:cs typeface="Times New Roman" panose="02020603050405020304" pitchFamily="18" charset="0"/>
              </a:rPr>
              <a:t>Credit Card Numbers – what they really mean</a:t>
            </a:r>
          </a:p>
          <a:p>
            <a:pPr marL="742950" marR="0" lvl="1" indent="-285750">
              <a:lnSpc>
                <a:spcPct val="107000"/>
              </a:lnSpc>
              <a:spcBef>
                <a:spcPts val="0"/>
              </a:spcBef>
              <a:spcAft>
                <a:spcPts val="0"/>
              </a:spcAft>
              <a:buFont typeface="Symbol" panose="05050102010706020507" pitchFamily="18" charset="2"/>
              <a:buChar char=""/>
            </a:pPr>
            <a:r>
              <a:rPr lang="en-US" sz="1100" dirty="0">
                <a:effectLst/>
                <a:latin typeface="Source Sans Pro" panose="020B0503030403020204" pitchFamily="34" charset="0"/>
                <a:ea typeface="Times New Roman" panose="02020603050405020304" pitchFamily="18" charset="0"/>
                <a:cs typeface="Times New Roman" panose="02020603050405020304" pitchFamily="18" charset="0"/>
              </a:rPr>
              <a:t>Embossed Data</a:t>
            </a:r>
          </a:p>
          <a:p>
            <a:pPr marL="742950" marR="0" lvl="1" indent="-285750">
              <a:lnSpc>
                <a:spcPct val="107000"/>
              </a:lnSpc>
              <a:spcBef>
                <a:spcPts val="0"/>
              </a:spcBef>
              <a:spcAft>
                <a:spcPts val="0"/>
              </a:spcAft>
              <a:buFont typeface="Symbol" panose="05050102010706020507" pitchFamily="18" charset="2"/>
              <a:buChar char=""/>
            </a:pPr>
            <a:r>
              <a:rPr lang="en-US" sz="1100" dirty="0">
                <a:effectLst/>
                <a:latin typeface="Source Sans Pro" panose="020B0503030403020204" pitchFamily="34" charset="0"/>
                <a:ea typeface="Times New Roman" panose="02020603050405020304" pitchFamily="18" charset="0"/>
                <a:cs typeface="Times New Roman" panose="02020603050405020304" pitchFamily="18" charset="0"/>
              </a:rPr>
              <a:t>Magnetic Strip Data</a:t>
            </a:r>
          </a:p>
          <a:p>
            <a:pPr marL="742950" marR="0" lvl="1" indent="-285750">
              <a:lnSpc>
                <a:spcPct val="107000"/>
              </a:lnSpc>
              <a:spcBef>
                <a:spcPts val="0"/>
              </a:spcBef>
              <a:spcAft>
                <a:spcPts val="0"/>
              </a:spcAft>
              <a:buFont typeface="Symbol" panose="05050102010706020507" pitchFamily="18" charset="2"/>
              <a:buChar char=""/>
            </a:pPr>
            <a:r>
              <a:rPr lang="en-US" sz="1100" dirty="0">
                <a:effectLst/>
                <a:latin typeface="Source Sans Pro" panose="020B0503030403020204" pitchFamily="34" charset="0"/>
                <a:ea typeface="Times New Roman" panose="02020603050405020304" pitchFamily="18" charset="0"/>
                <a:cs typeface="Times New Roman" panose="02020603050405020304" pitchFamily="18" charset="0"/>
              </a:rPr>
              <a:t>Card Verification Values (CVV)</a:t>
            </a:r>
          </a:p>
          <a:p>
            <a:pPr marL="742950" marR="0" lvl="1" indent="-285750">
              <a:lnSpc>
                <a:spcPct val="107000"/>
              </a:lnSpc>
              <a:spcBef>
                <a:spcPts val="0"/>
              </a:spcBef>
              <a:spcAft>
                <a:spcPts val="0"/>
              </a:spcAft>
              <a:buFont typeface="Symbol" panose="05050102010706020507" pitchFamily="18" charset="2"/>
              <a:buChar char=""/>
            </a:pPr>
            <a:r>
              <a:rPr lang="en-US" sz="1100" dirty="0">
                <a:effectLst/>
                <a:latin typeface="Source Sans Pro" panose="020B0503030403020204" pitchFamily="34" charset="0"/>
                <a:ea typeface="Times New Roman" panose="02020603050405020304" pitchFamily="18" charset="0"/>
                <a:cs typeface="Times New Roman" panose="02020603050405020304" pitchFamily="18" charset="0"/>
              </a:rPr>
              <a:t>The “EMV” Chip</a:t>
            </a:r>
          </a:p>
          <a:p>
            <a:pPr marL="342900" marR="0" lvl="0" indent="-342900">
              <a:lnSpc>
                <a:spcPct val="107000"/>
              </a:lnSpc>
              <a:spcBef>
                <a:spcPts val="0"/>
              </a:spcBef>
              <a:spcAft>
                <a:spcPts val="0"/>
              </a:spcAft>
              <a:buFont typeface="Symbol" panose="05050102010706020507" pitchFamily="18" charset="2"/>
              <a:buBlip>
                <a:blip r:embed="rId3"/>
              </a:buBlip>
            </a:pPr>
            <a:r>
              <a:rPr lang="en-US" sz="1100" dirty="0">
                <a:effectLst/>
                <a:latin typeface="Source Sans Pro" panose="020B0503030403020204" pitchFamily="34" charset="0"/>
                <a:ea typeface="Times New Roman" panose="02020603050405020304" pitchFamily="18" charset="0"/>
                <a:cs typeface="Times New Roman" panose="02020603050405020304" pitchFamily="18" charset="0"/>
              </a:rPr>
              <a:t>Card Transaction Process</a:t>
            </a:r>
          </a:p>
          <a:p>
            <a:pPr marL="742950" marR="0" lvl="1" indent="-285750">
              <a:lnSpc>
                <a:spcPct val="107000"/>
              </a:lnSpc>
              <a:spcBef>
                <a:spcPts val="0"/>
              </a:spcBef>
              <a:spcAft>
                <a:spcPts val="0"/>
              </a:spcAft>
              <a:buFont typeface="Symbol" panose="05050102010706020507" pitchFamily="18" charset="2"/>
              <a:buChar char=""/>
            </a:pPr>
            <a:r>
              <a:rPr lang="en-US" sz="1100" dirty="0">
                <a:effectLst/>
                <a:latin typeface="Source Sans Pro" panose="020B0503030403020204" pitchFamily="34" charset="0"/>
                <a:ea typeface="Times New Roman" panose="02020603050405020304" pitchFamily="18" charset="0"/>
                <a:cs typeface="Times New Roman" panose="02020603050405020304" pitchFamily="18" charset="0"/>
              </a:rPr>
              <a:t>Point of Sale to Issuing Bank – Flow of the data for each transaction</a:t>
            </a:r>
          </a:p>
          <a:p>
            <a:pPr marL="742950" marR="0" lvl="1" indent="-285750">
              <a:lnSpc>
                <a:spcPct val="107000"/>
              </a:lnSpc>
              <a:spcBef>
                <a:spcPts val="0"/>
              </a:spcBef>
              <a:spcAft>
                <a:spcPts val="0"/>
              </a:spcAft>
              <a:buFont typeface="Symbol" panose="05050102010706020507" pitchFamily="18" charset="2"/>
              <a:buChar char=""/>
            </a:pPr>
            <a:r>
              <a:rPr lang="en-US" sz="1100" dirty="0">
                <a:effectLst/>
                <a:latin typeface="Source Sans Pro" panose="020B0503030403020204" pitchFamily="34" charset="0"/>
                <a:ea typeface="Times New Roman" panose="02020603050405020304" pitchFamily="18" charset="0"/>
                <a:cs typeface="Times New Roman" panose="02020603050405020304" pitchFamily="18" charset="0"/>
              </a:rPr>
              <a:t>How the Chip changed everything</a:t>
            </a:r>
          </a:p>
          <a:p>
            <a:pPr marL="342900" marR="0" lvl="0" indent="-342900">
              <a:lnSpc>
                <a:spcPct val="107000"/>
              </a:lnSpc>
              <a:spcBef>
                <a:spcPts val="0"/>
              </a:spcBef>
              <a:spcAft>
                <a:spcPts val="0"/>
              </a:spcAft>
              <a:buFont typeface="Symbol" panose="05050102010706020507" pitchFamily="18" charset="2"/>
              <a:buBlip>
                <a:blip r:embed="rId3"/>
              </a:buBlip>
            </a:pPr>
            <a:r>
              <a:rPr lang="en-US" sz="1100" dirty="0">
                <a:effectLst/>
                <a:latin typeface="Source Sans Pro" panose="020B0503030403020204" pitchFamily="34" charset="0"/>
                <a:ea typeface="Times New Roman" panose="02020603050405020304" pitchFamily="18" charset="0"/>
                <a:cs typeface="Times New Roman" panose="02020603050405020304" pitchFamily="18" charset="0"/>
              </a:rPr>
              <a:t>How the Criminal Element Collects Credit Card Data</a:t>
            </a:r>
          </a:p>
          <a:p>
            <a:pPr marL="742950" marR="0" lvl="1" indent="-285750">
              <a:lnSpc>
                <a:spcPct val="107000"/>
              </a:lnSpc>
              <a:spcBef>
                <a:spcPts val="0"/>
              </a:spcBef>
              <a:spcAft>
                <a:spcPts val="0"/>
              </a:spcAft>
              <a:buFont typeface="Symbol" panose="05050102010706020507" pitchFamily="18" charset="2"/>
              <a:buChar char=""/>
            </a:pPr>
            <a:r>
              <a:rPr lang="en-US" sz="1100" dirty="0">
                <a:effectLst/>
                <a:latin typeface="Source Sans Pro" panose="020B0503030403020204" pitchFamily="34" charset="0"/>
                <a:ea typeface="Times New Roman" panose="02020603050405020304" pitchFamily="18" charset="0"/>
                <a:cs typeface="Times New Roman" panose="02020603050405020304" pitchFamily="18" charset="0"/>
              </a:rPr>
              <a:t>Point of Sale Compromises</a:t>
            </a:r>
          </a:p>
          <a:p>
            <a:pPr marL="742950" marR="0" lvl="1" indent="-285750">
              <a:lnSpc>
                <a:spcPct val="107000"/>
              </a:lnSpc>
              <a:spcBef>
                <a:spcPts val="0"/>
              </a:spcBef>
              <a:spcAft>
                <a:spcPts val="0"/>
              </a:spcAft>
              <a:buFont typeface="Symbol" panose="05050102010706020507" pitchFamily="18" charset="2"/>
              <a:buChar char=""/>
            </a:pPr>
            <a:r>
              <a:rPr lang="en-US" sz="1100" dirty="0">
                <a:effectLst/>
                <a:latin typeface="Source Sans Pro" panose="020B0503030403020204" pitchFamily="34" charset="0"/>
                <a:ea typeface="Times New Roman" panose="02020603050405020304" pitchFamily="18" charset="0"/>
                <a:cs typeface="Times New Roman" panose="02020603050405020304" pitchFamily="18" charset="0"/>
              </a:rPr>
              <a:t>Data Breaches and Hacking – The Burglar Analogy</a:t>
            </a:r>
          </a:p>
          <a:p>
            <a:pPr marL="742950" marR="0" lvl="1" indent="-285750">
              <a:lnSpc>
                <a:spcPct val="107000"/>
              </a:lnSpc>
              <a:spcBef>
                <a:spcPts val="0"/>
              </a:spcBef>
              <a:spcAft>
                <a:spcPts val="0"/>
              </a:spcAft>
              <a:buFont typeface="Symbol" panose="05050102010706020507" pitchFamily="18" charset="2"/>
              <a:buChar char=""/>
            </a:pPr>
            <a:r>
              <a:rPr lang="en-US" sz="1100" dirty="0">
                <a:effectLst/>
                <a:latin typeface="Source Sans Pro" panose="020B0503030403020204" pitchFamily="34" charset="0"/>
                <a:ea typeface="Times New Roman" panose="02020603050405020304" pitchFamily="18" charset="0"/>
                <a:cs typeface="Times New Roman" panose="02020603050405020304" pitchFamily="18" charset="0"/>
              </a:rPr>
              <a:t>Social Engineering and Phishing</a:t>
            </a:r>
          </a:p>
          <a:p>
            <a:pPr marL="742950" marR="0" lvl="1" indent="-285750">
              <a:lnSpc>
                <a:spcPct val="107000"/>
              </a:lnSpc>
              <a:spcBef>
                <a:spcPts val="0"/>
              </a:spcBef>
              <a:spcAft>
                <a:spcPts val="0"/>
              </a:spcAft>
              <a:buFont typeface="Symbol" panose="05050102010706020507" pitchFamily="18" charset="2"/>
              <a:buChar char=""/>
            </a:pPr>
            <a:r>
              <a:rPr lang="en-US" sz="1100" dirty="0">
                <a:effectLst/>
                <a:latin typeface="Source Sans Pro" panose="020B0503030403020204" pitchFamily="34" charset="0"/>
                <a:ea typeface="Times New Roman" panose="02020603050405020304" pitchFamily="18" charset="0"/>
                <a:cs typeface="Times New Roman" panose="02020603050405020304" pitchFamily="18" charset="0"/>
              </a:rPr>
              <a:t>Data Skimmers</a:t>
            </a:r>
          </a:p>
          <a:p>
            <a:pPr marL="742950" marR="0" lvl="1" indent="-285750">
              <a:lnSpc>
                <a:spcPct val="107000"/>
              </a:lnSpc>
              <a:spcBef>
                <a:spcPts val="0"/>
              </a:spcBef>
              <a:spcAft>
                <a:spcPts val="0"/>
              </a:spcAft>
              <a:buFont typeface="Symbol" panose="05050102010706020507" pitchFamily="18" charset="2"/>
              <a:buChar char=""/>
            </a:pPr>
            <a:r>
              <a:rPr lang="en-US" sz="1100" dirty="0">
                <a:effectLst/>
                <a:latin typeface="Source Sans Pro" panose="020B0503030403020204" pitchFamily="34" charset="0"/>
                <a:ea typeface="Times New Roman" panose="02020603050405020304" pitchFamily="18" charset="0"/>
                <a:cs typeface="Times New Roman" panose="02020603050405020304" pitchFamily="18" charset="0"/>
              </a:rPr>
              <a:t>EMV Chip Fraud and how the bad guys are dealing with it</a:t>
            </a:r>
          </a:p>
          <a:p>
            <a:pPr marL="342900" marR="0" lvl="0" indent="-342900">
              <a:lnSpc>
                <a:spcPct val="107000"/>
              </a:lnSpc>
              <a:spcBef>
                <a:spcPts val="0"/>
              </a:spcBef>
              <a:spcAft>
                <a:spcPts val="0"/>
              </a:spcAft>
              <a:buFont typeface="Symbol" panose="05050102010706020507" pitchFamily="18" charset="2"/>
              <a:buBlip>
                <a:blip r:embed="rId3"/>
              </a:buBlip>
            </a:pPr>
            <a:endParaRPr lang="en-US" dirty="0">
              <a:latin typeface="Source Sans Pro" panose="020B0503030403020204" pitchFamily="34" charset="0"/>
            </a:endParaRPr>
          </a:p>
        </p:txBody>
      </p:sp>
      <p:sp>
        <p:nvSpPr>
          <p:cNvPr id="6" name="Rectangle 5">
            <a:extLst>
              <a:ext uri="{FF2B5EF4-FFF2-40B4-BE49-F238E27FC236}">
                <a16:creationId xmlns:a16="http://schemas.microsoft.com/office/drawing/2014/main" id="{101DDEA1-AE1F-430E-936C-D0912AAFA22B}"/>
              </a:ext>
            </a:extLst>
          </p:cNvPr>
          <p:cNvSpPr/>
          <p:nvPr/>
        </p:nvSpPr>
        <p:spPr>
          <a:xfrm>
            <a:off x="5989863" y="3278608"/>
            <a:ext cx="5169354" cy="2084866"/>
          </a:xfrm>
          <a:prstGeom prst="rect">
            <a:avLst/>
          </a:prstGeom>
        </p:spPr>
        <p:txBody>
          <a:bodyPr wrap="square">
            <a:spAutoFit/>
          </a:bodyPr>
          <a:lstStyle/>
          <a:p>
            <a:pPr marL="342900" lvl="0" indent="-342900">
              <a:lnSpc>
                <a:spcPct val="107000"/>
              </a:lnSpc>
              <a:buBlip>
                <a:blip r:embed="rId3"/>
              </a:buBlip>
            </a:pPr>
            <a:r>
              <a:rPr lang="en-US" sz="1100" dirty="0">
                <a:solidFill>
                  <a:prstClr val="black"/>
                </a:solidFill>
                <a:latin typeface="Source Sans Pro" panose="020B0503030403020204" pitchFamily="34" charset="0"/>
                <a:ea typeface="Times New Roman" panose="02020603050405020304" pitchFamily="18" charset="0"/>
                <a:cs typeface="Times New Roman" panose="02020603050405020304" pitchFamily="18" charset="0"/>
              </a:rPr>
              <a:t>How the Criminals Distribute and Utilize Stolen Credit Card Data</a:t>
            </a:r>
          </a:p>
          <a:p>
            <a:pPr marL="742950" lvl="1" indent="-285750">
              <a:lnSpc>
                <a:spcPct val="107000"/>
              </a:lnSpc>
              <a:buFont typeface="Symbol" panose="05050102010706020507" pitchFamily="18" charset="2"/>
              <a:buChar char=""/>
            </a:pPr>
            <a:r>
              <a:rPr lang="en-US" sz="1100" dirty="0">
                <a:solidFill>
                  <a:prstClr val="black"/>
                </a:solidFill>
                <a:latin typeface="Source Sans Pro" panose="020B0503030403020204" pitchFamily="34" charset="0"/>
                <a:ea typeface="Times New Roman" panose="02020603050405020304" pitchFamily="18" charset="0"/>
                <a:cs typeface="Times New Roman" panose="02020603050405020304" pitchFamily="18" charset="0"/>
              </a:rPr>
              <a:t>The “Dark Web” and Its Market Places</a:t>
            </a:r>
          </a:p>
          <a:p>
            <a:pPr marL="742950" lvl="1" indent="-285750">
              <a:lnSpc>
                <a:spcPct val="107000"/>
              </a:lnSpc>
              <a:buFont typeface="Symbol" panose="05050102010706020507" pitchFamily="18" charset="2"/>
              <a:buChar char=""/>
            </a:pPr>
            <a:r>
              <a:rPr lang="en-US" sz="1100" dirty="0">
                <a:solidFill>
                  <a:prstClr val="black"/>
                </a:solidFill>
                <a:latin typeface="Source Sans Pro" panose="020B0503030403020204" pitchFamily="34" charset="0"/>
                <a:ea typeface="Times New Roman" panose="02020603050405020304" pitchFamily="18" charset="0"/>
                <a:cs typeface="Times New Roman" panose="02020603050405020304" pitchFamily="18" charset="0"/>
              </a:rPr>
              <a:t>Tracking how the data and money flows from Hacker to Counterfeit Credit Card</a:t>
            </a:r>
          </a:p>
          <a:p>
            <a:pPr marL="742950" lvl="1" indent="-285750">
              <a:lnSpc>
                <a:spcPct val="107000"/>
              </a:lnSpc>
              <a:buFont typeface="Symbol" panose="05050102010706020507" pitchFamily="18" charset="2"/>
              <a:buChar char=""/>
            </a:pPr>
            <a:r>
              <a:rPr lang="en-US" sz="1100" dirty="0">
                <a:solidFill>
                  <a:prstClr val="black"/>
                </a:solidFill>
                <a:latin typeface="Source Sans Pro" panose="020B0503030403020204" pitchFamily="34" charset="0"/>
                <a:ea typeface="Times New Roman" panose="02020603050405020304" pitchFamily="18" charset="0"/>
                <a:cs typeface="Times New Roman" panose="02020603050405020304" pitchFamily="18" charset="0"/>
              </a:rPr>
              <a:t>Carding Forums – What they look like and what they do</a:t>
            </a:r>
          </a:p>
          <a:p>
            <a:pPr marL="342900" lvl="0" indent="-342900">
              <a:lnSpc>
                <a:spcPct val="107000"/>
              </a:lnSpc>
              <a:buBlip>
                <a:blip r:embed="rId3"/>
              </a:buBlip>
            </a:pPr>
            <a:r>
              <a:rPr lang="en-US" sz="1100" dirty="0">
                <a:solidFill>
                  <a:prstClr val="black"/>
                </a:solidFill>
                <a:latin typeface="Source Sans Pro" panose="020B0503030403020204" pitchFamily="34" charset="0"/>
                <a:ea typeface="Times New Roman" panose="02020603050405020304" pitchFamily="18" charset="0"/>
                <a:cs typeface="Times New Roman" panose="02020603050405020304" pitchFamily="18" charset="0"/>
              </a:rPr>
              <a:t>Law Enforcement Functions</a:t>
            </a:r>
          </a:p>
          <a:p>
            <a:pPr marL="742950" lvl="1" indent="-285750">
              <a:lnSpc>
                <a:spcPct val="107000"/>
              </a:lnSpc>
              <a:buFont typeface="Symbol" panose="05050102010706020507" pitchFamily="18" charset="2"/>
              <a:buChar char=""/>
            </a:pPr>
            <a:r>
              <a:rPr lang="en-US" sz="1100" dirty="0">
                <a:solidFill>
                  <a:prstClr val="black"/>
                </a:solidFill>
                <a:latin typeface="Source Sans Pro" panose="020B0503030403020204" pitchFamily="34" charset="0"/>
                <a:ea typeface="Times New Roman" panose="02020603050405020304" pitchFamily="18" charset="0"/>
                <a:cs typeface="Times New Roman" panose="02020603050405020304" pitchFamily="18" charset="0"/>
              </a:rPr>
              <a:t>Finding the intrusion</a:t>
            </a:r>
          </a:p>
          <a:p>
            <a:pPr marL="742950" lvl="1" indent="-285750">
              <a:lnSpc>
                <a:spcPct val="107000"/>
              </a:lnSpc>
              <a:buFont typeface="Symbol" panose="05050102010706020507" pitchFamily="18" charset="2"/>
              <a:buChar char=""/>
            </a:pPr>
            <a:r>
              <a:rPr lang="en-US" sz="1100" dirty="0">
                <a:solidFill>
                  <a:prstClr val="black"/>
                </a:solidFill>
                <a:latin typeface="Source Sans Pro" panose="020B0503030403020204" pitchFamily="34" charset="0"/>
                <a:ea typeface="Times New Roman" panose="02020603050405020304" pitchFamily="18" charset="0"/>
                <a:cs typeface="Times New Roman" panose="02020603050405020304" pitchFamily="18" charset="0"/>
              </a:rPr>
              <a:t>“Top Down” and “Bottom Up” methods of investigating Credit Card Fraud</a:t>
            </a:r>
          </a:p>
          <a:p>
            <a:pPr marL="342900" marR="0" lvl="0" indent="-342900">
              <a:lnSpc>
                <a:spcPct val="107000"/>
              </a:lnSpc>
              <a:spcBef>
                <a:spcPts val="0"/>
              </a:spcBef>
              <a:spcAft>
                <a:spcPts val="0"/>
              </a:spcAft>
              <a:buFont typeface="Symbol" panose="05050102010706020507" pitchFamily="18" charset="2"/>
              <a:buBlip>
                <a:blip r:embed="rId3"/>
              </a:buBlip>
            </a:pPr>
            <a:r>
              <a:rPr lang="en-US" sz="1100" dirty="0">
                <a:effectLst/>
                <a:latin typeface="Source Sans Pro" panose="020B0503030403020204" pitchFamily="34" charset="0"/>
                <a:ea typeface="Times New Roman" panose="02020603050405020304" pitchFamily="18" charset="0"/>
                <a:cs typeface="Times New Roman" panose="02020603050405020304" pitchFamily="18" charset="0"/>
              </a:rPr>
              <a:t>Avoiding Compromise</a:t>
            </a:r>
          </a:p>
          <a:p>
            <a:pPr marL="742950" marR="0" lvl="1" indent="-285750">
              <a:lnSpc>
                <a:spcPct val="107000"/>
              </a:lnSpc>
              <a:spcBef>
                <a:spcPts val="0"/>
              </a:spcBef>
              <a:spcAft>
                <a:spcPts val="0"/>
              </a:spcAft>
              <a:buFont typeface="Symbol" panose="05050102010706020507" pitchFamily="18" charset="2"/>
              <a:buChar char=""/>
            </a:pPr>
            <a:r>
              <a:rPr lang="en-US" sz="1100" dirty="0">
                <a:effectLst/>
                <a:latin typeface="Source Sans Pro" panose="020B0503030403020204" pitchFamily="34" charset="0"/>
                <a:ea typeface="Times New Roman" panose="02020603050405020304" pitchFamily="18" charset="0"/>
                <a:cs typeface="Times New Roman" panose="02020603050405020304" pitchFamily="18" charset="0"/>
              </a:rPr>
              <a:t>Planning for and dealing with the inevitable</a:t>
            </a:r>
          </a:p>
        </p:txBody>
      </p:sp>
    </p:spTree>
    <p:extLst>
      <p:ext uri="{BB962C8B-B14F-4D97-AF65-F5344CB8AC3E}">
        <p14:creationId xmlns:p14="http://schemas.microsoft.com/office/powerpoint/2010/main" val="36441785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451</Words>
  <Application>Microsoft Office PowerPoint</Application>
  <PresentationFormat>Widescreen</PresentationFormat>
  <Paragraphs>27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Source Sans Pro</vt:lpstr>
      <vt:lpstr>Symbol</vt:lpstr>
      <vt:lpstr>Times New Roman</vt:lpstr>
      <vt:lpstr>Office Theme</vt:lpstr>
      <vt:lpstr>A Secret Service Perspective on Credit Card Fraud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Secret Service Perspective on Credit Card Fraud</dc:title>
  <dc:creator>Melissa Andriuli</dc:creator>
  <cp:lastModifiedBy>Melissa Andriuli</cp:lastModifiedBy>
  <cp:revision>3</cp:revision>
  <dcterms:created xsi:type="dcterms:W3CDTF">2018-04-23T15:39:27Z</dcterms:created>
  <dcterms:modified xsi:type="dcterms:W3CDTF">2018-05-07T12:40:58Z</dcterms:modified>
</cp:coreProperties>
</file>