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Lst>
  <p:notesMasterIdLst>
    <p:notesMasterId r:id="rId33"/>
  </p:notesMasterIdLst>
  <p:handoutMasterIdLst>
    <p:handoutMasterId r:id="rId34"/>
  </p:handoutMasterIdLst>
  <p:sldIdLst>
    <p:sldId id="370" r:id="rId2"/>
    <p:sldId id="555" r:id="rId3"/>
    <p:sldId id="878" r:id="rId4"/>
    <p:sldId id="873" r:id="rId5"/>
    <p:sldId id="907" r:id="rId6"/>
    <p:sldId id="888" r:id="rId7"/>
    <p:sldId id="884" r:id="rId8"/>
    <p:sldId id="879" r:id="rId9"/>
    <p:sldId id="885" r:id="rId10"/>
    <p:sldId id="892" r:id="rId11"/>
    <p:sldId id="894" r:id="rId12"/>
    <p:sldId id="905" r:id="rId13"/>
    <p:sldId id="871" r:id="rId14"/>
    <p:sldId id="893" r:id="rId15"/>
    <p:sldId id="872" r:id="rId16"/>
    <p:sldId id="906" r:id="rId17"/>
    <p:sldId id="861" r:id="rId18"/>
    <p:sldId id="902" r:id="rId19"/>
    <p:sldId id="898" r:id="rId20"/>
    <p:sldId id="899" r:id="rId21"/>
    <p:sldId id="300" r:id="rId22"/>
    <p:sldId id="325" r:id="rId23"/>
    <p:sldId id="307" r:id="rId24"/>
    <p:sldId id="903" r:id="rId25"/>
    <p:sldId id="349" r:id="rId26"/>
    <p:sldId id="900" r:id="rId27"/>
    <p:sldId id="904" r:id="rId28"/>
    <p:sldId id="901" r:id="rId29"/>
    <p:sldId id="862" r:id="rId30"/>
    <p:sldId id="533" r:id="rId31"/>
    <p:sldId id="866" r:id="rId32"/>
  </p:sldIdLst>
  <p:sldSz cx="9144000" cy="6858000" type="screen4x3"/>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95">
          <p15:clr>
            <a:srgbClr val="A4A3A4"/>
          </p15:clr>
        </p15:guide>
        <p15:guide id="2" orient="horz" pos="3857">
          <p15:clr>
            <a:srgbClr val="A4A3A4"/>
          </p15:clr>
        </p15:guide>
        <p15:guide id="3" orient="horz" pos="1001">
          <p15:clr>
            <a:srgbClr val="A4A3A4"/>
          </p15:clr>
        </p15:guide>
        <p15:guide id="4" orient="horz" pos="2407">
          <p15:clr>
            <a:srgbClr val="A4A3A4"/>
          </p15:clr>
        </p15:guide>
        <p15:guide id="5" orient="horz" pos="903">
          <p15:clr>
            <a:srgbClr val="A4A3A4"/>
          </p15:clr>
        </p15:guide>
        <p15:guide id="6" pos="5472">
          <p15:clr>
            <a:srgbClr val="A4A3A4"/>
          </p15:clr>
        </p15:guide>
        <p15:guide id="7" pos="304">
          <p15:clr>
            <a:srgbClr val="A4A3A4"/>
          </p15:clr>
        </p15:guide>
        <p15:guide id="8" pos="2888">
          <p15:clr>
            <a:srgbClr val="A4A3A4"/>
          </p15:clr>
        </p15:guide>
      </p15:sldGuideLst>
    </p:ext>
    <p:ext uri="{2D200454-40CA-4A62-9FC3-DE9A4176ACB9}">
      <p15:notesGuideLst xmlns:p15="http://schemas.microsoft.com/office/powerpoint/2012/main">
        <p15:guide id="1" orient="horz" pos="2880">
          <p15:clr>
            <a:srgbClr val="A4A3A4"/>
          </p15:clr>
        </p15:guide>
        <p15:guide id="2" pos="229">
          <p15:clr>
            <a:srgbClr val="A4A3A4"/>
          </p15:clr>
        </p15:guide>
        <p15:guide id="3" pos="231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F20"/>
    <a:srgbClr val="00A500"/>
    <a:srgbClr val="B6E863"/>
    <a:srgbClr val="FFA500"/>
    <a:srgbClr val="CB4E00"/>
    <a:srgbClr val="DFDC00"/>
    <a:srgbClr val="FF3DB0"/>
    <a:srgbClr val="C5CA8A"/>
    <a:srgbClr val="CC006A"/>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4" autoAdjust="0"/>
    <p:restoredTop sz="94541" autoAdjust="0"/>
  </p:normalViewPr>
  <p:slideViewPr>
    <p:cSldViewPr snapToGrid="0">
      <p:cViewPr varScale="1">
        <p:scale>
          <a:sx n="123" d="100"/>
          <a:sy n="123" d="100"/>
        </p:scale>
        <p:origin x="1314" y="108"/>
      </p:cViewPr>
      <p:guideLst>
        <p:guide orient="horz" pos="495"/>
        <p:guide orient="horz" pos="3857"/>
        <p:guide orient="horz" pos="1001"/>
        <p:guide orient="horz" pos="2407"/>
        <p:guide orient="horz" pos="903"/>
        <p:guide pos="5472"/>
        <p:guide pos="304"/>
        <p:guide pos="2888"/>
      </p:guideLst>
    </p:cSldViewPr>
  </p:slideViewPr>
  <p:outlineViewPr>
    <p:cViewPr>
      <p:scale>
        <a:sx n="33" d="100"/>
        <a:sy n="33" d="100"/>
      </p:scale>
      <p:origin x="0" y="1096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00" d="100"/>
          <a:sy n="100" d="100"/>
        </p:scale>
        <p:origin x="-1800" y="-96"/>
      </p:cViewPr>
      <p:guideLst>
        <p:guide orient="horz" pos="2880"/>
        <p:guide pos="229"/>
        <p:guide pos="231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770668-4078-0B43-ADAC-0FBF03ED596A}" type="doc">
      <dgm:prSet loTypeId="urn:microsoft.com/office/officeart/2005/8/layout/process2" loCatId="" qsTypeId="urn:microsoft.com/office/officeart/2005/8/quickstyle/simple2" qsCatId="simple" csTypeId="urn:microsoft.com/office/officeart/2005/8/colors/accent0_2" csCatId="mainScheme" phldr="1"/>
      <dgm:spPr/>
    </dgm:pt>
    <dgm:pt modelId="{ACF06A66-1A30-4344-A838-62F55E061E2F}">
      <dgm:prSet phldrT="[Text]" custT="1"/>
      <dgm:spPr/>
      <dgm:t>
        <a:bodyPr/>
        <a:lstStyle/>
        <a:p>
          <a:r>
            <a:rPr lang="en-US" sz="1200" baseline="0" dirty="0">
              <a:solidFill>
                <a:schemeClr val="tx1"/>
              </a:solidFill>
            </a:rPr>
            <a:t>$500million</a:t>
          </a:r>
          <a:r>
            <a:rPr lang="en-US" sz="1200" dirty="0">
              <a:solidFill>
                <a:schemeClr val="tx1"/>
              </a:solidFill>
            </a:rPr>
            <a:t> Sales Revenue Company</a:t>
          </a:r>
        </a:p>
      </dgm:t>
    </dgm:pt>
    <dgm:pt modelId="{898F86E8-965F-694A-93E6-A86300DBD2F8}" type="parTrans" cxnId="{99ECBA83-32E6-154E-BC68-4BEB343D9A77}">
      <dgm:prSet/>
      <dgm:spPr/>
      <dgm:t>
        <a:bodyPr/>
        <a:lstStyle/>
        <a:p>
          <a:endParaRPr lang="en-US" sz="1200">
            <a:solidFill>
              <a:schemeClr val="tx1"/>
            </a:solidFill>
          </a:endParaRPr>
        </a:p>
      </dgm:t>
    </dgm:pt>
    <dgm:pt modelId="{1D93D8EF-4088-974B-B71A-81A2D61643D6}" type="sibTrans" cxnId="{99ECBA83-32E6-154E-BC68-4BEB343D9A77}">
      <dgm:prSet custT="1"/>
      <dgm:spPr/>
      <dgm:t>
        <a:bodyPr/>
        <a:lstStyle/>
        <a:p>
          <a:endParaRPr lang="en-US" sz="1200">
            <a:solidFill>
              <a:schemeClr val="tx1"/>
            </a:solidFill>
          </a:endParaRPr>
        </a:p>
      </dgm:t>
    </dgm:pt>
    <dgm:pt modelId="{AADD5981-F18D-9C49-988D-4E8C923ABB25}">
      <dgm:prSet phldrT="[Text]" custT="1"/>
      <dgm:spPr/>
      <dgm:t>
        <a:bodyPr/>
        <a:lstStyle/>
        <a:p>
          <a:r>
            <a:rPr lang="en-US" sz="1200" dirty="0">
              <a:solidFill>
                <a:schemeClr val="tx1"/>
              </a:solidFill>
            </a:rPr>
            <a:t>$10million Card Opportunity</a:t>
          </a:r>
        </a:p>
      </dgm:t>
    </dgm:pt>
    <dgm:pt modelId="{83EB562C-8C86-034F-9E1A-BE783936F2BE}" type="parTrans" cxnId="{CF7ED303-2AAE-C94C-9703-E90CC0953B48}">
      <dgm:prSet/>
      <dgm:spPr/>
      <dgm:t>
        <a:bodyPr/>
        <a:lstStyle/>
        <a:p>
          <a:endParaRPr lang="en-US" sz="1200">
            <a:solidFill>
              <a:schemeClr val="tx1"/>
            </a:solidFill>
          </a:endParaRPr>
        </a:p>
      </dgm:t>
    </dgm:pt>
    <dgm:pt modelId="{BC9706A0-7865-FF4B-8E77-224B31D26321}" type="sibTrans" cxnId="{CF7ED303-2AAE-C94C-9703-E90CC0953B48}">
      <dgm:prSet custT="1"/>
      <dgm:spPr/>
      <dgm:t>
        <a:bodyPr/>
        <a:lstStyle/>
        <a:p>
          <a:endParaRPr lang="en-US" sz="1200">
            <a:solidFill>
              <a:schemeClr val="tx1"/>
            </a:solidFill>
          </a:endParaRPr>
        </a:p>
      </dgm:t>
    </dgm:pt>
    <dgm:pt modelId="{5E43975A-7FFC-3A43-9D70-77E70C9F8FF6}">
      <dgm:prSet phldrT="[Text]" custT="1"/>
      <dgm:spPr/>
      <dgm:t>
        <a:bodyPr/>
        <a:lstStyle/>
        <a:p>
          <a:r>
            <a:rPr lang="en-US" sz="1200" dirty="0">
              <a:solidFill>
                <a:schemeClr val="tx1"/>
              </a:solidFill>
            </a:rPr>
            <a:t>Approx. 40,000 Transactions</a:t>
          </a:r>
        </a:p>
      </dgm:t>
    </dgm:pt>
    <dgm:pt modelId="{6939E4C9-F7B8-5A45-9D41-E9D1BB24FD16}" type="parTrans" cxnId="{7E8CCD3F-56A9-FE4E-92CE-4B3D746A73A6}">
      <dgm:prSet/>
      <dgm:spPr/>
      <dgm:t>
        <a:bodyPr/>
        <a:lstStyle/>
        <a:p>
          <a:endParaRPr lang="en-US" sz="1200">
            <a:solidFill>
              <a:schemeClr val="tx1"/>
            </a:solidFill>
          </a:endParaRPr>
        </a:p>
      </dgm:t>
    </dgm:pt>
    <dgm:pt modelId="{FCC80945-BE71-E347-A541-2247B2300914}" type="sibTrans" cxnId="{7E8CCD3F-56A9-FE4E-92CE-4B3D746A73A6}">
      <dgm:prSet custT="1"/>
      <dgm:spPr/>
      <dgm:t>
        <a:bodyPr/>
        <a:lstStyle/>
        <a:p>
          <a:endParaRPr lang="en-US" sz="1200">
            <a:solidFill>
              <a:schemeClr val="tx1"/>
            </a:solidFill>
          </a:endParaRPr>
        </a:p>
      </dgm:t>
    </dgm:pt>
    <dgm:pt modelId="{3005E052-8492-E949-AB2B-AC092BED6214}">
      <dgm:prSet phldrT="[Text]" custT="1"/>
      <dgm:spPr/>
      <dgm:t>
        <a:bodyPr/>
        <a:lstStyle/>
        <a:p>
          <a:r>
            <a:rPr lang="en-US" sz="1200" dirty="0">
              <a:solidFill>
                <a:schemeClr val="tx1"/>
              </a:solidFill>
            </a:rPr>
            <a:t>Total Benefit = $1,166,500 Process Savings $1,068,000 + Rebate $80,000 + Working Capital $18,500</a:t>
          </a:r>
        </a:p>
      </dgm:t>
    </dgm:pt>
    <dgm:pt modelId="{D0E24020-AD69-7E47-8CB7-274ABF31C1A8}" type="parTrans" cxnId="{A7755D90-D316-EC4A-B1A8-EEE2EC3B8C3D}">
      <dgm:prSet/>
      <dgm:spPr/>
      <dgm:t>
        <a:bodyPr/>
        <a:lstStyle/>
        <a:p>
          <a:endParaRPr lang="en-US" sz="1200">
            <a:solidFill>
              <a:schemeClr val="tx1"/>
            </a:solidFill>
          </a:endParaRPr>
        </a:p>
      </dgm:t>
    </dgm:pt>
    <dgm:pt modelId="{6705F086-3EC4-FD46-945C-52D0D02AF20D}" type="sibTrans" cxnId="{A7755D90-D316-EC4A-B1A8-EEE2EC3B8C3D}">
      <dgm:prSet custT="1"/>
      <dgm:spPr/>
      <dgm:t>
        <a:bodyPr/>
        <a:lstStyle/>
        <a:p>
          <a:endParaRPr lang="en-US" sz="1200">
            <a:solidFill>
              <a:schemeClr val="tx1"/>
            </a:solidFill>
          </a:endParaRPr>
        </a:p>
      </dgm:t>
    </dgm:pt>
    <dgm:pt modelId="{ADD9C196-373F-1C4D-BAC8-7076138EDFE5}">
      <dgm:prSet phldrT="[Text]" custT="1"/>
      <dgm:spPr/>
      <dgm:t>
        <a:bodyPr/>
        <a:lstStyle/>
        <a:p>
          <a:r>
            <a:rPr lang="en-US" sz="1200" dirty="0">
              <a:solidFill>
                <a:schemeClr val="tx1"/>
              </a:solidFill>
            </a:rPr>
            <a:t>Expected Fraud = 0.000072 x $10,000,000 = $720</a:t>
          </a:r>
        </a:p>
      </dgm:t>
    </dgm:pt>
    <dgm:pt modelId="{124C480E-0819-1E4A-A921-A0894C48FBC9}" type="parTrans" cxnId="{E97F5562-9EF6-E045-AF3E-54B7AAFC1C5F}">
      <dgm:prSet/>
      <dgm:spPr/>
      <dgm:t>
        <a:bodyPr/>
        <a:lstStyle/>
        <a:p>
          <a:endParaRPr lang="en-US" sz="1200">
            <a:solidFill>
              <a:schemeClr val="tx1"/>
            </a:solidFill>
          </a:endParaRPr>
        </a:p>
      </dgm:t>
    </dgm:pt>
    <dgm:pt modelId="{715DA823-749C-5749-A7E0-1BA7B6F30FA3}" type="sibTrans" cxnId="{E97F5562-9EF6-E045-AF3E-54B7AAFC1C5F}">
      <dgm:prSet custT="1"/>
      <dgm:spPr/>
      <dgm:t>
        <a:bodyPr/>
        <a:lstStyle/>
        <a:p>
          <a:endParaRPr lang="en-US" sz="1200">
            <a:solidFill>
              <a:schemeClr val="tx1"/>
            </a:solidFill>
          </a:endParaRPr>
        </a:p>
      </dgm:t>
    </dgm:pt>
    <dgm:pt modelId="{920CABDA-18A2-FA41-8094-6EEDA6186887}">
      <dgm:prSet phldrT="[Text]" custT="1"/>
      <dgm:spPr/>
      <dgm:t>
        <a:bodyPr/>
        <a:lstStyle/>
        <a:p>
          <a:r>
            <a:rPr lang="en-US" sz="1200" dirty="0">
              <a:solidFill>
                <a:schemeClr val="tx1"/>
              </a:solidFill>
            </a:rPr>
            <a:t>Losses due to Fraud = Zero (covered by CLW insurance)</a:t>
          </a:r>
        </a:p>
      </dgm:t>
    </dgm:pt>
    <dgm:pt modelId="{6F2603BE-14D0-DA40-8BB7-3D2F2398EA3E}" type="parTrans" cxnId="{7F62EC66-2B41-9740-ABF3-5F3A3D7DB667}">
      <dgm:prSet/>
      <dgm:spPr/>
      <dgm:t>
        <a:bodyPr/>
        <a:lstStyle/>
        <a:p>
          <a:endParaRPr lang="en-US" sz="1200">
            <a:solidFill>
              <a:schemeClr val="tx1"/>
            </a:solidFill>
          </a:endParaRPr>
        </a:p>
      </dgm:t>
    </dgm:pt>
    <dgm:pt modelId="{F89E5AB7-D16E-9940-849F-88590D3C51CD}" type="sibTrans" cxnId="{7F62EC66-2B41-9740-ABF3-5F3A3D7DB667}">
      <dgm:prSet/>
      <dgm:spPr/>
      <dgm:t>
        <a:bodyPr/>
        <a:lstStyle/>
        <a:p>
          <a:endParaRPr lang="en-US" sz="1200">
            <a:solidFill>
              <a:schemeClr val="tx1"/>
            </a:solidFill>
          </a:endParaRPr>
        </a:p>
      </dgm:t>
    </dgm:pt>
    <dgm:pt modelId="{6A6FF505-0517-DD49-937D-2958DF81668D}" type="pres">
      <dgm:prSet presAssocID="{47770668-4078-0B43-ADAC-0FBF03ED596A}" presName="linearFlow" presStyleCnt="0">
        <dgm:presLayoutVars>
          <dgm:resizeHandles val="exact"/>
        </dgm:presLayoutVars>
      </dgm:prSet>
      <dgm:spPr/>
    </dgm:pt>
    <dgm:pt modelId="{50CDC162-4A2F-7340-A0F1-AF898BBF008B}" type="pres">
      <dgm:prSet presAssocID="{ACF06A66-1A30-4344-A838-62F55E061E2F}" presName="node" presStyleLbl="node1" presStyleIdx="0" presStyleCnt="6">
        <dgm:presLayoutVars>
          <dgm:bulletEnabled val="1"/>
        </dgm:presLayoutVars>
      </dgm:prSet>
      <dgm:spPr/>
    </dgm:pt>
    <dgm:pt modelId="{F6C6AAE2-3498-6A4B-8D1D-A41891B3D427}" type="pres">
      <dgm:prSet presAssocID="{1D93D8EF-4088-974B-B71A-81A2D61643D6}" presName="sibTrans" presStyleLbl="sibTrans2D1" presStyleIdx="0" presStyleCnt="5"/>
      <dgm:spPr/>
    </dgm:pt>
    <dgm:pt modelId="{4311C790-5D25-AB46-8952-DEDB13E952D8}" type="pres">
      <dgm:prSet presAssocID="{1D93D8EF-4088-974B-B71A-81A2D61643D6}" presName="connectorText" presStyleLbl="sibTrans2D1" presStyleIdx="0" presStyleCnt="5"/>
      <dgm:spPr/>
    </dgm:pt>
    <dgm:pt modelId="{770D43C4-3E35-794B-9FF4-886529C0C4FC}" type="pres">
      <dgm:prSet presAssocID="{AADD5981-F18D-9C49-988D-4E8C923ABB25}" presName="node" presStyleLbl="node1" presStyleIdx="1" presStyleCnt="6">
        <dgm:presLayoutVars>
          <dgm:bulletEnabled val="1"/>
        </dgm:presLayoutVars>
      </dgm:prSet>
      <dgm:spPr/>
    </dgm:pt>
    <dgm:pt modelId="{A527179D-A111-9A42-8AFE-E316CCADDFD2}" type="pres">
      <dgm:prSet presAssocID="{BC9706A0-7865-FF4B-8E77-224B31D26321}" presName="sibTrans" presStyleLbl="sibTrans2D1" presStyleIdx="1" presStyleCnt="5"/>
      <dgm:spPr/>
    </dgm:pt>
    <dgm:pt modelId="{83CA916C-71BE-5A4D-B3D0-CE50A660C0F5}" type="pres">
      <dgm:prSet presAssocID="{BC9706A0-7865-FF4B-8E77-224B31D26321}" presName="connectorText" presStyleLbl="sibTrans2D1" presStyleIdx="1" presStyleCnt="5"/>
      <dgm:spPr/>
    </dgm:pt>
    <dgm:pt modelId="{1AA03936-9AF2-5848-81B9-FE15CB8ADE61}" type="pres">
      <dgm:prSet presAssocID="{5E43975A-7FFC-3A43-9D70-77E70C9F8FF6}" presName="node" presStyleLbl="node1" presStyleIdx="2" presStyleCnt="6">
        <dgm:presLayoutVars>
          <dgm:bulletEnabled val="1"/>
        </dgm:presLayoutVars>
      </dgm:prSet>
      <dgm:spPr/>
    </dgm:pt>
    <dgm:pt modelId="{2E42831B-B33A-9641-B2F7-00FCDA700498}" type="pres">
      <dgm:prSet presAssocID="{FCC80945-BE71-E347-A541-2247B2300914}" presName="sibTrans" presStyleLbl="sibTrans2D1" presStyleIdx="2" presStyleCnt="5"/>
      <dgm:spPr/>
    </dgm:pt>
    <dgm:pt modelId="{66CA0E76-D25A-FB4C-8063-CB15B0D4173E}" type="pres">
      <dgm:prSet presAssocID="{FCC80945-BE71-E347-A541-2247B2300914}" presName="connectorText" presStyleLbl="sibTrans2D1" presStyleIdx="2" presStyleCnt="5"/>
      <dgm:spPr/>
    </dgm:pt>
    <dgm:pt modelId="{0A0E5951-402F-634F-9CC7-4B43EF4008C0}" type="pres">
      <dgm:prSet presAssocID="{3005E052-8492-E949-AB2B-AC092BED6214}" presName="node" presStyleLbl="node1" presStyleIdx="3" presStyleCnt="6" custScaleX="101135" custScaleY="110036">
        <dgm:presLayoutVars>
          <dgm:bulletEnabled val="1"/>
        </dgm:presLayoutVars>
      </dgm:prSet>
      <dgm:spPr/>
    </dgm:pt>
    <dgm:pt modelId="{9C2ACC6E-BA05-5F4F-8EA6-9F3F93B41F14}" type="pres">
      <dgm:prSet presAssocID="{6705F086-3EC4-FD46-945C-52D0D02AF20D}" presName="sibTrans" presStyleLbl="sibTrans2D1" presStyleIdx="3" presStyleCnt="5"/>
      <dgm:spPr/>
    </dgm:pt>
    <dgm:pt modelId="{BF7DD364-48C3-C341-8A03-737274B279FC}" type="pres">
      <dgm:prSet presAssocID="{6705F086-3EC4-FD46-945C-52D0D02AF20D}" presName="connectorText" presStyleLbl="sibTrans2D1" presStyleIdx="3" presStyleCnt="5"/>
      <dgm:spPr/>
    </dgm:pt>
    <dgm:pt modelId="{B50BE513-DE9C-3F46-A6BE-61663137A0BD}" type="pres">
      <dgm:prSet presAssocID="{ADD9C196-373F-1C4D-BAC8-7076138EDFE5}" presName="node" presStyleLbl="node1" presStyleIdx="4" presStyleCnt="6">
        <dgm:presLayoutVars>
          <dgm:bulletEnabled val="1"/>
        </dgm:presLayoutVars>
      </dgm:prSet>
      <dgm:spPr/>
    </dgm:pt>
    <dgm:pt modelId="{45DB852F-9DC9-B845-BE26-8B0640302B33}" type="pres">
      <dgm:prSet presAssocID="{715DA823-749C-5749-A7E0-1BA7B6F30FA3}" presName="sibTrans" presStyleLbl="sibTrans2D1" presStyleIdx="4" presStyleCnt="5"/>
      <dgm:spPr/>
    </dgm:pt>
    <dgm:pt modelId="{BCDCB698-EAFB-8B4B-BBAF-33472702CD31}" type="pres">
      <dgm:prSet presAssocID="{715DA823-749C-5749-A7E0-1BA7B6F30FA3}" presName="connectorText" presStyleLbl="sibTrans2D1" presStyleIdx="4" presStyleCnt="5"/>
      <dgm:spPr/>
    </dgm:pt>
    <dgm:pt modelId="{FF770A8F-9B98-8440-BE1D-1A8827829542}" type="pres">
      <dgm:prSet presAssocID="{920CABDA-18A2-FA41-8094-6EEDA6186887}" presName="node" presStyleLbl="node1" presStyleIdx="5" presStyleCnt="6">
        <dgm:presLayoutVars>
          <dgm:bulletEnabled val="1"/>
        </dgm:presLayoutVars>
      </dgm:prSet>
      <dgm:spPr/>
    </dgm:pt>
  </dgm:ptLst>
  <dgm:cxnLst>
    <dgm:cxn modelId="{CF7ED303-2AAE-C94C-9703-E90CC0953B48}" srcId="{47770668-4078-0B43-ADAC-0FBF03ED596A}" destId="{AADD5981-F18D-9C49-988D-4E8C923ABB25}" srcOrd="1" destOrd="0" parTransId="{83EB562C-8C86-034F-9E1A-BE783936F2BE}" sibTransId="{BC9706A0-7865-FF4B-8E77-224B31D26321}"/>
    <dgm:cxn modelId="{F3CDF405-FE63-9F49-8E16-B79C69458EFC}" type="presOf" srcId="{3005E052-8492-E949-AB2B-AC092BED6214}" destId="{0A0E5951-402F-634F-9CC7-4B43EF4008C0}" srcOrd="0" destOrd="0" presId="urn:microsoft.com/office/officeart/2005/8/layout/process2"/>
    <dgm:cxn modelId="{5B9B2D15-CEE2-F849-A4BE-8DDC2C0B6A6A}" type="presOf" srcId="{FCC80945-BE71-E347-A541-2247B2300914}" destId="{66CA0E76-D25A-FB4C-8063-CB15B0D4173E}" srcOrd="1" destOrd="0" presId="urn:microsoft.com/office/officeart/2005/8/layout/process2"/>
    <dgm:cxn modelId="{B726482B-E451-D441-B86F-59A032DB1080}" type="presOf" srcId="{AADD5981-F18D-9C49-988D-4E8C923ABB25}" destId="{770D43C4-3E35-794B-9FF4-886529C0C4FC}" srcOrd="0" destOrd="0" presId="urn:microsoft.com/office/officeart/2005/8/layout/process2"/>
    <dgm:cxn modelId="{AEB20631-36DE-8442-91B2-1064D77D70CF}" type="presOf" srcId="{715DA823-749C-5749-A7E0-1BA7B6F30FA3}" destId="{BCDCB698-EAFB-8B4B-BBAF-33472702CD31}" srcOrd="1" destOrd="0" presId="urn:microsoft.com/office/officeart/2005/8/layout/process2"/>
    <dgm:cxn modelId="{92947A34-BDF8-5343-8B3E-184B842377EC}" type="presOf" srcId="{6705F086-3EC4-FD46-945C-52D0D02AF20D}" destId="{9C2ACC6E-BA05-5F4F-8EA6-9F3F93B41F14}" srcOrd="0" destOrd="0" presId="urn:microsoft.com/office/officeart/2005/8/layout/process2"/>
    <dgm:cxn modelId="{7E8CCD3F-56A9-FE4E-92CE-4B3D746A73A6}" srcId="{47770668-4078-0B43-ADAC-0FBF03ED596A}" destId="{5E43975A-7FFC-3A43-9D70-77E70C9F8FF6}" srcOrd="2" destOrd="0" parTransId="{6939E4C9-F7B8-5A45-9D41-E9D1BB24FD16}" sibTransId="{FCC80945-BE71-E347-A541-2247B2300914}"/>
    <dgm:cxn modelId="{ACADEC5D-3536-804D-8803-A92A25CF5345}" type="presOf" srcId="{BC9706A0-7865-FF4B-8E77-224B31D26321}" destId="{A527179D-A111-9A42-8AFE-E316CCADDFD2}" srcOrd="0" destOrd="0" presId="urn:microsoft.com/office/officeart/2005/8/layout/process2"/>
    <dgm:cxn modelId="{4FECD65E-0F17-E444-9698-263FCF9590E4}" type="presOf" srcId="{1D93D8EF-4088-974B-B71A-81A2D61643D6}" destId="{F6C6AAE2-3498-6A4B-8D1D-A41891B3D427}" srcOrd="0" destOrd="0" presId="urn:microsoft.com/office/officeart/2005/8/layout/process2"/>
    <dgm:cxn modelId="{E97F5562-9EF6-E045-AF3E-54B7AAFC1C5F}" srcId="{47770668-4078-0B43-ADAC-0FBF03ED596A}" destId="{ADD9C196-373F-1C4D-BAC8-7076138EDFE5}" srcOrd="4" destOrd="0" parTransId="{124C480E-0819-1E4A-A921-A0894C48FBC9}" sibTransId="{715DA823-749C-5749-A7E0-1BA7B6F30FA3}"/>
    <dgm:cxn modelId="{66F39563-69C7-AF40-918C-290142426A19}" type="presOf" srcId="{ACF06A66-1A30-4344-A838-62F55E061E2F}" destId="{50CDC162-4A2F-7340-A0F1-AF898BBF008B}" srcOrd="0" destOrd="0" presId="urn:microsoft.com/office/officeart/2005/8/layout/process2"/>
    <dgm:cxn modelId="{7F62EC66-2B41-9740-ABF3-5F3A3D7DB667}" srcId="{47770668-4078-0B43-ADAC-0FBF03ED596A}" destId="{920CABDA-18A2-FA41-8094-6EEDA6186887}" srcOrd="5" destOrd="0" parTransId="{6F2603BE-14D0-DA40-8BB7-3D2F2398EA3E}" sibTransId="{F89E5AB7-D16E-9940-849F-88590D3C51CD}"/>
    <dgm:cxn modelId="{1CE90B4E-4266-014C-980F-E7A041268306}" type="presOf" srcId="{ADD9C196-373F-1C4D-BAC8-7076138EDFE5}" destId="{B50BE513-DE9C-3F46-A6BE-61663137A0BD}" srcOrd="0" destOrd="0" presId="urn:microsoft.com/office/officeart/2005/8/layout/process2"/>
    <dgm:cxn modelId="{FF29AA83-DBF1-AE4B-A63B-35BD4C549CF2}" type="presOf" srcId="{BC9706A0-7865-FF4B-8E77-224B31D26321}" destId="{83CA916C-71BE-5A4D-B3D0-CE50A660C0F5}" srcOrd="1" destOrd="0" presId="urn:microsoft.com/office/officeart/2005/8/layout/process2"/>
    <dgm:cxn modelId="{99ECBA83-32E6-154E-BC68-4BEB343D9A77}" srcId="{47770668-4078-0B43-ADAC-0FBF03ED596A}" destId="{ACF06A66-1A30-4344-A838-62F55E061E2F}" srcOrd="0" destOrd="0" parTransId="{898F86E8-965F-694A-93E6-A86300DBD2F8}" sibTransId="{1D93D8EF-4088-974B-B71A-81A2D61643D6}"/>
    <dgm:cxn modelId="{BFC0FB87-F6DE-5D4D-8F1C-EBFD696E3D6C}" type="presOf" srcId="{6705F086-3EC4-FD46-945C-52D0D02AF20D}" destId="{BF7DD364-48C3-C341-8A03-737274B279FC}" srcOrd="1" destOrd="0" presId="urn:microsoft.com/office/officeart/2005/8/layout/process2"/>
    <dgm:cxn modelId="{1C157F89-7EC2-0542-A8CF-D7E732E2340E}" type="presOf" srcId="{715DA823-749C-5749-A7E0-1BA7B6F30FA3}" destId="{45DB852F-9DC9-B845-BE26-8B0640302B33}" srcOrd="0" destOrd="0" presId="urn:microsoft.com/office/officeart/2005/8/layout/process2"/>
    <dgm:cxn modelId="{A7755D90-D316-EC4A-B1A8-EEE2EC3B8C3D}" srcId="{47770668-4078-0B43-ADAC-0FBF03ED596A}" destId="{3005E052-8492-E949-AB2B-AC092BED6214}" srcOrd="3" destOrd="0" parTransId="{D0E24020-AD69-7E47-8CB7-274ABF31C1A8}" sibTransId="{6705F086-3EC4-FD46-945C-52D0D02AF20D}"/>
    <dgm:cxn modelId="{5C58319B-AB76-B544-A7DE-C85E6F6BAC2C}" type="presOf" srcId="{47770668-4078-0B43-ADAC-0FBF03ED596A}" destId="{6A6FF505-0517-DD49-937D-2958DF81668D}" srcOrd="0" destOrd="0" presId="urn:microsoft.com/office/officeart/2005/8/layout/process2"/>
    <dgm:cxn modelId="{E52DEABD-B54A-F443-8355-AFA844036CC9}" type="presOf" srcId="{1D93D8EF-4088-974B-B71A-81A2D61643D6}" destId="{4311C790-5D25-AB46-8952-DEDB13E952D8}" srcOrd="1" destOrd="0" presId="urn:microsoft.com/office/officeart/2005/8/layout/process2"/>
    <dgm:cxn modelId="{638BE8CE-C47C-8F42-959B-0DBE73AEFE68}" type="presOf" srcId="{5E43975A-7FFC-3A43-9D70-77E70C9F8FF6}" destId="{1AA03936-9AF2-5848-81B9-FE15CB8ADE61}" srcOrd="0" destOrd="0" presId="urn:microsoft.com/office/officeart/2005/8/layout/process2"/>
    <dgm:cxn modelId="{116018D9-4F9C-B643-8F10-28FB9AA3F640}" type="presOf" srcId="{FCC80945-BE71-E347-A541-2247B2300914}" destId="{2E42831B-B33A-9641-B2F7-00FCDA700498}" srcOrd="0" destOrd="0" presId="urn:microsoft.com/office/officeart/2005/8/layout/process2"/>
    <dgm:cxn modelId="{014F0FFF-AE80-BA44-87C9-1D3077692983}" type="presOf" srcId="{920CABDA-18A2-FA41-8094-6EEDA6186887}" destId="{FF770A8F-9B98-8440-BE1D-1A8827829542}" srcOrd="0" destOrd="0" presId="urn:microsoft.com/office/officeart/2005/8/layout/process2"/>
    <dgm:cxn modelId="{25019610-3A14-5843-90FC-7BD2F8A389BF}" type="presParOf" srcId="{6A6FF505-0517-DD49-937D-2958DF81668D}" destId="{50CDC162-4A2F-7340-A0F1-AF898BBF008B}" srcOrd="0" destOrd="0" presId="urn:microsoft.com/office/officeart/2005/8/layout/process2"/>
    <dgm:cxn modelId="{F355361A-BD18-5548-AB89-D2FBF56D3A8C}" type="presParOf" srcId="{6A6FF505-0517-DD49-937D-2958DF81668D}" destId="{F6C6AAE2-3498-6A4B-8D1D-A41891B3D427}" srcOrd="1" destOrd="0" presId="urn:microsoft.com/office/officeart/2005/8/layout/process2"/>
    <dgm:cxn modelId="{1C20DB82-02B2-5F4F-BDFE-FC255EA7C453}" type="presParOf" srcId="{F6C6AAE2-3498-6A4B-8D1D-A41891B3D427}" destId="{4311C790-5D25-AB46-8952-DEDB13E952D8}" srcOrd="0" destOrd="0" presId="urn:microsoft.com/office/officeart/2005/8/layout/process2"/>
    <dgm:cxn modelId="{438B476A-4059-3049-8FF5-0974CEF762FC}" type="presParOf" srcId="{6A6FF505-0517-DD49-937D-2958DF81668D}" destId="{770D43C4-3E35-794B-9FF4-886529C0C4FC}" srcOrd="2" destOrd="0" presId="urn:microsoft.com/office/officeart/2005/8/layout/process2"/>
    <dgm:cxn modelId="{12D9814F-8BAA-D647-BAE2-55F388FB1395}" type="presParOf" srcId="{6A6FF505-0517-DD49-937D-2958DF81668D}" destId="{A527179D-A111-9A42-8AFE-E316CCADDFD2}" srcOrd="3" destOrd="0" presId="urn:microsoft.com/office/officeart/2005/8/layout/process2"/>
    <dgm:cxn modelId="{5039AA28-3EC6-E440-9E5D-3393E96FE866}" type="presParOf" srcId="{A527179D-A111-9A42-8AFE-E316CCADDFD2}" destId="{83CA916C-71BE-5A4D-B3D0-CE50A660C0F5}" srcOrd="0" destOrd="0" presId="urn:microsoft.com/office/officeart/2005/8/layout/process2"/>
    <dgm:cxn modelId="{6F7D1814-F5E5-3E43-84C2-FB0D6B2F826E}" type="presParOf" srcId="{6A6FF505-0517-DD49-937D-2958DF81668D}" destId="{1AA03936-9AF2-5848-81B9-FE15CB8ADE61}" srcOrd="4" destOrd="0" presId="urn:microsoft.com/office/officeart/2005/8/layout/process2"/>
    <dgm:cxn modelId="{0287C9C0-CCF9-0946-98E7-18F0146B9AD9}" type="presParOf" srcId="{6A6FF505-0517-DD49-937D-2958DF81668D}" destId="{2E42831B-B33A-9641-B2F7-00FCDA700498}" srcOrd="5" destOrd="0" presId="urn:microsoft.com/office/officeart/2005/8/layout/process2"/>
    <dgm:cxn modelId="{498B8842-26F7-AA49-8E7A-4DBA53DEA823}" type="presParOf" srcId="{2E42831B-B33A-9641-B2F7-00FCDA700498}" destId="{66CA0E76-D25A-FB4C-8063-CB15B0D4173E}" srcOrd="0" destOrd="0" presId="urn:microsoft.com/office/officeart/2005/8/layout/process2"/>
    <dgm:cxn modelId="{23EAB8A0-F8E6-7541-AF45-9569F74003B1}" type="presParOf" srcId="{6A6FF505-0517-DD49-937D-2958DF81668D}" destId="{0A0E5951-402F-634F-9CC7-4B43EF4008C0}" srcOrd="6" destOrd="0" presId="urn:microsoft.com/office/officeart/2005/8/layout/process2"/>
    <dgm:cxn modelId="{A36530AC-235A-4642-A236-EBF03B300EB5}" type="presParOf" srcId="{6A6FF505-0517-DD49-937D-2958DF81668D}" destId="{9C2ACC6E-BA05-5F4F-8EA6-9F3F93B41F14}" srcOrd="7" destOrd="0" presId="urn:microsoft.com/office/officeart/2005/8/layout/process2"/>
    <dgm:cxn modelId="{B6E8F2E0-C031-C848-819F-1C69E18AA723}" type="presParOf" srcId="{9C2ACC6E-BA05-5F4F-8EA6-9F3F93B41F14}" destId="{BF7DD364-48C3-C341-8A03-737274B279FC}" srcOrd="0" destOrd="0" presId="urn:microsoft.com/office/officeart/2005/8/layout/process2"/>
    <dgm:cxn modelId="{16DE6359-674D-2148-8A24-9946C935493A}" type="presParOf" srcId="{6A6FF505-0517-DD49-937D-2958DF81668D}" destId="{B50BE513-DE9C-3F46-A6BE-61663137A0BD}" srcOrd="8" destOrd="0" presId="urn:microsoft.com/office/officeart/2005/8/layout/process2"/>
    <dgm:cxn modelId="{EF68F972-D162-8E40-B56E-F2248EC0A57A}" type="presParOf" srcId="{6A6FF505-0517-DD49-937D-2958DF81668D}" destId="{45DB852F-9DC9-B845-BE26-8B0640302B33}" srcOrd="9" destOrd="0" presId="urn:microsoft.com/office/officeart/2005/8/layout/process2"/>
    <dgm:cxn modelId="{58F61D50-500F-0545-A80F-EDEFEA2BA49C}" type="presParOf" srcId="{45DB852F-9DC9-B845-BE26-8B0640302B33}" destId="{BCDCB698-EAFB-8B4B-BBAF-33472702CD31}" srcOrd="0" destOrd="0" presId="urn:microsoft.com/office/officeart/2005/8/layout/process2"/>
    <dgm:cxn modelId="{9DF80E87-45FB-FE4B-9835-12B1C7404D4C}" type="presParOf" srcId="{6A6FF505-0517-DD49-937D-2958DF81668D}" destId="{FF770A8F-9B98-8440-BE1D-1A8827829542}"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DC162-4A2F-7340-A0F1-AF898BBF008B}">
      <dsp:nvSpPr>
        <dsp:cNvPr id="0" name=""/>
        <dsp:cNvSpPr/>
      </dsp:nvSpPr>
      <dsp:spPr>
        <a:xfrm>
          <a:off x="1100257" y="3811"/>
          <a:ext cx="2328955" cy="58223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baseline="0" dirty="0">
              <a:solidFill>
                <a:schemeClr val="tx1"/>
              </a:solidFill>
            </a:rPr>
            <a:t>$500million</a:t>
          </a:r>
          <a:r>
            <a:rPr lang="en-US" sz="1200" kern="1200" dirty="0">
              <a:solidFill>
                <a:schemeClr val="tx1"/>
              </a:solidFill>
            </a:rPr>
            <a:t> Sales Revenue Company</a:t>
          </a:r>
        </a:p>
      </dsp:txBody>
      <dsp:txXfrm>
        <a:off x="1117310" y="20864"/>
        <a:ext cx="2294849" cy="548132"/>
      </dsp:txXfrm>
    </dsp:sp>
    <dsp:sp modelId="{F6C6AAE2-3498-6A4B-8D1D-A41891B3D427}">
      <dsp:nvSpPr>
        <dsp:cNvPr id="0" name=""/>
        <dsp:cNvSpPr/>
      </dsp:nvSpPr>
      <dsp:spPr>
        <a:xfrm rot="5400000">
          <a:off x="2155565" y="600606"/>
          <a:ext cx="218339" cy="262007"/>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solidFill>
          </a:endParaRPr>
        </a:p>
      </dsp:txBody>
      <dsp:txXfrm rot="-5400000">
        <a:off x="2186132" y="622440"/>
        <a:ext cx="157205" cy="152837"/>
      </dsp:txXfrm>
    </dsp:sp>
    <dsp:sp modelId="{770D43C4-3E35-794B-9FF4-886529C0C4FC}">
      <dsp:nvSpPr>
        <dsp:cNvPr id="0" name=""/>
        <dsp:cNvSpPr/>
      </dsp:nvSpPr>
      <dsp:spPr>
        <a:xfrm>
          <a:off x="1100257" y="877170"/>
          <a:ext cx="2328955" cy="58223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$10million Card Opportunity</a:t>
          </a:r>
        </a:p>
      </dsp:txBody>
      <dsp:txXfrm>
        <a:off x="1117310" y="894223"/>
        <a:ext cx="2294849" cy="548132"/>
      </dsp:txXfrm>
    </dsp:sp>
    <dsp:sp modelId="{A527179D-A111-9A42-8AFE-E316CCADDFD2}">
      <dsp:nvSpPr>
        <dsp:cNvPr id="0" name=""/>
        <dsp:cNvSpPr/>
      </dsp:nvSpPr>
      <dsp:spPr>
        <a:xfrm rot="5400000">
          <a:off x="2155565" y="1473965"/>
          <a:ext cx="218339" cy="262007"/>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solidFill>
          </a:endParaRPr>
        </a:p>
      </dsp:txBody>
      <dsp:txXfrm rot="-5400000">
        <a:off x="2186132" y="1495799"/>
        <a:ext cx="157205" cy="152837"/>
      </dsp:txXfrm>
    </dsp:sp>
    <dsp:sp modelId="{1AA03936-9AF2-5848-81B9-FE15CB8ADE61}">
      <dsp:nvSpPr>
        <dsp:cNvPr id="0" name=""/>
        <dsp:cNvSpPr/>
      </dsp:nvSpPr>
      <dsp:spPr>
        <a:xfrm>
          <a:off x="1100257" y="1750528"/>
          <a:ext cx="2328955" cy="58223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Approx. 40,000 Transactions</a:t>
          </a:r>
        </a:p>
      </dsp:txBody>
      <dsp:txXfrm>
        <a:off x="1117310" y="1767581"/>
        <a:ext cx="2294849" cy="548132"/>
      </dsp:txXfrm>
    </dsp:sp>
    <dsp:sp modelId="{2E42831B-B33A-9641-B2F7-00FCDA700498}">
      <dsp:nvSpPr>
        <dsp:cNvPr id="0" name=""/>
        <dsp:cNvSpPr/>
      </dsp:nvSpPr>
      <dsp:spPr>
        <a:xfrm rot="5400000">
          <a:off x="2155565" y="2347323"/>
          <a:ext cx="218339" cy="262007"/>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solidFill>
          </a:endParaRPr>
        </a:p>
      </dsp:txBody>
      <dsp:txXfrm rot="-5400000">
        <a:off x="2186132" y="2369157"/>
        <a:ext cx="157205" cy="152837"/>
      </dsp:txXfrm>
    </dsp:sp>
    <dsp:sp modelId="{0A0E5951-402F-634F-9CC7-4B43EF4008C0}">
      <dsp:nvSpPr>
        <dsp:cNvPr id="0" name=""/>
        <dsp:cNvSpPr/>
      </dsp:nvSpPr>
      <dsp:spPr>
        <a:xfrm>
          <a:off x="1087040" y="2623886"/>
          <a:ext cx="2355389" cy="640672"/>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Total Benefit = $1,166,500 Process Savings $1,068,000 + Rebate $80,000 + Working Capital $18,500</a:t>
          </a:r>
        </a:p>
      </dsp:txBody>
      <dsp:txXfrm>
        <a:off x="1105805" y="2642651"/>
        <a:ext cx="2317859" cy="603142"/>
      </dsp:txXfrm>
    </dsp:sp>
    <dsp:sp modelId="{9C2ACC6E-BA05-5F4F-8EA6-9F3F93B41F14}">
      <dsp:nvSpPr>
        <dsp:cNvPr id="0" name=""/>
        <dsp:cNvSpPr/>
      </dsp:nvSpPr>
      <dsp:spPr>
        <a:xfrm rot="5400000">
          <a:off x="2155565" y="3279115"/>
          <a:ext cx="218339" cy="262007"/>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solidFill>
          </a:endParaRPr>
        </a:p>
      </dsp:txBody>
      <dsp:txXfrm rot="-5400000">
        <a:off x="2186132" y="3300949"/>
        <a:ext cx="157205" cy="152837"/>
      </dsp:txXfrm>
    </dsp:sp>
    <dsp:sp modelId="{B50BE513-DE9C-3F46-A6BE-61663137A0BD}">
      <dsp:nvSpPr>
        <dsp:cNvPr id="0" name=""/>
        <dsp:cNvSpPr/>
      </dsp:nvSpPr>
      <dsp:spPr>
        <a:xfrm>
          <a:off x="1100257" y="3555678"/>
          <a:ext cx="2328955" cy="58223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Expected Fraud = 0.000072 x $10,000,000 = $720</a:t>
          </a:r>
        </a:p>
      </dsp:txBody>
      <dsp:txXfrm>
        <a:off x="1117310" y="3572731"/>
        <a:ext cx="2294849" cy="548132"/>
      </dsp:txXfrm>
    </dsp:sp>
    <dsp:sp modelId="{45DB852F-9DC9-B845-BE26-8B0640302B33}">
      <dsp:nvSpPr>
        <dsp:cNvPr id="0" name=""/>
        <dsp:cNvSpPr/>
      </dsp:nvSpPr>
      <dsp:spPr>
        <a:xfrm rot="5400000">
          <a:off x="2155565" y="4152473"/>
          <a:ext cx="218339" cy="262007"/>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solidFill>
          </a:endParaRPr>
        </a:p>
      </dsp:txBody>
      <dsp:txXfrm rot="-5400000">
        <a:off x="2186132" y="4174307"/>
        <a:ext cx="157205" cy="152837"/>
      </dsp:txXfrm>
    </dsp:sp>
    <dsp:sp modelId="{FF770A8F-9B98-8440-BE1D-1A8827829542}">
      <dsp:nvSpPr>
        <dsp:cNvPr id="0" name=""/>
        <dsp:cNvSpPr/>
      </dsp:nvSpPr>
      <dsp:spPr>
        <a:xfrm>
          <a:off x="1100257" y="4429037"/>
          <a:ext cx="2328955" cy="58223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Losses due to Fraud = Zero (covered by CLW insurance)</a:t>
          </a:r>
        </a:p>
      </dsp:txBody>
      <dsp:txXfrm>
        <a:off x="1117310" y="4446090"/>
        <a:ext cx="2294849" cy="5481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546100" y="215900"/>
            <a:ext cx="4203700" cy="216000"/>
          </a:xfrm>
          <a:prstGeom prst="rect">
            <a:avLst/>
          </a:prstGeom>
        </p:spPr>
        <p:txBody>
          <a:bodyPr vert="horz" lIns="91440" tIns="0" rIns="91440" bIns="0" rtlCol="0" anchor="ctr" anchorCtr="0"/>
          <a:lstStyle>
            <a:lvl1pPr algn="l">
              <a:defRPr sz="1200"/>
            </a:lvl1pPr>
          </a:lstStyle>
          <a:p>
            <a:endParaRPr lang="nn-NO" b="1" dirty="0"/>
          </a:p>
        </p:txBody>
      </p:sp>
      <p:sp>
        <p:nvSpPr>
          <p:cNvPr id="3" name="Plassholder for dato 2"/>
          <p:cNvSpPr>
            <a:spLocks noGrp="1"/>
          </p:cNvSpPr>
          <p:nvPr>
            <p:ph type="dt" sz="quarter" idx="1"/>
          </p:nvPr>
        </p:nvSpPr>
        <p:spPr>
          <a:xfrm>
            <a:off x="4838699" y="215899"/>
            <a:ext cx="1460501" cy="216000"/>
          </a:xfrm>
          <a:prstGeom prst="rect">
            <a:avLst/>
          </a:prstGeom>
        </p:spPr>
        <p:txBody>
          <a:bodyPr vert="horz" lIns="91440" tIns="0" rIns="91440" bIns="0" rtlCol="0" anchor="ctr" anchorCtr="0"/>
          <a:lstStyle>
            <a:lvl1pPr algn="r">
              <a:defRPr sz="1200"/>
            </a:lvl1pPr>
          </a:lstStyle>
          <a:p>
            <a:fld id="{B08C4647-FF70-B247-9F03-C996C9DF1E81}" type="datetime1">
              <a:rPr lang="en-US" smtClean="0"/>
              <a:pPr/>
              <a:t>5/7/2018</a:t>
            </a:fld>
            <a:endParaRPr lang="nn-NO" dirty="0"/>
          </a:p>
        </p:txBody>
      </p:sp>
      <p:sp>
        <p:nvSpPr>
          <p:cNvPr id="4" name="Plassholder for bunntekst 3"/>
          <p:cNvSpPr>
            <a:spLocks noGrp="1"/>
          </p:cNvSpPr>
          <p:nvPr>
            <p:ph type="ftr" sz="quarter" idx="2"/>
          </p:nvPr>
        </p:nvSpPr>
        <p:spPr>
          <a:xfrm>
            <a:off x="546100" y="493713"/>
            <a:ext cx="4203700" cy="216000"/>
          </a:xfrm>
          <a:prstGeom prst="rect">
            <a:avLst/>
          </a:prstGeom>
        </p:spPr>
        <p:txBody>
          <a:bodyPr vert="horz" lIns="91440" tIns="0" rIns="91440" bIns="0" rtlCol="0" anchor="ctr" anchorCtr="0"/>
          <a:lstStyle>
            <a:lvl1pPr algn="l">
              <a:defRPr sz="1200"/>
            </a:lvl1pPr>
          </a:lstStyle>
          <a:p>
            <a:endParaRPr lang="nn-NO" dirty="0"/>
          </a:p>
        </p:txBody>
      </p:sp>
      <p:sp>
        <p:nvSpPr>
          <p:cNvPr id="5" name="Plassholder for lysbildenummer 4"/>
          <p:cNvSpPr>
            <a:spLocks noGrp="1"/>
          </p:cNvSpPr>
          <p:nvPr>
            <p:ph type="sldNum" sz="quarter" idx="3"/>
          </p:nvPr>
        </p:nvSpPr>
        <p:spPr>
          <a:xfrm>
            <a:off x="4838699" y="493713"/>
            <a:ext cx="1460501" cy="216000"/>
          </a:xfrm>
          <a:prstGeom prst="rect">
            <a:avLst/>
          </a:prstGeom>
        </p:spPr>
        <p:txBody>
          <a:bodyPr vert="horz" lIns="91440" tIns="0" rIns="91440" bIns="0" rtlCol="0" anchor="ctr" anchorCtr="0"/>
          <a:lstStyle>
            <a:lvl1pPr algn="r">
              <a:defRPr sz="1200"/>
            </a:lvl1pPr>
          </a:lstStyle>
          <a:p>
            <a:fld id="{536AA8D0-9F71-4840-A9B6-AD14F2E480B7}" type="slidenum">
              <a:rPr lang="nn-NO" smtClean="0"/>
              <a:pPr/>
              <a:t>‹#›</a:t>
            </a:fld>
            <a:endParaRPr lang="nn-NO"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1" y="8473997"/>
            <a:ext cx="4476936" cy="670002"/>
          </a:xfrm>
          <a:prstGeom prst="rect">
            <a:avLst/>
          </a:prstGeom>
        </p:spPr>
      </p:pic>
    </p:spTree>
    <p:extLst>
      <p:ext uri="{BB962C8B-B14F-4D97-AF65-F5344CB8AC3E}">
        <p14:creationId xmlns:p14="http://schemas.microsoft.com/office/powerpoint/2010/main" val="218245842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363538" y="103557"/>
            <a:ext cx="4525545" cy="207115"/>
          </a:xfrm>
          <a:prstGeom prst="rect">
            <a:avLst/>
          </a:prstGeom>
        </p:spPr>
        <p:txBody>
          <a:bodyPr vert="horz" lIns="0" tIns="0" rIns="0" bIns="0" rtlCol="0" anchor="ctr" anchorCtr="0"/>
          <a:lstStyle>
            <a:lvl1pPr algn="l">
              <a:defRPr sz="1100" b="1"/>
            </a:lvl1pPr>
          </a:lstStyle>
          <a:p>
            <a:endParaRPr lang="nn-NO" dirty="0"/>
          </a:p>
        </p:txBody>
      </p:sp>
      <p:sp>
        <p:nvSpPr>
          <p:cNvPr id="3" name="Plassholder for dato 2"/>
          <p:cNvSpPr>
            <a:spLocks noGrp="1"/>
          </p:cNvSpPr>
          <p:nvPr>
            <p:ph type="dt" idx="1"/>
          </p:nvPr>
        </p:nvSpPr>
        <p:spPr>
          <a:xfrm>
            <a:off x="5068840" y="103557"/>
            <a:ext cx="1497002" cy="211222"/>
          </a:xfrm>
          <a:prstGeom prst="rect">
            <a:avLst/>
          </a:prstGeom>
        </p:spPr>
        <p:txBody>
          <a:bodyPr vert="horz" lIns="91440" tIns="45720" rIns="91440" bIns="45720" rtlCol="0"/>
          <a:lstStyle>
            <a:lvl1pPr algn="r">
              <a:defRPr sz="1100"/>
            </a:lvl1pPr>
          </a:lstStyle>
          <a:p>
            <a:fld id="{42CC8F7E-21EC-5847-9E4C-BA021D012FA0}" type="datetime1">
              <a:rPr lang="en-US" smtClean="0"/>
              <a:pPr/>
              <a:t>5/7/2018</a:t>
            </a:fld>
            <a:endParaRPr lang="nn-NO" dirty="0"/>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n-NO" dirty="0"/>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363538" y="353642"/>
            <a:ext cx="4525545" cy="207115"/>
          </a:xfrm>
          <a:prstGeom prst="rect">
            <a:avLst/>
          </a:prstGeom>
        </p:spPr>
        <p:txBody>
          <a:bodyPr vert="horz" lIns="0" tIns="0" rIns="0" bIns="0" rtlCol="0" anchor="ctr" anchorCtr="0"/>
          <a:lstStyle>
            <a:lvl1pPr algn="l">
              <a:defRPr sz="1100"/>
            </a:lvl1pPr>
          </a:lstStyle>
          <a:p>
            <a:endParaRPr lang="nn-NO" dirty="0"/>
          </a:p>
        </p:txBody>
      </p:sp>
      <p:sp>
        <p:nvSpPr>
          <p:cNvPr id="7" name="Plassholder for lysbildenummer 6"/>
          <p:cNvSpPr>
            <a:spLocks noGrp="1"/>
          </p:cNvSpPr>
          <p:nvPr>
            <p:ph type="sldNum" sz="quarter" idx="5"/>
          </p:nvPr>
        </p:nvSpPr>
        <p:spPr>
          <a:xfrm>
            <a:off x="5068840" y="349535"/>
            <a:ext cx="1497002" cy="211222"/>
          </a:xfrm>
          <a:prstGeom prst="rect">
            <a:avLst/>
          </a:prstGeom>
        </p:spPr>
        <p:txBody>
          <a:bodyPr vert="horz" lIns="91440" tIns="45720" rIns="91440" bIns="45720" rtlCol="0" anchor="b"/>
          <a:lstStyle>
            <a:lvl1pPr algn="r">
              <a:defRPr sz="1100"/>
            </a:lvl1pPr>
          </a:lstStyle>
          <a:p>
            <a:fld id="{A1CEA7E3-0E23-964C-8FE3-5B344952EAFD}" type="slidenum">
              <a:rPr lang="nn-NO" smtClean="0"/>
              <a:pPr/>
              <a:t>‹#›</a:t>
            </a:fld>
            <a:endParaRPr lang="nn-NO"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1" y="8473997"/>
            <a:ext cx="4476936" cy="670002"/>
          </a:xfrm>
          <a:prstGeom prst="rect">
            <a:avLst/>
          </a:prstGeom>
        </p:spPr>
      </p:pic>
    </p:spTree>
    <p:extLst>
      <p:ext uri="{BB962C8B-B14F-4D97-AF65-F5344CB8AC3E}">
        <p14:creationId xmlns:p14="http://schemas.microsoft.com/office/powerpoint/2010/main" val="3525516571"/>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nn-NO" dirty="0"/>
          </a:p>
        </p:txBody>
      </p:sp>
      <p:sp>
        <p:nvSpPr>
          <p:cNvPr id="5" name="Slide Number Placeholder 4"/>
          <p:cNvSpPr>
            <a:spLocks noGrp="1"/>
          </p:cNvSpPr>
          <p:nvPr>
            <p:ph type="sldNum" sz="quarter" idx="11"/>
          </p:nvPr>
        </p:nvSpPr>
        <p:spPr/>
        <p:txBody>
          <a:bodyPr/>
          <a:lstStyle/>
          <a:p>
            <a:fld id="{A1CEA7E3-0E23-964C-8FE3-5B344952EAFD}" type="slidenum">
              <a:rPr lang="nn-NO" smtClean="0"/>
              <a:pPr/>
              <a:t>1</a:t>
            </a:fld>
            <a:endParaRPr lang="nn-NO" dirty="0"/>
          </a:p>
        </p:txBody>
      </p:sp>
    </p:spTree>
    <p:extLst>
      <p:ext uri="{BB962C8B-B14F-4D97-AF65-F5344CB8AC3E}">
        <p14:creationId xmlns:p14="http://schemas.microsoft.com/office/powerpoint/2010/main" val="649078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Beware of anyone or any </a:t>
            </a:r>
            <a:r>
              <a:rPr lang="en-GB"/>
              <a:t>article which is CERTAIN…</a:t>
            </a:r>
          </a:p>
        </p:txBody>
      </p:sp>
      <p:sp>
        <p:nvSpPr>
          <p:cNvPr id="4" name="Footer Placeholder 3"/>
          <p:cNvSpPr>
            <a:spLocks noGrp="1"/>
          </p:cNvSpPr>
          <p:nvPr>
            <p:ph type="ftr" sz="quarter" idx="10"/>
          </p:nvPr>
        </p:nvSpPr>
        <p:spPr/>
        <p:txBody>
          <a:bodyPr/>
          <a:lstStyle/>
          <a:p>
            <a:endParaRPr lang="nn-NO" dirty="0"/>
          </a:p>
        </p:txBody>
      </p:sp>
      <p:sp>
        <p:nvSpPr>
          <p:cNvPr id="5" name="Slide Number Placeholder 4"/>
          <p:cNvSpPr>
            <a:spLocks noGrp="1"/>
          </p:cNvSpPr>
          <p:nvPr>
            <p:ph type="sldNum" sz="quarter" idx="11"/>
          </p:nvPr>
        </p:nvSpPr>
        <p:spPr/>
        <p:txBody>
          <a:bodyPr/>
          <a:lstStyle/>
          <a:p>
            <a:fld id="{A1CEA7E3-0E23-964C-8FE3-5B344952EAFD}" type="slidenum">
              <a:rPr lang="nn-NO" smtClean="0"/>
              <a:pPr/>
              <a:t>29</a:t>
            </a:fld>
            <a:endParaRPr lang="nn-NO" dirty="0"/>
          </a:p>
        </p:txBody>
      </p:sp>
    </p:spTree>
    <p:extLst>
      <p:ext uri="{BB962C8B-B14F-4D97-AF65-F5344CB8AC3E}">
        <p14:creationId xmlns:p14="http://schemas.microsoft.com/office/powerpoint/2010/main" val="1333132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nn-NO" dirty="0"/>
          </a:p>
        </p:txBody>
      </p:sp>
      <p:sp>
        <p:nvSpPr>
          <p:cNvPr id="5" name="Slide Number Placeholder 4"/>
          <p:cNvSpPr>
            <a:spLocks noGrp="1"/>
          </p:cNvSpPr>
          <p:nvPr>
            <p:ph type="sldNum" sz="quarter" idx="11"/>
          </p:nvPr>
        </p:nvSpPr>
        <p:spPr/>
        <p:txBody>
          <a:bodyPr/>
          <a:lstStyle/>
          <a:p>
            <a:fld id="{A1CEA7E3-0E23-964C-8FE3-5B344952EAFD}" type="slidenum">
              <a:rPr lang="nn-NO" smtClean="0"/>
              <a:pPr/>
              <a:t>2</a:t>
            </a:fld>
            <a:endParaRPr lang="nn-NO" dirty="0"/>
          </a:p>
        </p:txBody>
      </p:sp>
    </p:spTree>
    <p:extLst>
      <p:ext uri="{BB962C8B-B14F-4D97-AF65-F5344CB8AC3E}">
        <p14:creationId xmlns:p14="http://schemas.microsoft.com/office/powerpoint/2010/main" val="169581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If you are going to look up a fact using established media then perhaps Wiki is better than Google. It’s a place where evidence is checked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Google videos search  - Documentaries made with stirring music? Unilateral one sided documentary representations.   Story telling – trying to provide explanations for everything…</a:t>
            </a:r>
          </a:p>
          <a:p>
            <a:endParaRPr lang="en-GB" dirty="0"/>
          </a:p>
          <a:p>
            <a:endParaRPr lang="en-GB" dirty="0"/>
          </a:p>
          <a:p>
            <a:r>
              <a:rPr lang="en-GB" dirty="0"/>
              <a:t>1980’s – what would you have done?  Check using </a:t>
            </a:r>
            <a:r>
              <a:rPr lang="en-GB" dirty="0" err="1"/>
              <a:t>Encyc</a:t>
            </a:r>
            <a:r>
              <a:rPr lang="en-GB" dirty="0"/>
              <a:t>? Newspapers? Friends? </a:t>
            </a:r>
          </a:p>
          <a:p>
            <a:endParaRPr lang="en-GB" dirty="0"/>
          </a:p>
        </p:txBody>
      </p:sp>
      <p:sp>
        <p:nvSpPr>
          <p:cNvPr id="4" name="Footer Placeholder 3"/>
          <p:cNvSpPr>
            <a:spLocks noGrp="1"/>
          </p:cNvSpPr>
          <p:nvPr>
            <p:ph type="ftr" sz="quarter" idx="10"/>
          </p:nvPr>
        </p:nvSpPr>
        <p:spPr/>
        <p:txBody>
          <a:bodyPr/>
          <a:lstStyle/>
          <a:p>
            <a:endParaRPr lang="nn-NO" dirty="0"/>
          </a:p>
        </p:txBody>
      </p:sp>
      <p:sp>
        <p:nvSpPr>
          <p:cNvPr id="5" name="Slide Number Placeholder 4"/>
          <p:cNvSpPr>
            <a:spLocks noGrp="1"/>
          </p:cNvSpPr>
          <p:nvPr>
            <p:ph type="sldNum" sz="quarter" idx="11"/>
          </p:nvPr>
        </p:nvSpPr>
        <p:spPr/>
        <p:txBody>
          <a:bodyPr/>
          <a:lstStyle/>
          <a:p>
            <a:fld id="{A1CEA7E3-0E23-964C-8FE3-5B344952EAFD}" type="slidenum">
              <a:rPr lang="nn-NO" smtClean="0"/>
              <a:pPr/>
              <a:t>4</a:t>
            </a:fld>
            <a:endParaRPr lang="nn-NO" dirty="0"/>
          </a:p>
        </p:txBody>
      </p:sp>
    </p:spTree>
    <p:extLst>
      <p:ext uri="{BB962C8B-B14F-4D97-AF65-F5344CB8AC3E}">
        <p14:creationId xmlns:p14="http://schemas.microsoft.com/office/powerpoint/2010/main" val="2853599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Availability bias</a:t>
            </a:r>
          </a:p>
        </p:txBody>
      </p:sp>
      <p:sp>
        <p:nvSpPr>
          <p:cNvPr id="4" name="Footer Placeholder 3"/>
          <p:cNvSpPr>
            <a:spLocks noGrp="1"/>
          </p:cNvSpPr>
          <p:nvPr>
            <p:ph type="ftr" sz="quarter" idx="10"/>
          </p:nvPr>
        </p:nvSpPr>
        <p:spPr/>
        <p:txBody>
          <a:bodyPr/>
          <a:lstStyle/>
          <a:p>
            <a:endParaRPr lang="nn-NO" dirty="0"/>
          </a:p>
        </p:txBody>
      </p:sp>
      <p:sp>
        <p:nvSpPr>
          <p:cNvPr id="5" name="Slide Number Placeholder 4"/>
          <p:cNvSpPr>
            <a:spLocks noGrp="1"/>
          </p:cNvSpPr>
          <p:nvPr>
            <p:ph type="sldNum" sz="quarter" idx="11"/>
          </p:nvPr>
        </p:nvSpPr>
        <p:spPr/>
        <p:txBody>
          <a:bodyPr/>
          <a:lstStyle/>
          <a:p>
            <a:fld id="{A1CEA7E3-0E23-964C-8FE3-5B344952EAFD}" type="slidenum">
              <a:rPr lang="nn-NO" smtClean="0"/>
              <a:pPr/>
              <a:t>8</a:t>
            </a:fld>
            <a:endParaRPr lang="nn-NO" dirty="0"/>
          </a:p>
        </p:txBody>
      </p:sp>
    </p:spTree>
    <p:extLst>
      <p:ext uri="{BB962C8B-B14F-4D97-AF65-F5344CB8AC3E}">
        <p14:creationId xmlns:p14="http://schemas.microsoft.com/office/powerpoint/2010/main" val="1977290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Problem of story telling – cohesion – Paul </a:t>
            </a:r>
            <a:r>
              <a:rPr lang="en-GB" dirty="0" err="1"/>
              <a:t>Slovic</a:t>
            </a:r>
            <a:endParaRPr lang="en-GB" dirty="0"/>
          </a:p>
          <a:p>
            <a:endParaRPr lang="en-GB" dirty="0"/>
          </a:p>
        </p:txBody>
      </p:sp>
      <p:sp>
        <p:nvSpPr>
          <p:cNvPr id="4" name="Footer Placeholder 3"/>
          <p:cNvSpPr>
            <a:spLocks noGrp="1"/>
          </p:cNvSpPr>
          <p:nvPr>
            <p:ph type="ftr" sz="quarter" idx="10"/>
          </p:nvPr>
        </p:nvSpPr>
        <p:spPr/>
        <p:txBody>
          <a:bodyPr/>
          <a:lstStyle/>
          <a:p>
            <a:endParaRPr lang="nn-NO" dirty="0"/>
          </a:p>
        </p:txBody>
      </p:sp>
      <p:sp>
        <p:nvSpPr>
          <p:cNvPr id="5" name="Slide Number Placeholder 4"/>
          <p:cNvSpPr>
            <a:spLocks noGrp="1"/>
          </p:cNvSpPr>
          <p:nvPr>
            <p:ph type="sldNum" sz="quarter" idx="11"/>
          </p:nvPr>
        </p:nvSpPr>
        <p:spPr/>
        <p:txBody>
          <a:bodyPr/>
          <a:lstStyle/>
          <a:p>
            <a:fld id="{A1CEA7E3-0E23-964C-8FE3-5B344952EAFD}" type="slidenum">
              <a:rPr lang="nn-NO" smtClean="0"/>
              <a:pPr/>
              <a:t>12</a:t>
            </a:fld>
            <a:endParaRPr lang="nn-NO" dirty="0"/>
          </a:p>
        </p:txBody>
      </p:sp>
    </p:spTree>
    <p:extLst>
      <p:ext uri="{BB962C8B-B14F-4D97-AF65-F5344CB8AC3E}">
        <p14:creationId xmlns:p14="http://schemas.microsoft.com/office/powerpoint/2010/main" val="197395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rgbClr val="333333"/>
                </a:solidFill>
                <a:latin typeface="Times New Roman" panose="02020603050405020304" pitchFamily="18" charset="0"/>
              </a:rPr>
              <a:t>skeleton in the cupboard of philosophy. (Russell?)</a:t>
            </a:r>
            <a:endParaRPr lang="en-GB" dirty="0"/>
          </a:p>
          <a:p>
            <a:endParaRPr lang="en-GB" dirty="0"/>
          </a:p>
        </p:txBody>
      </p:sp>
      <p:sp>
        <p:nvSpPr>
          <p:cNvPr id="4" name="Footer Placeholder 3"/>
          <p:cNvSpPr>
            <a:spLocks noGrp="1"/>
          </p:cNvSpPr>
          <p:nvPr>
            <p:ph type="ftr" sz="quarter" idx="10"/>
          </p:nvPr>
        </p:nvSpPr>
        <p:spPr/>
        <p:txBody>
          <a:bodyPr/>
          <a:lstStyle/>
          <a:p>
            <a:endParaRPr lang="nn-NO" dirty="0"/>
          </a:p>
        </p:txBody>
      </p:sp>
      <p:sp>
        <p:nvSpPr>
          <p:cNvPr id="5" name="Slide Number Placeholder 4"/>
          <p:cNvSpPr>
            <a:spLocks noGrp="1"/>
          </p:cNvSpPr>
          <p:nvPr>
            <p:ph type="sldNum" sz="quarter" idx="11"/>
          </p:nvPr>
        </p:nvSpPr>
        <p:spPr/>
        <p:txBody>
          <a:bodyPr/>
          <a:lstStyle/>
          <a:p>
            <a:fld id="{A1CEA7E3-0E23-964C-8FE3-5B344952EAFD}" type="slidenum">
              <a:rPr lang="nn-NO" smtClean="0"/>
              <a:pPr/>
              <a:t>13</a:t>
            </a:fld>
            <a:endParaRPr lang="nn-NO" dirty="0"/>
          </a:p>
        </p:txBody>
      </p:sp>
    </p:spTree>
    <p:extLst>
      <p:ext uri="{BB962C8B-B14F-4D97-AF65-F5344CB8AC3E}">
        <p14:creationId xmlns:p14="http://schemas.microsoft.com/office/powerpoint/2010/main" val="4231319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 Internet news is dominated by a few sites.  And strong political view people go to opposition sites … to get angry… </a:t>
            </a:r>
          </a:p>
        </p:txBody>
      </p:sp>
      <p:sp>
        <p:nvSpPr>
          <p:cNvPr id="4" name="Footer Placeholder 3"/>
          <p:cNvSpPr>
            <a:spLocks noGrp="1"/>
          </p:cNvSpPr>
          <p:nvPr>
            <p:ph type="ftr" sz="quarter" idx="10"/>
          </p:nvPr>
        </p:nvSpPr>
        <p:spPr/>
        <p:txBody>
          <a:bodyPr/>
          <a:lstStyle/>
          <a:p>
            <a:endParaRPr lang="nn-NO" dirty="0"/>
          </a:p>
        </p:txBody>
      </p:sp>
      <p:sp>
        <p:nvSpPr>
          <p:cNvPr id="5" name="Slide Number Placeholder 4"/>
          <p:cNvSpPr>
            <a:spLocks noGrp="1"/>
          </p:cNvSpPr>
          <p:nvPr>
            <p:ph type="sldNum" sz="quarter" idx="11"/>
          </p:nvPr>
        </p:nvSpPr>
        <p:spPr/>
        <p:txBody>
          <a:bodyPr/>
          <a:lstStyle/>
          <a:p>
            <a:fld id="{A1CEA7E3-0E23-964C-8FE3-5B344952EAFD}" type="slidenum">
              <a:rPr lang="nn-NO" smtClean="0"/>
              <a:pPr/>
              <a:t>15</a:t>
            </a:fld>
            <a:endParaRPr lang="nn-NO" dirty="0"/>
          </a:p>
        </p:txBody>
      </p:sp>
    </p:spTree>
    <p:extLst>
      <p:ext uri="{BB962C8B-B14F-4D97-AF65-F5344CB8AC3E}">
        <p14:creationId xmlns:p14="http://schemas.microsoft.com/office/powerpoint/2010/main" val="346469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Framing of data and evidence (Surgeons example in </a:t>
            </a:r>
            <a:r>
              <a:rPr lang="en-US" dirty="0" err="1"/>
              <a:t>Kahnemann</a:t>
            </a:r>
            <a:r>
              <a:rPr lang="en-US" dirty="0"/>
              <a:t>.  Chances of survival vs mortality.  Truth hasn’t changed but the decision did).  MPG vs Gallons per mile : 12 – 10 vs 40 – 30 mpg for 10,000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fontAlgn="base"/>
            <a:r>
              <a:rPr lang="en-GB" sz="1200" b="0" i="0" kern="1200" dirty="0" err="1">
                <a:solidFill>
                  <a:schemeClr val="tx1"/>
                </a:solidFill>
                <a:effectLst/>
                <a:latin typeface="+mn-lt"/>
                <a:ea typeface="+mn-ea"/>
                <a:cs typeface="+mn-cs"/>
              </a:rPr>
              <a:t>hysician</a:t>
            </a:r>
            <a:r>
              <a:rPr lang="en-GB" sz="1200" b="0" i="0" kern="1200" dirty="0">
                <a:solidFill>
                  <a:schemeClr val="tx1"/>
                </a:solidFill>
                <a:effectLst/>
                <a:latin typeface="+mn-lt"/>
                <a:ea typeface="+mn-ea"/>
                <a:cs typeface="+mn-cs"/>
              </a:rPr>
              <a:t> participants were given statistics about the outcomes of two treatments for lung cancer: surgery and radiation. The five-year survival rates clearly </a:t>
            </a:r>
            <a:r>
              <a:rPr lang="en-GB" sz="1200" b="0" i="0" kern="1200" dirty="0" err="1">
                <a:solidFill>
                  <a:schemeClr val="tx1"/>
                </a:solidFill>
                <a:effectLst/>
                <a:latin typeface="+mn-lt"/>
                <a:ea typeface="+mn-ea"/>
                <a:cs typeface="+mn-cs"/>
              </a:rPr>
              <a:t>favor</a:t>
            </a:r>
            <a:r>
              <a:rPr lang="en-GB" sz="1200" b="0" i="0" kern="1200" dirty="0">
                <a:solidFill>
                  <a:schemeClr val="tx1"/>
                </a:solidFill>
                <a:effectLst/>
                <a:latin typeface="+mn-lt"/>
                <a:ea typeface="+mn-ea"/>
                <a:cs typeface="+mn-cs"/>
              </a:rPr>
              <a:t> surgery, but in the short term surgery is riskier than radiation. Half the participants read statistics about survival rates, the others received the same information in terms of mortality rates. The two descriptions of the short-term outcomes of surgery were:</a:t>
            </a:r>
          </a:p>
          <a:p>
            <a:pPr fontAlgn="base"/>
            <a:r>
              <a:rPr lang="en-GB" sz="1200" b="0" i="0" kern="1200" dirty="0">
                <a:solidFill>
                  <a:schemeClr val="tx1"/>
                </a:solidFill>
                <a:effectLst/>
                <a:latin typeface="+mn-lt"/>
                <a:ea typeface="+mn-ea"/>
                <a:cs typeface="+mn-cs"/>
              </a:rPr>
              <a:t>The one-month survival rate is 90%.</a:t>
            </a:r>
          </a:p>
          <a:p>
            <a:pPr fontAlgn="base"/>
            <a:r>
              <a:rPr lang="en-GB" sz="1200" b="0" i="0" kern="1200" dirty="0">
                <a:solidFill>
                  <a:schemeClr val="tx1"/>
                </a:solidFill>
                <a:effectLst/>
                <a:latin typeface="+mn-lt"/>
                <a:ea typeface="+mn-ea"/>
                <a:cs typeface="+mn-cs"/>
              </a:rPr>
              <a:t>There is 10% mortality in the first month.</a:t>
            </a:r>
          </a:p>
          <a:p>
            <a:pPr fontAlgn="base"/>
            <a:r>
              <a:rPr lang="en-GB" sz="1200" b="0" i="0" kern="1200" dirty="0">
                <a:solidFill>
                  <a:schemeClr val="tx1"/>
                </a:solidFill>
                <a:effectLst/>
                <a:latin typeface="+mn-lt"/>
                <a:ea typeface="+mn-ea"/>
                <a:cs typeface="+mn-cs"/>
              </a:rPr>
              <a:t>You already know the results: surgery was much more popular in the former frame - 84% of physicians chose it, than in the latter - where 50% </a:t>
            </a:r>
            <a:r>
              <a:rPr lang="en-GB" sz="1200" b="0" i="0" kern="1200" dirty="0" err="1">
                <a:solidFill>
                  <a:schemeClr val="tx1"/>
                </a:solidFill>
                <a:effectLst/>
                <a:latin typeface="+mn-lt"/>
                <a:ea typeface="+mn-ea"/>
                <a:cs typeface="+mn-cs"/>
              </a:rPr>
              <a:t>favored</a:t>
            </a:r>
            <a:r>
              <a:rPr lang="en-GB" sz="1200" b="0" i="0" kern="1200" dirty="0">
                <a:solidFill>
                  <a:schemeClr val="tx1"/>
                </a:solidFill>
                <a:effectLst/>
                <a:latin typeface="+mn-lt"/>
                <a:ea typeface="+mn-ea"/>
                <a:cs typeface="+mn-cs"/>
              </a:rPr>
              <a:t> radiation. The logical equivalence of the two descriptions is transparent, and a reality-bound decision maker would make the same choice regardless of which version she saw: mortality is bad, survival is good, and 90% survival sounds encouraging whereas 10% mortality is frightening.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Footer Placeholder 3"/>
          <p:cNvSpPr>
            <a:spLocks noGrp="1"/>
          </p:cNvSpPr>
          <p:nvPr>
            <p:ph type="ftr" sz="quarter" idx="10"/>
          </p:nvPr>
        </p:nvSpPr>
        <p:spPr/>
        <p:txBody>
          <a:bodyPr/>
          <a:lstStyle/>
          <a:p>
            <a:endParaRPr lang="nn-NO" dirty="0"/>
          </a:p>
        </p:txBody>
      </p:sp>
      <p:sp>
        <p:nvSpPr>
          <p:cNvPr id="5" name="Slide Number Placeholder 4"/>
          <p:cNvSpPr>
            <a:spLocks noGrp="1"/>
          </p:cNvSpPr>
          <p:nvPr>
            <p:ph type="sldNum" sz="quarter" idx="11"/>
          </p:nvPr>
        </p:nvSpPr>
        <p:spPr/>
        <p:txBody>
          <a:bodyPr/>
          <a:lstStyle/>
          <a:p>
            <a:fld id="{A1CEA7E3-0E23-964C-8FE3-5B344952EAFD}" type="slidenum">
              <a:rPr lang="nn-NO" smtClean="0"/>
              <a:pPr/>
              <a:t>17</a:t>
            </a:fld>
            <a:endParaRPr lang="nn-NO" dirty="0"/>
          </a:p>
        </p:txBody>
      </p:sp>
    </p:spTree>
    <p:extLst>
      <p:ext uri="{BB962C8B-B14F-4D97-AF65-F5344CB8AC3E}">
        <p14:creationId xmlns:p14="http://schemas.microsoft.com/office/powerpoint/2010/main" val="3361248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a:t>
            </a:r>
          </a:p>
        </p:txBody>
      </p:sp>
      <p:sp>
        <p:nvSpPr>
          <p:cNvPr id="4" name="Footer Placeholder 3"/>
          <p:cNvSpPr>
            <a:spLocks noGrp="1"/>
          </p:cNvSpPr>
          <p:nvPr>
            <p:ph type="ftr" sz="quarter" idx="10"/>
          </p:nvPr>
        </p:nvSpPr>
        <p:spPr/>
        <p:txBody>
          <a:bodyPr/>
          <a:lstStyle/>
          <a:p>
            <a:endParaRPr lang="nn-NO" dirty="0"/>
          </a:p>
        </p:txBody>
      </p:sp>
      <p:sp>
        <p:nvSpPr>
          <p:cNvPr id="5" name="Slide Number Placeholder 4"/>
          <p:cNvSpPr>
            <a:spLocks noGrp="1"/>
          </p:cNvSpPr>
          <p:nvPr>
            <p:ph type="sldNum" sz="quarter" idx="11"/>
          </p:nvPr>
        </p:nvSpPr>
        <p:spPr/>
        <p:txBody>
          <a:bodyPr/>
          <a:lstStyle/>
          <a:p>
            <a:fld id="{A1CEA7E3-0E23-964C-8FE3-5B344952EAFD}" type="slidenum">
              <a:rPr lang="nn-NO" smtClean="0"/>
              <a:pPr/>
              <a:t>18</a:t>
            </a:fld>
            <a:endParaRPr lang="nn-NO" dirty="0"/>
          </a:p>
        </p:txBody>
      </p:sp>
    </p:spTree>
    <p:extLst>
      <p:ext uri="{BB962C8B-B14F-4D97-AF65-F5344CB8AC3E}">
        <p14:creationId xmlns:p14="http://schemas.microsoft.com/office/powerpoint/2010/main" val="1060593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8" name="Picture 2" descr="C:\Users\motif.alex-PC\Desktop\paytech_option_three.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138"/>
          </a:xfrm>
          <a:prstGeom prst="rect">
            <a:avLst/>
          </a:prstGeom>
          <a:noFill/>
          <a:extLst>
            <a:ext uri="{909E8E84-426E-40DD-AFC4-6F175D3DCCD1}">
              <a14:hiddenFill xmlns:a14="http://schemas.microsoft.com/office/drawing/2010/main">
                <a:solidFill>
                  <a:srgbClr val="FFFFFF"/>
                </a:solidFill>
              </a14:hiddenFill>
            </a:ext>
          </a:extLst>
        </p:spPr>
      </p:pic>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defRPr sz="825" b="1" i="0">
                <a:solidFill>
                  <a:srgbClr val="AEC536"/>
                </a:solidFill>
                <a:latin typeface="Calibri"/>
                <a:cs typeface="Calibri"/>
              </a:defRPr>
            </a:lvl1pPr>
          </a:lstStyle>
          <a:p>
            <a:endParaRPr lang="en-GB" dirty="0"/>
          </a:p>
        </p:txBody>
      </p:sp>
      <p:sp>
        <p:nvSpPr>
          <p:cNvPr id="5" name="Holder 5"/>
          <p:cNvSpPr>
            <a:spLocks noGrp="1"/>
          </p:cNvSpPr>
          <p:nvPr>
            <p:ph type="dt" sz="half" idx="6"/>
          </p:nvPr>
        </p:nvSpPr>
        <p:spPr/>
        <p:txBody>
          <a:bodyPr lIns="0" tIns="0" rIns="0" bIns="0"/>
          <a:lstStyle>
            <a:lvl1pPr>
              <a:defRPr sz="1275" b="1" i="0">
                <a:solidFill>
                  <a:schemeClr val="bg1"/>
                </a:solidFill>
                <a:latin typeface="Calibri"/>
                <a:cs typeface="Calibri"/>
              </a:defRPr>
            </a:lvl1pPr>
          </a:lstStyle>
          <a:p>
            <a:endParaRPr lang="en-GB" dirty="0"/>
          </a:p>
        </p:txBody>
      </p:sp>
      <p:sp>
        <p:nvSpPr>
          <p:cNvPr id="6" name="Holder 6"/>
          <p:cNvSpPr>
            <a:spLocks noGrp="1"/>
          </p:cNvSpPr>
          <p:nvPr>
            <p:ph type="sldNum" sz="quarter" idx="7"/>
          </p:nvPr>
        </p:nvSpPr>
        <p:spPr/>
        <p:txBody>
          <a:bodyPr lIns="0" tIns="0" rIns="0" bIns="0"/>
          <a:lstStyle>
            <a:lvl1pPr>
              <a:defRPr sz="825" b="1" i="0">
                <a:solidFill>
                  <a:schemeClr val="bg1"/>
                </a:solidFill>
                <a:latin typeface="Calibri"/>
                <a:cs typeface="Calibri"/>
              </a:defRPr>
            </a:lvl1pPr>
          </a:lstStyle>
          <a:p>
            <a:fld id="{140EF47A-A337-CD46-9B7F-A29BA49CD043}" type="slidenum">
              <a:rPr lang="en-GB" smtClean="0"/>
              <a:pPr/>
              <a:t>‹#›</a:t>
            </a:fld>
            <a:endParaRPr lang="en-GB" dirty="0"/>
          </a:p>
        </p:txBody>
      </p:sp>
      <p:pic>
        <p:nvPicPr>
          <p:cNvPr id="7" name="Picture 2" descr="Y:\CURRENT\PAYTECH\PAY9504 - PAYTECH POWERPOINT TEMPLATE\CREATIVE\STAGE 1\PAY9504 - PAYTECH POWERPOINT TEMPLATE DESIGNS 01\PAY9504 - PAYTECH POWERPOINT TEMPLATE DESIGNS 01\logo with straplin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298" y="381000"/>
            <a:ext cx="4746682" cy="712002"/>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7"/>
          <p:cNvSpPr/>
          <p:nvPr/>
        </p:nvSpPr>
        <p:spPr>
          <a:xfrm>
            <a:off x="0" y="6317998"/>
            <a:ext cx="9144000" cy="540385"/>
          </a:xfrm>
          <a:custGeom>
            <a:avLst/>
            <a:gdLst/>
            <a:ahLst/>
            <a:cxnLst/>
            <a:rect l="l" t="t" r="r" b="b"/>
            <a:pathLst>
              <a:path w="9144000" h="540384">
                <a:moveTo>
                  <a:pt x="0" y="540003"/>
                </a:moveTo>
                <a:lnTo>
                  <a:pt x="9144000" y="540003"/>
                </a:lnTo>
                <a:lnTo>
                  <a:pt x="9144000" y="0"/>
                </a:lnTo>
                <a:lnTo>
                  <a:pt x="0" y="0"/>
                </a:lnTo>
                <a:lnTo>
                  <a:pt x="0" y="540003"/>
                </a:lnTo>
                <a:close/>
              </a:path>
            </a:pathLst>
          </a:custGeom>
          <a:solidFill>
            <a:srgbClr val="000000"/>
          </a:solidFill>
        </p:spPr>
        <p:txBody>
          <a:bodyPr wrap="square" lIns="0" tIns="0" rIns="0" bIns="0" rtlCol="0"/>
          <a:lstStyle/>
          <a:p>
            <a:endParaRPr sz="1350"/>
          </a:p>
        </p:txBody>
      </p:sp>
      <p:sp>
        <p:nvSpPr>
          <p:cNvPr id="11" name="object 25"/>
          <p:cNvSpPr txBox="1">
            <a:spLocks/>
          </p:cNvSpPr>
          <p:nvPr/>
        </p:nvSpPr>
        <p:spPr>
          <a:xfrm>
            <a:off x="1356106" y="6453599"/>
            <a:ext cx="2585720" cy="166712"/>
          </a:xfrm>
          <a:prstGeom prst="rect">
            <a:avLst/>
          </a:prstGeom>
        </p:spPr>
        <p:txBody>
          <a:bodyPr vert="horz" wrap="square" lIns="0" tIns="0" rIns="0" bIns="0" rtlCol="0">
            <a:spAutoFit/>
          </a:bodyPr>
          <a:lstStyle>
            <a:defPPr>
              <a:defRPr lang="en-US"/>
            </a:defPPr>
            <a:lvl1pPr marL="0" algn="l" defTabSz="914400" rtl="0" eaLnBrk="1" latinLnBrk="0" hangingPunct="1">
              <a:defRPr sz="1700" b="1"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1286"/>
              </a:lnSpc>
            </a:pPr>
            <a:r>
              <a:rPr lang="en-US" sz="1275" b="0" dirty="0">
                <a:solidFill>
                  <a:srgbClr val="AEC536"/>
                </a:solidFill>
              </a:rPr>
              <a:t>WE’RE </a:t>
            </a:r>
            <a:r>
              <a:rPr lang="en-US" sz="1275" b="0" spc="-4" dirty="0">
                <a:solidFill>
                  <a:srgbClr val="AEC536"/>
                </a:solidFill>
              </a:rPr>
              <a:t>All </a:t>
            </a:r>
            <a:r>
              <a:rPr lang="en-US" sz="1275" b="0" dirty="0"/>
              <a:t>ABOUT</a:t>
            </a:r>
            <a:r>
              <a:rPr lang="en-US" sz="1275" b="0" spc="-71" dirty="0"/>
              <a:t> </a:t>
            </a:r>
            <a:r>
              <a:rPr lang="en-US" sz="1275" b="0" spc="-26" dirty="0"/>
              <a:t>PAYMENTS</a:t>
            </a:r>
          </a:p>
        </p:txBody>
      </p:sp>
      <p:pic>
        <p:nvPicPr>
          <p:cNvPr id="12" name="Picture 11" descr="Y:\CURRENT\PAYTECH\PAY9504 - PAYTECH POWERPOINT TEMPLATE\CREATIVE\STAGE 1\PAY9504 - PAYTECH POWERPOINT TEMPLATE DESIGNS 01\PAY9504 - PAYTECH POWERPOINT TEMPLATE DESIGNS 01\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783" y="6477000"/>
            <a:ext cx="736618" cy="145022"/>
          </a:xfrm>
          <a:prstGeom prst="rect">
            <a:avLst/>
          </a:prstGeom>
          <a:noFill/>
          <a:extLst>
            <a:ext uri="{909E8E84-426E-40DD-AFC4-6F175D3DCCD1}">
              <a14:hiddenFill xmlns:a14="http://schemas.microsoft.com/office/drawing/2010/main">
                <a:solidFill>
                  <a:srgbClr val="FFFFFF"/>
                </a:solidFill>
              </a14:hiddenFill>
            </a:ext>
          </a:extLst>
        </p:spPr>
      </p:pic>
      <p:sp>
        <p:nvSpPr>
          <p:cNvPr id="14" name="Holder 6"/>
          <p:cNvSpPr txBox="1">
            <a:spLocks/>
          </p:cNvSpPr>
          <p:nvPr/>
        </p:nvSpPr>
        <p:spPr>
          <a:xfrm>
            <a:off x="8192702" y="6477001"/>
            <a:ext cx="445770" cy="115416"/>
          </a:xfrm>
          <a:prstGeom prst="rect">
            <a:avLst/>
          </a:prstGeom>
        </p:spPr>
        <p:txBody>
          <a:bodyPr wrap="square" lIns="0" tIns="0" rIns="0" bIns="0">
            <a:spAutoFit/>
          </a:bodyPr>
          <a:lstStyle>
            <a:defPPr>
              <a:defRPr lang="en-US"/>
            </a:defPPr>
            <a:lvl1pPr marL="0" algn="l" defTabSz="914400" rtl="0" eaLnBrk="1" latinLnBrk="0" hangingPunct="1">
              <a:defRPr sz="1100" b="1"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59"/>
              </a:lnSpc>
            </a:pPr>
            <a:r>
              <a:rPr lang="en-US" sz="825" spc="-19"/>
              <a:t>PAGE</a:t>
            </a:r>
            <a:r>
              <a:rPr lang="en-US" sz="825" spc="-71"/>
              <a:t> </a:t>
            </a:r>
            <a:fld id="{81D60167-4931-47E6-BA6A-407CBD079E47}" type="slidenum">
              <a:rPr lang="en-US" sz="825" smtClean="0"/>
              <a:pPr marL="9525">
                <a:lnSpc>
                  <a:spcPts val="859"/>
                </a:lnSpc>
              </a:pPr>
              <a:t>‹#›</a:t>
            </a:fld>
            <a:endParaRPr lang="en-US" sz="825" dirty="0"/>
          </a:p>
        </p:txBody>
      </p:sp>
      <p:sp>
        <p:nvSpPr>
          <p:cNvPr id="15" name="Holder 3">
            <a:extLst>
              <a:ext uri="{FF2B5EF4-FFF2-40B4-BE49-F238E27FC236}">
                <a16:creationId xmlns:a16="http://schemas.microsoft.com/office/drawing/2014/main" id="{5C602A0D-94AD-2A47-BAF8-47C421FE0A8B}"/>
              </a:ext>
            </a:extLst>
          </p:cNvPr>
          <p:cNvSpPr txBox="1">
            <a:spLocks/>
          </p:cNvSpPr>
          <p:nvPr userDrawn="1"/>
        </p:nvSpPr>
        <p:spPr>
          <a:xfrm>
            <a:off x="7019286" y="6467139"/>
            <a:ext cx="815340" cy="165100"/>
          </a:xfrm>
          <a:prstGeom prst="rect">
            <a:avLst/>
          </a:prstGeom>
        </p:spPr>
        <p:txBody>
          <a:bodyPr lIns="0" tIns="0" rIns="0" bIns="0"/>
          <a:lstStyle>
            <a:defPPr>
              <a:defRPr lang="en-US"/>
            </a:defPPr>
            <a:lvl1pPr marL="0" algn="l" defTabSz="914400" rtl="0" eaLnBrk="1" latinLnBrk="0" hangingPunct="1">
              <a:defRPr sz="1100" b="1" i="0" kern="1200">
                <a:solidFill>
                  <a:srgbClr val="AEC536"/>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59"/>
              </a:lnSpc>
            </a:pPr>
            <a:r>
              <a:rPr lang="en-US" sz="825" dirty="0"/>
              <a:t>2018</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276999"/>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r>
              <a:rPr lang="en-US"/>
              <a:t>Click to edit Master subtitle style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7305" y="417301"/>
            <a:ext cx="8089391" cy="488950"/>
          </a:xfrm>
          <a:prstGeom prst="rect">
            <a:avLst/>
          </a:prstGeom>
        </p:spPr>
        <p:txBody>
          <a:bodyPr lIns="0" tIns="0" rIns="0" bIns="0"/>
          <a:lstStyle>
            <a:lvl1pPr>
              <a:defRPr sz="2250" b="1" i="0">
                <a:solidFill>
                  <a:srgbClr val="AFC536">
                    <a:alpha val="98824"/>
                  </a:srgbClr>
                </a:solidFill>
                <a:latin typeface="Calibri"/>
                <a:cs typeface="Calibri"/>
              </a:defRPr>
            </a:lvl1pPr>
          </a:lstStyle>
          <a:p>
            <a:r>
              <a:rPr lang="en-US"/>
              <a:t>Click to edit Master title style</a:t>
            </a:r>
            <a:endParaRPr dirty="0"/>
          </a:p>
        </p:txBody>
      </p:sp>
      <p:sp>
        <p:nvSpPr>
          <p:cNvPr id="3" name="Holder 3"/>
          <p:cNvSpPr>
            <a:spLocks noGrp="1"/>
          </p:cNvSpPr>
          <p:nvPr>
            <p:ph sz="half" idx="2"/>
          </p:nvPr>
        </p:nvSpPr>
        <p:spPr>
          <a:xfrm>
            <a:off x="692405" y="1266937"/>
            <a:ext cx="3589654" cy="242374"/>
          </a:xfrm>
          <a:prstGeom prst="rect">
            <a:avLst/>
          </a:prstGeom>
        </p:spPr>
        <p:txBody>
          <a:bodyPr wrap="square" lIns="0" tIns="0" rIns="0" bIns="0">
            <a:spAutoFit/>
          </a:bodyPr>
          <a:lstStyle>
            <a:lvl1pPr>
              <a:defRPr sz="1575" b="1" i="0">
                <a:solidFill>
                  <a:srgbClr val="666666"/>
                </a:solidFill>
                <a:latin typeface="Calibri"/>
                <a:cs typeface="Calibri"/>
              </a:defRPr>
            </a:lvl1pPr>
          </a:lstStyle>
          <a:p>
            <a:pPr lvl="0"/>
            <a:r>
              <a:rPr lang="en-US"/>
              <a:t>Click to edit Master text styles</a:t>
            </a:r>
          </a:p>
        </p:txBody>
      </p:sp>
      <p:sp>
        <p:nvSpPr>
          <p:cNvPr id="4" name="Holder 4"/>
          <p:cNvSpPr>
            <a:spLocks noGrp="1"/>
          </p:cNvSpPr>
          <p:nvPr>
            <p:ph sz="half" idx="3"/>
          </p:nvPr>
        </p:nvSpPr>
        <p:spPr>
          <a:xfrm>
            <a:off x="4962531" y="1266937"/>
            <a:ext cx="3557904" cy="242374"/>
          </a:xfrm>
          <a:prstGeom prst="rect">
            <a:avLst/>
          </a:prstGeom>
        </p:spPr>
        <p:txBody>
          <a:bodyPr wrap="square" lIns="0" tIns="0" rIns="0" bIns="0">
            <a:spAutoFit/>
          </a:bodyPr>
          <a:lstStyle>
            <a:lvl1pPr>
              <a:defRPr sz="1575" b="1" i="0">
                <a:solidFill>
                  <a:schemeClr val="tx1"/>
                </a:solidFill>
                <a:latin typeface="Calibri"/>
                <a:cs typeface="Calibri"/>
              </a:defRPr>
            </a:lvl1pPr>
          </a:lstStyle>
          <a:p>
            <a:pPr lvl="0"/>
            <a:r>
              <a:rPr lang="en-US"/>
              <a:t>Click to edit Master text styles</a:t>
            </a:r>
          </a:p>
        </p:txBody>
      </p:sp>
      <p:sp>
        <p:nvSpPr>
          <p:cNvPr id="10" name="Holder 4"/>
          <p:cNvSpPr>
            <a:spLocks noGrp="1"/>
          </p:cNvSpPr>
          <p:nvPr>
            <p:ph type="ftr" sz="quarter" idx="5"/>
          </p:nvPr>
        </p:nvSpPr>
        <p:spPr>
          <a:xfrm>
            <a:off x="7031590" y="6467139"/>
            <a:ext cx="815340" cy="253916"/>
          </a:xfrm>
          <a:prstGeom prst="rect">
            <a:avLst/>
          </a:prstGeom>
        </p:spPr>
        <p:txBody>
          <a:bodyPr wrap="square" lIns="0" tIns="0" rIns="0" bIns="0">
            <a:spAutoFit/>
          </a:bodyPr>
          <a:lstStyle>
            <a:lvl1pPr>
              <a:defRPr sz="825" b="1" i="0">
                <a:solidFill>
                  <a:srgbClr val="AEC536"/>
                </a:solidFill>
                <a:latin typeface="Calibri"/>
                <a:cs typeface="Calibri"/>
              </a:defRPr>
            </a:lvl1pPr>
          </a:lstStyle>
          <a:p>
            <a:endParaRPr lang="en-GB" dirty="0"/>
          </a:p>
        </p:txBody>
      </p:sp>
      <p:sp>
        <p:nvSpPr>
          <p:cNvPr id="11" name="Holder 5"/>
          <p:cNvSpPr>
            <a:spLocks noGrp="1"/>
          </p:cNvSpPr>
          <p:nvPr>
            <p:ph type="dt" sz="half" idx="6"/>
          </p:nvPr>
        </p:nvSpPr>
        <p:spPr>
          <a:xfrm>
            <a:off x="1428769" y="6448971"/>
            <a:ext cx="2585720" cy="196208"/>
          </a:xfrm>
          <a:prstGeom prst="rect">
            <a:avLst/>
          </a:prstGeom>
        </p:spPr>
        <p:txBody>
          <a:bodyPr wrap="square" lIns="0" tIns="0" rIns="0" bIns="0">
            <a:spAutoFit/>
          </a:bodyPr>
          <a:lstStyle>
            <a:lvl1pPr>
              <a:defRPr sz="1275" b="1" i="0">
                <a:solidFill>
                  <a:schemeClr val="bg1"/>
                </a:solidFill>
                <a:latin typeface="Calibri"/>
                <a:cs typeface="Calibri"/>
              </a:defRPr>
            </a:lvl1pPr>
          </a:lstStyle>
          <a:p>
            <a:endParaRPr lang="en-GB" dirty="0"/>
          </a:p>
        </p:txBody>
      </p:sp>
      <p:sp>
        <p:nvSpPr>
          <p:cNvPr id="12" name="Holder 6"/>
          <p:cNvSpPr>
            <a:spLocks noGrp="1"/>
          </p:cNvSpPr>
          <p:nvPr>
            <p:ph type="sldNum" sz="quarter" idx="7"/>
          </p:nvPr>
        </p:nvSpPr>
        <p:spPr>
          <a:xfrm>
            <a:off x="7978881" y="6467140"/>
            <a:ext cx="445770" cy="126958"/>
          </a:xfrm>
          <a:prstGeom prst="rect">
            <a:avLst/>
          </a:prstGeom>
        </p:spPr>
        <p:txBody>
          <a:bodyPr wrap="square" lIns="0" tIns="0" rIns="0" bIns="0">
            <a:spAutoFit/>
          </a:bodyPr>
          <a:lstStyle>
            <a:lvl1pPr>
              <a:defRPr sz="825" b="1" i="0">
                <a:solidFill>
                  <a:schemeClr val="bg1"/>
                </a:solidFill>
                <a:latin typeface="Calibri"/>
                <a:cs typeface="Calibri"/>
              </a:defRPr>
            </a:lvl1pPr>
          </a:lstStyle>
          <a:p>
            <a:fld id="{140EF47A-A337-CD46-9B7F-A29BA49CD043}" type="slidenum">
              <a:rPr lang="en-GB" smtClean="0"/>
              <a:pPr/>
              <a:t>‹#›</a:t>
            </a:fld>
            <a:endParaRPr lang="en-GB" dirty="0"/>
          </a:p>
        </p:txBody>
      </p:sp>
      <p:sp>
        <p:nvSpPr>
          <p:cNvPr id="13" name="object 7"/>
          <p:cNvSpPr/>
          <p:nvPr/>
        </p:nvSpPr>
        <p:spPr>
          <a:xfrm>
            <a:off x="0" y="6317998"/>
            <a:ext cx="9144000" cy="540385"/>
          </a:xfrm>
          <a:custGeom>
            <a:avLst/>
            <a:gdLst/>
            <a:ahLst/>
            <a:cxnLst/>
            <a:rect l="l" t="t" r="r" b="b"/>
            <a:pathLst>
              <a:path w="9144000" h="540384">
                <a:moveTo>
                  <a:pt x="0" y="540003"/>
                </a:moveTo>
                <a:lnTo>
                  <a:pt x="9144000" y="540003"/>
                </a:lnTo>
                <a:lnTo>
                  <a:pt x="9144000" y="0"/>
                </a:lnTo>
                <a:lnTo>
                  <a:pt x="0" y="0"/>
                </a:lnTo>
                <a:lnTo>
                  <a:pt x="0" y="540003"/>
                </a:lnTo>
                <a:close/>
              </a:path>
            </a:pathLst>
          </a:custGeom>
          <a:solidFill>
            <a:srgbClr val="000000"/>
          </a:solidFill>
        </p:spPr>
        <p:txBody>
          <a:bodyPr wrap="square" lIns="0" tIns="0" rIns="0" bIns="0" rtlCol="0"/>
          <a:lstStyle/>
          <a:p>
            <a:endParaRPr sz="1350"/>
          </a:p>
        </p:txBody>
      </p:sp>
      <p:pic>
        <p:nvPicPr>
          <p:cNvPr id="14" name="Picture 13" descr="Y:\CURRENT\PAYTECH\PAY9504 - PAYTECH POWERPOINT TEMPLATE\CREATIVE\STAGE 1\PAY9504 - PAYTECH POWERPOINT TEMPLATE DESIGNS 01\PAY9504 - PAYTECH POWERPOINT TEMPLATE DESIGNS 01\log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783" y="6477000"/>
            <a:ext cx="736618" cy="145022"/>
          </a:xfrm>
          <a:prstGeom prst="rect">
            <a:avLst/>
          </a:prstGeom>
          <a:noFill/>
          <a:extLst>
            <a:ext uri="{909E8E84-426E-40DD-AFC4-6F175D3DCCD1}">
              <a14:hiddenFill xmlns:a14="http://schemas.microsoft.com/office/drawing/2010/main">
                <a:solidFill>
                  <a:srgbClr val="FFFFFF"/>
                </a:solidFill>
              </a14:hiddenFill>
            </a:ext>
          </a:extLst>
        </p:spPr>
      </p:pic>
      <p:sp>
        <p:nvSpPr>
          <p:cNvPr id="15" name="Holder 3"/>
          <p:cNvSpPr txBox="1">
            <a:spLocks/>
          </p:cNvSpPr>
          <p:nvPr/>
        </p:nvSpPr>
        <p:spPr>
          <a:xfrm>
            <a:off x="7019286" y="6467139"/>
            <a:ext cx="815340" cy="165100"/>
          </a:xfrm>
          <a:prstGeom prst="rect">
            <a:avLst/>
          </a:prstGeom>
        </p:spPr>
        <p:txBody>
          <a:bodyPr lIns="0" tIns="0" rIns="0" bIns="0"/>
          <a:lstStyle>
            <a:defPPr>
              <a:defRPr lang="en-US"/>
            </a:defPPr>
            <a:lvl1pPr marL="0" algn="l" defTabSz="914400" rtl="0" eaLnBrk="1" latinLnBrk="0" hangingPunct="1">
              <a:defRPr sz="1100" b="1" i="0" kern="1200">
                <a:solidFill>
                  <a:srgbClr val="AEC536"/>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59"/>
              </a:lnSpc>
            </a:pPr>
            <a:r>
              <a:rPr lang="en-US" sz="825" dirty="0"/>
              <a:t>2018</a:t>
            </a:r>
          </a:p>
        </p:txBody>
      </p:sp>
      <p:sp>
        <p:nvSpPr>
          <p:cNvPr id="18" name="Holder 4"/>
          <p:cNvSpPr txBox="1">
            <a:spLocks/>
          </p:cNvSpPr>
          <p:nvPr/>
        </p:nvSpPr>
        <p:spPr>
          <a:xfrm>
            <a:off x="1416466" y="6448971"/>
            <a:ext cx="2585720" cy="241300"/>
          </a:xfrm>
          <a:prstGeom prst="rect">
            <a:avLst/>
          </a:prstGeom>
        </p:spPr>
        <p:txBody>
          <a:bodyPr lIns="0" tIns="0" rIns="0" bIns="0"/>
          <a:lstStyle>
            <a:defPPr>
              <a:defRPr lang="en-US"/>
            </a:defPPr>
            <a:lvl1pPr marL="0" algn="l" defTabSz="914400" rtl="0" eaLnBrk="1" latinLnBrk="0" hangingPunct="1">
              <a:defRPr sz="1700" b="1"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1286"/>
              </a:lnSpc>
            </a:pPr>
            <a:r>
              <a:rPr lang="en-US" sz="1275" b="0" dirty="0">
                <a:solidFill>
                  <a:srgbClr val="AEC536"/>
                </a:solidFill>
              </a:rPr>
              <a:t>WE’RE </a:t>
            </a:r>
            <a:r>
              <a:rPr lang="en-US" sz="1275" b="0" spc="-4" dirty="0">
                <a:solidFill>
                  <a:srgbClr val="AEC536"/>
                </a:solidFill>
              </a:rPr>
              <a:t>All </a:t>
            </a:r>
            <a:r>
              <a:rPr lang="en-US" sz="1275" dirty="0"/>
              <a:t>ABOUT</a:t>
            </a:r>
            <a:r>
              <a:rPr lang="en-US" sz="1275" spc="-71" dirty="0"/>
              <a:t> </a:t>
            </a:r>
            <a:r>
              <a:rPr lang="en-US" sz="1275" spc="-26" dirty="0"/>
              <a:t>PAYMENTS</a:t>
            </a:r>
          </a:p>
        </p:txBody>
      </p:sp>
      <p:sp>
        <p:nvSpPr>
          <p:cNvPr id="19" name="Holder 5"/>
          <p:cNvSpPr txBox="1">
            <a:spLocks/>
          </p:cNvSpPr>
          <p:nvPr/>
        </p:nvSpPr>
        <p:spPr>
          <a:xfrm>
            <a:off x="7966577" y="6467139"/>
            <a:ext cx="445770" cy="165100"/>
          </a:xfrm>
          <a:prstGeom prst="rect">
            <a:avLst/>
          </a:prstGeom>
        </p:spPr>
        <p:txBody>
          <a:bodyPr lIns="0" tIns="0" rIns="0" bIns="0"/>
          <a:lstStyle>
            <a:defPPr>
              <a:defRPr lang="en-US"/>
            </a:defPPr>
            <a:lvl1pPr marL="0" algn="l" defTabSz="914400" rtl="0" eaLnBrk="1" latinLnBrk="0" hangingPunct="1">
              <a:defRPr sz="1100" b="1"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59"/>
              </a:lnSpc>
            </a:pPr>
            <a:r>
              <a:rPr lang="en-US" sz="825" spc="-19"/>
              <a:t>PAGE</a:t>
            </a:r>
            <a:r>
              <a:rPr lang="en-US" sz="825" spc="-71"/>
              <a:t> </a:t>
            </a:r>
            <a:fld id="{81D60167-4931-47E6-BA6A-407CBD079E47}" type="slidenum">
              <a:rPr lang="en-US" sz="825" smtClean="0"/>
              <a:pPr marL="9525">
                <a:lnSpc>
                  <a:spcPts val="859"/>
                </a:lnSpc>
              </a:pPr>
              <a:t>‹#›</a:t>
            </a:fld>
            <a:endParaRPr lang="en-US" sz="8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27305" y="417301"/>
            <a:ext cx="8089391" cy="488950"/>
          </a:xfrm>
          <a:prstGeom prst="rect">
            <a:avLst/>
          </a:prstGeom>
        </p:spPr>
        <p:txBody>
          <a:bodyPr lIns="0" tIns="0" rIns="0" bIns="0"/>
          <a:lstStyle>
            <a:lvl1pPr>
              <a:defRPr sz="2250" b="1" i="0">
                <a:solidFill>
                  <a:srgbClr val="AFC536"/>
                </a:solidFill>
                <a:latin typeface="Calibri"/>
                <a:cs typeface="Calibri"/>
              </a:defRPr>
            </a:lvl1pPr>
          </a:lstStyle>
          <a:p>
            <a:r>
              <a:rPr lang="en-US"/>
              <a:t>Click to edit Master title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527297" y="2598311"/>
            <a:ext cx="8089404" cy="276999"/>
          </a:xfrm>
          <a:prstGeom prst="rect">
            <a:avLst/>
          </a:prstGeom>
        </p:spPr>
        <p:txBody>
          <a:bodyPr wrap="square" lIns="0" tIns="0" rIns="0" bIns="0">
            <a:spAutoFit/>
          </a:bodyPr>
          <a:lstStyle>
            <a:lvl1pPr>
              <a:defRPr b="0" i="0">
                <a:solidFill>
                  <a:schemeClr val="tx1"/>
                </a:solidFill>
              </a:defRPr>
            </a:lvl1pPr>
          </a:lstStyle>
          <a:p>
            <a:endParaRPr dirty="0"/>
          </a:p>
        </p:txBody>
      </p:sp>
      <p:sp>
        <p:nvSpPr>
          <p:cNvPr id="4" name="Holder 4"/>
          <p:cNvSpPr>
            <a:spLocks noGrp="1"/>
          </p:cNvSpPr>
          <p:nvPr>
            <p:ph type="ftr" sz="quarter" idx="5"/>
          </p:nvPr>
        </p:nvSpPr>
        <p:spPr>
          <a:xfrm>
            <a:off x="7031590" y="6467139"/>
            <a:ext cx="815340" cy="253916"/>
          </a:xfrm>
          <a:prstGeom prst="rect">
            <a:avLst/>
          </a:prstGeom>
        </p:spPr>
        <p:txBody>
          <a:bodyPr wrap="square" lIns="0" tIns="0" rIns="0" bIns="0">
            <a:spAutoFit/>
          </a:bodyPr>
          <a:lstStyle>
            <a:lvl1pPr>
              <a:defRPr sz="825" b="1" i="0">
                <a:solidFill>
                  <a:srgbClr val="AEC536"/>
                </a:solidFill>
                <a:latin typeface="Calibri"/>
                <a:cs typeface="Calibri"/>
              </a:defRPr>
            </a:lvl1pPr>
          </a:lstStyle>
          <a:p>
            <a:endParaRPr lang="en-GB" dirty="0"/>
          </a:p>
        </p:txBody>
      </p:sp>
      <p:sp>
        <p:nvSpPr>
          <p:cNvPr id="5" name="Holder 5"/>
          <p:cNvSpPr>
            <a:spLocks noGrp="1"/>
          </p:cNvSpPr>
          <p:nvPr>
            <p:ph type="dt" sz="half" idx="6"/>
          </p:nvPr>
        </p:nvSpPr>
        <p:spPr>
          <a:xfrm>
            <a:off x="1428769" y="6448971"/>
            <a:ext cx="2585720" cy="196208"/>
          </a:xfrm>
          <a:prstGeom prst="rect">
            <a:avLst/>
          </a:prstGeom>
        </p:spPr>
        <p:txBody>
          <a:bodyPr wrap="square" lIns="0" tIns="0" rIns="0" bIns="0">
            <a:spAutoFit/>
          </a:bodyPr>
          <a:lstStyle>
            <a:lvl1pPr>
              <a:defRPr sz="1275" b="1" i="0">
                <a:solidFill>
                  <a:schemeClr val="bg1"/>
                </a:solidFill>
                <a:latin typeface="Calibri"/>
                <a:cs typeface="Calibri"/>
              </a:defRPr>
            </a:lvl1pPr>
          </a:lstStyle>
          <a:p>
            <a:endParaRPr lang="en-GB" dirty="0"/>
          </a:p>
        </p:txBody>
      </p:sp>
      <p:sp>
        <p:nvSpPr>
          <p:cNvPr id="6" name="Holder 6"/>
          <p:cNvSpPr>
            <a:spLocks noGrp="1"/>
          </p:cNvSpPr>
          <p:nvPr>
            <p:ph type="sldNum" sz="quarter" idx="7"/>
          </p:nvPr>
        </p:nvSpPr>
        <p:spPr>
          <a:xfrm>
            <a:off x="7978881" y="6467140"/>
            <a:ext cx="445770" cy="126958"/>
          </a:xfrm>
          <a:prstGeom prst="rect">
            <a:avLst/>
          </a:prstGeom>
        </p:spPr>
        <p:txBody>
          <a:bodyPr wrap="square" lIns="0" tIns="0" rIns="0" bIns="0">
            <a:spAutoFit/>
          </a:bodyPr>
          <a:lstStyle>
            <a:lvl1pPr>
              <a:defRPr sz="825" b="1" i="0">
                <a:solidFill>
                  <a:schemeClr val="bg1"/>
                </a:solidFill>
                <a:latin typeface="Calibri"/>
                <a:cs typeface="Calibri"/>
              </a:defRPr>
            </a:lvl1pPr>
          </a:lstStyle>
          <a:p>
            <a:fld id="{140EF47A-A337-CD46-9B7F-A29BA49CD043}" type="slidenum">
              <a:rPr lang="en-GB" smtClean="0"/>
              <a:pPr/>
              <a:t>‹#›</a:t>
            </a:fld>
            <a:endParaRPr lang="en-GB" dirty="0"/>
          </a:p>
        </p:txBody>
      </p:sp>
      <p:sp>
        <p:nvSpPr>
          <p:cNvPr id="9" name="object 7"/>
          <p:cNvSpPr/>
          <p:nvPr/>
        </p:nvSpPr>
        <p:spPr>
          <a:xfrm>
            <a:off x="0" y="6317998"/>
            <a:ext cx="9144000" cy="540385"/>
          </a:xfrm>
          <a:custGeom>
            <a:avLst/>
            <a:gdLst/>
            <a:ahLst/>
            <a:cxnLst/>
            <a:rect l="l" t="t" r="r" b="b"/>
            <a:pathLst>
              <a:path w="9144000" h="540384">
                <a:moveTo>
                  <a:pt x="0" y="540003"/>
                </a:moveTo>
                <a:lnTo>
                  <a:pt x="9144000" y="540003"/>
                </a:lnTo>
                <a:lnTo>
                  <a:pt x="9144000" y="0"/>
                </a:lnTo>
                <a:lnTo>
                  <a:pt x="0" y="0"/>
                </a:lnTo>
                <a:lnTo>
                  <a:pt x="0" y="540003"/>
                </a:lnTo>
                <a:close/>
              </a:path>
            </a:pathLst>
          </a:custGeom>
          <a:solidFill>
            <a:srgbClr val="000000"/>
          </a:solidFill>
        </p:spPr>
        <p:txBody>
          <a:bodyPr wrap="square" lIns="0" tIns="0" rIns="0" bIns="0" rtlCol="0"/>
          <a:lstStyle/>
          <a:p>
            <a:endParaRPr sz="1350"/>
          </a:p>
        </p:txBody>
      </p:sp>
      <p:pic>
        <p:nvPicPr>
          <p:cNvPr id="11" name="Picture 10" descr="Y:\CURRENT\PAYTECH\PAY9504 - PAYTECH POWERPOINT TEMPLATE\CREATIVE\STAGE 1\PAY9504 - PAYTECH POWERPOINT TEMPLATE DESIGNS 01\PAY9504 - PAYTECH POWERPOINT TEMPLATE DESIGNS 01\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8783" y="6477000"/>
            <a:ext cx="736618" cy="145022"/>
          </a:xfrm>
          <a:prstGeom prst="rect">
            <a:avLst/>
          </a:prstGeom>
          <a:noFill/>
          <a:extLst>
            <a:ext uri="{909E8E84-426E-40DD-AFC4-6F175D3DCCD1}">
              <a14:hiddenFill xmlns:a14="http://schemas.microsoft.com/office/drawing/2010/main">
                <a:solidFill>
                  <a:srgbClr val="FFFFFF"/>
                </a:solidFill>
              </a14:hiddenFill>
            </a:ext>
          </a:extLst>
        </p:spPr>
      </p:pic>
      <p:sp>
        <p:nvSpPr>
          <p:cNvPr id="13" name="Holder 3"/>
          <p:cNvSpPr txBox="1">
            <a:spLocks/>
          </p:cNvSpPr>
          <p:nvPr/>
        </p:nvSpPr>
        <p:spPr>
          <a:xfrm>
            <a:off x="7019286" y="6467139"/>
            <a:ext cx="815340" cy="165100"/>
          </a:xfrm>
          <a:prstGeom prst="rect">
            <a:avLst/>
          </a:prstGeom>
        </p:spPr>
        <p:txBody>
          <a:bodyPr lIns="0" tIns="0" rIns="0" bIns="0"/>
          <a:lstStyle>
            <a:defPPr>
              <a:defRPr lang="en-US"/>
            </a:defPPr>
            <a:lvl1pPr marL="0" algn="l" defTabSz="914400" rtl="0" eaLnBrk="1" latinLnBrk="0" hangingPunct="1">
              <a:defRPr sz="1100" b="1" i="0" kern="1200">
                <a:solidFill>
                  <a:srgbClr val="AEC536"/>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59"/>
              </a:lnSpc>
            </a:pPr>
            <a:r>
              <a:rPr lang="en-US" sz="825" dirty="0"/>
              <a:t>2018</a:t>
            </a:r>
          </a:p>
        </p:txBody>
      </p:sp>
      <p:sp>
        <p:nvSpPr>
          <p:cNvPr id="14" name="Holder 4"/>
          <p:cNvSpPr txBox="1">
            <a:spLocks/>
          </p:cNvSpPr>
          <p:nvPr/>
        </p:nvSpPr>
        <p:spPr>
          <a:xfrm>
            <a:off x="1416466" y="6448971"/>
            <a:ext cx="2585720" cy="241300"/>
          </a:xfrm>
          <a:prstGeom prst="rect">
            <a:avLst/>
          </a:prstGeom>
        </p:spPr>
        <p:txBody>
          <a:bodyPr lIns="0" tIns="0" rIns="0" bIns="0"/>
          <a:lstStyle>
            <a:defPPr>
              <a:defRPr lang="en-US"/>
            </a:defPPr>
            <a:lvl1pPr marL="0" algn="l" defTabSz="914400" rtl="0" eaLnBrk="1" latinLnBrk="0" hangingPunct="1">
              <a:defRPr sz="1700" b="1"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1286"/>
              </a:lnSpc>
            </a:pPr>
            <a:r>
              <a:rPr lang="en-US" sz="1275" b="0" dirty="0">
                <a:solidFill>
                  <a:srgbClr val="AEC536"/>
                </a:solidFill>
              </a:rPr>
              <a:t>WE’RE </a:t>
            </a:r>
            <a:r>
              <a:rPr lang="en-US" sz="1275" b="0" spc="-4" dirty="0">
                <a:solidFill>
                  <a:srgbClr val="AEC536"/>
                </a:solidFill>
              </a:rPr>
              <a:t>All </a:t>
            </a:r>
            <a:r>
              <a:rPr lang="en-US" sz="1275" dirty="0"/>
              <a:t>ABOUT</a:t>
            </a:r>
            <a:r>
              <a:rPr lang="en-US" sz="1275" spc="-71" dirty="0"/>
              <a:t> </a:t>
            </a:r>
            <a:r>
              <a:rPr lang="en-US" sz="1275" spc="-26" dirty="0"/>
              <a:t>PAYMENTS</a:t>
            </a:r>
          </a:p>
        </p:txBody>
      </p:sp>
      <p:sp>
        <p:nvSpPr>
          <p:cNvPr id="15" name="Holder 5"/>
          <p:cNvSpPr txBox="1">
            <a:spLocks/>
          </p:cNvSpPr>
          <p:nvPr/>
        </p:nvSpPr>
        <p:spPr>
          <a:xfrm>
            <a:off x="7966577" y="6467139"/>
            <a:ext cx="445770" cy="165100"/>
          </a:xfrm>
          <a:prstGeom prst="rect">
            <a:avLst/>
          </a:prstGeom>
        </p:spPr>
        <p:txBody>
          <a:bodyPr lIns="0" tIns="0" rIns="0" bIns="0"/>
          <a:lstStyle>
            <a:defPPr>
              <a:defRPr lang="en-US"/>
            </a:defPPr>
            <a:lvl1pPr marL="0" algn="l" defTabSz="914400" rtl="0" eaLnBrk="1" latinLnBrk="0" hangingPunct="1">
              <a:defRPr sz="1100" b="1"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ts val="859"/>
              </a:lnSpc>
            </a:pPr>
            <a:r>
              <a:rPr lang="en-US" sz="825" spc="-19"/>
              <a:t>PAGE</a:t>
            </a:r>
            <a:r>
              <a:rPr lang="en-US" sz="825" spc="-71"/>
              <a:t> </a:t>
            </a:r>
            <a:fld id="{81D60167-4931-47E6-BA6A-407CBD079E47}" type="slidenum">
              <a:rPr lang="en-US" sz="825" smtClean="0"/>
              <a:pPr marL="9525">
                <a:lnSpc>
                  <a:spcPts val="859"/>
                </a:lnSpc>
              </a:pPr>
              <a:t>‹#›</a:t>
            </a:fld>
            <a:endParaRPr lang="en-US" sz="825" dirty="0"/>
          </a:p>
        </p:txBody>
      </p:sp>
    </p:spTree>
    <p:extLst>
      <p:ext uri="{BB962C8B-B14F-4D97-AF65-F5344CB8AC3E}">
        <p14:creationId xmlns:p14="http://schemas.microsoft.com/office/powerpoint/2010/main" val="13867728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hf hd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tiff"/><Relationship Id="rId4" Type="http://schemas.openxmlformats.org/officeDocument/2006/relationships/image" Target="../media/image55.tiff"/></Relationships>
</file>

<file path=ppt/slides/_rels/slide1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1.tiff"/><Relationship Id="rId5" Type="http://schemas.openxmlformats.org/officeDocument/2006/relationships/image" Target="../media/image60.jpe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image" Target="../media/image62.tiff"/><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tiff"/><Relationship Id="rId4" Type="http://schemas.openxmlformats.org/officeDocument/2006/relationships/image" Target="../media/image64.tiff"/></Relationships>
</file>

<file path=ppt/slides/_rels/slide15.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9.tiff"/></Relationships>
</file>

<file path=ppt/slides/_rels/slide16.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jpeg"/><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72.tiff"/></Relationships>
</file>

<file path=ppt/slides/_rels/slide17.xml.rels><?xml version="1.0" encoding="UTF-8" standalone="yes"?>
<Relationships xmlns="http://schemas.openxmlformats.org/package/2006/relationships"><Relationship Id="rId3" Type="http://schemas.openxmlformats.org/officeDocument/2006/relationships/image" Target="../media/image73.tiff"/><Relationship Id="rId7" Type="http://schemas.openxmlformats.org/officeDocument/2006/relationships/image" Target="../media/image77.tif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tiff"/></Relationships>
</file>

<file path=ppt/slides/_rels/slide18.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2.tif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1.tiff"/><Relationship Id="rId5" Type="http://schemas.openxmlformats.org/officeDocument/2006/relationships/image" Target="../media/image80.tiff"/><Relationship Id="rId4" Type="http://schemas.openxmlformats.org/officeDocument/2006/relationships/image" Target="../media/image79.tiff"/></Relationships>
</file>

<file path=ppt/slides/_rels/slide19.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3.xml"/><Relationship Id="rId4" Type="http://schemas.openxmlformats.org/officeDocument/2006/relationships/image" Target="../media/image85.tif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tiff"/><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tiff"/></Relationships>
</file>

<file path=ppt/slides/_rels/slide20.xml.rels><?xml version="1.0" encoding="UTF-8" standalone="yes"?>
<Relationships xmlns="http://schemas.openxmlformats.org/package/2006/relationships"><Relationship Id="rId8" Type="http://schemas.openxmlformats.org/officeDocument/2006/relationships/image" Target="../media/image91.tiff"/><Relationship Id="rId3" Type="http://schemas.openxmlformats.org/officeDocument/2006/relationships/image" Target="../media/image87.png"/><Relationship Id="rId7" Type="http://schemas.openxmlformats.org/officeDocument/2006/relationships/image" Target="../media/image90.tiff"/><Relationship Id="rId2" Type="http://schemas.openxmlformats.org/officeDocument/2006/relationships/image" Target="../media/image86.tiff"/><Relationship Id="rId1" Type="http://schemas.openxmlformats.org/officeDocument/2006/relationships/slideLayout" Target="../slideLayouts/slideLayout3.xml"/><Relationship Id="rId6" Type="http://schemas.openxmlformats.org/officeDocument/2006/relationships/image" Target="../media/image89.tiff"/><Relationship Id="rId5" Type="http://schemas.openxmlformats.org/officeDocument/2006/relationships/image" Target="../media/image88.tiff"/><Relationship Id="rId10" Type="http://schemas.openxmlformats.org/officeDocument/2006/relationships/image" Target="../media/image93.tiff"/><Relationship Id="rId4" Type="http://schemas.microsoft.com/office/2007/relationships/hdphoto" Target="../media/hdphoto1.wdp"/><Relationship Id="rId9" Type="http://schemas.openxmlformats.org/officeDocument/2006/relationships/image" Target="../media/image92.tiff"/></Relationships>
</file>

<file path=ppt/slides/_rels/slide21.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97.emf"/></Relationships>
</file>

<file path=ppt/slides/_rels/slide2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tiff"/><Relationship Id="rId1" Type="http://schemas.openxmlformats.org/officeDocument/2006/relationships/slideLayout" Target="../slideLayouts/slideLayout3.xml"/><Relationship Id="rId5" Type="http://schemas.openxmlformats.org/officeDocument/2006/relationships/image" Target="../media/image101.png"/><Relationship Id="rId4" Type="http://schemas.openxmlformats.org/officeDocument/2006/relationships/image" Target="../media/image100.emf"/></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4.tiff"/><Relationship Id="rId2" Type="http://schemas.openxmlformats.org/officeDocument/2006/relationships/image" Target="../media/image87.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03.pn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5.tiff"/><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30.xml.rels><?xml version="1.0" encoding="UTF-8" standalone="yes"?>
<Relationships xmlns="http://schemas.openxmlformats.org/package/2006/relationships"><Relationship Id="rId3" Type="http://schemas.openxmlformats.org/officeDocument/2006/relationships/hyperlink" Target="http://www.paytech.no/" TargetMode="External"/><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tiff"/><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3.xml"/><Relationship Id="rId16"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25.jpeg"/><Relationship Id="rId11" Type="http://schemas.openxmlformats.org/officeDocument/2006/relationships/image" Target="../media/image30.tiff"/><Relationship Id="rId5" Type="http://schemas.openxmlformats.org/officeDocument/2006/relationships/image" Target="../media/image24.jpeg"/><Relationship Id="rId15" Type="http://schemas.openxmlformats.org/officeDocument/2006/relationships/image" Target="../media/image34.tiff"/><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5.xml"/><Relationship Id="rId5" Type="http://schemas.openxmlformats.org/officeDocument/2006/relationships/image" Target="../media/image39.tiff"/><Relationship Id="rId4" Type="http://schemas.openxmlformats.org/officeDocument/2006/relationships/image" Target="../media/image38.tiff"/></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8.tiff"/><Relationship Id="rId5" Type="http://schemas.openxmlformats.org/officeDocument/2006/relationships/image" Target="../media/image47.tiff"/><Relationship Id="rId10" Type="http://schemas.openxmlformats.org/officeDocument/2006/relationships/image" Target="../media/image52.tiff"/><Relationship Id="rId4" Type="http://schemas.openxmlformats.org/officeDocument/2006/relationships/image" Target="../media/image46.tiff"/><Relationship Id="rId9" Type="http://schemas.openxmlformats.org/officeDocument/2006/relationships/image" Target="../media/image5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tif.alex-PC\Desktop\paytech_option_thre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43"/>
            <a:ext cx="9144000" cy="6858138"/>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5"/>
          <p:cNvSpPr/>
          <p:nvPr/>
        </p:nvSpPr>
        <p:spPr>
          <a:xfrm>
            <a:off x="359994" y="1799996"/>
            <a:ext cx="5828155" cy="4284345"/>
          </a:xfrm>
          <a:custGeom>
            <a:avLst/>
            <a:gdLst/>
            <a:ahLst/>
            <a:cxnLst/>
            <a:rect l="l" t="t" r="r" b="b"/>
            <a:pathLst>
              <a:path w="4043679" h="4284345">
                <a:moveTo>
                  <a:pt x="4043083" y="4284002"/>
                </a:moveTo>
                <a:lnTo>
                  <a:pt x="0" y="4284002"/>
                </a:lnTo>
                <a:lnTo>
                  <a:pt x="0" y="0"/>
                </a:lnTo>
                <a:lnTo>
                  <a:pt x="4043083" y="0"/>
                </a:lnTo>
                <a:lnTo>
                  <a:pt x="4043083" y="4284002"/>
                </a:lnTo>
                <a:close/>
              </a:path>
            </a:pathLst>
          </a:custGeom>
          <a:solidFill>
            <a:srgbClr val="000000"/>
          </a:solidFill>
        </p:spPr>
        <p:txBody>
          <a:bodyPr wrap="square" lIns="0" tIns="0" rIns="0" bIns="0" rtlCol="0"/>
          <a:lstStyle/>
          <a:p>
            <a:endParaRPr/>
          </a:p>
        </p:txBody>
      </p:sp>
      <p:sp>
        <p:nvSpPr>
          <p:cNvPr id="6" name="object 6"/>
          <p:cNvSpPr txBox="1">
            <a:spLocks noGrp="1"/>
          </p:cNvSpPr>
          <p:nvPr>
            <p:ph type="ctrTitle"/>
          </p:nvPr>
        </p:nvSpPr>
        <p:spPr>
          <a:xfrm>
            <a:off x="468220" y="1932496"/>
            <a:ext cx="5258042" cy="4840749"/>
          </a:xfrm>
          <a:prstGeom prst="rect">
            <a:avLst/>
          </a:prstGeom>
        </p:spPr>
        <p:txBody>
          <a:bodyPr vert="horz" wrap="square" lIns="0" tIns="0" rIns="0" bIns="0" rtlCol="0">
            <a:spAutoFit/>
          </a:bodyPr>
          <a:lstStyle/>
          <a:p>
            <a:pPr marL="12700" marR="5080">
              <a:lnSpc>
                <a:spcPct val="71700"/>
              </a:lnSpc>
            </a:pPr>
            <a:r>
              <a:rPr lang="en-GB" sz="4000" dirty="0">
                <a:solidFill>
                  <a:srgbClr val="AEC536"/>
                </a:solidFill>
              </a:rPr>
              <a:t>Fake Data &amp; Statistics</a:t>
            </a:r>
            <a:br>
              <a:rPr lang="en-GB" sz="4000" dirty="0">
                <a:solidFill>
                  <a:srgbClr val="AEC536"/>
                </a:solidFill>
              </a:rPr>
            </a:br>
            <a:br>
              <a:rPr lang="en-GB" sz="4000" dirty="0">
                <a:solidFill>
                  <a:srgbClr val="AEC536"/>
                </a:solidFill>
              </a:rPr>
            </a:br>
            <a:br>
              <a:rPr lang="en-GB" sz="4000" dirty="0">
                <a:solidFill>
                  <a:srgbClr val="AEC536"/>
                </a:solidFill>
              </a:rPr>
            </a:br>
            <a:br>
              <a:rPr lang="en-GB" sz="4000" dirty="0">
                <a:solidFill>
                  <a:srgbClr val="AEC536"/>
                </a:solidFill>
              </a:rPr>
            </a:br>
            <a:br>
              <a:rPr lang="en-GB" sz="4000" dirty="0">
                <a:solidFill>
                  <a:srgbClr val="AEC536"/>
                </a:solidFill>
              </a:rPr>
            </a:br>
            <a:br>
              <a:rPr lang="en-GB" sz="4000" dirty="0">
                <a:solidFill>
                  <a:srgbClr val="AEC536"/>
                </a:solidFill>
              </a:rPr>
            </a:br>
            <a:br>
              <a:rPr lang="en-GB" sz="4000" b="0" dirty="0">
                <a:solidFill>
                  <a:srgbClr val="AEC536"/>
                </a:solidFill>
              </a:rPr>
            </a:br>
            <a:br>
              <a:rPr lang="en-GB" sz="4000" b="0" dirty="0">
                <a:solidFill>
                  <a:srgbClr val="AEC536"/>
                </a:solidFill>
              </a:rPr>
            </a:br>
            <a:r>
              <a:rPr lang="en-GB" sz="3600" b="0" dirty="0">
                <a:solidFill>
                  <a:schemeClr val="bg1"/>
                </a:solidFill>
              </a:rPr>
              <a:t>New Orleans</a:t>
            </a:r>
            <a:br>
              <a:rPr lang="en-GB" sz="3600" b="0" dirty="0">
                <a:solidFill>
                  <a:schemeClr val="bg1"/>
                </a:solidFill>
              </a:rPr>
            </a:br>
            <a:r>
              <a:rPr lang="en-GB" sz="2400" b="0" dirty="0">
                <a:solidFill>
                  <a:schemeClr val="bg1"/>
                </a:solidFill>
              </a:rPr>
              <a:t>845-945</a:t>
            </a:r>
            <a:br>
              <a:rPr lang="en-GB" b="0" dirty="0">
                <a:solidFill>
                  <a:schemeClr val="bg1"/>
                </a:solidFill>
              </a:rPr>
            </a:br>
            <a:br>
              <a:rPr lang="en-GB" sz="4000" dirty="0">
                <a:solidFill>
                  <a:srgbClr val="FFFFFF"/>
                </a:solidFill>
              </a:rPr>
            </a:br>
            <a:endParaRPr sz="1600" b="0" dirty="0">
              <a:solidFill>
                <a:schemeClr val="bg1"/>
              </a:solidFill>
              <a:latin typeface="Calibri"/>
              <a:cs typeface="Calibri"/>
            </a:endParaRPr>
          </a:p>
        </p:txBody>
      </p:sp>
      <p:sp>
        <p:nvSpPr>
          <p:cNvPr id="7" name="object 7"/>
          <p:cNvSpPr/>
          <p:nvPr/>
        </p:nvSpPr>
        <p:spPr>
          <a:xfrm>
            <a:off x="0" y="6317996"/>
            <a:ext cx="9144000" cy="540385"/>
          </a:xfrm>
          <a:custGeom>
            <a:avLst/>
            <a:gdLst/>
            <a:ahLst/>
            <a:cxnLst/>
            <a:rect l="l" t="t" r="r" b="b"/>
            <a:pathLst>
              <a:path w="9144000" h="540384">
                <a:moveTo>
                  <a:pt x="0" y="540003"/>
                </a:moveTo>
                <a:lnTo>
                  <a:pt x="9144000" y="540003"/>
                </a:lnTo>
                <a:lnTo>
                  <a:pt x="9144000" y="0"/>
                </a:lnTo>
                <a:lnTo>
                  <a:pt x="0" y="0"/>
                </a:lnTo>
                <a:lnTo>
                  <a:pt x="0" y="540003"/>
                </a:lnTo>
                <a:close/>
              </a:path>
            </a:pathLst>
          </a:custGeom>
          <a:solidFill>
            <a:srgbClr val="000000"/>
          </a:solidFill>
        </p:spPr>
        <p:txBody>
          <a:bodyPr wrap="square" lIns="0" tIns="0" rIns="0" bIns="0" rtlCol="0"/>
          <a:lstStyle/>
          <a:p>
            <a:endParaRPr/>
          </a:p>
        </p:txBody>
      </p:sp>
      <p:sp>
        <p:nvSpPr>
          <p:cNvPr id="11" name="object 19"/>
          <p:cNvSpPr txBox="1">
            <a:spLocks noGrp="1"/>
          </p:cNvSpPr>
          <p:nvPr>
            <p:ph type="sldNum" sz="quarter" idx="4294967295"/>
          </p:nvPr>
        </p:nvSpPr>
        <p:spPr>
          <a:xfrm>
            <a:off x="8697913" y="6467475"/>
            <a:ext cx="446087" cy="142875"/>
          </a:xfrm>
          <a:prstGeom prst="rect">
            <a:avLst/>
          </a:prstGeom>
        </p:spPr>
        <p:txBody>
          <a:bodyPr vert="horz" wrap="square" lIns="0" tIns="0" rIns="0" bIns="0" rtlCol="0">
            <a:spAutoFit/>
          </a:bodyPr>
          <a:lstStyle/>
          <a:p>
            <a:pPr marL="12700">
              <a:lnSpc>
                <a:spcPts val="1145"/>
              </a:lnSpc>
            </a:pPr>
            <a:r>
              <a:rPr spc="-25" dirty="0"/>
              <a:t>PAGE</a:t>
            </a:r>
            <a:r>
              <a:rPr spc="-95" dirty="0"/>
              <a:t> </a:t>
            </a:r>
            <a:fld id="{A91E3E1D-5750-4FAD-ACE7-4D69B80595F8}" type="slidenum">
              <a:rPr lang="en-GB" smtClean="0"/>
              <a:t>1</a:t>
            </a:fld>
            <a:endParaRPr dirty="0"/>
          </a:p>
        </p:txBody>
      </p:sp>
      <p:sp>
        <p:nvSpPr>
          <p:cNvPr id="12" name="object 22"/>
          <p:cNvSpPr txBox="1">
            <a:spLocks noGrp="1"/>
          </p:cNvSpPr>
          <p:nvPr>
            <p:ph type="ftr" sz="quarter" idx="4294967295"/>
          </p:nvPr>
        </p:nvSpPr>
        <p:spPr>
          <a:xfrm>
            <a:off x="7798804" y="6471457"/>
            <a:ext cx="896937" cy="131762"/>
          </a:xfrm>
          <a:prstGeom prst="rect">
            <a:avLst/>
          </a:prstGeom>
        </p:spPr>
        <p:txBody>
          <a:bodyPr vert="horz" wrap="square" lIns="0" tIns="0" rIns="0" bIns="0" rtlCol="0">
            <a:spAutoFit/>
          </a:bodyPr>
          <a:lstStyle/>
          <a:p>
            <a:pPr marL="12700">
              <a:lnSpc>
                <a:spcPts val="1145"/>
              </a:lnSpc>
            </a:pPr>
            <a:endParaRPr sz="900" dirty="0"/>
          </a:p>
        </p:txBody>
      </p:sp>
      <p:pic>
        <p:nvPicPr>
          <p:cNvPr id="73" name="Picture 2" descr="Y:\CURRENT\PAYTECH\PAY9504 - PAYTECH POWERPOINT TEMPLATE\CREATIVE\STAGE 1\PAY9504 - PAYTECH POWERPOINT TEMPLATE DESIGNS 01\PAY9504 - PAYTECH POWERPOINT TEMPLATE DESIGNS 01\logo with strapl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3900" y="533401"/>
            <a:ext cx="4746682" cy="712002"/>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18"/>
          <p:cNvSpPr/>
          <p:nvPr/>
        </p:nvSpPr>
        <p:spPr>
          <a:xfrm>
            <a:off x="7052729" y="6638432"/>
            <a:ext cx="2091689" cy="0"/>
          </a:xfrm>
          <a:custGeom>
            <a:avLst/>
            <a:gdLst/>
            <a:ahLst/>
            <a:cxnLst/>
            <a:rect l="l" t="t" r="r" b="b"/>
            <a:pathLst>
              <a:path w="2091690">
                <a:moveTo>
                  <a:pt x="2091270" y="0"/>
                </a:moveTo>
                <a:lnTo>
                  <a:pt x="0" y="0"/>
                </a:lnTo>
              </a:path>
            </a:pathLst>
          </a:custGeom>
          <a:ln w="9004">
            <a:solidFill>
              <a:srgbClr val="B7C506"/>
            </a:solidFill>
          </a:ln>
        </p:spPr>
        <p:txBody>
          <a:bodyPr wrap="square" lIns="0" tIns="0" rIns="0" bIns="0" rtlCol="0"/>
          <a:lstStyle/>
          <a:p>
            <a:endParaRPr/>
          </a:p>
        </p:txBody>
      </p:sp>
      <p:pic>
        <p:nvPicPr>
          <p:cNvPr id="10" name="Picture 3" descr="Y:\CURRENT\PAYTECH\PAY9504 - PAYTECH POWERPOINT TEMPLATE\CREATIVE\STAGE 1\PAY9504 - PAYTECH POWERPOINT TEMPLATE DESIGNS 01\PAY9504 - PAYTECH POWERPOINT TEMPLATE DESIGNS 01\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782" y="6477000"/>
            <a:ext cx="736618" cy="1450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BA0C66-267A-8C4B-B7C9-E2118629A820}"/>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0" y="1479058"/>
            <a:ext cx="9144000" cy="4572000"/>
          </a:xfrm>
          <a:prstGeom prst="rect">
            <a:avLst/>
          </a:prstGeom>
        </p:spPr>
      </p:pic>
      <p:pic>
        <p:nvPicPr>
          <p:cNvPr id="2" name="Picture 1">
            <a:extLst>
              <a:ext uri="{FF2B5EF4-FFF2-40B4-BE49-F238E27FC236}">
                <a16:creationId xmlns:a16="http://schemas.microsoft.com/office/drawing/2014/main" id="{DA5754FA-452A-7545-A7BD-75E54876E88B}"/>
              </a:ext>
            </a:extLst>
          </p:cNvPr>
          <p:cNvPicPr>
            <a:picLocks noChangeAspect="1"/>
          </p:cNvPicPr>
          <p:nvPr/>
        </p:nvPicPr>
        <p:blipFill>
          <a:blip r:embed="rId7"/>
          <a:stretch>
            <a:fillRect/>
          </a:stretch>
        </p:blipFill>
        <p:spPr>
          <a:xfrm>
            <a:off x="6296375" y="114440"/>
            <a:ext cx="2730943" cy="2432605"/>
          </a:xfrm>
          <a:prstGeom prst="rect">
            <a:avLst/>
          </a:prstGeom>
        </p:spPr>
      </p:pic>
    </p:spTree>
    <p:extLst>
      <p:ext uri="{BB962C8B-B14F-4D97-AF65-F5344CB8AC3E}">
        <p14:creationId xmlns:p14="http://schemas.microsoft.com/office/powerpoint/2010/main" val="2056175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C884DF-75BE-8A45-959A-B6420DBAC9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9747" y="3179730"/>
            <a:ext cx="4668253" cy="2842390"/>
          </a:xfrm>
          <a:prstGeom prst="rect">
            <a:avLst/>
          </a:prstGeom>
        </p:spPr>
      </p:pic>
      <p:sp>
        <p:nvSpPr>
          <p:cNvPr id="6" name="TextBox 5">
            <a:extLst>
              <a:ext uri="{FF2B5EF4-FFF2-40B4-BE49-F238E27FC236}">
                <a16:creationId xmlns:a16="http://schemas.microsoft.com/office/drawing/2014/main" id="{A27EDE87-71E0-924E-AE35-43EF9BBFF1B5}"/>
              </a:ext>
            </a:extLst>
          </p:cNvPr>
          <p:cNvSpPr txBox="1"/>
          <p:nvPr/>
        </p:nvSpPr>
        <p:spPr>
          <a:xfrm>
            <a:off x="1586180" y="1502042"/>
            <a:ext cx="5875386" cy="1569660"/>
          </a:xfrm>
          <a:prstGeom prst="rect">
            <a:avLst/>
          </a:prstGeom>
          <a:noFill/>
        </p:spPr>
        <p:txBody>
          <a:bodyPr wrap="square" rtlCol="0">
            <a:spAutoFit/>
          </a:bodyPr>
          <a:lstStyle/>
          <a:p>
            <a:pPr algn="ctr"/>
            <a:r>
              <a:rPr lang="en-US" sz="4800" dirty="0">
                <a:solidFill>
                  <a:srgbClr val="95BF20"/>
                </a:solidFill>
                <a:latin typeface="Phosphate Solid" panose="02000506050000020004" pitchFamily="2" charset="77"/>
                <a:cs typeface="Phosphate Solid" panose="02000506050000020004" pitchFamily="2" charset="77"/>
              </a:rPr>
              <a:t>What can we learn from…?</a:t>
            </a:r>
            <a:endParaRPr lang="en-US" sz="4800" dirty="0">
              <a:solidFill>
                <a:srgbClr val="B6E863"/>
              </a:solidFill>
              <a:latin typeface="Phosphate Solid" panose="02000506050000020004" pitchFamily="2" charset="77"/>
              <a:cs typeface="Phosphate Solid" panose="02000506050000020004" pitchFamily="2" charset="77"/>
            </a:endParaRPr>
          </a:p>
        </p:txBody>
      </p:sp>
    </p:spTree>
    <p:extLst>
      <p:ext uri="{BB962C8B-B14F-4D97-AF65-F5344CB8AC3E}">
        <p14:creationId xmlns:p14="http://schemas.microsoft.com/office/powerpoint/2010/main" val="86239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A40F37-0BC6-DA42-BB3E-B2D6A7A8C0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9943" y="-1"/>
            <a:ext cx="5390707" cy="5793496"/>
          </a:xfrm>
          <a:prstGeom prst="rect">
            <a:avLst/>
          </a:prstGeom>
        </p:spPr>
      </p:pic>
      <p:sp>
        <p:nvSpPr>
          <p:cNvPr id="6" name="TextBox 5">
            <a:extLst>
              <a:ext uri="{FF2B5EF4-FFF2-40B4-BE49-F238E27FC236}">
                <a16:creationId xmlns:a16="http://schemas.microsoft.com/office/drawing/2014/main" id="{F87BCF34-33AC-AD41-8294-420C4C49BDE0}"/>
              </a:ext>
            </a:extLst>
          </p:cNvPr>
          <p:cNvSpPr txBox="1"/>
          <p:nvPr/>
        </p:nvSpPr>
        <p:spPr>
          <a:xfrm>
            <a:off x="2626242" y="5693983"/>
            <a:ext cx="3338623" cy="646331"/>
          </a:xfrm>
          <a:prstGeom prst="rect">
            <a:avLst/>
          </a:prstGeom>
          <a:noFill/>
        </p:spPr>
        <p:txBody>
          <a:bodyPr wrap="square" rtlCol="0">
            <a:spAutoFit/>
          </a:bodyPr>
          <a:lstStyle/>
          <a:p>
            <a:pPr algn="ctr"/>
            <a:r>
              <a:rPr lang="en-US" sz="3600" b="1" dirty="0"/>
              <a:t>c.570 – 475 BC</a:t>
            </a:r>
          </a:p>
        </p:txBody>
      </p:sp>
    </p:spTree>
    <p:extLst>
      <p:ext uri="{BB962C8B-B14F-4D97-AF65-F5344CB8AC3E}">
        <p14:creationId xmlns:p14="http://schemas.microsoft.com/office/powerpoint/2010/main" val="422996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328475A-0B24-954F-8CF7-0F7F034F19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12745" y="613865"/>
            <a:ext cx="2690588" cy="2324100"/>
          </a:xfrm>
          <a:prstGeom prst="rect">
            <a:avLst/>
          </a:prstGeom>
        </p:spPr>
      </p:pic>
      <p:pic>
        <p:nvPicPr>
          <p:cNvPr id="4" name="Picture 3">
            <a:extLst>
              <a:ext uri="{FF2B5EF4-FFF2-40B4-BE49-F238E27FC236}">
                <a16:creationId xmlns:a16="http://schemas.microsoft.com/office/drawing/2014/main" id="{F8DA5E27-BCA9-874C-80AB-D941AE2EB16D}"/>
              </a:ext>
            </a:extLst>
          </p:cNvPr>
          <p:cNvPicPr>
            <a:picLocks noChangeAspect="1"/>
          </p:cNvPicPr>
          <p:nvPr/>
        </p:nvPicPr>
        <p:blipFill>
          <a:blip r:embed="rId4"/>
          <a:stretch>
            <a:fillRect/>
          </a:stretch>
        </p:blipFill>
        <p:spPr>
          <a:xfrm>
            <a:off x="6211690" y="114411"/>
            <a:ext cx="2912814" cy="4769892"/>
          </a:xfrm>
          <a:prstGeom prst="rect">
            <a:avLst/>
          </a:prstGeom>
        </p:spPr>
      </p:pic>
      <p:sp>
        <p:nvSpPr>
          <p:cNvPr id="5" name="TextBox 4">
            <a:extLst>
              <a:ext uri="{FF2B5EF4-FFF2-40B4-BE49-F238E27FC236}">
                <a16:creationId xmlns:a16="http://schemas.microsoft.com/office/drawing/2014/main" id="{8649027B-18C0-F340-8CC4-99F6273798DF}"/>
              </a:ext>
            </a:extLst>
          </p:cNvPr>
          <p:cNvSpPr txBox="1"/>
          <p:nvPr/>
        </p:nvSpPr>
        <p:spPr>
          <a:xfrm>
            <a:off x="207241" y="114411"/>
            <a:ext cx="882992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Scientific methods</a:t>
            </a:r>
            <a:endParaRPr lang="en-US" sz="3600" dirty="0">
              <a:solidFill>
                <a:srgbClr val="B6E863"/>
              </a:solidFill>
              <a:latin typeface="Phosphate Solid" panose="02000506050000020004" pitchFamily="2" charset="77"/>
              <a:cs typeface="Phosphate Solid" panose="02000506050000020004" pitchFamily="2" charset="77"/>
            </a:endParaRPr>
          </a:p>
        </p:txBody>
      </p:sp>
      <p:pic>
        <p:nvPicPr>
          <p:cNvPr id="6" name="Picture 5">
            <a:extLst>
              <a:ext uri="{FF2B5EF4-FFF2-40B4-BE49-F238E27FC236}">
                <a16:creationId xmlns:a16="http://schemas.microsoft.com/office/drawing/2014/main" id="{BA5289DA-AFEA-1947-B93D-93EE596E00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579" y="2919374"/>
            <a:ext cx="3139186" cy="3074703"/>
          </a:xfrm>
          <a:prstGeom prst="rect">
            <a:avLst/>
          </a:prstGeom>
        </p:spPr>
      </p:pic>
      <p:sp>
        <p:nvSpPr>
          <p:cNvPr id="2" name="Rectangle 1">
            <a:extLst>
              <a:ext uri="{FF2B5EF4-FFF2-40B4-BE49-F238E27FC236}">
                <a16:creationId xmlns:a16="http://schemas.microsoft.com/office/drawing/2014/main" id="{9A004E70-2825-1848-8F85-6DA5CD88E896}"/>
              </a:ext>
            </a:extLst>
          </p:cNvPr>
          <p:cNvSpPr/>
          <p:nvPr/>
        </p:nvSpPr>
        <p:spPr>
          <a:xfrm>
            <a:off x="4885567" y="6061616"/>
            <a:ext cx="1657826" cy="246221"/>
          </a:xfrm>
          <a:prstGeom prst="rect">
            <a:avLst/>
          </a:prstGeom>
        </p:spPr>
        <p:txBody>
          <a:bodyPr wrap="none">
            <a:spAutoFit/>
          </a:bodyPr>
          <a:lstStyle/>
          <a:p>
            <a:r>
              <a:rPr lang="en-GB" sz="1000" dirty="0">
                <a:solidFill>
                  <a:srgbClr val="222222"/>
                </a:solidFill>
                <a:latin typeface="Arial" panose="020B0604020202020204" pitchFamily="34" charset="0"/>
              </a:rPr>
              <a:t>Light and </a:t>
            </a:r>
            <a:r>
              <a:rPr lang="en-GB" sz="1000" dirty="0" err="1">
                <a:solidFill>
                  <a:srgbClr val="222222"/>
                </a:solidFill>
                <a:latin typeface="Arial" panose="020B0604020202020204" pitchFamily="34" charset="0"/>
              </a:rPr>
              <a:t>Pillemer</a:t>
            </a:r>
            <a:r>
              <a:rPr lang="en-GB" sz="1000" dirty="0">
                <a:solidFill>
                  <a:srgbClr val="222222"/>
                </a:solidFill>
                <a:latin typeface="Arial" panose="020B0604020202020204" pitchFamily="34" charset="0"/>
              </a:rPr>
              <a:t> in 1984</a:t>
            </a:r>
            <a:endParaRPr lang="en-US" sz="1000" dirty="0"/>
          </a:p>
        </p:txBody>
      </p:sp>
      <p:sp>
        <p:nvSpPr>
          <p:cNvPr id="3" name="TextBox 2">
            <a:extLst>
              <a:ext uri="{FF2B5EF4-FFF2-40B4-BE49-F238E27FC236}">
                <a16:creationId xmlns:a16="http://schemas.microsoft.com/office/drawing/2014/main" id="{F9CE9E66-F58D-D648-8088-4997329F9D76}"/>
              </a:ext>
            </a:extLst>
          </p:cNvPr>
          <p:cNvSpPr txBox="1"/>
          <p:nvPr/>
        </p:nvSpPr>
        <p:spPr>
          <a:xfrm>
            <a:off x="207241" y="760742"/>
            <a:ext cx="3226524" cy="2308324"/>
          </a:xfrm>
          <a:prstGeom prst="rect">
            <a:avLst/>
          </a:prstGeom>
          <a:noFill/>
        </p:spPr>
        <p:txBody>
          <a:bodyPr wrap="none" rtlCol="0">
            <a:spAutoFit/>
          </a:bodyPr>
          <a:lstStyle/>
          <a:p>
            <a:pPr marL="285750" indent="-285750">
              <a:buFont typeface="Arial" panose="020B0604020202020204" pitchFamily="34" charset="0"/>
              <a:buChar char="•"/>
            </a:pPr>
            <a:r>
              <a:rPr lang="en-US" dirty="0"/>
              <a:t>Control groups</a:t>
            </a:r>
          </a:p>
          <a:p>
            <a:pPr marL="285750" indent="-285750">
              <a:buFont typeface="Arial" panose="020B0604020202020204" pitchFamily="34" charset="0"/>
              <a:buChar char="•"/>
            </a:pPr>
            <a:r>
              <a:rPr lang="en-US" dirty="0"/>
              <a:t>Data recording and sharing</a:t>
            </a:r>
          </a:p>
          <a:p>
            <a:pPr marL="285750" indent="-285750">
              <a:buFont typeface="Arial" panose="020B0604020202020204" pitchFamily="34" charset="0"/>
              <a:buChar char="•"/>
            </a:pPr>
            <a:r>
              <a:rPr lang="en-US" dirty="0"/>
              <a:t>Consideration for uncertainty</a:t>
            </a:r>
          </a:p>
          <a:p>
            <a:pPr marL="285750" indent="-285750">
              <a:buFont typeface="Arial" panose="020B0604020202020204" pitchFamily="34" charset="0"/>
              <a:buChar char="•"/>
            </a:pPr>
            <a:r>
              <a:rPr lang="en-US" dirty="0"/>
              <a:t>Manuscript</a:t>
            </a:r>
          </a:p>
          <a:p>
            <a:pPr marL="285750" indent="-285750">
              <a:buFont typeface="Arial" panose="020B0604020202020204" pitchFamily="34" charset="0"/>
              <a:buChar char="•"/>
            </a:pPr>
            <a:r>
              <a:rPr lang="en-US" dirty="0"/>
              <a:t>Publication </a:t>
            </a:r>
          </a:p>
          <a:p>
            <a:pPr marL="285750" indent="-285750">
              <a:buFont typeface="Arial" panose="020B0604020202020204" pitchFamily="34" charset="0"/>
              <a:buChar char="•"/>
            </a:pPr>
            <a:r>
              <a:rPr lang="en-US" dirty="0"/>
              <a:t>Peer Review</a:t>
            </a:r>
          </a:p>
          <a:p>
            <a:pPr marL="285750" indent="-285750">
              <a:buFont typeface="Arial" panose="020B0604020202020204" pitchFamily="34" charset="0"/>
              <a:buChar char="•"/>
            </a:pPr>
            <a:r>
              <a:rPr lang="en-US" dirty="0"/>
              <a:t>Science is an ongoing process</a:t>
            </a:r>
          </a:p>
          <a:p>
            <a:pPr marL="285750" indent="-285750">
              <a:buFont typeface="Arial" panose="020B0604020202020204" pitchFamily="34" charset="0"/>
              <a:buChar char="•"/>
            </a:pPr>
            <a:endParaRPr lang="en-US" dirty="0"/>
          </a:p>
        </p:txBody>
      </p:sp>
      <p:pic>
        <p:nvPicPr>
          <p:cNvPr id="9" name="Picture 2" descr="/var/folders/24/b95469t12m747v3h38ywj8v40000gn/T/com.microsoft.Powerpoint/WebArchiveCopyPasteTempFiles/wdPxB4YgmC0MgAAAABJRU5ErkJggg==">
            <a:extLst>
              <a:ext uri="{FF2B5EF4-FFF2-40B4-BE49-F238E27FC236}">
                <a16:creationId xmlns:a16="http://schemas.microsoft.com/office/drawing/2014/main" id="{0149242D-4807-D144-81E0-ED7F9C619F5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921794" y="4825377"/>
            <a:ext cx="2074995" cy="14824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BF3A52C-00FF-4348-99B0-0DDB2903915C}"/>
              </a:ext>
            </a:extLst>
          </p:cNvPr>
          <p:cNvSpPr txBox="1"/>
          <p:nvPr/>
        </p:nvSpPr>
        <p:spPr>
          <a:xfrm>
            <a:off x="3707176" y="1592281"/>
            <a:ext cx="2214387" cy="1200329"/>
          </a:xfrm>
          <a:prstGeom prst="rect">
            <a:avLst/>
          </a:prstGeom>
          <a:noFill/>
        </p:spPr>
        <p:txBody>
          <a:bodyPr wrap="square" rtlCol="0">
            <a:spAutoFit/>
          </a:bodyPr>
          <a:lstStyle/>
          <a:p>
            <a:pPr algn="ctr"/>
            <a:r>
              <a:rPr lang="en-US" sz="2400" dirty="0">
                <a:latin typeface="American Typewriter" panose="02090604020004020304" pitchFamily="18" charset="77"/>
              </a:rPr>
              <a:t>Study says Coffee </a:t>
            </a:r>
            <a:r>
              <a:rPr lang="en-US" sz="2400" b="1" dirty="0">
                <a:latin typeface="American Typewriter" panose="02090604020004020304" pitchFamily="18" charset="77"/>
              </a:rPr>
              <a:t>causes</a:t>
            </a:r>
            <a:r>
              <a:rPr lang="en-US" sz="2400" dirty="0">
                <a:latin typeface="American Typewriter" panose="02090604020004020304" pitchFamily="18" charset="77"/>
              </a:rPr>
              <a:t> </a:t>
            </a:r>
          </a:p>
          <a:p>
            <a:pPr algn="ctr"/>
            <a:r>
              <a:rPr lang="en-US" sz="2400" dirty="0">
                <a:latin typeface="American Typewriter" panose="02090604020004020304" pitchFamily="18" charset="77"/>
              </a:rPr>
              <a:t>cancer</a:t>
            </a:r>
          </a:p>
        </p:txBody>
      </p:sp>
      <p:pic>
        <p:nvPicPr>
          <p:cNvPr id="17" name="Picture 16">
            <a:extLst>
              <a:ext uri="{FF2B5EF4-FFF2-40B4-BE49-F238E27FC236}">
                <a16:creationId xmlns:a16="http://schemas.microsoft.com/office/drawing/2014/main" id="{BBEA42C5-6518-A248-BA2C-8DE95DBB47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32500" y="2919821"/>
            <a:ext cx="2690588" cy="2324100"/>
          </a:xfrm>
          <a:prstGeom prst="rect">
            <a:avLst/>
          </a:prstGeom>
        </p:spPr>
      </p:pic>
      <p:sp>
        <p:nvSpPr>
          <p:cNvPr id="18" name="TextBox 17">
            <a:extLst>
              <a:ext uri="{FF2B5EF4-FFF2-40B4-BE49-F238E27FC236}">
                <a16:creationId xmlns:a16="http://schemas.microsoft.com/office/drawing/2014/main" id="{4144208E-D771-3F43-AEA9-2CBC3341EFE9}"/>
              </a:ext>
            </a:extLst>
          </p:cNvPr>
          <p:cNvSpPr txBox="1"/>
          <p:nvPr/>
        </p:nvSpPr>
        <p:spPr>
          <a:xfrm>
            <a:off x="3532500" y="3920719"/>
            <a:ext cx="2583494" cy="1200329"/>
          </a:xfrm>
          <a:prstGeom prst="rect">
            <a:avLst/>
          </a:prstGeom>
          <a:noFill/>
        </p:spPr>
        <p:txBody>
          <a:bodyPr wrap="square" rtlCol="0">
            <a:spAutoFit/>
          </a:bodyPr>
          <a:lstStyle/>
          <a:p>
            <a:pPr algn="ctr"/>
            <a:r>
              <a:rPr lang="en-US" sz="2400" dirty="0">
                <a:latin typeface="American Typewriter" panose="02090604020004020304" pitchFamily="18" charset="77"/>
              </a:rPr>
              <a:t>Study Says Coffee </a:t>
            </a:r>
            <a:r>
              <a:rPr lang="en-US" sz="2400" b="1" dirty="0">
                <a:latin typeface="American Typewriter" panose="02090604020004020304" pitchFamily="18" charset="77"/>
              </a:rPr>
              <a:t>prevents</a:t>
            </a:r>
            <a:r>
              <a:rPr lang="en-US" sz="2400" dirty="0">
                <a:latin typeface="American Typewriter" panose="02090604020004020304" pitchFamily="18" charset="77"/>
              </a:rPr>
              <a:t> </a:t>
            </a:r>
          </a:p>
          <a:p>
            <a:pPr algn="ctr"/>
            <a:r>
              <a:rPr lang="en-US" sz="2400" dirty="0">
                <a:latin typeface="American Typewriter" panose="02090604020004020304" pitchFamily="18" charset="77"/>
              </a:rPr>
              <a:t>cancer</a:t>
            </a:r>
          </a:p>
        </p:txBody>
      </p:sp>
    </p:spTree>
    <p:extLst>
      <p:ext uri="{BB962C8B-B14F-4D97-AF65-F5344CB8AC3E}">
        <p14:creationId xmlns:p14="http://schemas.microsoft.com/office/powerpoint/2010/main" val="295699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P spid="14"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0EACFB-5CFB-CA4A-A66D-E164C57AFA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006516"/>
            <a:ext cx="4231224" cy="2213805"/>
          </a:xfrm>
          <a:prstGeom prst="rect">
            <a:avLst/>
          </a:prstGeom>
        </p:spPr>
      </p:pic>
      <p:pic>
        <p:nvPicPr>
          <p:cNvPr id="13" name="Picture 12">
            <a:extLst>
              <a:ext uri="{FF2B5EF4-FFF2-40B4-BE49-F238E27FC236}">
                <a16:creationId xmlns:a16="http://schemas.microsoft.com/office/drawing/2014/main" id="{F786CD4B-30CC-5945-9C9A-0D7F14AE58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93274"/>
            <a:ext cx="1988865" cy="2415050"/>
          </a:xfrm>
          <a:prstGeom prst="rect">
            <a:avLst/>
          </a:prstGeom>
        </p:spPr>
      </p:pic>
      <p:pic>
        <p:nvPicPr>
          <p:cNvPr id="14" name="Picture 13">
            <a:extLst>
              <a:ext uri="{FF2B5EF4-FFF2-40B4-BE49-F238E27FC236}">
                <a16:creationId xmlns:a16="http://schemas.microsoft.com/office/drawing/2014/main" id="{E0C78956-3311-6D40-9367-E994268F93D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45348" y="4319389"/>
            <a:ext cx="2441855" cy="1942396"/>
          </a:xfrm>
          <a:prstGeom prst="rect">
            <a:avLst/>
          </a:prstGeom>
        </p:spPr>
      </p:pic>
      <p:sp>
        <p:nvSpPr>
          <p:cNvPr id="19" name="TextBox 18">
            <a:extLst>
              <a:ext uri="{FF2B5EF4-FFF2-40B4-BE49-F238E27FC236}">
                <a16:creationId xmlns:a16="http://schemas.microsoft.com/office/drawing/2014/main" id="{4B8B83EE-8F00-A942-AA7A-A0585A728809}"/>
              </a:ext>
            </a:extLst>
          </p:cNvPr>
          <p:cNvSpPr txBox="1"/>
          <p:nvPr/>
        </p:nvSpPr>
        <p:spPr>
          <a:xfrm>
            <a:off x="0" y="3360185"/>
            <a:ext cx="2417393" cy="646331"/>
          </a:xfrm>
          <a:prstGeom prst="rect">
            <a:avLst/>
          </a:prstGeom>
          <a:noFill/>
        </p:spPr>
        <p:txBody>
          <a:bodyPr wrap="none" rtlCol="0">
            <a:spAutoFit/>
          </a:bodyPr>
          <a:lstStyle/>
          <a:p>
            <a:r>
              <a:rPr lang="en-GB" b="1" dirty="0"/>
              <a:t>Karl Popper</a:t>
            </a:r>
            <a:r>
              <a:rPr lang="en-GB" dirty="0"/>
              <a:t>, 1902-1994</a:t>
            </a:r>
          </a:p>
          <a:p>
            <a:r>
              <a:rPr lang="en-GB" dirty="0"/>
              <a:t>Falsification</a:t>
            </a:r>
          </a:p>
        </p:txBody>
      </p:sp>
      <p:sp>
        <p:nvSpPr>
          <p:cNvPr id="20" name="TextBox 19">
            <a:extLst>
              <a:ext uri="{FF2B5EF4-FFF2-40B4-BE49-F238E27FC236}">
                <a16:creationId xmlns:a16="http://schemas.microsoft.com/office/drawing/2014/main" id="{1144E3E3-B8FE-4B4D-A07B-A064A0199B44}"/>
              </a:ext>
            </a:extLst>
          </p:cNvPr>
          <p:cNvSpPr txBox="1"/>
          <p:nvPr/>
        </p:nvSpPr>
        <p:spPr>
          <a:xfrm>
            <a:off x="5099404" y="4742993"/>
            <a:ext cx="1492909" cy="1477328"/>
          </a:xfrm>
          <a:prstGeom prst="rect">
            <a:avLst/>
          </a:prstGeom>
          <a:noFill/>
        </p:spPr>
        <p:txBody>
          <a:bodyPr wrap="none" rtlCol="0">
            <a:spAutoFit/>
          </a:bodyPr>
          <a:lstStyle/>
          <a:p>
            <a:r>
              <a:rPr lang="en-GB" b="1" dirty="0"/>
              <a:t>Nassim </a:t>
            </a:r>
            <a:r>
              <a:rPr lang="en-GB" b="1" dirty="0" err="1"/>
              <a:t>Taleb</a:t>
            </a:r>
            <a:r>
              <a:rPr lang="en-GB" dirty="0"/>
              <a:t>,</a:t>
            </a:r>
          </a:p>
          <a:p>
            <a:r>
              <a:rPr lang="en-GB" dirty="0"/>
              <a:t>1960</a:t>
            </a:r>
          </a:p>
          <a:p>
            <a:r>
              <a:rPr lang="en-GB" dirty="0"/>
              <a:t>Black Swans</a:t>
            </a:r>
          </a:p>
          <a:p>
            <a:r>
              <a:rPr lang="en-GB" dirty="0"/>
              <a:t>Rare events</a:t>
            </a:r>
          </a:p>
          <a:p>
            <a:r>
              <a:rPr lang="en-GB" dirty="0"/>
              <a:t>Anti-fragility </a:t>
            </a:r>
          </a:p>
        </p:txBody>
      </p:sp>
      <p:pic>
        <p:nvPicPr>
          <p:cNvPr id="3" name="Picture 2">
            <a:extLst>
              <a:ext uri="{FF2B5EF4-FFF2-40B4-BE49-F238E27FC236}">
                <a16:creationId xmlns:a16="http://schemas.microsoft.com/office/drawing/2014/main" id="{FF90B8FB-DFEC-4247-BA97-9FDD4BB1ABAD}"/>
              </a:ext>
            </a:extLst>
          </p:cNvPr>
          <p:cNvPicPr>
            <a:picLocks noChangeAspect="1"/>
          </p:cNvPicPr>
          <p:nvPr/>
        </p:nvPicPr>
        <p:blipFill>
          <a:blip r:embed="rId6"/>
          <a:stretch>
            <a:fillRect/>
          </a:stretch>
        </p:blipFill>
        <p:spPr>
          <a:xfrm>
            <a:off x="5262761" y="777938"/>
            <a:ext cx="3860800" cy="2108200"/>
          </a:xfrm>
          <a:prstGeom prst="rect">
            <a:avLst/>
          </a:prstGeom>
        </p:spPr>
      </p:pic>
      <p:sp>
        <p:nvSpPr>
          <p:cNvPr id="15" name="TextBox 14">
            <a:extLst>
              <a:ext uri="{FF2B5EF4-FFF2-40B4-BE49-F238E27FC236}">
                <a16:creationId xmlns:a16="http://schemas.microsoft.com/office/drawing/2014/main" id="{1B6EE43E-C38C-0C41-B22F-B3F8DAE9CCD6}"/>
              </a:ext>
            </a:extLst>
          </p:cNvPr>
          <p:cNvSpPr txBox="1"/>
          <p:nvPr/>
        </p:nvSpPr>
        <p:spPr>
          <a:xfrm>
            <a:off x="5217375" y="2932989"/>
            <a:ext cx="3628429" cy="923330"/>
          </a:xfrm>
          <a:prstGeom prst="rect">
            <a:avLst/>
          </a:prstGeom>
          <a:noFill/>
        </p:spPr>
        <p:txBody>
          <a:bodyPr wrap="none" rtlCol="0">
            <a:spAutoFit/>
          </a:bodyPr>
          <a:lstStyle/>
          <a:p>
            <a:r>
              <a:rPr lang="en-GB" b="1" dirty="0"/>
              <a:t>Amos Tversky </a:t>
            </a:r>
            <a:r>
              <a:rPr lang="en-GB" dirty="0"/>
              <a:t>&amp;</a:t>
            </a:r>
            <a:r>
              <a:rPr lang="en-GB" b="1" dirty="0"/>
              <a:t> Daniel Kahneman </a:t>
            </a:r>
          </a:p>
          <a:p>
            <a:r>
              <a:rPr lang="en-GB" dirty="0"/>
              <a:t>1937-1996.          1934</a:t>
            </a:r>
          </a:p>
          <a:p>
            <a:r>
              <a:rPr lang="en-GB" dirty="0"/>
              <a:t>Biases, Decision Making, Irrationality</a:t>
            </a:r>
          </a:p>
        </p:txBody>
      </p:sp>
      <p:sp>
        <p:nvSpPr>
          <p:cNvPr id="16" name="TextBox 15">
            <a:extLst>
              <a:ext uri="{FF2B5EF4-FFF2-40B4-BE49-F238E27FC236}">
                <a16:creationId xmlns:a16="http://schemas.microsoft.com/office/drawing/2014/main" id="{8E03ECF4-1E2C-B246-8E04-7ED236F57637}"/>
              </a:ext>
            </a:extLst>
          </p:cNvPr>
          <p:cNvSpPr txBox="1"/>
          <p:nvPr/>
        </p:nvSpPr>
        <p:spPr>
          <a:xfrm>
            <a:off x="1988865" y="760651"/>
            <a:ext cx="2163862" cy="1477328"/>
          </a:xfrm>
          <a:prstGeom prst="rect">
            <a:avLst/>
          </a:prstGeom>
          <a:noFill/>
        </p:spPr>
        <p:txBody>
          <a:bodyPr wrap="none" rtlCol="0">
            <a:spAutoFit/>
          </a:bodyPr>
          <a:lstStyle/>
          <a:p>
            <a:r>
              <a:rPr lang="en-GB" b="1" dirty="0"/>
              <a:t>David Hume</a:t>
            </a:r>
          </a:p>
          <a:p>
            <a:r>
              <a:rPr lang="en-GB" dirty="0"/>
              <a:t>1711-1776</a:t>
            </a:r>
          </a:p>
          <a:p>
            <a:endParaRPr lang="en-GB" dirty="0"/>
          </a:p>
          <a:p>
            <a:r>
              <a:rPr lang="en-GB" dirty="0"/>
              <a:t>Scepticism</a:t>
            </a:r>
          </a:p>
          <a:p>
            <a:r>
              <a:rPr lang="en-GB" dirty="0"/>
              <a:t>Problem of induction</a:t>
            </a:r>
          </a:p>
        </p:txBody>
      </p:sp>
      <p:sp>
        <p:nvSpPr>
          <p:cNvPr id="21" name="TextBox 20">
            <a:extLst>
              <a:ext uri="{FF2B5EF4-FFF2-40B4-BE49-F238E27FC236}">
                <a16:creationId xmlns:a16="http://schemas.microsoft.com/office/drawing/2014/main" id="{184AD448-46AC-8643-92F1-DFE5129682AF}"/>
              </a:ext>
            </a:extLst>
          </p:cNvPr>
          <p:cNvSpPr txBox="1"/>
          <p:nvPr/>
        </p:nvSpPr>
        <p:spPr>
          <a:xfrm>
            <a:off x="207241" y="114411"/>
            <a:ext cx="882992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Influential contributors</a:t>
            </a:r>
            <a:endParaRPr lang="en-US" sz="3600" dirty="0">
              <a:solidFill>
                <a:srgbClr val="B6E863"/>
              </a:solidFill>
              <a:latin typeface="Phosphate Solid" panose="02000506050000020004" pitchFamily="2" charset="77"/>
              <a:cs typeface="Phosphate Solid" panose="02000506050000020004" pitchFamily="2" charset="77"/>
            </a:endParaRPr>
          </a:p>
        </p:txBody>
      </p:sp>
    </p:spTree>
    <p:extLst>
      <p:ext uri="{BB962C8B-B14F-4D97-AF65-F5344CB8AC3E}">
        <p14:creationId xmlns:p14="http://schemas.microsoft.com/office/powerpoint/2010/main" val="148437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DE95F7-15FD-F744-82F3-6B7FCF62550C}"/>
              </a:ext>
            </a:extLst>
          </p:cNvPr>
          <p:cNvSpPr txBox="1"/>
          <p:nvPr/>
        </p:nvSpPr>
        <p:spPr>
          <a:xfrm>
            <a:off x="878308" y="464210"/>
            <a:ext cx="3659271" cy="369332"/>
          </a:xfrm>
          <a:prstGeom prst="rect">
            <a:avLst/>
          </a:prstGeom>
          <a:noFill/>
        </p:spPr>
        <p:txBody>
          <a:bodyPr wrap="none" rtlCol="0">
            <a:spAutoFit/>
          </a:bodyPr>
          <a:lstStyle/>
          <a:p>
            <a:r>
              <a:rPr lang="en-GB" dirty="0"/>
              <a:t>Example : Water Boils @ 100C, right?</a:t>
            </a:r>
          </a:p>
        </p:txBody>
      </p:sp>
      <p:pic>
        <p:nvPicPr>
          <p:cNvPr id="8" name="Picture 7">
            <a:extLst>
              <a:ext uri="{FF2B5EF4-FFF2-40B4-BE49-F238E27FC236}">
                <a16:creationId xmlns:a16="http://schemas.microsoft.com/office/drawing/2014/main" id="{517531F8-8019-E746-AF14-427259B7E8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5831" y="3776016"/>
            <a:ext cx="1728820" cy="1210903"/>
          </a:xfrm>
          <a:prstGeom prst="rect">
            <a:avLst/>
          </a:prstGeom>
        </p:spPr>
      </p:pic>
      <p:pic>
        <p:nvPicPr>
          <p:cNvPr id="9" name="Picture 8">
            <a:extLst>
              <a:ext uri="{FF2B5EF4-FFF2-40B4-BE49-F238E27FC236}">
                <a16:creationId xmlns:a16="http://schemas.microsoft.com/office/drawing/2014/main" id="{9C0C7BA1-A6FE-3846-B4B9-1E5C866D3C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6564" y="50153"/>
            <a:ext cx="2607015" cy="1958011"/>
          </a:xfrm>
          <a:prstGeom prst="rect">
            <a:avLst/>
          </a:prstGeom>
        </p:spPr>
      </p:pic>
      <p:pic>
        <p:nvPicPr>
          <p:cNvPr id="10" name="Picture 9">
            <a:extLst>
              <a:ext uri="{FF2B5EF4-FFF2-40B4-BE49-F238E27FC236}">
                <a16:creationId xmlns:a16="http://schemas.microsoft.com/office/drawing/2014/main" id="{A14F5FA1-E8CC-0241-B1F9-968CF9B45B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5652" y="39573"/>
            <a:ext cx="1408324" cy="1408324"/>
          </a:xfrm>
          <a:prstGeom prst="rect">
            <a:avLst/>
          </a:prstGeom>
        </p:spPr>
      </p:pic>
      <p:pic>
        <p:nvPicPr>
          <p:cNvPr id="11" name="Picture 10">
            <a:extLst>
              <a:ext uri="{FF2B5EF4-FFF2-40B4-BE49-F238E27FC236}">
                <a16:creationId xmlns:a16="http://schemas.microsoft.com/office/drawing/2014/main" id="{A825DA47-17B5-104B-977C-203508C7CAB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45652" y="1343618"/>
            <a:ext cx="1467679" cy="1589989"/>
          </a:xfrm>
          <a:prstGeom prst="rect">
            <a:avLst/>
          </a:prstGeom>
        </p:spPr>
      </p:pic>
      <p:pic>
        <p:nvPicPr>
          <p:cNvPr id="12" name="Picture 11">
            <a:extLst>
              <a:ext uri="{FF2B5EF4-FFF2-40B4-BE49-F238E27FC236}">
                <a16:creationId xmlns:a16="http://schemas.microsoft.com/office/drawing/2014/main" id="{AC9510B3-71A9-C240-911A-DC5C2B133E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2788" y="3691939"/>
            <a:ext cx="1408324" cy="1408324"/>
          </a:xfrm>
          <a:prstGeom prst="rect">
            <a:avLst/>
          </a:prstGeom>
        </p:spPr>
      </p:pic>
      <p:sp>
        <p:nvSpPr>
          <p:cNvPr id="13" name="TextBox 12">
            <a:extLst>
              <a:ext uri="{FF2B5EF4-FFF2-40B4-BE49-F238E27FC236}">
                <a16:creationId xmlns:a16="http://schemas.microsoft.com/office/drawing/2014/main" id="{D481ABE1-F704-C74E-B56E-CC1121BD68F9}"/>
              </a:ext>
            </a:extLst>
          </p:cNvPr>
          <p:cNvSpPr txBox="1"/>
          <p:nvPr/>
        </p:nvSpPr>
        <p:spPr>
          <a:xfrm>
            <a:off x="5045910" y="807414"/>
            <a:ext cx="659155" cy="369332"/>
          </a:xfrm>
          <a:prstGeom prst="rect">
            <a:avLst/>
          </a:prstGeom>
          <a:noFill/>
        </p:spPr>
        <p:txBody>
          <a:bodyPr wrap="none" rtlCol="0">
            <a:spAutoFit/>
          </a:bodyPr>
          <a:lstStyle/>
          <a:p>
            <a:r>
              <a:rPr lang="en-GB" b="1" dirty="0">
                <a:solidFill>
                  <a:srgbClr val="C00000"/>
                </a:solidFill>
              </a:rPr>
              <a:t>100C</a:t>
            </a:r>
          </a:p>
        </p:txBody>
      </p:sp>
      <p:sp>
        <p:nvSpPr>
          <p:cNvPr id="14" name="TextBox 13">
            <a:extLst>
              <a:ext uri="{FF2B5EF4-FFF2-40B4-BE49-F238E27FC236}">
                <a16:creationId xmlns:a16="http://schemas.microsoft.com/office/drawing/2014/main" id="{2AB9DA7F-71BF-614D-BB05-BF58B01DE15F}"/>
              </a:ext>
            </a:extLst>
          </p:cNvPr>
          <p:cNvSpPr txBox="1"/>
          <p:nvPr/>
        </p:nvSpPr>
        <p:spPr>
          <a:xfrm>
            <a:off x="5159513" y="4473984"/>
            <a:ext cx="540533" cy="369332"/>
          </a:xfrm>
          <a:prstGeom prst="rect">
            <a:avLst/>
          </a:prstGeom>
          <a:noFill/>
        </p:spPr>
        <p:txBody>
          <a:bodyPr wrap="none" rtlCol="0">
            <a:spAutoFit/>
          </a:bodyPr>
          <a:lstStyle/>
          <a:p>
            <a:r>
              <a:rPr lang="en-GB" b="1" dirty="0">
                <a:solidFill>
                  <a:srgbClr val="C00000"/>
                </a:solidFill>
              </a:rPr>
              <a:t>88C</a:t>
            </a:r>
          </a:p>
        </p:txBody>
      </p:sp>
      <p:sp>
        <p:nvSpPr>
          <p:cNvPr id="15" name="TextBox 14">
            <a:extLst>
              <a:ext uri="{FF2B5EF4-FFF2-40B4-BE49-F238E27FC236}">
                <a16:creationId xmlns:a16="http://schemas.microsoft.com/office/drawing/2014/main" id="{01BF3C9A-FB86-0D41-A37A-0FB668C8D711}"/>
              </a:ext>
            </a:extLst>
          </p:cNvPr>
          <p:cNvSpPr txBox="1"/>
          <p:nvPr/>
        </p:nvSpPr>
        <p:spPr>
          <a:xfrm>
            <a:off x="5931494" y="1947042"/>
            <a:ext cx="657552" cy="369332"/>
          </a:xfrm>
          <a:prstGeom prst="rect">
            <a:avLst/>
          </a:prstGeom>
          <a:noFill/>
        </p:spPr>
        <p:txBody>
          <a:bodyPr wrap="none" rtlCol="0">
            <a:spAutoFit/>
          </a:bodyPr>
          <a:lstStyle/>
          <a:p>
            <a:r>
              <a:rPr lang="en-GB" b="1" dirty="0">
                <a:solidFill>
                  <a:srgbClr val="C00000"/>
                </a:solidFill>
              </a:rPr>
              <a:t>120C</a:t>
            </a:r>
          </a:p>
        </p:txBody>
      </p:sp>
      <p:sp>
        <p:nvSpPr>
          <p:cNvPr id="16" name="TextBox 15">
            <a:extLst>
              <a:ext uri="{FF2B5EF4-FFF2-40B4-BE49-F238E27FC236}">
                <a16:creationId xmlns:a16="http://schemas.microsoft.com/office/drawing/2014/main" id="{665E789B-9FB2-A147-B915-A08594584142}"/>
              </a:ext>
            </a:extLst>
          </p:cNvPr>
          <p:cNvSpPr txBox="1"/>
          <p:nvPr/>
        </p:nvSpPr>
        <p:spPr>
          <a:xfrm>
            <a:off x="51426" y="2709657"/>
            <a:ext cx="4334392" cy="338554"/>
          </a:xfrm>
          <a:prstGeom prst="rect">
            <a:avLst/>
          </a:prstGeom>
          <a:noFill/>
        </p:spPr>
        <p:txBody>
          <a:bodyPr wrap="none" rtlCol="0">
            <a:spAutoFit/>
          </a:bodyPr>
          <a:lstStyle/>
          <a:p>
            <a:r>
              <a:rPr lang="en-GB" sz="1600" dirty="0"/>
              <a:t>The key thing is the next step in our thinking……….</a:t>
            </a:r>
          </a:p>
        </p:txBody>
      </p:sp>
      <p:sp>
        <p:nvSpPr>
          <p:cNvPr id="3" name="TextBox 2">
            <a:extLst>
              <a:ext uri="{FF2B5EF4-FFF2-40B4-BE49-F238E27FC236}">
                <a16:creationId xmlns:a16="http://schemas.microsoft.com/office/drawing/2014/main" id="{B80E56E5-4900-9940-944C-9706F1EF55B5}"/>
              </a:ext>
            </a:extLst>
          </p:cNvPr>
          <p:cNvSpPr txBox="1"/>
          <p:nvPr/>
        </p:nvSpPr>
        <p:spPr>
          <a:xfrm>
            <a:off x="900732" y="832032"/>
            <a:ext cx="3363037" cy="584775"/>
          </a:xfrm>
          <a:prstGeom prst="rect">
            <a:avLst/>
          </a:prstGeom>
          <a:noFill/>
        </p:spPr>
        <p:txBody>
          <a:bodyPr wrap="square" lIns="90000" rtlCol="0">
            <a:spAutoFit/>
          </a:bodyPr>
          <a:lstStyle/>
          <a:p>
            <a:r>
              <a:rPr lang="en-US" sz="1600" b="1" dirty="0">
                <a:solidFill>
                  <a:srgbClr val="00A500"/>
                </a:solidFill>
              </a:rPr>
              <a:t>A Law - which no number of confirming examples will prove</a:t>
            </a:r>
          </a:p>
        </p:txBody>
      </p:sp>
      <p:pic>
        <p:nvPicPr>
          <p:cNvPr id="17" name="Picture 16">
            <a:extLst>
              <a:ext uri="{FF2B5EF4-FFF2-40B4-BE49-F238E27FC236}">
                <a16:creationId xmlns:a16="http://schemas.microsoft.com/office/drawing/2014/main" id="{C11BB28F-A0DA-4441-85AB-5C33677F240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69" y="-14055"/>
            <a:ext cx="906880" cy="1043213"/>
          </a:xfrm>
          <a:prstGeom prst="rect">
            <a:avLst/>
          </a:prstGeom>
        </p:spPr>
      </p:pic>
      <p:sp>
        <p:nvSpPr>
          <p:cNvPr id="18" name="TextBox 17">
            <a:extLst>
              <a:ext uri="{FF2B5EF4-FFF2-40B4-BE49-F238E27FC236}">
                <a16:creationId xmlns:a16="http://schemas.microsoft.com/office/drawing/2014/main" id="{32C944F2-B10C-1647-BBD4-70524E3D4028}"/>
              </a:ext>
            </a:extLst>
          </p:cNvPr>
          <p:cNvSpPr txBox="1"/>
          <p:nvPr/>
        </p:nvSpPr>
        <p:spPr>
          <a:xfrm>
            <a:off x="870027" y="1390829"/>
            <a:ext cx="3363037" cy="584775"/>
          </a:xfrm>
          <a:prstGeom prst="rect">
            <a:avLst/>
          </a:prstGeom>
          <a:noFill/>
        </p:spPr>
        <p:txBody>
          <a:bodyPr wrap="square" lIns="90000" rtlCol="0">
            <a:spAutoFit/>
          </a:bodyPr>
          <a:lstStyle/>
          <a:p>
            <a:r>
              <a:rPr lang="en-US" sz="1600" b="1" dirty="0">
                <a:solidFill>
                  <a:srgbClr val="FFA500"/>
                </a:solidFill>
              </a:rPr>
              <a:t>Falsification – find circumstances in which the law does not hold</a:t>
            </a:r>
          </a:p>
        </p:txBody>
      </p:sp>
      <p:sp>
        <p:nvSpPr>
          <p:cNvPr id="19" name="TextBox 18">
            <a:extLst>
              <a:ext uri="{FF2B5EF4-FFF2-40B4-BE49-F238E27FC236}">
                <a16:creationId xmlns:a16="http://schemas.microsoft.com/office/drawing/2014/main" id="{3FFC6291-D218-164F-ABAE-420A80FC2A00}"/>
              </a:ext>
            </a:extLst>
          </p:cNvPr>
          <p:cNvSpPr txBox="1"/>
          <p:nvPr/>
        </p:nvSpPr>
        <p:spPr>
          <a:xfrm>
            <a:off x="878308" y="1878660"/>
            <a:ext cx="3363037" cy="830997"/>
          </a:xfrm>
          <a:prstGeom prst="rect">
            <a:avLst/>
          </a:prstGeom>
          <a:noFill/>
        </p:spPr>
        <p:txBody>
          <a:bodyPr wrap="square" lIns="90000" rtlCol="0">
            <a:spAutoFit/>
          </a:bodyPr>
          <a:lstStyle/>
          <a:p>
            <a:r>
              <a:rPr lang="en-US" sz="1600" b="1" dirty="0">
                <a:solidFill>
                  <a:srgbClr val="C00000"/>
                </a:solidFill>
              </a:rPr>
              <a:t>Water does not boil at 100C in closed vessels (higher temp). So the Law is disproved</a:t>
            </a:r>
          </a:p>
        </p:txBody>
      </p:sp>
      <p:pic>
        <p:nvPicPr>
          <p:cNvPr id="4" name="Picture 3">
            <a:extLst>
              <a:ext uri="{FF2B5EF4-FFF2-40B4-BE49-F238E27FC236}">
                <a16:creationId xmlns:a16="http://schemas.microsoft.com/office/drawing/2014/main" id="{7A88E988-D5C7-8647-897B-AA8052F7EA4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4689" y="4275293"/>
            <a:ext cx="806922" cy="806922"/>
          </a:xfrm>
          <a:prstGeom prst="rect">
            <a:avLst/>
          </a:prstGeom>
        </p:spPr>
      </p:pic>
      <p:sp>
        <p:nvSpPr>
          <p:cNvPr id="20" name="Bent-Up Arrow 19">
            <a:extLst>
              <a:ext uri="{FF2B5EF4-FFF2-40B4-BE49-F238E27FC236}">
                <a16:creationId xmlns:a16="http://schemas.microsoft.com/office/drawing/2014/main" id="{93564E0E-ECDD-B644-8A37-F39300C3C87D}"/>
              </a:ext>
            </a:extLst>
          </p:cNvPr>
          <p:cNvSpPr/>
          <p:nvPr/>
        </p:nvSpPr>
        <p:spPr>
          <a:xfrm rot="5400000">
            <a:off x="330258" y="2984665"/>
            <a:ext cx="670894" cy="921781"/>
          </a:xfrm>
          <a:prstGeom prst="ben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C401D2-DF68-4648-A334-38766CD524E9}"/>
              </a:ext>
            </a:extLst>
          </p:cNvPr>
          <p:cNvSpPr txBox="1"/>
          <p:nvPr/>
        </p:nvSpPr>
        <p:spPr>
          <a:xfrm>
            <a:off x="1123181" y="3154430"/>
            <a:ext cx="3795160" cy="584775"/>
          </a:xfrm>
          <a:prstGeom prst="rect">
            <a:avLst/>
          </a:prstGeom>
          <a:noFill/>
        </p:spPr>
        <p:txBody>
          <a:bodyPr wrap="square" lIns="90000" rtlCol="0">
            <a:spAutoFit/>
          </a:bodyPr>
          <a:lstStyle/>
          <a:p>
            <a:pPr marL="342900" indent="-342900">
              <a:buAutoNum type="alphaUcParenR"/>
            </a:pPr>
            <a:r>
              <a:rPr lang="en-US" sz="1600" dirty="0">
                <a:solidFill>
                  <a:schemeClr val="bg1">
                    <a:lumMod val="50000"/>
                  </a:schemeClr>
                </a:solidFill>
              </a:rPr>
              <a:t>Try to salvage our statement by narrowing the empirical content</a:t>
            </a:r>
          </a:p>
        </p:txBody>
      </p:sp>
      <p:sp>
        <p:nvSpPr>
          <p:cNvPr id="22" name="TextBox 21">
            <a:extLst>
              <a:ext uri="{FF2B5EF4-FFF2-40B4-BE49-F238E27FC236}">
                <a16:creationId xmlns:a16="http://schemas.microsoft.com/office/drawing/2014/main" id="{B785B948-F94C-D641-9148-913F15DDD5DE}"/>
              </a:ext>
            </a:extLst>
          </p:cNvPr>
          <p:cNvSpPr txBox="1"/>
          <p:nvPr/>
        </p:nvSpPr>
        <p:spPr>
          <a:xfrm>
            <a:off x="1472193" y="3675504"/>
            <a:ext cx="3723508" cy="584775"/>
          </a:xfrm>
          <a:prstGeom prst="rect">
            <a:avLst/>
          </a:prstGeom>
          <a:noFill/>
        </p:spPr>
        <p:txBody>
          <a:bodyPr wrap="square" lIns="90000" rtlCol="0">
            <a:spAutoFit/>
          </a:bodyPr>
          <a:lstStyle/>
          <a:p>
            <a:r>
              <a:rPr lang="en-US" sz="1600" b="1" dirty="0">
                <a:solidFill>
                  <a:srgbClr val="00A500"/>
                </a:solidFill>
              </a:rPr>
              <a:t>New Law - Water boils @ 100C in open vessels</a:t>
            </a:r>
          </a:p>
        </p:txBody>
      </p:sp>
      <p:sp>
        <p:nvSpPr>
          <p:cNvPr id="24" name="TextBox 23">
            <a:extLst>
              <a:ext uri="{FF2B5EF4-FFF2-40B4-BE49-F238E27FC236}">
                <a16:creationId xmlns:a16="http://schemas.microsoft.com/office/drawing/2014/main" id="{DC441C19-41F5-784A-8D44-D541CDFEF89E}"/>
              </a:ext>
            </a:extLst>
          </p:cNvPr>
          <p:cNvSpPr txBox="1"/>
          <p:nvPr/>
        </p:nvSpPr>
        <p:spPr>
          <a:xfrm>
            <a:off x="1434142" y="4754744"/>
            <a:ext cx="3941345" cy="338554"/>
          </a:xfrm>
          <a:prstGeom prst="rect">
            <a:avLst/>
          </a:prstGeom>
          <a:noFill/>
        </p:spPr>
        <p:txBody>
          <a:bodyPr wrap="square" lIns="90000" rtlCol="0">
            <a:spAutoFit/>
          </a:bodyPr>
          <a:lstStyle/>
          <a:p>
            <a:r>
              <a:rPr lang="en-US" sz="1600" b="1" dirty="0">
                <a:solidFill>
                  <a:srgbClr val="C00000"/>
                </a:solidFill>
              </a:rPr>
              <a:t>Water does not boil at 100C at altitude</a:t>
            </a:r>
          </a:p>
        </p:txBody>
      </p:sp>
      <p:sp>
        <p:nvSpPr>
          <p:cNvPr id="25" name="TextBox 24">
            <a:extLst>
              <a:ext uri="{FF2B5EF4-FFF2-40B4-BE49-F238E27FC236}">
                <a16:creationId xmlns:a16="http://schemas.microsoft.com/office/drawing/2014/main" id="{5D002834-3F66-DD43-835F-C410E27154BB}"/>
              </a:ext>
            </a:extLst>
          </p:cNvPr>
          <p:cNvSpPr txBox="1"/>
          <p:nvPr/>
        </p:nvSpPr>
        <p:spPr>
          <a:xfrm>
            <a:off x="1929339" y="5076907"/>
            <a:ext cx="3723508" cy="584775"/>
          </a:xfrm>
          <a:prstGeom prst="rect">
            <a:avLst/>
          </a:prstGeom>
          <a:noFill/>
        </p:spPr>
        <p:txBody>
          <a:bodyPr wrap="square" lIns="90000" rtlCol="0">
            <a:spAutoFit/>
          </a:bodyPr>
          <a:lstStyle/>
          <a:p>
            <a:r>
              <a:rPr lang="en-US" sz="1600" b="1" dirty="0">
                <a:solidFill>
                  <a:srgbClr val="00A500"/>
                </a:solidFill>
              </a:rPr>
              <a:t>New Law - Water boils @ 100C in open vessels at sea-level atmospheric pressure</a:t>
            </a:r>
          </a:p>
        </p:txBody>
      </p:sp>
      <p:sp>
        <p:nvSpPr>
          <p:cNvPr id="26" name="TextBox 25">
            <a:extLst>
              <a:ext uri="{FF2B5EF4-FFF2-40B4-BE49-F238E27FC236}">
                <a16:creationId xmlns:a16="http://schemas.microsoft.com/office/drawing/2014/main" id="{1CC007C0-07B4-524E-8721-8BB33C191F28}"/>
              </a:ext>
            </a:extLst>
          </p:cNvPr>
          <p:cNvSpPr txBox="1"/>
          <p:nvPr/>
        </p:nvSpPr>
        <p:spPr>
          <a:xfrm>
            <a:off x="1452017" y="4200287"/>
            <a:ext cx="3363037" cy="584775"/>
          </a:xfrm>
          <a:prstGeom prst="rect">
            <a:avLst/>
          </a:prstGeom>
          <a:noFill/>
        </p:spPr>
        <p:txBody>
          <a:bodyPr wrap="square" lIns="90000" rtlCol="0">
            <a:spAutoFit/>
          </a:bodyPr>
          <a:lstStyle/>
          <a:p>
            <a:r>
              <a:rPr lang="en-US" sz="1600" b="1" dirty="0">
                <a:solidFill>
                  <a:srgbClr val="FFA500"/>
                </a:solidFill>
              </a:rPr>
              <a:t>Falsification – find circumstances in which the law does not hold</a:t>
            </a:r>
          </a:p>
        </p:txBody>
      </p:sp>
      <p:sp>
        <p:nvSpPr>
          <p:cNvPr id="27" name="TextBox 26">
            <a:extLst>
              <a:ext uri="{FF2B5EF4-FFF2-40B4-BE49-F238E27FC236}">
                <a16:creationId xmlns:a16="http://schemas.microsoft.com/office/drawing/2014/main" id="{08AA8F24-2EA8-5F48-A1A6-BDB8B59A2935}"/>
              </a:ext>
            </a:extLst>
          </p:cNvPr>
          <p:cNvSpPr txBox="1"/>
          <p:nvPr/>
        </p:nvSpPr>
        <p:spPr>
          <a:xfrm>
            <a:off x="1123181" y="5675986"/>
            <a:ext cx="3795160" cy="584775"/>
          </a:xfrm>
          <a:prstGeom prst="rect">
            <a:avLst/>
          </a:prstGeom>
          <a:noFill/>
        </p:spPr>
        <p:txBody>
          <a:bodyPr wrap="square" lIns="90000" rtlCol="0">
            <a:spAutoFit/>
          </a:bodyPr>
          <a:lstStyle/>
          <a:p>
            <a:r>
              <a:rPr lang="en-US" sz="1600" dirty="0">
                <a:solidFill>
                  <a:schemeClr val="bg1">
                    <a:lumMod val="50000"/>
                  </a:schemeClr>
                </a:solidFill>
              </a:rPr>
              <a:t>B)  Ask ‘Why water boils at 100C in open vessels and not in closed ones?’</a:t>
            </a:r>
          </a:p>
        </p:txBody>
      </p:sp>
      <p:sp>
        <p:nvSpPr>
          <p:cNvPr id="28" name="Bent-Up Arrow 27">
            <a:extLst>
              <a:ext uri="{FF2B5EF4-FFF2-40B4-BE49-F238E27FC236}">
                <a16:creationId xmlns:a16="http://schemas.microsoft.com/office/drawing/2014/main" id="{0086B03D-791D-0142-B826-1154BBC4FD25}"/>
              </a:ext>
            </a:extLst>
          </p:cNvPr>
          <p:cNvSpPr/>
          <p:nvPr/>
        </p:nvSpPr>
        <p:spPr>
          <a:xfrm rot="5400000">
            <a:off x="-825398" y="4333403"/>
            <a:ext cx="3124278" cy="666598"/>
          </a:xfrm>
          <a:prstGeom prst="ben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443E959-61E7-DD48-BDCC-F384F90E7D92}"/>
              </a:ext>
            </a:extLst>
          </p:cNvPr>
          <p:cNvSpPr txBox="1"/>
          <p:nvPr/>
        </p:nvSpPr>
        <p:spPr>
          <a:xfrm>
            <a:off x="4645652" y="5682545"/>
            <a:ext cx="3363037" cy="584775"/>
          </a:xfrm>
          <a:prstGeom prst="rect">
            <a:avLst/>
          </a:prstGeom>
          <a:noFill/>
        </p:spPr>
        <p:txBody>
          <a:bodyPr wrap="square" lIns="90000" rtlCol="0">
            <a:spAutoFit/>
          </a:bodyPr>
          <a:lstStyle/>
          <a:p>
            <a:r>
              <a:rPr lang="en-US" sz="1600" b="1" dirty="0">
                <a:solidFill>
                  <a:srgbClr val="FFA500"/>
                </a:solidFill>
              </a:rPr>
              <a:t>Falsify a richer hypothesis – enabling us to calculate different boiling points</a:t>
            </a:r>
          </a:p>
        </p:txBody>
      </p:sp>
      <p:sp>
        <p:nvSpPr>
          <p:cNvPr id="30" name="TextBox 29">
            <a:extLst>
              <a:ext uri="{FF2B5EF4-FFF2-40B4-BE49-F238E27FC236}">
                <a16:creationId xmlns:a16="http://schemas.microsoft.com/office/drawing/2014/main" id="{CEB82B0D-9C5B-BE41-A9DF-92A30FE58E82}"/>
              </a:ext>
            </a:extLst>
          </p:cNvPr>
          <p:cNvSpPr txBox="1"/>
          <p:nvPr/>
        </p:nvSpPr>
        <p:spPr>
          <a:xfrm>
            <a:off x="916251" y="25269"/>
            <a:ext cx="4346864" cy="523220"/>
          </a:xfrm>
          <a:prstGeom prst="rect">
            <a:avLst/>
          </a:prstGeom>
          <a:noFill/>
        </p:spPr>
        <p:txBody>
          <a:bodyPr wrap="square" rtlCol="0">
            <a:spAutoFit/>
          </a:bodyPr>
          <a:lstStyle/>
          <a:p>
            <a:r>
              <a:rPr lang="en-US" sz="2800" dirty="0">
                <a:solidFill>
                  <a:srgbClr val="95BF20"/>
                </a:solidFill>
                <a:latin typeface="Phosphate Solid" panose="02000506050000020004" pitchFamily="2" charset="77"/>
                <a:cs typeface="Phosphate Solid" panose="02000506050000020004" pitchFamily="2" charset="77"/>
              </a:rPr>
              <a:t>Popper : Falsification</a:t>
            </a:r>
            <a:endParaRPr lang="en-US" sz="2800" dirty="0">
              <a:solidFill>
                <a:srgbClr val="B6E863"/>
              </a:solidFill>
              <a:latin typeface="Phosphate Solid" panose="02000506050000020004" pitchFamily="2" charset="77"/>
              <a:cs typeface="Phosphate Solid" panose="02000506050000020004" pitchFamily="2" charset="77"/>
            </a:endParaRPr>
          </a:p>
        </p:txBody>
      </p:sp>
      <p:sp>
        <p:nvSpPr>
          <p:cNvPr id="2" name="TextBox 1">
            <a:extLst>
              <a:ext uri="{FF2B5EF4-FFF2-40B4-BE49-F238E27FC236}">
                <a16:creationId xmlns:a16="http://schemas.microsoft.com/office/drawing/2014/main" id="{02926413-41A3-8741-B534-7A5A6DE13E95}"/>
              </a:ext>
            </a:extLst>
          </p:cNvPr>
          <p:cNvSpPr txBox="1"/>
          <p:nvPr/>
        </p:nvSpPr>
        <p:spPr>
          <a:xfrm>
            <a:off x="4736800" y="2897706"/>
            <a:ext cx="567784" cy="1015663"/>
          </a:xfrm>
          <a:prstGeom prst="rect">
            <a:avLst/>
          </a:prstGeom>
          <a:noFill/>
        </p:spPr>
        <p:txBody>
          <a:bodyPr wrap="none" rtlCol="0">
            <a:spAutoFit/>
          </a:bodyPr>
          <a:lstStyle/>
          <a:p>
            <a:r>
              <a:rPr lang="en-GB" sz="6000" b="1" dirty="0"/>
              <a:t>&gt;</a:t>
            </a:r>
          </a:p>
        </p:txBody>
      </p:sp>
      <p:sp>
        <p:nvSpPr>
          <p:cNvPr id="31" name="TextBox 30">
            <a:extLst>
              <a:ext uri="{FF2B5EF4-FFF2-40B4-BE49-F238E27FC236}">
                <a16:creationId xmlns:a16="http://schemas.microsoft.com/office/drawing/2014/main" id="{EF43462C-6BB5-2F46-8340-4BF868D9E097}"/>
              </a:ext>
            </a:extLst>
          </p:cNvPr>
          <p:cNvSpPr txBox="1"/>
          <p:nvPr/>
        </p:nvSpPr>
        <p:spPr>
          <a:xfrm>
            <a:off x="7978881" y="5460541"/>
            <a:ext cx="567784" cy="1015663"/>
          </a:xfrm>
          <a:prstGeom prst="rect">
            <a:avLst/>
          </a:prstGeom>
          <a:noFill/>
        </p:spPr>
        <p:txBody>
          <a:bodyPr wrap="none" rtlCol="0">
            <a:spAutoFit/>
          </a:bodyPr>
          <a:lstStyle/>
          <a:p>
            <a:r>
              <a:rPr lang="en-GB" sz="6000" b="1" dirty="0">
                <a:solidFill>
                  <a:srgbClr val="0070C0"/>
                </a:solidFill>
              </a:rPr>
              <a:t>&lt;</a:t>
            </a:r>
          </a:p>
        </p:txBody>
      </p:sp>
      <p:sp>
        <p:nvSpPr>
          <p:cNvPr id="23" name="TextBox 22">
            <a:extLst>
              <a:ext uri="{FF2B5EF4-FFF2-40B4-BE49-F238E27FC236}">
                <a16:creationId xmlns:a16="http://schemas.microsoft.com/office/drawing/2014/main" id="{467E2FC4-86F5-5146-BC92-1D28D2885D21}"/>
              </a:ext>
            </a:extLst>
          </p:cNvPr>
          <p:cNvSpPr txBox="1"/>
          <p:nvPr/>
        </p:nvSpPr>
        <p:spPr>
          <a:xfrm>
            <a:off x="5231065" y="3122389"/>
            <a:ext cx="1247394" cy="646331"/>
          </a:xfrm>
          <a:prstGeom prst="rect">
            <a:avLst/>
          </a:prstGeom>
          <a:noFill/>
        </p:spPr>
        <p:txBody>
          <a:bodyPr wrap="none" rtlCol="0">
            <a:spAutoFit/>
          </a:bodyPr>
          <a:lstStyle/>
          <a:p>
            <a:pPr algn="ctr"/>
            <a:r>
              <a:rPr lang="en-US" b="1" dirty="0"/>
              <a:t>Narrowing </a:t>
            </a:r>
          </a:p>
          <a:p>
            <a:pPr algn="ctr"/>
            <a:r>
              <a:rPr lang="en-US" b="1" dirty="0"/>
              <a:t>knowledge</a:t>
            </a:r>
          </a:p>
        </p:txBody>
      </p:sp>
      <p:sp>
        <p:nvSpPr>
          <p:cNvPr id="32" name="TextBox 31">
            <a:extLst>
              <a:ext uri="{FF2B5EF4-FFF2-40B4-BE49-F238E27FC236}">
                <a16:creationId xmlns:a16="http://schemas.microsoft.com/office/drawing/2014/main" id="{C89C5E0A-E88C-D242-B615-AC2261F72C5A}"/>
              </a:ext>
            </a:extLst>
          </p:cNvPr>
          <p:cNvSpPr txBox="1"/>
          <p:nvPr/>
        </p:nvSpPr>
        <p:spPr>
          <a:xfrm>
            <a:off x="7920395" y="5159559"/>
            <a:ext cx="1223605" cy="646331"/>
          </a:xfrm>
          <a:prstGeom prst="rect">
            <a:avLst/>
          </a:prstGeom>
          <a:noFill/>
        </p:spPr>
        <p:txBody>
          <a:bodyPr wrap="none" rtlCol="0">
            <a:spAutoFit/>
          </a:bodyPr>
          <a:lstStyle/>
          <a:p>
            <a:pPr algn="ctr"/>
            <a:r>
              <a:rPr lang="en-US" b="1" dirty="0">
                <a:solidFill>
                  <a:srgbClr val="0070C0"/>
                </a:solidFill>
              </a:rPr>
              <a:t>Expanding </a:t>
            </a:r>
          </a:p>
          <a:p>
            <a:pPr algn="ctr"/>
            <a:r>
              <a:rPr lang="en-US" b="1" dirty="0">
                <a:solidFill>
                  <a:srgbClr val="0070C0"/>
                </a:solidFill>
              </a:rPr>
              <a:t>knowledge</a:t>
            </a:r>
          </a:p>
        </p:txBody>
      </p:sp>
    </p:spTree>
    <p:extLst>
      <p:ext uri="{BB962C8B-B14F-4D97-AF65-F5344CB8AC3E}">
        <p14:creationId xmlns:p14="http://schemas.microsoft.com/office/powerpoint/2010/main" val="378228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3" grpId="0"/>
      <p:bldP spid="18" grpId="0"/>
      <p:bldP spid="19" grpId="0"/>
      <p:bldP spid="20" grpId="0" animBg="1"/>
      <p:bldP spid="21" grpId="0"/>
      <p:bldP spid="22" grpId="0"/>
      <p:bldP spid="24" grpId="0"/>
      <p:bldP spid="25" grpId="0"/>
      <p:bldP spid="26" grpId="0"/>
      <p:bldP spid="27" grpId="0"/>
      <p:bldP spid="28" grpId="0" animBg="1"/>
      <p:bldP spid="29" grpId="0"/>
      <p:bldP spid="2" grpId="0"/>
      <p:bldP spid="31" grpId="0"/>
      <p:bldP spid="23"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27CB261-BD26-8D42-AFA8-062A1889A151}"/>
              </a:ext>
            </a:extLst>
          </p:cNvPr>
          <p:cNvSpPr txBox="1"/>
          <p:nvPr/>
        </p:nvSpPr>
        <p:spPr>
          <a:xfrm>
            <a:off x="231432" y="809170"/>
            <a:ext cx="6055515" cy="2862322"/>
          </a:xfrm>
          <a:prstGeom prst="rect">
            <a:avLst/>
          </a:prstGeom>
          <a:noFill/>
        </p:spPr>
        <p:txBody>
          <a:bodyPr wrap="square" rtlCol="0">
            <a:spAutoFit/>
          </a:bodyPr>
          <a:lstStyle/>
          <a:p>
            <a:r>
              <a:rPr lang="en-GB" dirty="0"/>
              <a:t>‘Search’ data reveals interesting potential truths of what we do / say versus what we search for</a:t>
            </a:r>
          </a:p>
          <a:p>
            <a:endParaRPr lang="en-GB" dirty="0"/>
          </a:p>
          <a:p>
            <a:r>
              <a:rPr lang="en-GB" dirty="0"/>
              <a:t>We can falsify lots of theories</a:t>
            </a:r>
          </a:p>
          <a:p>
            <a:endParaRPr lang="en-GB" dirty="0"/>
          </a:p>
          <a:p>
            <a:r>
              <a:rPr lang="en-GB" dirty="0"/>
              <a:t>E.g. Are we ‘in-breeding’ / reinforcing our own opinions via the internet?      Study : 2011 Study </a:t>
            </a:r>
            <a:r>
              <a:rPr lang="en-GB" dirty="0" err="1"/>
              <a:t>Gentskow</a:t>
            </a:r>
            <a:r>
              <a:rPr lang="en-GB" dirty="0"/>
              <a:t> &amp; Shapiro</a:t>
            </a:r>
          </a:p>
          <a:p>
            <a:endParaRPr lang="en-GB" dirty="0"/>
          </a:p>
          <a:p>
            <a:endParaRPr lang="en-GB" dirty="0"/>
          </a:p>
          <a:p>
            <a:endParaRPr lang="en-GB" dirty="0"/>
          </a:p>
        </p:txBody>
      </p:sp>
      <p:pic>
        <p:nvPicPr>
          <p:cNvPr id="4" name="Picture 3">
            <a:extLst>
              <a:ext uri="{FF2B5EF4-FFF2-40B4-BE49-F238E27FC236}">
                <a16:creationId xmlns:a16="http://schemas.microsoft.com/office/drawing/2014/main" id="{E3AAC9DB-2A1D-B04F-9B4F-09EFBB48E8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948" y="111486"/>
            <a:ext cx="2355129" cy="3628020"/>
          </a:xfrm>
          <a:prstGeom prst="rect">
            <a:avLst/>
          </a:prstGeom>
        </p:spPr>
      </p:pic>
      <p:cxnSp>
        <p:nvCxnSpPr>
          <p:cNvPr id="11" name="Straight Arrow Connector 10">
            <a:extLst>
              <a:ext uri="{FF2B5EF4-FFF2-40B4-BE49-F238E27FC236}">
                <a16:creationId xmlns:a16="http://schemas.microsoft.com/office/drawing/2014/main" id="{8A82D797-BF5D-944D-A824-D9F00944332E}"/>
              </a:ext>
            </a:extLst>
          </p:cNvPr>
          <p:cNvCxnSpPr>
            <a:cxnSpLocks/>
          </p:cNvCxnSpPr>
          <p:nvPr/>
        </p:nvCxnSpPr>
        <p:spPr>
          <a:xfrm flipV="1">
            <a:off x="1747014" y="3432323"/>
            <a:ext cx="2985047" cy="20155"/>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D1F49CA-5FD2-4045-99F2-3378E2705763}"/>
              </a:ext>
            </a:extLst>
          </p:cNvPr>
          <p:cNvSpPr txBox="1"/>
          <p:nvPr/>
        </p:nvSpPr>
        <p:spPr>
          <a:xfrm>
            <a:off x="1690967" y="3017430"/>
            <a:ext cx="1294137" cy="369332"/>
          </a:xfrm>
          <a:prstGeom prst="rect">
            <a:avLst/>
          </a:prstGeom>
          <a:noFill/>
        </p:spPr>
        <p:txBody>
          <a:bodyPr wrap="none" rtlCol="0">
            <a:spAutoFit/>
          </a:bodyPr>
          <a:lstStyle/>
          <a:p>
            <a:r>
              <a:rPr lang="en-US" dirty="0">
                <a:solidFill>
                  <a:srgbClr val="C00000"/>
                </a:solidFill>
              </a:rPr>
              <a:t>Segregation</a:t>
            </a:r>
          </a:p>
        </p:txBody>
      </p:sp>
      <p:sp>
        <p:nvSpPr>
          <p:cNvPr id="13" name="TextBox 12">
            <a:extLst>
              <a:ext uri="{FF2B5EF4-FFF2-40B4-BE49-F238E27FC236}">
                <a16:creationId xmlns:a16="http://schemas.microsoft.com/office/drawing/2014/main" id="{08A7FE38-D61C-574B-AA75-BFA54B1D2001}"/>
              </a:ext>
            </a:extLst>
          </p:cNvPr>
          <p:cNvSpPr txBox="1"/>
          <p:nvPr/>
        </p:nvSpPr>
        <p:spPr>
          <a:xfrm>
            <a:off x="3270295" y="3051262"/>
            <a:ext cx="1536190" cy="369332"/>
          </a:xfrm>
          <a:prstGeom prst="rect">
            <a:avLst/>
          </a:prstGeom>
          <a:noFill/>
        </p:spPr>
        <p:txBody>
          <a:bodyPr wrap="none" rtlCol="0">
            <a:spAutoFit/>
          </a:bodyPr>
          <a:lstStyle/>
          <a:p>
            <a:r>
              <a:rPr lang="en-US" dirty="0">
                <a:solidFill>
                  <a:srgbClr val="00A500"/>
                </a:solidFill>
              </a:rPr>
              <a:t>Desegregation</a:t>
            </a:r>
          </a:p>
        </p:txBody>
      </p:sp>
      <p:sp>
        <p:nvSpPr>
          <p:cNvPr id="14" name="TextBox 13">
            <a:extLst>
              <a:ext uri="{FF2B5EF4-FFF2-40B4-BE49-F238E27FC236}">
                <a16:creationId xmlns:a16="http://schemas.microsoft.com/office/drawing/2014/main" id="{A80B1DBF-8F80-0449-BBD4-57D779494DA6}"/>
              </a:ext>
            </a:extLst>
          </p:cNvPr>
          <p:cNvSpPr txBox="1"/>
          <p:nvPr/>
        </p:nvSpPr>
        <p:spPr>
          <a:xfrm>
            <a:off x="1690967" y="3484674"/>
            <a:ext cx="466794" cy="369332"/>
          </a:xfrm>
          <a:prstGeom prst="rect">
            <a:avLst/>
          </a:prstGeom>
          <a:noFill/>
        </p:spPr>
        <p:txBody>
          <a:bodyPr wrap="none" rtlCol="0">
            <a:spAutoFit/>
          </a:bodyPr>
          <a:lstStyle/>
          <a:p>
            <a:r>
              <a:rPr lang="en-US" dirty="0">
                <a:solidFill>
                  <a:srgbClr val="C00000"/>
                </a:solidFill>
              </a:rPr>
              <a:t>0%</a:t>
            </a:r>
          </a:p>
        </p:txBody>
      </p:sp>
      <p:sp>
        <p:nvSpPr>
          <p:cNvPr id="15" name="TextBox 14">
            <a:extLst>
              <a:ext uri="{FF2B5EF4-FFF2-40B4-BE49-F238E27FC236}">
                <a16:creationId xmlns:a16="http://schemas.microsoft.com/office/drawing/2014/main" id="{78D1F0C7-81D3-CF49-B96B-70A8226DA393}"/>
              </a:ext>
            </a:extLst>
          </p:cNvPr>
          <p:cNvSpPr txBox="1"/>
          <p:nvPr/>
        </p:nvSpPr>
        <p:spPr>
          <a:xfrm>
            <a:off x="4038390" y="3452478"/>
            <a:ext cx="583814" cy="369332"/>
          </a:xfrm>
          <a:prstGeom prst="rect">
            <a:avLst/>
          </a:prstGeom>
          <a:noFill/>
        </p:spPr>
        <p:txBody>
          <a:bodyPr wrap="none" rtlCol="0">
            <a:spAutoFit/>
          </a:bodyPr>
          <a:lstStyle/>
          <a:p>
            <a:r>
              <a:rPr lang="en-US" dirty="0">
                <a:solidFill>
                  <a:srgbClr val="00A500"/>
                </a:solidFill>
              </a:rPr>
              <a:t>50%</a:t>
            </a:r>
          </a:p>
        </p:txBody>
      </p:sp>
      <p:sp>
        <p:nvSpPr>
          <p:cNvPr id="16" name="TextBox 15">
            <a:extLst>
              <a:ext uri="{FF2B5EF4-FFF2-40B4-BE49-F238E27FC236}">
                <a16:creationId xmlns:a16="http://schemas.microsoft.com/office/drawing/2014/main" id="{E851FF7D-16A9-B944-B59E-4EC67589A3A7}"/>
              </a:ext>
            </a:extLst>
          </p:cNvPr>
          <p:cNvSpPr txBox="1"/>
          <p:nvPr/>
        </p:nvSpPr>
        <p:spPr>
          <a:xfrm>
            <a:off x="3571756" y="4067373"/>
            <a:ext cx="758541" cy="369332"/>
          </a:xfrm>
          <a:prstGeom prst="rect">
            <a:avLst/>
          </a:prstGeom>
          <a:noFill/>
        </p:spPr>
        <p:txBody>
          <a:bodyPr wrap="none" rtlCol="0">
            <a:spAutoFit/>
          </a:bodyPr>
          <a:lstStyle/>
          <a:p>
            <a:r>
              <a:rPr lang="en-US" dirty="0">
                <a:solidFill>
                  <a:srgbClr val="00A500"/>
                </a:solidFill>
              </a:rPr>
              <a:t>45.2%</a:t>
            </a:r>
          </a:p>
        </p:txBody>
      </p:sp>
      <p:sp>
        <p:nvSpPr>
          <p:cNvPr id="19" name="TextBox 18">
            <a:extLst>
              <a:ext uri="{FF2B5EF4-FFF2-40B4-BE49-F238E27FC236}">
                <a16:creationId xmlns:a16="http://schemas.microsoft.com/office/drawing/2014/main" id="{04C5DC5B-56CD-D54F-AFA3-38A235CB137F}"/>
              </a:ext>
            </a:extLst>
          </p:cNvPr>
          <p:cNvSpPr txBox="1"/>
          <p:nvPr/>
        </p:nvSpPr>
        <p:spPr>
          <a:xfrm>
            <a:off x="675098" y="3062617"/>
            <a:ext cx="973533" cy="900246"/>
          </a:xfrm>
          <a:prstGeom prst="rect">
            <a:avLst/>
          </a:prstGeom>
          <a:noFill/>
        </p:spPr>
        <p:txBody>
          <a:bodyPr wrap="square" rtlCol="0">
            <a:spAutoFit/>
          </a:bodyPr>
          <a:lstStyle/>
          <a:p>
            <a:pPr algn="r"/>
            <a:r>
              <a:rPr lang="en-US" sz="1050" dirty="0">
                <a:solidFill>
                  <a:schemeClr val="bg1">
                    <a:lumMod val="50000"/>
                  </a:schemeClr>
                </a:solidFill>
              </a:rPr>
              <a:t>Probability someone you meet has opposing political views</a:t>
            </a:r>
          </a:p>
        </p:txBody>
      </p:sp>
      <p:sp>
        <p:nvSpPr>
          <p:cNvPr id="20" name="TextBox 19">
            <a:extLst>
              <a:ext uri="{FF2B5EF4-FFF2-40B4-BE49-F238E27FC236}">
                <a16:creationId xmlns:a16="http://schemas.microsoft.com/office/drawing/2014/main" id="{E9689D64-605A-5D4C-AFC9-DC4EB9345543}"/>
              </a:ext>
            </a:extLst>
          </p:cNvPr>
          <p:cNvSpPr txBox="1"/>
          <p:nvPr/>
        </p:nvSpPr>
        <p:spPr>
          <a:xfrm>
            <a:off x="171897" y="4060775"/>
            <a:ext cx="1519070" cy="369332"/>
          </a:xfrm>
          <a:prstGeom prst="rect">
            <a:avLst/>
          </a:prstGeom>
          <a:noFill/>
        </p:spPr>
        <p:txBody>
          <a:bodyPr wrap="none" rtlCol="0">
            <a:spAutoFit/>
          </a:bodyPr>
          <a:lstStyle/>
          <a:p>
            <a:r>
              <a:rPr lang="en-US" dirty="0"/>
              <a:t>News Website</a:t>
            </a:r>
          </a:p>
        </p:txBody>
      </p:sp>
      <p:sp>
        <p:nvSpPr>
          <p:cNvPr id="21" name="TextBox 20">
            <a:extLst>
              <a:ext uri="{FF2B5EF4-FFF2-40B4-BE49-F238E27FC236}">
                <a16:creationId xmlns:a16="http://schemas.microsoft.com/office/drawing/2014/main" id="{9C4E40A9-3CA6-2B47-995B-C34E6ABAF324}"/>
              </a:ext>
            </a:extLst>
          </p:cNvPr>
          <p:cNvSpPr txBox="1"/>
          <p:nvPr/>
        </p:nvSpPr>
        <p:spPr>
          <a:xfrm>
            <a:off x="171897" y="4431876"/>
            <a:ext cx="1172629" cy="369332"/>
          </a:xfrm>
          <a:prstGeom prst="rect">
            <a:avLst/>
          </a:prstGeom>
          <a:noFill/>
        </p:spPr>
        <p:txBody>
          <a:bodyPr wrap="none" rtlCol="0">
            <a:spAutoFit/>
          </a:bodyPr>
          <a:lstStyle/>
          <a:p>
            <a:r>
              <a:rPr lang="en-US" dirty="0"/>
              <a:t>Co Worker</a:t>
            </a:r>
          </a:p>
        </p:txBody>
      </p:sp>
      <p:sp>
        <p:nvSpPr>
          <p:cNvPr id="23" name="TextBox 22">
            <a:extLst>
              <a:ext uri="{FF2B5EF4-FFF2-40B4-BE49-F238E27FC236}">
                <a16:creationId xmlns:a16="http://schemas.microsoft.com/office/drawing/2014/main" id="{88709A57-0A4C-1E40-9F17-AC5298F47BB0}"/>
              </a:ext>
            </a:extLst>
          </p:cNvPr>
          <p:cNvSpPr txBox="1"/>
          <p:nvPr/>
        </p:nvSpPr>
        <p:spPr>
          <a:xfrm>
            <a:off x="171897" y="4839342"/>
            <a:ext cx="1056700" cy="369332"/>
          </a:xfrm>
          <a:prstGeom prst="rect">
            <a:avLst/>
          </a:prstGeom>
          <a:noFill/>
        </p:spPr>
        <p:txBody>
          <a:bodyPr wrap="none" rtlCol="0">
            <a:spAutoFit/>
          </a:bodyPr>
          <a:lstStyle/>
          <a:p>
            <a:r>
              <a:rPr lang="en-US" dirty="0"/>
              <a:t>Neighbor</a:t>
            </a:r>
          </a:p>
        </p:txBody>
      </p:sp>
      <p:sp>
        <p:nvSpPr>
          <p:cNvPr id="24" name="TextBox 23">
            <a:extLst>
              <a:ext uri="{FF2B5EF4-FFF2-40B4-BE49-F238E27FC236}">
                <a16:creationId xmlns:a16="http://schemas.microsoft.com/office/drawing/2014/main" id="{8BF554C6-99A2-954C-A879-99FF8367CF42}"/>
              </a:ext>
            </a:extLst>
          </p:cNvPr>
          <p:cNvSpPr txBox="1"/>
          <p:nvPr/>
        </p:nvSpPr>
        <p:spPr>
          <a:xfrm>
            <a:off x="171897" y="5208674"/>
            <a:ext cx="1643591" cy="369332"/>
          </a:xfrm>
          <a:prstGeom prst="rect">
            <a:avLst/>
          </a:prstGeom>
          <a:noFill/>
        </p:spPr>
        <p:txBody>
          <a:bodyPr wrap="none" rtlCol="0">
            <a:spAutoFit/>
          </a:bodyPr>
          <a:lstStyle/>
          <a:p>
            <a:r>
              <a:rPr lang="en-US" dirty="0"/>
              <a:t>Family member</a:t>
            </a:r>
          </a:p>
        </p:txBody>
      </p:sp>
      <p:sp>
        <p:nvSpPr>
          <p:cNvPr id="25" name="TextBox 24">
            <a:extLst>
              <a:ext uri="{FF2B5EF4-FFF2-40B4-BE49-F238E27FC236}">
                <a16:creationId xmlns:a16="http://schemas.microsoft.com/office/drawing/2014/main" id="{50F25264-EB3A-8341-802F-7BB7A672346B}"/>
              </a:ext>
            </a:extLst>
          </p:cNvPr>
          <p:cNvSpPr txBox="1"/>
          <p:nvPr/>
        </p:nvSpPr>
        <p:spPr>
          <a:xfrm>
            <a:off x="171897" y="5543594"/>
            <a:ext cx="782587" cy="369332"/>
          </a:xfrm>
          <a:prstGeom prst="rect">
            <a:avLst/>
          </a:prstGeom>
          <a:noFill/>
        </p:spPr>
        <p:txBody>
          <a:bodyPr wrap="none" rtlCol="0">
            <a:spAutoFit/>
          </a:bodyPr>
          <a:lstStyle/>
          <a:p>
            <a:r>
              <a:rPr lang="en-US" dirty="0"/>
              <a:t>Friend</a:t>
            </a:r>
          </a:p>
        </p:txBody>
      </p:sp>
      <p:sp>
        <p:nvSpPr>
          <p:cNvPr id="26" name="TextBox 25">
            <a:extLst>
              <a:ext uri="{FF2B5EF4-FFF2-40B4-BE49-F238E27FC236}">
                <a16:creationId xmlns:a16="http://schemas.microsoft.com/office/drawing/2014/main" id="{E11D5977-5CA1-2B43-91B0-91D915513C3B}"/>
              </a:ext>
            </a:extLst>
          </p:cNvPr>
          <p:cNvSpPr txBox="1"/>
          <p:nvPr/>
        </p:nvSpPr>
        <p:spPr>
          <a:xfrm>
            <a:off x="3359432" y="4431876"/>
            <a:ext cx="758541" cy="369332"/>
          </a:xfrm>
          <a:prstGeom prst="rect">
            <a:avLst/>
          </a:prstGeom>
          <a:noFill/>
        </p:spPr>
        <p:txBody>
          <a:bodyPr wrap="none" rtlCol="0">
            <a:spAutoFit/>
          </a:bodyPr>
          <a:lstStyle/>
          <a:p>
            <a:r>
              <a:rPr lang="en-US" dirty="0">
                <a:solidFill>
                  <a:srgbClr val="00A500"/>
                </a:solidFill>
              </a:rPr>
              <a:t>41.6%</a:t>
            </a:r>
          </a:p>
        </p:txBody>
      </p:sp>
      <p:sp>
        <p:nvSpPr>
          <p:cNvPr id="27" name="TextBox 26">
            <a:extLst>
              <a:ext uri="{FF2B5EF4-FFF2-40B4-BE49-F238E27FC236}">
                <a16:creationId xmlns:a16="http://schemas.microsoft.com/office/drawing/2014/main" id="{D77B1E5A-6ABD-CA4E-B51E-122917ACA94A}"/>
              </a:ext>
            </a:extLst>
          </p:cNvPr>
          <p:cNvSpPr txBox="1"/>
          <p:nvPr/>
        </p:nvSpPr>
        <p:spPr>
          <a:xfrm>
            <a:off x="3297273" y="4843573"/>
            <a:ext cx="758541" cy="369332"/>
          </a:xfrm>
          <a:prstGeom prst="rect">
            <a:avLst/>
          </a:prstGeom>
          <a:noFill/>
        </p:spPr>
        <p:txBody>
          <a:bodyPr wrap="none" rtlCol="0">
            <a:spAutoFit/>
          </a:bodyPr>
          <a:lstStyle/>
          <a:p>
            <a:r>
              <a:rPr lang="en-US" dirty="0">
                <a:solidFill>
                  <a:srgbClr val="00A500"/>
                </a:solidFill>
              </a:rPr>
              <a:t>40.3%</a:t>
            </a:r>
          </a:p>
        </p:txBody>
      </p:sp>
      <p:sp>
        <p:nvSpPr>
          <p:cNvPr id="28" name="TextBox 27">
            <a:extLst>
              <a:ext uri="{FF2B5EF4-FFF2-40B4-BE49-F238E27FC236}">
                <a16:creationId xmlns:a16="http://schemas.microsoft.com/office/drawing/2014/main" id="{83F7396C-5191-2F43-A2F1-25AB86DDB14C}"/>
              </a:ext>
            </a:extLst>
          </p:cNvPr>
          <p:cNvSpPr txBox="1"/>
          <p:nvPr/>
        </p:nvSpPr>
        <p:spPr>
          <a:xfrm>
            <a:off x="3203335" y="5179664"/>
            <a:ext cx="583814" cy="369332"/>
          </a:xfrm>
          <a:prstGeom prst="rect">
            <a:avLst/>
          </a:prstGeom>
          <a:noFill/>
        </p:spPr>
        <p:txBody>
          <a:bodyPr wrap="none" rtlCol="0">
            <a:spAutoFit/>
          </a:bodyPr>
          <a:lstStyle/>
          <a:p>
            <a:r>
              <a:rPr lang="en-US" dirty="0">
                <a:solidFill>
                  <a:srgbClr val="00A500"/>
                </a:solidFill>
              </a:rPr>
              <a:t>37%</a:t>
            </a:r>
          </a:p>
        </p:txBody>
      </p:sp>
      <p:sp>
        <p:nvSpPr>
          <p:cNvPr id="29" name="TextBox 28">
            <a:extLst>
              <a:ext uri="{FF2B5EF4-FFF2-40B4-BE49-F238E27FC236}">
                <a16:creationId xmlns:a16="http://schemas.microsoft.com/office/drawing/2014/main" id="{4E153754-B5A5-6E4F-9DE2-AD80FEB2ED44}"/>
              </a:ext>
            </a:extLst>
          </p:cNvPr>
          <p:cNvSpPr txBox="1"/>
          <p:nvPr/>
        </p:nvSpPr>
        <p:spPr>
          <a:xfrm>
            <a:off x="3060950" y="5543594"/>
            <a:ext cx="758541" cy="369332"/>
          </a:xfrm>
          <a:prstGeom prst="rect">
            <a:avLst/>
          </a:prstGeom>
          <a:noFill/>
        </p:spPr>
        <p:txBody>
          <a:bodyPr wrap="none" rtlCol="0">
            <a:spAutoFit/>
          </a:bodyPr>
          <a:lstStyle/>
          <a:p>
            <a:r>
              <a:rPr lang="en-US" dirty="0">
                <a:solidFill>
                  <a:srgbClr val="00A500"/>
                </a:solidFill>
              </a:rPr>
              <a:t>34.7%</a:t>
            </a:r>
          </a:p>
        </p:txBody>
      </p:sp>
      <p:sp>
        <p:nvSpPr>
          <p:cNvPr id="30" name="TextBox 29">
            <a:extLst>
              <a:ext uri="{FF2B5EF4-FFF2-40B4-BE49-F238E27FC236}">
                <a16:creationId xmlns:a16="http://schemas.microsoft.com/office/drawing/2014/main" id="{32D8FA0D-ECC9-8542-82DF-0FA432882F21}"/>
              </a:ext>
            </a:extLst>
          </p:cNvPr>
          <p:cNvSpPr txBox="1"/>
          <p:nvPr/>
        </p:nvSpPr>
        <p:spPr>
          <a:xfrm>
            <a:off x="207241" y="114411"/>
            <a:ext cx="882992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Truth &amp; the internet</a:t>
            </a:r>
            <a:endParaRPr lang="en-US" sz="3600" dirty="0">
              <a:solidFill>
                <a:srgbClr val="B6E863"/>
              </a:solidFill>
              <a:latin typeface="Phosphate Solid" panose="02000506050000020004" pitchFamily="2" charset="77"/>
              <a:cs typeface="Phosphate Solid" panose="02000506050000020004" pitchFamily="2" charset="77"/>
            </a:endParaRPr>
          </a:p>
        </p:txBody>
      </p:sp>
      <p:sp>
        <p:nvSpPr>
          <p:cNvPr id="10" name="Rounded Rectangle 9">
            <a:extLst>
              <a:ext uri="{FF2B5EF4-FFF2-40B4-BE49-F238E27FC236}">
                <a16:creationId xmlns:a16="http://schemas.microsoft.com/office/drawing/2014/main" id="{375D6708-51DC-984E-AC47-7E52328DAD00}"/>
              </a:ext>
            </a:extLst>
          </p:cNvPr>
          <p:cNvSpPr/>
          <p:nvPr/>
        </p:nvSpPr>
        <p:spPr>
          <a:xfrm>
            <a:off x="171896" y="2902688"/>
            <a:ext cx="5003099" cy="3296093"/>
          </a:xfrm>
          <a:prstGeom prst="roundRect">
            <a:avLst/>
          </a:prstGeom>
          <a:noFill/>
          <a:ln>
            <a:solidFill>
              <a:srgbClr val="95B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2652F12-9146-E741-80A6-EBBAA990AE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5344" y="4376759"/>
            <a:ext cx="2616410" cy="1228436"/>
          </a:xfrm>
          <a:prstGeom prst="rect">
            <a:avLst/>
          </a:prstGeom>
        </p:spPr>
      </p:pic>
    </p:spTree>
    <p:extLst>
      <p:ext uri="{BB962C8B-B14F-4D97-AF65-F5344CB8AC3E}">
        <p14:creationId xmlns:p14="http://schemas.microsoft.com/office/powerpoint/2010/main" val="64100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P spid="12" grpId="0"/>
      <p:bldP spid="13" grpId="0"/>
      <p:bldP spid="14" grpId="0"/>
      <p:bldP spid="15" grpId="0"/>
      <p:bldP spid="16" grpId="0"/>
      <p:bldP spid="19" grpId="0"/>
      <p:bldP spid="20" grpId="0"/>
      <p:bldP spid="21" grpId="0"/>
      <p:bldP spid="23" grpId="0"/>
      <p:bldP spid="24" grpId="0"/>
      <p:bldP spid="25" grpId="0"/>
      <p:bldP spid="26" grpId="0"/>
      <p:bldP spid="27" grpId="0"/>
      <p:bldP spid="28" grpId="0"/>
      <p:bldP spid="2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0FEBE4-0C86-1441-8C1C-EE108C6BF7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5772" y="951414"/>
            <a:ext cx="4787904" cy="3590928"/>
          </a:xfrm>
          <a:prstGeom prst="rect">
            <a:avLst/>
          </a:prstGeom>
        </p:spPr>
      </p:pic>
      <p:sp>
        <p:nvSpPr>
          <p:cNvPr id="9" name="TextBox 8">
            <a:extLst>
              <a:ext uri="{FF2B5EF4-FFF2-40B4-BE49-F238E27FC236}">
                <a16:creationId xmlns:a16="http://schemas.microsoft.com/office/drawing/2014/main" id="{EBCB360C-DD37-D84F-9E3C-37183A601767}"/>
              </a:ext>
            </a:extLst>
          </p:cNvPr>
          <p:cNvSpPr txBox="1"/>
          <p:nvPr/>
        </p:nvSpPr>
        <p:spPr>
          <a:xfrm>
            <a:off x="207241" y="5994980"/>
            <a:ext cx="3358573" cy="276999"/>
          </a:xfrm>
          <a:prstGeom prst="rect">
            <a:avLst/>
          </a:prstGeom>
          <a:noFill/>
        </p:spPr>
        <p:txBody>
          <a:bodyPr wrap="square" rtlCol="0">
            <a:spAutoFit/>
          </a:bodyPr>
          <a:lstStyle/>
          <a:p>
            <a:r>
              <a:rPr lang="en-US" sz="1200" dirty="0">
                <a:solidFill>
                  <a:srgbClr val="000000"/>
                </a:solidFill>
                <a:ea typeface="Lucida Grande"/>
                <a:cs typeface="Lucida Grande"/>
              </a:rPr>
              <a:t>See Daniel </a:t>
            </a:r>
            <a:r>
              <a:rPr lang="en-US" sz="1200" dirty="0" err="1">
                <a:solidFill>
                  <a:srgbClr val="000000"/>
                </a:solidFill>
                <a:ea typeface="Lucida Grande"/>
                <a:cs typeface="Lucida Grande"/>
              </a:rPr>
              <a:t>Kahnemann</a:t>
            </a:r>
            <a:r>
              <a:rPr lang="en-US" sz="1200" dirty="0">
                <a:solidFill>
                  <a:srgbClr val="000000"/>
                </a:solidFill>
                <a:ea typeface="Lucida Grande"/>
                <a:cs typeface="Lucida Grande"/>
              </a:rPr>
              <a:t>, Thinking Fast and Slow</a:t>
            </a:r>
          </a:p>
        </p:txBody>
      </p:sp>
      <p:sp>
        <p:nvSpPr>
          <p:cNvPr id="10" name="TextBox 9">
            <a:extLst>
              <a:ext uri="{FF2B5EF4-FFF2-40B4-BE49-F238E27FC236}">
                <a16:creationId xmlns:a16="http://schemas.microsoft.com/office/drawing/2014/main" id="{749D2BA0-98CD-104B-B528-556095CE808C}"/>
              </a:ext>
            </a:extLst>
          </p:cNvPr>
          <p:cNvSpPr txBox="1"/>
          <p:nvPr/>
        </p:nvSpPr>
        <p:spPr>
          <a:xfrm>
            <a:off x="2639028" y="884559"/>
            <a:ext cx="1354858" cy="400110"/>
          </a:xfrm>
          <a:prstGeom prst="rect">
            <a:avLst/>
          </a:prstGeom>
          <a:noFill/>
        </p:spPr>
        <p:txBody>
          <a:bodyPr wrap="none" rtlCol="0">
            <a:spAutoFit/>
          </a:bodyPr>
          <a:lstStyle/>
          <a:p>
            <a:r>
              <a:rPr lang="en-US" sz="2000" dirty="0">
                <a:solidFill>
                  <a:schemeClr val="accent1"/>
                </a:solidFill>
                <a:latin typeface="Bradley Hand" charset="0"/>
                <a:ea typeface="Bradley Hand" charset="0"/>
                <a:cs typeface="Bradley Hand" charset="0"/>
              </a:rPr>
              <a:t>2 + 2 = 4</a:t>
            </a:r>
          </a:p>
        </p:txBody>
      </p:sp>
      <p:sp>
        <p:nvSpPr>
          <p:cNvPr id="11" name="TextBox 10">
            <a:extLst>
              <a:ext uri="{FF2B5EF4-FFF2-40B4-BE49-F238E27FC236}">
                <a16:creationId xmlns:a16="http://schemas.microsoft.com/office/drawing/2014/main" id="{912B1294-3CF2-0548-B6E3-72A9F85C56C4}"/>
              </a:ext>
            </a:extLst>
          </p:cNvPr>
          <p:cNvSpPr txBox="1"/>
          <p:nvPr/>
        </p:nvSpPr>
        <p:spPr>
          <a:xfrm>
            <a:off x="4756756" y="876188"/>
            <a:ext cx="1654620" cy="400110"/>
          </a:xfrm>
          <a:prstGeom prst="rect">
            <a:avLst/>
          </a:prstGeom>
          <a:noFill/>
        </p:spPr>
        <p:txBody>
          <a:bodyPr wrap="none" rtlCol="0">
            <a:spAutoFit/>
          </a:bodyPr>
          <a:lstStyle/>
          <a:p>
            <a:r>
              <a:rPr lang="en-US" sz="2000" dirty="0">
                <a:solidFill>
                  <a:srgbClr val="C00000"/>
                </a:solidFill>
                <a:latin typeface="Bradley Hand" charset="0"/>
                <a:ea typeface="Bradley Hand" charset="0"/>
                <a:cs typeface="Bradley Hand" charset="0"/>
              </a:rPr>
              <a:t>17  x  37 = ?</a:t>
            </a:r>
          </a:p>
        </p:txBody>
      </p:sp>
      <p:pic>
        <p:nvPicPr>
          <p:cNvPr id="12" name="Picture 11">
            <a:extLst>
              <a:ext uri="{FF2B5EF4-FFF2-40B4-BE49-F238E27FC236}">
                <a16:creationId xmlns:a16="http://schemas.microsoft.com/office/drawing/2014/main" id="{ECC672D7-49F4-EB45-ADFA-1A51BF319993}"/>
              </a:ext>
            </a:extLst>
          </p:cNvPr>
          <p:cNvPicPr>
            <a:picLocks noChangeAspect="1"/>
          </p:cNvPicPr>
          <p:nvPr/>
        </p:nvPicPr>
        <p:blipFill>
          <a:blip r:embed="rId3"/>
          <a:stretch>
            <a:fillRect/>
          </a:stretch>
        </p:blipFill>
        <p:spPr>
          <a:xfrm>
            <a:off x="271859" y="1054680"/>
            <a:ext cx="2374900" cy="2057400"/>
          </a:xfrm>
          <a:prstGeom prst="rect">
            <a:avLst/>
          </a:prstGeom>
        </p:spPr>
      </p:pic>
      <p:pic>
        <p:nvPicPr>
          <p:cNvPr id="13" name="Picture 12">
            <a:extLst>
              <a:ext uri="{FF2B5EF4-FFF2-40B4-BE49-F238E27FC236}">
                <a16:creationId xmlns:a16="http://schemas.microsoft.com/office/drawing/2014/main" id="{80277890-F6E7-9C4F-912B-613BFA8F8955}"/>
              </a:ext>
            </a:extLst>
          </p:cNvPr>
          <p:cNvPicPr>
            <a:picLocks noChangeAspect="1"/>
          </p:cNvPicPr>
          <p:nvPr/>
        </p:nvPicPr>
        <p:blipFill>
          <a:blip r:embed="rId4"/>
          <a:stretch>
            <a:fillRect/>
          </a:stretch>
        </p:blipFill>
        <p:spPr>
          <a:xfrm>
            <a:off x="6711112" y="884561"/>
            <a:ext cx="2298700" cy="2070100"/>
          </a:xfrm>
          <a:prstGeom prst="rect">
            <a:avLst/>
          </a:prstGeom>
        </p:spPr>
      </p:pic>
      <p:sp>
        <p:nvSpPr>
          <p:cNvPr id="15" name="TextBox 14">
            <a:extLst>
              <a:ext uri="{FF2B5EF4-FFF2-40B4-BE49-F238E27FC236}">
                <a16:creationId xmlns:a16="http://schemas.microsoft.com/office/drawing/2014/main" id="{F6B5B57D-06F5-0A47-BDE2-072D346F04CC}"/>
              </a:ext>
            </a:extLst>
          </p:cNvPr>
          <p:cNvSpPr txBox="1"/>
          <p:nvPr/>
        </p:nvSpPr>
        <p:spPr>
          <a:xfrm>
            <a:off x="207241" y="114411"/>
            <a:ext cx="882992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PSYCHOLOGY : System 1 and 2….</a:t>
            </a:r>
            <a:endParaRPr lang="en-US" sz="3600" dirty="0">
              <a:solidFill>
                <a:srgbClr val="B6E863"/>
              </a:solidFill>
              <a:latin typeface="Phosphate Solid" panose="02000506050000020004" pitchFamily="2" charset="77"/>
              <a:cs typeface="Phosphate Solid" panose="02000506050000020004" pitchFamily="2" charset="77"/>
            </a:endParaRPr>
          </a:p>
        </p:txBody>
      </p:sp>
      <p:pic>
        <p:nvPicPr>
          <p:cNvPr id="16" name="Picture 15">
            <a:extLst>
              <a:ext uri="{FF2B5EF4-FFF2-40B4-BE49-F238E27FC236}">
                <a16:creationId xmlns:a16="http://schemas.microsoft.com/office/drawing/2014/main" id="{D589B425-4BA8-874F-8713-966422C7FA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2203" y="4926101"/>
            <a:ext cx="1968849" cy="1207378"/>
          </a:xfrm>
          <a:prstGeom prst="rect">
            <a:avLst/>
          </a:prstGeom>
        </p:spPr>
      </p:pic>
    </p:spTree>
    <p:extLst>
      <p:ext uri="{BB962C8B-B14F-4D97-AF65-F5344CB8AC3E}">
        <p14:creationId xmlns:p14="http://schemas.microsoft.com/office/powerpoint/2010/main" val="148459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263445-5B02-7349-BE51-E35F19FC5E42}"/>
              </a:ext>
            </a:extLst>
          </p:cNvPr>
          <p:cNvSpPr txBox="1"/>
          <p:nvPr/>
        </p:nvSpPr>
        <p:spPr>
          <a:xfrm>
            <a:off x="207241" y="114411"/>
            <a:ext cx="882992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psychology:</a:t>
            </a:r>
            <a:endParaRPr lang="en-US" sz="3600" dirty="0">
              <a:solidFill>
                <a:srgbClr val="B6E863"/>
              </a:solidFill>
              <a:latin typeface="Phosphate Solid" panose="02000506050000020004" pitchFamily="2" charset="77"/>
              <a:cs typeface="Phosphate Solid" panose="02000506050000020004" pitchFamily="2" charset="77"/>
            </a:endParaRPr>
          </a:p>
        </p:txBody>
      </p:sp>
      <p:pic>
        <p:nvPicPr>
          <p:cNvPr id="10" name="Picture 9">
            <a:extLst>
              <a:ext uri="{FF2B5EF4-FFF2-40B4-BE49-F238E27FC236}">
                <a16:creationId xmlns:a16="http://schemas.microsoft.com/office/drawing/2014/main" id="{7A9EB58B-53FE-B64A-9A09-D0EEAA8ABB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61906" y="246763"/>
            <a:ext cx="5241852" cy="3553705"/>
          </a:xfrm>
          <a:prstGeom prst="rect">
            <a:avLst/>
          </a:prstGeom>
        </p:spPr>
      </p:pic>
      <p:sp>
        <p:nvSpPr>
          <p:cNvPr id="11" name="TextBox 10">
            <a:extLst>
              <a:ext uri="{FF2B5EF4-FFF2-40B4-BE49-F238E27FC236}">
                <a16:creationId xmlns:a16="http://schemas.microsoft.com/office/drawing/2014/main" id="{46C89DB2-9F39-C640-926D-C8104501B9B6}"/>
              </a:ext>
            </a:extLst>
          </p:cNvPr>
          <p:cNvSpPr txBox="1"/>
          <p:nvPr/>
        </p:nvSpPr>
        <p:spPr>
          <a:xfrm>
            <a:off x="318977" y="1054898"/>
            <a:ext cx="2849525" cy="2554545"/>
          </a:xfrm>
          <a:prstGeom prst="rect">
            <a:avLst/>
          </a:prstGeom>
          <a:noFill/>
        </p:spPr>
        <p:txBody>
          <a:bodyPr wrap="square" rtlCol="0">
            <a:spAutoFit/>
          </a:bodyPr>
          <a:lstStyle/>
          <a:p>
            <a:r>
              <a:rPr lang="en-US" sz="2000" b="1" dirty="0"/>
              <a:t>Biases</a:t>
            </a:r>
          </a:p>
          <a:p>
            <a:pPr marL="285750" indent="-285750">
              <a:buFont typeface="Arial" panose="020B0604020202020204" pitchFamily="34" charset="0"/>
              <a:buChar char="•"/>
            </a:pPr>
            <a:r>
              <a:rPr lang="en-US" sz="2000" dirty="0"/>
              <a:t>Confirmation</a:t>
            </a:r>
          </a:p>
          <a:p>
            <a:pPr marL="285750" indent="-285750">
              <a:buFont typeface="Arial" panose="020B0604020202020204" pitchFamily="34" charset="0"/>
              <a:buChar char="•"/>
            </a:pPr>
            <a:r>
              <a:rPr lang="en-US" sz="2000" dirty="0"/>
              <a:t>Availability </a:t>
            </a:r>
          </a:p>
          <a:p>
            <a:endParaRPr lang="en-US" sz="2000" dirty="0"/>
          </a:p>
          <a:p>
            <a:r>
              <a:rPr lang="en-US" sz="2000" b="1" dirty="0"/>
              <a:t>Cognitive ease </a:t>
            </a:r>
            <a:r>
              <a:rPr lang="en-US" sz="2000" dirty="0"/>
              <a:t>&amp; Truth illusions (coherence)</a:t>
            </a:r>
          </a:p>
          <a:p>
            <a:endParaRPr lang="en-US" sz="2000" dirty="0"/>
          </a:p>
          <a:p>
            <a:r>
              <a:rPr lang="en-US" sz="2000" b="1" dirty="0"/>
              <a:t>Framing </a:t>
            </a:r>
          </a:p>
        </p:txBody>
      </p:sp>
      <p:sp>
        <p:nvSpPr>
          <p:cNvPr id="12" name="TextBox 11">
            <a:extLst>
              <a:ext uri="{FF2B5EF4-FFF2-40B4-BE49-F238E27FC236}">
                <a16:creationId xmlns:a16="http://schemas.microsoft.com/office/drawing/2014/main" id="{7FD3360C-989B-DA4D-BB38-6511407C231E}"/>
              </a:ext>
            </a:extLst>
          </p:cNvPr>
          <p:cNvSpPr txBox="1"/>
          <p:nvPr/>
        </p:nvSpPr>
        <p:spPr>
          <a:xfrm>
            <a:off x="318976" y="4034222"/>
            <a:ext cx="2849525" cy="400110"/>
          </a:xfrm>
          <a:prstGeom prst="rect">
            <a:avLst/>
          </a:prstGeom>
          <a:noFill/>
        </p:spPr>
        <p:txBody>
          <a:bodyPr wrap="square" rtlCol="0">
            <a:spAutoFit/>
          </a:bodyPr>
          <a:lstStyle/>
          <a:p>
            <a:r>
              <a:rPr lang="en-US" sz="2000" b="1" dirty="0">
                <a:solidFill>
                  <a:srgbClr val="95BF20"/>
                </a:solidFill>
              </a:rPr>
              <a:t>Example of Framing</a:t>
            </a:r>
          </a:p>
        </p:txBody>
      </p:sp>
      <p:pic>
        <p:nvPicPr>
          <p:cNvPr id="13" name="Picture 12">
            <a:extLst>
              <a:ext uri="{FF2B5EF4-FFF2-40B4-BE49-F238E27FC236}">
                <a16:creationId xmlns:a16="http://schemas.microsoft.com/office/drawing/2014/main" id="{306B0587-4C9D-CB49-B7DF-078DE0498E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196" y="4579170"/>
            <a:ext cx="1908130" cy="482369"/>
          </a:xfrm>
          <a:prstGeom prst="rect">
            <a:avLst/>
          </a:prstGeom>
        </p:spPr>
      </p:pic>
      <p:pic>
        <p:nvPicPr>
          <p:cNvPr id="14" name="Picture 13">
            <a:extLst>
              <a:ext uri="{FF2B5EF4-FFF2-40B4-BE49-F238E27FC236}">
                <a16:creationId xmlns:a16="http://schemas.microsoft.com/office/drawing/2014/main" id="{263896C9-AD42-D44D-8C7F-F9A4AD1732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241" y="5140892"/>
            <a:ext cx="906721" cy="906721"/>
          </a:xfrm>
          <a:prstGeom prst="rect">
            <a:avLst/>
          </a:prstGeom>
        </p:spPr>
      </p:pic>
      <p:pic>
        <p:nvPicPr>
          <p:cNvPr id="15" name="Picture 14">
            <a:extLst>
              <a:ext uri="{FF2B5EF4-FFF2-40B4-BE49-F238E27FC236}">
                <a16:creationId xmlns:a16="http://schemas.microsoft.com/office/drawing/2014/main" id="{329359C3-FBFC-9641-9D8A-A156A3AFCB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0605" y="5293292"/>
            <a:ext cx="415757" cy="415757"/>
          </a:xfrm>
          <a:prstGeom prst="rect">
            <a:avLst/>
          </a:prstGeom>
        </p:spPr>
      </p:pic>
      <p:pic>
        <p:nvPicPr>
          <p:cNvPr id="16" name="Picture 15">
            <a:extLst>
              <a:ext uri="{FF2B5EF4-FFF2-40B4-BE49-F238E27FC236}">
                <a16:creationId xmlns:a16="http://schemas.microsoft.com/office/drawing/2014/main" id="{C7D2AC97-B115-9741-8820-5A1509677A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30382" y="5310928"/>
            <a:ext cx="679344" cy="679344"/>
          </a:xfrm>
          <a:prstGeom prst="rect">
            <a:avLst/>
          </a:prstGeom>
        </p:spPr>
      </p:pic>
      <p:sp>
        <p:nvSpPr>
          <p:cNvPr id="17" name="TextBox 16">
            <a:extLst>
              <a:ext uri="{FF2B5EF4-FFF2-40B4-BE49-F238E27FC236}">
                <a16:creationId xmlns:a16="http://schemas.microsoft.com/office/drawing/2014/main" id="{13215970-CFA5-144A-B766-8AA6C69CF2A3}"/>
              </a:ext>
            </a:extLst>
          </p:cNvPr>
          <p:cNvSpPr txBox="1"/>
          <p:nvPr/>
        </p:nvSpPr>
        <p:spPr>
          <a:xfrm>
            <a:off x="2573188" y="4782152"/>
            <a:ext cx="906017" cy="1261884"/>
          </a:xfrm>
          <a:prstGeom prst="rect">
            <a:avLst/>
          </a:prstGeom>
          <a:noFill/>
        </p:spPr>
        <p:txBody>
          <a:bodyPr wrap="none" rtlCol="0">
            <a:spAutoFit/>
          </a:bodyPr>
          <a:lstStyle/>
          <a:p>
            <a:pPr algn="ctr"/>
            <a:r>
              <a:rPr lang="en-US" sz="2000" dirty="0"/>
              <a:t>Lung </a:t>
            </a:r>
          </a:p>
          <a:p>
            <a:pPr algn="ctr"/>
            <a:r>
              <a:rPr lang="en-US" sz="2000" dirty="0"/>
              <a:t>Cancer</a:t>
            </a:r>
          </a:p>
          <a:p>
            <a:pPr algn="ctr"/>
            <a:r>
              <a:rPr lang="en-US" sz="1200" dirty="0"/>
              <a:t>Surgery </a:t>
            </a:r>
          </a:p>
          <a:p>
            <a:pPr algn="ctr"/>
            <a:r>
              <a:rPr lang="en-US" sz="1200" dirty="0"/>
              <a:t>Or </a:t>
            </a:r>
          </a:p>
          <a:p>
            <a:pPr algn="ctr"/>
            <a:r>
              <a:rPr lang="en-US" sz="1200" dirty="0"/>
              <a:t>Radiation</a:t>
            </a:r>
            <a:endParaRPr lang="en-US" sz="2800" dirty="0"/>
          </a:p>
        </p:txBody>
      </p:sp>
      <p:sp>
        <p:nvSpPr>
          <p:cNvPr id="18" name="TextBox 17">
            <a:extLst>
              <a:ext uri="{FF2B5EF4-FFF2-40B4-BE49-F238E27FC236}">
                <a16:creationId xmlns:a16="http://schemas.microsoft.com/office/drawing/2014/main" id="{5FDAD15F-2FB8-254D-AACB-6F0BAE6743C8}"/>
              </a:ext>
            </a:extLst>
          </p:cNvPr>
          <p:cNvSpPr txBox="1"/>
          <p:nvPr/>
        </p:nvSpPr>
        <p:spPr>
          <a:xfrm>
            <a:off x="3398139" y="4774361"/>
            <a:ext cx="1688347" cy="369332"/>
          </a:xfrm>
          <a:prstGeom prst="rect">
            <a:avLst/>
          </a:prstGeom>
          <a:noFill/>
        </p:spPr>
        <p:txBody>
          <a:bodyPr wrap="none" rtlCol="0">
            <a:spAutoFit/>
          </a:bodyPr>
          <a:lstStyle/>
          <a:p>
            <a:pPr algn="ctr"/>
            <a:r>
              <a:rPr lang="en-US" dirty="0">
                <a:solidFill>
                  <a:schemeClr val="tx2"/>
                </a:solidFill>
              </a:rPr>
              <a:t>Control Group 1</a:t>
            </a:r>
          </a:p>
        </p:txBody>
      </p:sp>
      <p:sp>
        <p:nvSpPr>
          <p:cNvPr id="19" name="TextBox 18">
            <a:extLst>
              <a:ext uri="{FF2B5EF4-FFF2-40B4-BE49-F238E27FC236}">
                <a16:creationId xmlns:a16="http://schemas.microsoft.com/office/drawing/2014/main" id="{7F8A5E19-77AF-874D-9A42-09C770A3C69D}"/>
              </a:ext>
            </a:extLst>
          </p:cNvPr>
          <p:cNvSpPr txBox="1"/>
          <p:nvPr/>
        </p:nvSpPr>
        <p:spPr>
          <a:xfrm>
            <a:off x="3398139" y="5805606"/>
            <a:ext cx="1688347" cy="369332"/>
          </a:xfrm>
          <a:prstGeom prst="rect">
            <a:avLst/>
          </a:prstGeom>
          <a:noFill/>
        </p:spPr>
        <p:txBody>
          <a:bodyPr wrap="none" rtlCol="0">
            <a:spAutoFit/>
          </a:bodyPr>
          <a:lstStyle/>
          <a:p>
            <a:pPr algn="ctr"/>
            <a:r>
              <a:rPr lang="en-US" dirty="0">
                <a:solidFill>
                  <a:srgbClr val="C00000"/>
                </a:solidFill>
              </a:rPr>
              <a:t>Control Group 2</a:t>
            </a:r>
          </a:p>
        </p:txBody>
      </p:sp>
      <p:cxnSp>
        <p:nvCxnSpPr>
          <p:cNvPr id="21" name="Straight Arrow Connector 20">
            <a:extLst>
              <a:ext uri="{FF2B5EF4-FFF2-40B4-BE49-F238E27FC236}">
                <a16:creationId xmlns:a16="http://schemas.microsoft.com/office/drawing/2014/main" id="{47A93E28-B739-2141-BE89-1B0B24B1B148}"/>
              </a:ext>
            </a:extLst>
          </p:cNvPr>
          <p:cNvCxnSpPr>
            <a:stCxn id="17" idx="3"/>
            <a:endCxn id="18" idx="2"/>
          </p:cNvCxnSpPr>
          <p:nvPr/>
        </p:nvCxnSpPr>
        <p:spPr>
          <a:xfrm flipV="1">
            <a:off x="3479205" y="5143693"/>
            <a:ext cx="763108" cy="269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5DBD9AC-EE2D-4249-B548-70D4207FC2F6}"/>
              </a:ext>
            </a:extLst>
          </p:cNvPr>
          <p:cNvCxnSpPr>
            <a:stCxn id="17" idx="3"/>
            <a:endCxn id="19" idx="0"/>
          </p:cNvCxnSpPr>
          <p:nvPr/>
        </p:nvCxnSpPr>
        <p:spPr>
          <a:xfrm>
            <a:off x="3479205" y="5413094"/>
            <a:ext cx="763108" cy="392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73CA3DB-B3B2-3E41-9009-ECA79BCD7AF9}"/>
              </a:ext>
            </a:extLst>
          </p:cNvPr>
          <p:cNvSpPr txBox="1"/>
          <p:nvPr/>
        </p:nvSpPr>
        <p:spPr>
          <a:xfrm>
            <a:off x="4938431" y="4629874"/>
            <a:ext cx="2500829" cy="830997"/>
          </a:xfrm>
          <a:prstGeom prst="rect">
            <a:avLst/>
          </a:prstGeom>
          <a:noFill/>
        </p:spPr>
        <p:txBody>
          <a:bodyPr wrap="square" rtlCol="0">
            <a:spAutoFit/>
          </a:bodyPr>
          <a:lstStyle/>
          <a:p>
            <a:pPr algn="ctr"/>
            <a:r>
              <a:rPr lang="en-US" sz="1600" dirty="0">
                <a:solidFill>
                  <a:schemeClr val="tx2"/>
                </a:solidFill>
              </a:rPr>
              <a:t>Were told </a:t>
            </a:r>
          </a:p>
          <a:p>
            <a:pPr algn="ctr"/>
            <a:r>
              <a:rPr lang="en-US" sz="1600" dirty="0">
                <a:solidFill>
                  <a:schemeClr val="tx2"/>
                </a:solidFill>
              </a:rPr>
              <a:t>“1st month Survival rate is 90%”</a:t>
            </a:r>
          </a:p>
        </p:txBody>
      </p:sp>
      <p:sp>
        <p:nvSpPr>
          <p:cNvPr id="37" name="TextBox 36">
            <a:extLst>
              <a:ext uri="{FF2B5EF4-FFF2-40B4-BE49-F238E27FC236}">
                <a16:creationId xmlns:a16="http://schemas.microsoft.com/office/drawing/2014/main" id="{7F281D3A-8C48-5F4C-A2BA-6E3983A7B4DF}"/>
              </a:ext>
            </a:extLst>
          </p:cNvPr>
          <p:cNvSpPr txBox="1"/>
          <p:nvPr/>
        </p:nvSpPr>
        <p:spPr>
          <a:xfrm>
            <a:off x="4890332" y="5483891"/>
            <a:ext cx="2801292" cy="830997"/>
          </a:xfrm>
          <a:prstGeom prst="rect">
            <a:avLst/>
          </a:prstGeom>
          <a:noFill/>
        </p:spPr>
        <p:txBody>
          <a:bodyPr wrap="square" rtlCol="0">
            <a:spAutoFit/>
          </a:bodyPr>
          <a:lstStyle/>
          <a:p>
            <a:pPr algn="ctr"/>
            <a:r>
              <a:rPr lang="en-US" sz="1600" dirty="0">
                <a:solidFill>
                  <a:srgbClr val="C00000"/>
                </a:solidFill>
              </a:rPr>
              <a:t>Were told </a:t>
            </a:r>
          </a:p>
          <a:p>
            <a:pPr algn="ctr"/>
            <a:r>
              <a:rPr lang="en-US" sz="1600" dirty="0">
                <a:solidFill>
                  <a:srgbClr val="C00000"/>
                </a:solidFill>
              </a:rPr>
              <a:t>“There is a 10% mortality in 1 month”</a:t>
            </a:r>
          </a:p>
        </p:txBody>
      </p:sp>
      <p:sp>
        <p:nvSpPr>
          <p:cNvPr id="39" name="TextBox 38">
            <a:extLst>
              <a:ext uri="{FF2B5EF4-FFF2-40B4-BE49-F238E27FC236}">
                <a16:creationId xmlns:a16="http://schemas.microsoft.com/office/drawing/2014/main" id="{0673F3E3-3D94-1C47-A7CB-D7F673799D7E}"/>
              </a:ext>
            </a:extLst>
          </p:cNvPr>
          <p:cNvSpPr txBox="1"/>
          <p:nvPr/>
        </p:nvSpPr>
        <p:spPr>
          <a:xfrm>
            <a:off x="8023074" y="4771560"/>
            <a:ext cx="897297" cy="369332"/>
          </a:xfrm>
          <a:prstGeom prst="rect">
            <a:avLst/>
          </a:prstGeom>
          <a:noFill/>
        </p:spPr>
        <p:txBody>
          <a:bodyPr wrap="none" rtlCol="0">
            <a:spAutoFit/>
          </a:bodyPr>
          <a:lstStyle/>
          <a:p>
            <a:r>
              <a:rPr lang="en-US" dirty="0">
                <a:solidFill>
                  <a:schemeClr val="tx2"/>
                </a:solidFill>
              </a:rPr>
              <a:t>Surgery</a:t>
            </a:r>
          </a:p>
        </p:txBody>
      </p:sp>
      <p:sp>
        <p:nvSpPr>
          <p:cNvPr id="40" name="TextBox 39">
            <a:extLst>
              <a:ext uri="{FF2B5EF4-FFF2-40B4-BE49-F238E27FC236}">
                <a16:creationId xmlns:a16="http://schemas.microsoft.com/office/drawing/2014/main" id="{316C211D-2315-D64F-A28E-253C851686B9}"/>
              </a:ext>
            </a:extLst>
          </p:cNvPr>
          <p:cNvSpPr txBox="1"/>
          <p:nvPr/>
        </p:nvSpPr>
        <p:spPr>
          <a:xfrm>
            <a:off x="7439260" y="4774361"/>
            <a:ext cx="583814" cy="369332"/>
          </a:xfrm>
          <a:prstGeom prst="rect">
            <a:avLst/>
          </a:prstGeom>
          <a:noFill/>
        </p:spPr>
        <p:txBody>
          <a:bodyPr wrap="none" rtlCol="0">
            <a:spAutoFit/>
          </a:bodyPr>
          <a:lstStyle/>
          <a:p>
            <a:r>
              <a:rPr lang="en-US" dirty="0">
                <a:solidFill>
                  <a:schemeClr val="tx2"/>
                </a:solidFill>
              </a:rPr>
              <a:t>84%</a:t>
            </a:r>
          </a:p>
        </p:txBody>
      </p:sp>
      <p:sp>
        <p:nvSpPr>
          <p:cNvPr id="41" name="TextBox 40">
            <a:extLst>
              <a:ext uri="{FF2B5EF4-FFF2-40B4-BE49-F238E27FC236}">
                <a16:creationId xmlns:a16="http://schemas.microsoft.com/office/drawing/2014/main" id="{E80F0B37-F952-1649-9C46-2BB333424348}"/>
              </a:ext>
            </a:extLst>
          </p:cNvPr>
          <p:cNvSpPr txBox="1"/>
          <p:nvPr/>
        </p:nvSpPr>
        <p:spPr>
          <a:xfrm>
            <a:off x="8023074" y="5632369"/>
            <a:ext cx="1077026" cy="369332"/>
          </a:xfrm>
          <a:prstGeom prst="rect">
            <a:avLst/>
          </a:prstGeom>
          <a:noFill/>
        </p:spPr>
        <p:txBody>
          <a:bodyPr wrap="none" rtlCol="0">
            <a:spAutoFit/>
          </a:bodyPr>
          <a:lstStyle/>
          <a:p>
            <a:r>
              <a:rPr lang="en-US" dirty="0">
                <a:solidFill>
                  <a:srgbClr val="C00000"/>
                </a:solidFill>
              </a:rPr>
              <a:t>Radiation</a:t>
            </a:r>
          </a:p>
        </p:txBody>
      </p:sp>
      <p:sp>
        <p:nvSpPr>
          <p:cNvPr id="42" name="TextBox 41">
            <a:extLst>
              <a:ext uri="{FF2B5EF4-FFF2-40B4-BE49-F238E27FC236}">
                <a16:creationId xmlns:a16="http://schemas.microsoft.com/office/drawing/2014/main" id="{143F78B3-B333-E247-A951-BD35EBAEB1D4}"/>
              </a:ext>
            </a:extLst>
          </p:cNvPr>
          <p:cNvSpPr txBox="1"/>
          <p:nvPr/>
        </p:nvSpPr>
        <p:spPr>
          <a:xfrm>
            <a:off x="7439260" y="5635170"/>
            <a:ext cx="583814" cy="369332"/>
          </a:xfrm>
          <a:prstGeom prst="rect">
            <a:avLst/>
          </a:prstGeom>
          <a:noFill/>
        </p:spPr>
        <p:txBody>
          <a:bodyPr wrap="none" rtlCol="0">
            <a:spAutoFit/>
          </a:bodyPr>
          <a:lstStyle/>
          <a:p>
            <a:r>
              <a:rPr lang="en-US" dirty="0"/>
              <a:t>50%</a:t>
            </a:r>
          </a:p>
        </p:txBody>
      </p:sp>
    </p:spTree>
    <p:extLst>
      <p:ext uri="{BB962C8B-B14F-4D97-AF65-F5344CB8AC3E}">
        <p14:creationId xmlns:p14="http://schemas.microsoft.com/office/powerpoint/2010/main" val="5757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p:bldP spid="12" grpId="0"/>
      <p:bldP spid="17" grpId="0"/>
      <p:bldP spid="18" grpId="0"/>
      <p:bldP spid="19" grpId="0"/>
      <p:bldP spid="36" grpId="0"/>
      <p:bldP spid="37" grpId="0"/>
      <p:bldP spid="39" grpId="0"/>
      <p:bldP spid="40" grpId="0"/>
      <p:bldP spid="41"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0122E9-50F0-1D42-865B-2A992F5667FE}"/>
              </a:ext>
            </a:extLst>
          </p:cNvPr>
          <p:cNvSpPr txBox="1"/>
          <p:nvPr/>
        </p:nvSpPr>
        <p:spPr>
          <a:xfrm>
            <a:off x="207242" y="114411"/>
            <a:ext cx="3460992" cy="1200329"/>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Averages</a:t>
            </a:r>
          </a:p>
          <a:p>
            <a:r>
              <a:rPr lang="en-US" sz="3600" dirty="0">
                <a:solidFill>
                  <a:srgbClr val="95BF20"/>
                </a:solidFill>
                <a:latin typeface="Phosphate Solid" panose="02000506050000020004" pitchFamily="2" charset="77"/>
                <a:cs typeface="Phosphate Solid" panose="02000506050000020004" pitchFamily="2" charset="77"/>
              </a:rPr>
              <a:t>&amp; Statistics</a:t>
            </a:r>
            <a:endParaRPr lang="en-US" sz="3600" dirty="0">
              <a:solidFill>
                <a:srgbClr val="B6E863"/>
              </a:solidFill>
              <a:latin typeface="Phosphate Solid" panose="02000506050000020004" pitchFamily="2" charset="77"/>
              <a:cs typeface="Phosphate Solid" panose="02000506050000020004" pitchFamily="2" charset="77"/>
            </a:endParaRPr>
          </a:p>
        </p:txBody>
      </p:sp>
      <p:sp>
        <p:nvSpPr>
          <p:cNvPr id="9" name="TextBox 8">
            <a:extLst>
              <a:ext uri="{FF2B5EF4-FFF2-40B4-BE49-F238E27FC236}">
                <a16:creationId xmlns:a16="http://schemas.microsoft.com/office/drawing/2014/main" id="{D13AC29B-E37D-594B-B44D-CDF4CC845955}"/>
              </a:ext>
            </a:extLst>
          </p:cNvPr>
          <p:cNvSpPr txBox="1"/>
          <p:nvPr/>
        </p:nvSpPr>
        <p:spPr>
          <a:xfrm>
            <a:off x="207241" y="1541858"/>
            <a:ext cx="4321568" cy="4524315"/>
          </a:xfrm>
          <a:prstGeom prst="rect">
            <a:avLst/>
          </a:prstGeom>
          <a:noFill/>
        </p:spPr>
        <p:txBody>
          <a:bodyPr wrap="square" rtlCol="0">
            <a:spAutoFit/>
          </a:bodyPr>
          <a:lstStyle/>
          <a:p>
            <a:r>
              <a:rPr lang="en-US" b="1" dirty="0"/>
              <a:t>Averages</a:t>
            </a:r>
          </a:p>
          <a:p>
            <a:endParaRPr lang="en-US" b="1" dirty="0"/>
          </a:p>
          <a:p>
            <a:r>
              <a:rPr lang="en-US" b="1" i="1" dirty="0"/>
              <a:t>So many Industry reports </a:t>
            </a:r>
            <a:r>
              <a:rPr lang="en-US" dirty="0"/>
              <a:t>use the Mean</a:t>
            </a:r>
          </a:p>
          <a:p>
            <a:endParaRPr lang="en-US" dirty="0"/>
          </a:p>
          <a:p>
            <a:r>
              <a:rPr lang="en-US" dirty="0"/>
              <a:t>The mean is a quick statistic and has its uses but it is not good at dealing with outliers and it can be easily skewed</a:t>
            </a:r>
          </a:p>
          <a:p>
            <a:endParaRPr lang="en-US" dirty="0"/>
          </a:p>
          <a:p>
            <a:r>
              <a:rPr lang="en-US" dirty="0"/>
              <a:t>E.g. the average human has 0.98 testicles</a:t>
            </a:r>
          </a:p>
          <a:p>
            <a:endParaRPr lang="en-US" dirty="0"/>
          </a:p>
          <a:p>
            <a:r>
              <a:rPr lang="en-US" dirty="0"/>
              <a:t>E.g. Average global income is $10,000</a:t>
            </a:r>
          </a:p>
          <a:p>
            <a:r>
              <a:rPr lang="en-US" dirty="0"/>
              <a:t>($70 Trillion / 7 billion people) </a:t>
            </a:r>
          </a:p>
          <a:p>
            <a:endParaRPr lang="en-US" dirty="0"/>
          </a:p>
          <a:p>
            <a:r>
              <a:rPr lang="en-US" b="1" dirty="0"/>
              <a:t>Correlation</a:t>
            </a:r>
          </a:p>
          <a:p>
            <a:endParaRPr lang="en-US" dirty="0"/>
          </a:p>
          <a:p>
            <a:r>
              <a:rPr lang="en-US" b="1" dirty="0"/>
              <a:t>Regression Analysis</a:t>
            </a:r>
          </a:p>
        </p:txBody>
      </p:sp>
      <p:pic>
        <p:nvPicPr>
          <p:cNvPr id="10" name="Picture 9">
            <a:extLst>
              <a:ext uri="{FF2B5EF4-FFF2-40B4-BE49-F238E27FC236}">
                <a16:creationId xmlns:a16="http://schemas.microsoft.com/office/drawing/2014/main" id="{28014E0B-CF66-934A-8CA5-19AC3DEEE803}"/>
              </a:ext>
            </a:extLst>
          </p:cNvPr>
          <p:cNvPicPr>
            <a:picLocks noChangeAspect="1"/>
          </p:cNvPicPr>
          <p:nvPr/>
        </p:nvPicPr>
        <p:blipFill>
          <a:blip r:embed="rId3"/>
          <a:stretch>
            <a:fillRect/>
          </a:stretch>
        </p:blipFill>
        <p:spPr>
          <a:xfrm>
            <a:off x="4751694" y="2060708"/>
            <a:ext cx="4083529" cy="1056085"/>
          </a:xfrm>
          <a:prstGeom prst="rect">
            <a:avLst/>
          </a:prstGeom>
        </p:spPr>
      </p:pic>
      <p:pic>
        <p:nvPicPr>
          <p:cNvPr id="11" name="Picture 10">
            <a:extLst>
              <a:ext uri="{FF2B5EF4-FFF2-40B4-BE49-F238E27FC236}">
                <a16:creationId xmlns:a16="http://schemas.microsoft.com/office/drawing/2014/main" id="{D97E5716-E9D5-8D44-BBAC-F2934F0C1E6C}"/>
              </a:ext>
            </a:extLst>
          </p:cNvPr>
          <p:cNvPicPr>
            <a:picLocks noChangeAspect="1"/>
          </p:cNvPicPr>
          <p:nvPr/>
        </p:nvPicPr>
        <p:blipFill>
          <a:blip r:embed="rId4"/>
          <a:stretch>
            <a:fillRect/>
          </a:stretch>
        </p:blipFill>
        <p:spPr>
          <a:xfrm>
            <a:off x="4751695" y="3863621"/>
            <a:ext cx="3759200" cy="647700"/>
          </a:xfrm>
          <a:prstGeom prst="rect">
            <a:avLst/>
          </a:prstGeom>
        </p:spPr>
      </p:pic>
      <p:pic>
        <p:nvPicPr>
          <p:cNvPr id="12" name="Picture 11">
            <a:extLst>
              <a:ext uri="{FF2B5EF4-FFF2-40B4-BE49-F238E27FC236}">
                <a16:creationId xmlns:a16="http://schemas.microsoft.com/office/drawing/2014/main" id="{F66FC1BF-76A6-F74C-A531-59D439BA6F97}"/>
              </a:ext>
            </a:extLst>
          </p:cNvPr>
          <p:cNvPicPr>
            <a:picLocks noChangeAspect="1"/>
          </p:cNvPicPr>
          <p:nvPr/>
        </p:nvPicPr>
        <p:blipFill>
          <a:blip r:embed="rId5"/>
          <a:stretch>
            <a:fillRect/>
          </a:stretch>
        </p:blipFill>
        <p:spPr>
          <a:xfrm>
            <a:off x="4658300" y="5377044"/>
            <a:ext cx="3683000" cy="927100"/>
          </a:xfrm>
          <a:prstGeom prst="rect">
            <a:avLst/>
          </a:prstGeom>
        </p:spPr>
      </p:pic>
      <p:sp>
        <p:nvSpPr>
          <p:cNvPr id="13" name="TextBox 12">
            <a:extLst>
              <a:ext uri="{FF2B5EF4-FFF2-40B4-BE49-F238E27FC236}">
                <a16:creationId xmlns:a16="http://schemas.microsoft.com/office/drawing/2014/main" id="{D63E2BCE-8256-1948-A002-CDBE1DE23E4E}"/>
              </a:ext>
            </a:extLst>
          </p:cNvPr>
          <p:cNvSpPr txBox="1"/>
          <p:nvPr/>
        </p:nvSpPr>
        <p:spPr>
          <a:xfrm>
            <a:off x="4658300" y="1470338"/>
            <a:ext cx="2631577" cy="584775"/>
          </a:xfrm>
          <a:prstGeom prst="rect">
            <a:avLst/>
          </a:prstGeom>
          <a:noFill/>
        </p:spPr>
        <p:txBody>
          <a:bodyPr wrap="square" rtlCol="0">
            <a:spAutoFit/>
          </a:bodyPr>
          <a:lstStyle/>
          <a:p>
            <a:r>
              <a:rPr lang="en-US" sz="3200" dirty="0">
                <a:solidFill>
                  <a:srgbClr val="95BF20"/>
                </a:solidFill>
                <a:latin typeface="Phosphate Solid" panose="02000506050000020004" pitchFamily="2" charset="77"/>
                <a:cs typeface="Phosphate Solid" panose="02000506050000020004" pitchFamily="2" charset="77"/>
              </a:rPr>
              <a:t>Mean</a:t>
            </a:r>
            <a:endParaRPr lang="en-US" sz="3200" dirty="0">
              <a:solidFill>
                <a:srgbClr val="B6E863"/>
              </a:solidFill>
              <a:latin typeface="Phosphate Solid" panose="02000506050000020004" pitchFamily="2" charset="77"/>
              <a:cs typeface="Phosphate Solid" panose="02000506050000020004" pitchFamily="2" charset="77"/>
            </a:endParaRPr>
          </a:p>
        </p:txBody>
      </p:sp>
      <p:sp>
        <p:nvSpPr>
          <p:cNvPr id="14" name="TextBox 13">
            <a:extLst>
              <a:ext uri="{FF2B5EF4-FFF2-40B4-BE49-F238E27FC236}">
                <a16:creationId xmlns:a16="http://schemas.microsoft.com/office/drawing/2014/main" id="{41D1CE3C-7110-9247-8020-B58C74CC99BD}"/>
              </a:ext>
            </a:extLst>
          </p:cNvPr>
          <p:cNvSpPr txBox="1"/>
          <p:nvPr/>
        </p:nvSpPr>
        <p:spPr>
          <a:xfrm>
            <a:off x="4663090" y="3116794"/>
            <a:ext cx="2631577" cy="584775"/>
          </a:xfrm>
          <a:prstGeom prst="rect">
            <a:avLst/>
          </a:prstGeom>
          <a:noFill/>
        </p:spPr>
        <p:txBody>
          <a:bodyPr wrap="square" rtlCol="0">
            <a:spAutoFit/>
          </a:bodyPr>
          <a:lstStyle/>
          <a:p>
            <a:r>
              <a:rPr lang="en-US" sz="3200" dirty="0">
                <a:solidFill>
                  <a:srgbClr val="95BF20"/>
                </a:solidFill>
                <a:latin typeface="Phosphate Solid" panose="02000506050000020004" pitchFamily="2" charset="77"/>
                <a:cs typeface="Phosphate Solid" panose="02000506050000020004" pitchFamily="2" charset="77"/>
              </a:rPr>
              <a:t>Median</a:t>
            </a:r>
            <a:endParaRPr lang="en-US" sz="3200" dirty="0">
              <a:solidFill>
                <a:srgbClr val="B6E863"/>
              </a:solidFill>
              <a:latin typeface="Phosphate Solid" panose="02000506050000020004" pitchFamily="2" charset="77"/>
              <a:cs typeface="Phosphate Solid" panose="02000506050000020004" pitchFamily="2" charset="77"/>
            </a:endParaRPr>
          </a:p>
        </p:txBody>
      </p:sp>
      <p:sp>
        <p:nvSpPr>
          <p:cNvPr id="15" name="TextBox 14">
            <a:extLst>
              <a:ext uri="{FF2B5EF4-FFF2-40B4-BE49-F238E27FC236}">
                <a16:creationId xmlns:a16="http://schemas.microsoft.com/office/drawing/2014/main" id="{7A474F6E-0E82-A340-A473-96922F43ECC5}"/>
              </a:ext>
            </a:extLst>
          </p:cNvPr>
          <p:cNvSpPr txBox="1"/>
          <p:nvPr/>
        </p:nvSpPr>
        <p:spPr>
          <a:xfrm>
            <a:off x="4658300" y="4628848"/>
            <a:ext cx="2631577" cy="584775"/>
          </a:xfrm>
          <a:prstGeom prst="rect">
            <a:avLst/>
          </a:prstGeom>
          <a:noFill/>
        </p:spPr>
        <p:txBody>
          <a:bodyPr wrap="square" rtlCol="0">
            <a:spAutoFit/>
          </a:bodyPr>
          <a:lstStyle/>
          <a:p>
            <a:r>
              <a:rPr lang="en-US" sz="3200" dirty="0">
                <a:solidFill>
                  <a:srgbClr val="95BF20"/>
                </a:solidFill>
                <a:latin typeface="Phosphate Solid" panose="02000506050000020004" pitchFamily="2" charset="77"/>
                <a:cs typeface="Phosphate Solid" panose="02000506050000020004" pitchFamily="2" charset="77"/>
              </a:rPr>
              <a:t>MODE</a:t>
            </a:r>
            <a:endParaRPr lang="en-US" sz="3200" dirty="0">
              <a:solidFill>
                <a:srgbClr val="B6E863"/>
              </a:solidFill>
              <a:latin typeface="Phosphate Solid" panose="02000506050000020004" pitchFamily="2" charset="77"/>
              <a:cs typeface="Phosphate Solid" panose="02000506050000020004" pitchFamily="2" charset="77"/>
            </a:endParaRPr>
          </a:p>
        </p:txBody>
      </p:sp>
      <p:pic>
        <p:nvPicPr>
          <p:cNvPr id="16" name="Picture 15">
            <a:extLst>
              <a:ext uri="{FF2B5EF4-FFF2-40B4-BE49-F238E27FC236}">
                <a16:creationId xmlns:a16="http://schemas.microsoft.com/office/drawing/2014/main" id="{4DFDFA68-442B-A54C-AB55-B8ACEA0FE19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07044" y="289272"/>
            <a:ext cx="3289300" cy="850605"/>
          </a:xfrm>
          <a:prstGeom prst="rect">
            <a:avLst/>
          </a:prstGeom>
        </p:spPr>
      </p:pic>
      <p:pic>
        <p:nvPicPr>
          <p:cNvPr id="17" name="Picture 16">
            <a:extLst>
              <a:ext uri="{FF2B5EF4-FFF2-40B4-BE49-F238E27FC236}">
                <a16:creationId xmlns:a16="http://schemas.microsoft.com/office/drawing/2014/main" id="{DC2765CE-CDAA-014D-BF79-03A21306B9A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31295" y="83608"/>
            <a:ext cx="1981077" cy="1295404"/>
          </a:xfrm>
          <a:prstGeom prst="rect">
            <a:avLst/>
          </a:prstGeom>
        </p:spPr>
      </p:pic>
    </p:spTree>
    <p:extLst>
      <p:ext uri="{BB962C8B-B14F-4D97-AF65-F5344CB8AC3E}">
        <p14:creationId xmlns:p14="http://schemas.microsoft.com/office/powerpoint/2010/main" val="8633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93ADBC-1838-0342-9CE9-9BB1BA8EF695}"/>
              </a:ext>
            </a:extLst>
          </p:cNvPr>
          <p:cNvGrpSpPr/>
          <p:nvPr/>
        </p:nvGrpSpPr>
        <p:grpSpPr>
          <a:xfrm>
            <a:off x="594063" y="1190465"/>
            <a:ext cx="7384818" cy="487592"/>
            <a:chOff x="1376772" y="1907901"/>
            <a:chExt cx="7384818" cy="487592"/>
          </a:xfrm>
        </p:grpSpPr>
        <p:sp>
          <p:nvSpPr>
            <p:cNvPr id="11" name="Freeform 8">
              <a:extLst>
                <a:ext uri="{FF2B5EF4-FFF2-40B4-BE49-F238E27FC236}">
                  <a16:creationId xmlns:a16="http://schemas.microsoft.com/office/drawing/2014/main" id="{8D3B8BFA-2BBB-6949-9622-031C4B5F5FC9}"/>
                </a:ext>
              </a:extLst>
            </p:cNvPr>
            <p:cNvSpPr>
              <a:spLocks noChangeAspect="1"/>
            </p:cNvSpPr>
            <p:nvPr/>
          </p:nvSpPr>
          <p:spPr>
            <a:xfrm>
              <a:off x="1376772"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fontScale="925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User Creates Requisition </a:t>
              </a:r>
            </a:p>
          </p:txBody>
        </p:sp>
        <p:sp>
          <p:nvSpPr>
            <p:cNvPr id="12" name="Freeform 9">
              <a:extLst>
                <a:ext uri="{FF2B5EF4-FFF2-40B4-BE49-F238E27FC236}">
                  <a16:creationId xmlns:a16="http://schemas.microsoft.com/office/drawing/2014/main" id="{2F408BB1-0EC4-9447-9D87-ACF53544F0FB}"/>
                </a:ext>
              </a:extLst>
            </p:cNvPr>
            <p:cNvSpPr>
              <a:spLocks noChangeAspect="1"/>
            </p:cNvSpPr>
            <p:nvPr/>
          </p:nvSpPr>
          <p:spPr>
            <a:xfrm>
              <a:off x="2243634"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0">
              <a:extLst>
                <a:ext uri="{FF2B5EF4-FFF2-40B4-BE49-F238E27FC236}">
                  <a16:creationId xmlns:a16="http://schemas.microsoft.com/office/drawing/2014/main" id="{62FA017C-DCE9-DD40-9271-387A4CAA53C9}"/>
                </a:ext>
              </a:extLst>
            </p:cNvPr>
            <p:cNvSpPr>
              <a:spLocks noChangeAspect="1"/>
            </p:cNvSpPr>
            <p:nvPr/>
          </p:nvSpPr>
          <p:spPr>
            <a:xfrm>
              <a:off x="2470416"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Requisition Approved</a:t>
              </a:r>
            </a:p>
          </p:txBody>
        </p:sp>
        <p:sp>
          <p:nvSpPr>
            <p:cNvPr id="14" name="Freeform 11">
              <a:extLst>
                <a:ext uri="{FF2B5EF4-FFF2-40B4-BE49-F238E27FC236}">
                  <a16:creationId xmlns:a16="http://schemas.microsoft.com/office/drawing/2014/main" id="{8C65123A-582E-7D46-B984-9267B1B273C4}"/>
                </a:ext>
              </a:extLst>
            </p:cNvPr>
            <p:cNvSpPr>
              <a:spLocks noChangeAspect="1"/>
            </p:cNvSpPr>
            <p:nvPr/>
          </p:nvSpPr>
          <p:spPr>
            <a:xfrm>
              <a:off x="3564060"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PO Issued</a:t>
              </a:r>
            </a:p>
          </p:txBody>
        </p:sp>
        <p:sp>
          <p:nvSpPr>
            <p:cNvPr id="15" name="Freeform 12">
              <a:extLst>
                <a:ext uri="{FF2B5EF4-FFF2-40B4-BE49-F238E27FC236}">
                  <a16:creationId xmlns:a16="http://schemas.microsoft.com/office/drawing/2014/main" id="{E176D0A9-5398-2E4D-A6D4-B1AB8B667287}"/>
                </a:ext>
              </a:extLst>
            </p:cNvPr>
            <p:cNvSpPr>
              <a:spLocks noChangeAspect="1"/>
            </p:cNvSpPr>
            <p:nvPr/>
          </p:nvSpPr>
          <p:spPr>
            <a:xfrm>
              <a:off x="4657704"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Invoice Received</a:t>
              </a:r>
            </a:p>
          </p:txBody>
        </p:sp>
        <p:sp>
          <p:nvSpPr>
            <p:cNvPr id="16" name="Freeform 13">
              <a:extLst>
                <a:ext uri="{FF2B5EF4-FFF2-40B4-BE49-F238E27FC236}">
                  <a16:creationId xmlns:a16="http://schemas.microsoft.com/office/drawing/2014/main" id="{4B61FD62-6CA6-7A4C-80AB-9D9EB98ED645}"/>
                </a:ext>
              </a:extLst>
            </p:cNvPr>
            <p:cNvSpPr>
              <a:spLocks noChangeAspect="1"/>
            </p:cNvSpPr>
            <p:nvPr/>
          </p:nvSpPr>
          <p:spPr>
            <a:xfrm>
              <a:off x="5751348"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Invoice Approved</a:t>
              </a:r>
            </a:p>
          </p:txBody>
        </p:sp>
        <p:sp>
          <p:nvSpPr>
            <p:cNvPr id="17" name="Freeform 14">
              <a:extLst>
                <a:ext uri="{FF2B5EF4-FFF2-40B4-BE49-F238E27FC236}">
                  <a16:creationId xmlns:a16="http://schemas.microsoft.com/office/drawing/2014/main" id="{A3B8A19D-693D-344D-ACA6-87D630695314}"/>
                </a:ext>
              </a:extLst>
            </p:cNvPr>
            <p:cNvSpPr>
              <a:spLocks noChangeAspect="1"/>
            </p:cNvSpPr>
            <p:nvPr/>
          </p:nvSpPr>
          <p:spPr>
            <a:xfrm>
              <a:off x="6844992"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fontScale="925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Manage </a:t>
              </a:r>
              <a:r>
                <a:rPr kumimoji="0" lang="en-US" sz="1000" b="0" i="0" u="none" strike="noStrike" kern="1200" cap="none" spc="0" normalizeH="0" baseline="0" noProof="0" dirty="0" err="1">
                  <a:ln>
                    <a:noFill/>
                  </a:ln>
                  <a:solidFill>
                    <a:prstClr val="white"/>
                  </a:solidFill>
                  <a:effectLst/>
                  <a:uLnTx/>
                  <a:uFillTx/>
                  <a:latin typeface="Calibri"/>
                  <a:ea typeface="+mn-ea"/>
                  <a:cs typeface="+mn-cs"/>
                </a:rPr>
                <a:t>Mis</a:t>
              </a:r>
              <a:r>
                <a:rPr kumimoji="0" lang="en-US" sz="1000" b="0" i="0" u="none" strike="noStrike" kern="1200" cap="none" spc="0" normalizeH="0" baseline="0" noProof="0" dirty="0">
                  <a:ln>
                    <a:noFill/>
                  </a:ln>
                  <a:solidFill>
                    <a:prstClr val="white"/>
                  </a:solidFill>
                  <a:effectLst/>
                  <a:uLnTx/>
                  <a:uFillTx/>
                  <a:latin typeface="Calibri"/>
                  <a:ea typeface="+mn-ea"/>
                  <a:cs typeface="+mn-cs"/>
                </a:rPr>
                <a:t>-Matches</a:t>
              </a:r>
            </a:p>
          </p:txBody>
        </p:sp>
        <p:sp>
          <p:nvSpPr>
            <p:cNvPr id="18" name="Freeform 15">
              <a:extLst>
                <a:ext uri="{FF2B5EF4-FFF2-40B4-BE49-F238E27FC236}">
                  <a16:creationId xmlns:a16="http://schemas.microsoft.com/office/drawing/2014/main" id="{94E2587A-9906-DE4B-9AD2-6F4569A100F7}"/>
                </a:ext>
              </a:extLst>
            </p:cNvPr>
            <p:cNvSpPr>
              <a:spLocks noChangeAspect="1"/>
            </p:cNvSpPr>
            <p:nvPr/>
          </p:nvSpPr>
          <p:spPr>
            <a:xfrm>
              <a:off x="3337278"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6">
              <a:extLst>
                <a:ext uri="{FF2B5EF4-FFF2-40B4-BE49-F238E27FC236}">
                  <a16:creationId xmlns:a16="http://schemas.microsoft.com/office/drawing/2014/main" id="{1990A6FC-65C5-9242-B21E-CBC0349878B6}"/>
                </a:ext>
              </a:extLst>
            </p:cNvPr>
            <p:cNvSpPr>
              <a:spLocks noChangeAspect="1"/>
            </p:cNvSpPr>
            <p:nvPr/>
          </p:nvSpPr>
          <p:spPr>
            <a:xfrm>
              <a:off x="4430922"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7">
              <a:extLst>
                <a:ext uri="{FF2B5EF4-FFF2-40B4-BE49-F238E27FC236}">
                  <a16:creationId xmlns:a16="http://schemas.microsoft.com/office/drawing/2014/main" id="{803961BE-2F6C-8749-85B2-F0EBB26FE9CE}"/>
                </a:ext>
              </a:extLst>
            </p:cNvPr>
            <p:cNvSpPr>
              <a:spLocks noChangeAspect="1"/>
            </p:cNvSpPr>
            <p:nvPr/>
          </p:nvSpPr>
          <p:spPr>
            <a:xfrm>
              <a:off x="5524566"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18">
              <a:extLst>
                <a:ext uri="{FF2B5EF4-FFF2-40B4-BE49-F238E27FC236}">
                  <a16:creationId xmlns:a16="http://schemas.microsoft.com/office/drawing/2014/main" id="{804C2640-AE6A-334F-BEA6-E25AF8A62EED}"/>
                </a:ext>
              </a:extLst>
            </p:cNvPr>
            <p:cNvSpPr>
              <a:spLocks noChangeAspect="1"/>
            </p:cNvSpPr>
            <p:nvPr/>
          </p:nvSpPr>
          <p:spPr>
            <a:xfrm>
              <a:off x="6618210"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19">
              <a:extLst>
                <a:ext uri="{FF2B5EF4-FFF2-40B4-BE49-F238E27FC236}">
                  <a16:creationId xmlns:a16="http://schemas.microsoft.com/office/drawing/2014/main" id="{9BEE796C-69EC-5941-A67E-DE2543A62206}"/>
                </a:ext>
              </a:extLst>
            </p:cNvPr>
            <p:cNvSpPr>
              <a:spLocks noChangeAspect="1"/>
            </p:cNvSpPr>
            <p:nvPr/>
          </p:nvSpPr>
          <p:spPr>
            <a:xfrm>
              <a:off x="7938630"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Make Payment</a:t>
              </a:r>
            </a:p>
          </p:txBody>
        </p:sp>
        <p:sp>
          <p:nvSpPr>
            <p:cNvPr id="23" name="Freeform 20">
              <a:extLst>
                <a:ext uri="{FF2B5EF4-FFF2-40B4-BE49-F238E27FC236}">
                  <a16:creationId xmlns:a16="http://schemas.microsoft.com/office/drawing/2014/main" id="{7A186CC2-EB33-444B-8DAC-91D144CCB7C8}"/>
                </a:ext>
              </a:extLst>
            </p:cNvPr>
            <p:cNvSpPr>
              <a:spLocks noChangeAspect="1"/>
            </p:cNvSpPr>
            <p:nvPr/>
          </p:nvSpPr>
          <p:spPr>
            <a:xfrm>
              <a:off x="7711854"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a:extLst>
              <a:ext uri="{FF2B5EF4-FFF2-40B4-BE49-F238E27FC236}">
                <a16:creationId xmlns:a16="http://schemas.microsoft.com/office/drawing/2014/main" id="{10868974-B287-8E42-A5FF-514DB51DAFBE}"/>
              </a:ext>
            </a:extLst>
          </p:cNvPr>
          <p:cNvSpPr txBox="1"/>
          <p:nvPr/>
        </p:nvSpPr>
        <p:spPr>
          <a:xfrm>
            <a:off x="491705" y="757362"/>
            <a:ext cx="5435334" cy="369332"/>
          </a:xfrm>
          <a:prstGeom prst="rect">
            <a:avLst/>
          </a:prstGeom>
          <a:noFill/>
        </p:spPr>
        <p:txBody>
          <a:bodyPr wrap="none" rtlCol="0">
            <a:spAutoFit/>
          </a:bodyPr>
          <a:lstStyle/>
          <a:p>
            <a:r>
              <a:rPr lang="en-US" dirty="0"/>
              <a:t>The P2P Process is a horizontal uniform line with 6 steps</a:t>
            </a:r>
          </a:p>
        </p:txBody>
      </p:sp>
      <p:sp>
        <p:nvSpPr>
          <p:cNvPr id="25" name="TextBox 24">
            <a:extLst>
              <a:ext uri="{FF2B5EF4-FFF2-40B4-BE49-F238E27FC236}">
                <a16:creationId xmlns:a16="http://schemas.microsoft.com/office/drawing/2014/main" id="{A13068A7-3618-D245-B7F7-CFC9F948BD9A}"/>
              </a:ext>
            </a:extLst>
          </p:cNvPr>
          <p:cNvSpPr txBox="1"/>
          <p:nvPr/>
        </p:nvSpPr>
        <p:spPr>
          <a:xfrm>
            <a:off x="495831" y="1960687"/>
            <a:ext cx="3108480" cy="369332"/>
          </a:xfrm>
          <a:prstGeom prst="rect">
            <a:avLst/>
          </a:prstGeom>
          <a:noFill/>
        </p:spPr>
        <p:txBody>
          <a:bodyPr wrap="none" rtlCol="0">
            <a:spAutoFit/>
          </a:bodyPr>
          <a:lstStyle/>
          <a:p>
            <a:r>
              <a:rPr lang="en-US" dirty="0"/>
              <a:t>The Average cost of a PO is $90</a:t>
            </a:r>
          </a:p>
        </p:txBody>
      </p:sp>
      <p:sp>
        <p:nvSpPr>
          <p:cNvPr id="35" name="TextBox 34">
            <a:extLst>
              <a:ext uri="{FF2B5EF4-FFF2-40B4-BE49-F238E27FC236}">
                <a16:creationId xmlns:a16="http://schemas.microsoft.com/office/drawing/2014/main" id="{31C71965-41E9-1C48-BD98-DBA9E7393E08}"/>
              </a:ext>
            </a:extLst>
          </p:cNvPr>
          <p:cNvSpPr txBox="1"/>
          <p:nvPr/>
        </p:nvSpPr>
        <p:spPr>
          <a:xfrm>
            <a:off x="513302" y="3155735"/>
            <a:ext cx="5339670" cy="646331"/>
          </a:xfrm>
          <a:prstGeom prst="rect">
            <a:avLst/>
          </a:prstGeom>
          <a:noFill/>
        </p:spPr>
        <p:txBody>
          <a:bodyPr wrap="square" rtlCol="0">
            <a:spAutoFit/>
          </a:bodyPr>
          <a:lstStyle/>
          <a:p>
            <a:r>
              <a:rPr lang="en-US" dirty="0"/>
              <a:t>We can rule out potential suppliers for payment by card based upon average transaction size </a:t>
            </a:r>
          </a:p>
        </p:txBody>
      </p:sp>
      <p:sp>
        <p:nvSpPr>
          <p:cNvPr id="37" name="TextBox 36">
            <a:extLst>
              <a:ext uri="{FF2B5EF4-FFF2-40B4-BE49-F238E27FC236}">
                <a16:creationId xmlns:a16="http://schemas.microsoft.com/office/drawing/2014/main" id="{C2614C88-F462-9D4F-9730-CB8C31403778}"/>
              </a:ext>
            </a:extLst>
          </p:cNvPr>
          <p:cNvSpPr txBox="1"/>
          <p:nvPr/>
        </p:nvSpPr>
        <p:spPr>
          <a:xfrm>
            <a:off x="491705" y="4880103"/>
            <a:ext cx="8003630" cy="369332"/>
          </a:xfrm>
          <a:prstGeom prst="rect">
            <a:avLst/>
          </a:prstGeom>
          <a:noFill/>
        </p:spPr>
        <p:txBody>
          <a:bodyPr wrap="square" rtlCol="0">
            <a:spAutoFit/>
          </a:bodyPr>
          <a:lstStyle/>
          <a:p>
            <a:r>
              <a:rPr lang="en-US" dirty="0"/>
              <a:t>Our Suppliers won’t take card due to the 2%-3% Fee</a:t>
            </a:r>
          </a:p>
        </p:txBody>
      </p:sp>
      <p:pic>
        <p:nvPicPr>
          <p:cNvPr id="38" name="Picture 37">
            <a:extLst>
              <a:ext uri="{FF2B5EF4-FFF2-40B4-BE49-F238E27FC236}">
                <a16:creationId xmlns:a16="http://schemas.microsoft.com/office/drawing/2014/main" id="{D5EF36A0-6B30-B44E-93F3-73C37D5E5C2B}"/>
              </a:ext>
            </a:extLst>
          </p:cNvPr>
          <p:cNvPicPr>
            <a:picLocks noChangeAspect="1"/>
          </p:cNvPicPr>
          <p:nvPr/>
        </p:nvPicPr>
        <p:blipFill>
          <a:blip r:embed="rId2"/>
          <a:stretch>
            <a:fillRect/>
          </a:stretch>
        </p:blipFill>
        <p:spPr>
          <a:xfrm>
            <a:off x="6566807" y="2940937"/>
            <a:ext cx="2450023" cy="1660213"/>
          </a:xfrm>
          <a:prstGeom prst="rect">
            <a:avLst/>
          </a:prstGeom>
        </p:spPr>
      </p:pic>
      <p:pic>
        <p:nvPicPr>
          <p:cNvPr id="39" name="Picture 38">
            <a:extLst>
              <a:ext uri="{FF2B5EF4-FFF2-40B4-BE49-F238E27FC236}">
                <a16:creationId xmlns:a16="http://schemas.microsoft.com/office/drawing/2014/main" id="{07334649-D18F-9B44-B285-E3C40F12ED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73763" y="4843875"/>
            <a:ext cx="956817" cy="971124"/>
          </a:xfrm>
          <a:prstGeom prst="rect">
            <a:avLst/>
          </a:prstGeom>
        </p:spPr>
      </p:pic>
      <p:pic>
        <p:nvPicPr>
          <p:cNvPr id="40" name="Picture 39">
            <a:extLst>
              <a:ext uri="{FF2B5EF4-FFF2-40B4-BE49-F238E27FC236}">
                <a16:creationId xmlns:a16="http://schemas.microsoft.com/office/drawing/2014/main" id="{DE22CB22-ADC2-744E-A254-6C946004898E}"/>
              </a:ext>
            </a:extLst>
          </p:cNvPr>
          <p:cNvPicPr>
            <a:picLocks noChangeAspect="1"/>
          </p:cNvPicPr>
          <p:nvPr/>
        </p:nvPicPr>
        <p:blipFill>
          <a:blip r:embed="rId4"/>
          <a:stretch>
            <a:fillRect/>
          </a:stretch>
        </p:blipFill>
        <p:spPr>
          <a:xfrm>
            <a:off x="3899538" y="1933691"/>
            <a:ext cx="1218992" cy="1158546"/>
          </a:xfrm>
          <a:prstGeom prst="rect">
            <a:avLst/>
          </a:prstGeom>
        </p:spPr>
      </p:pic>
      <p:sp>
        <p:nvSpPr>
          <p:cNvPr id="41" name="TextBox 40">
            <a:extLst>
              <a:ext uri="{FF2B5EF4-FFF2-40B4-BE49-F238E27FC236}">
                <a16:creationId xmlns:a16="http://schemas.microsoft.com/office/drawing/2014/main" id="{B85BE89A-76FF-5549-96D2-4E78FBD1BE5C}"/>
              </a:ext>
            </a:extLst>
          </p:cNvPr>
          <p:cNvSpPr txBox="1"/>
          <p:nvPr/>
        </p:nvSpPr>
        <p:spPr>
          <a:xfrm>
            <a:off x="7529879" y="4934111"/>
            <a:ext cx="898003" cy="523220"/>
          </a:xfrm>
          <a:prstGeom prst="rect">
            <a:avLst/>
          </a:prstGeom>
          <a:noFill/>
        </p:spPr>
        <p:txBody>
          <a:bodyPr wrap="none" rtlCol="0">
            <a:spAutoFit/>
          </a:bodyPr>
          <a:lstStyle/>
          <a:p>
            <a:r>
              <a:rPr lang="en-US" sz="2800" dirty="0">
                <a:solidFill>
                  <a:srgbClr val="C00000"/>
                </a:solidFill>
              </a:rPr>
              <a:t>2.5%</a:t>
            </a:r>
          </a:p>
        </p:txBody>
      </p:sp>
      <p:sp>
        <p:nvSpPr>
          <p:cNvPr id="44" name="TextBox 43">
            <a:extLst>
              <a:ext uri="{FF2B5EF4-FFF2-40B4-BE49-F238E27FC236}">
                <a16:creationId xmlns:a16="http://schemas.microsoft.com/office/drawing/2014/main" id="{736C8198-094D-A04E-B5A2-834112C73E11}"/>
              </a:ext>
            </a:extLst>
          </p:cNvPr>
          <p:cNvSpPr txBox="1"/>
          <p:nvPr/>
        </p:nvSpPr>
        <p:spPr>
          <a:xfrm>
            <a:off x="5610349" y="1887140"/>
            <a:ext cx="3329181" cy="707886"/>
          </a:xfrm>
          <a:prstGeom prst="rect">
            <a:avLst/>
          </a:prstGeom>
          <a:noFill/>
        </p:spPr>
        <p:txBody>
          <a:bodyPr wrap="none" rtlCol="0">
            <a:spAutoFit/>
          </a:bodyPr>
          <a:lstStyle/>
          <a:p>
            <a:r>
              <a:rPr lang="en-US" sz="2000" dirty="0">
                <a:solidFill>
                  <a:srgbClr val="FF0000"/>
                </a:solidFill>
                <a:latin typeface="American Typewriter" panose="02090604020004020304" pitchFamily="18" charset="77"/>
              </a:rPr>
              <a:t>Not a very useful statistic</a:t>
            </a:r>
          </a:p>
          <a:p>
            <a:r>
              <a:rPr lang="en-US" sz="2000" dirty="0">
                <a:solidFill>
                  <a:srgbClr val="FF0000"/>
                </a:solidFill>
                <a:latin typeface="American Typewriter" panose="02090604020004020304" pitchFamily="18" charset="77"/>
              </a:rPr>
              <a:t>BUT a very popular one</a:t>
            </a:r>
            <a:endParaRPr lang="en-US" sz="3600" dirty="0">
              <a:solidFill>
                <a:srgbClr val="FF0000"/>
              </a:solidFill>
              <a:latin typeface="American Typewriter" panose="02090604020004020304" pitchFamily="18" charset="77"/>
            </a:endParaRPr>
          </a:p>
        </p:txBody>
      </p:sp>
      <p:sp>
        <p:nvSpPr>
          <p:cNvPr id="45" name="TextBox 44">
            <a:extLst>
              <a:ext uri="{FF2B5EF4-FFF2-40B4-BE49-F238E27FC236}">
                <a16:creationId xmlns:a16="http://schemas.microsoft.com/office/drawing/2014/main" id="{8BA2D28B-9C3C-874E-B989-21B17F115E7E}"/>
              </a:ext>
            </a:extLst>
          </p:cNvPr>
          <p:cNvSpPr txBox="1"/>
          <p:nvPr/>
        </p:nvSpPr>
        <p:spPr>
          <a:xfrm>
            <a:off x="523058" y="3833253"/>
            <a:ext cx="6122291" cy="1015663"/>
          </a:xfrm>
          <a:prstGeom prst="rect">
            <a:avLst/>
          </a:prstGeom>
          <a:noFill/>
        </p:spPr>
        <p:txBody>
          <a:bodyPr wrap="square" rtlCol="0">
            <a:spAutoFit/>
          </a:bodyPr>
          <a:lstStyle/>
          <a:p>
            <a:r>
              <a:rPr lang="en-US" sz="2000" dirty="0">
                <a:solidFill>
                  <a:srgbClr val="FF0000"/>
                </a:solidFill>
                <a:latin typeface="American Typewriter" panose="02090604020004020304" pitchFamily="18" charset="77"/>
              </a:rPr>
              <a:t>Nope!</a:t>
            </a:r>
          </a:p>
          <a:p>
            <a:r>
              <a:rPr lang="en-US" sz="2000" dirty="0">
                <a:solidFill>
                  <a:srgbClr val="FF0000"/>
                </a:solidFill>
                <a:latin typeface="American Typewriter" panose="02090604020004020304" pitchFamily="18" charset="77"/>
              </a:rPr>
              <a:t>In fact that might rule out the largest opportunities!</a:t>
            </a:r>
            <a:endParaRPr lang="en-US" sz="3600" dirty="0">
              <a:solidFill>
                <a:srgbClr val="FF0000"/>
              </a:solidFill>
              <a:latin typeface="American Typewriter" panose="02090604020004020304" pitchFamily="18" charset="77"/>
            </a:endParaRPr>
          </a:p>
        </p:txBody>
      </p:sp>
      <p:sp>
        <p:nvSpPr>
          <p:cNvPr id="46" name="TextBox 45">
            <a:extLst>
              <a:ext uri="{FF2B5EF4-FFF2-40B4-BE49-F238E27FC236}">
                <a16:creationId xmlns:a16="http://schemas.microsoft.com/office/drawing/2014/main" id="{517420BD-3A27-504A-9BAB-C1126A4CB96D}"/>
              </a:ext>
            </a:extLst>
          </p:cNvPr>
          <p:cNvSpPr txBox="1"/>
          <p:nvPr/>
        </p:nvSpPr>
        <p:spPr>
          <a:xfrm>
            <a:off x="8037075" y="1289011"/>
            <a:ext cx="981744" cy="400110"/>
          </a:xfrm>
          <a:prstGeom prst="rect">
            <a:avLst/>
          </a:prstGeom>
          <a:noFill/>
        </p:spPr>
        <p:txBody>
          <a:bodyPr wrap="none" rtlCol="0">
            <a:spAutoFit/>
          </a:bodyPr>
          <a:lstStyle/>
          <a:p>
            <a:r>
              <a:rPr lang="en-US" sz="2000" dirty="0">
                <a:solidFill>
                  <a:srgbClr val="FF0000"/>
                </a:solidFill>
                <a:latin typeface="American Typewriter" panose="02090604020004020304" pitchFamily="18" charset="77"/>
              </a:rPr>
              <a:t>Wrong</a:t>
            </a:r>
            <a:endParaRPr lang="en-US" sz="3600" dirty="0">
              <a:solidFill>
                <a:srgbClr val="FF0000"/>
              </a:solidFill>
              <a:latin typeface="American Typewriter" panose="02090604020004020304" pitchFamily="18" charset="77"/>
            </a:endParaRPr>
          </a:p>
        </p:txBody>
      </p:sp>
      <p:sp>
        <p:nvSpPr>
          <p:cNvPr id="47" name="TextBox 46">
            <a:extLst>
              <a:ext uri="{FF2B5EF4-FFF2-40B4-BE49-F238E27FC236}">
                <a16:creationId xmlns:a16="http://schemas.microsoft.com/office/drawing/2014/main" id="{630F22DE-22AB-C84C-8B0B-139A9A5B9391}"/>
              </a:ext>
            </a:extLst>
          </p:cNvPr>
          <p:cNvSpPr txBox="1"/>
          <p:nvPr/>
        </p:nvSpPr>
        <p:spPr>
          <a:xfrm>
            <a:off x="556884" y="5199999"/>
            <a:ext cx="8459946" cy="1015663"/>
          </a:xfrm>
          <a:prstGeom prst="rect">
            <a:avLst/>
          </a:prstGeom>
          <a:noFill/>
        </p:spPr>
        <p:txBody>
          <a:bodyPr wrap="square" rtlCol="0">
            <a:spAutoFit/>
          </a:bodyPr>
          <a:lstStyle/>
          <a:p>
            <a:r>
              <a:rPr lang="en-US" sz="2000" dirty="0">
                <a:solidFill>
                  <a:srgbClr val="FF0000"/>
                </a:solidFill>
                <a:latin typeface="American Typewriter" panose="02090604020004020304" pitchFamily="18" charset="77"/>
              </a:rPr>
              <a:t>Maybe.</a:t>
            </a:r>
          </a:p>
          <a:p>
            <a:r>
              <a:rPr lang="en-US" sz="2000" dirty="0">
                <a:solidFill>
                  <a:srgbClr val="FF0000"/>
                </a:solidFill>
                <a:latin typeface="American Typewriter" panose="02090604020004020304" pitchFamily="18" charset="77"/>
              </a:rPr>
              <a:t>But what is your evidence?</a:t>
            </a:r>
          </a:p>
          <a:p>
            <a:r>
              <a:rPr lang="en-US" sz="2000" dirty="0">
                <a:solidFill>
                  <a:srgbClr val="FF0000"/>
                </a:solidFill>
                <a:latin typeface="American Typewriter" panose="02090604020004020304" pitchFamily="18" charset="77"/>
              </a:rPr>
              <a:t>What is the cost you inflict on the supplier in the buying process?</a:t>
            </a:r>
            <a:endParaRPr lang="en-US" sz="3600" dirty="0">
              <a:solidFill>
                <a:srgbClr val="FF0000"/>
              </a:solidFill>
              <a:latin typeface="American Typewriter" panose="02090604020004020304" pitchFamily="18" charset="77"/>
            </a:endParaRPr>
          </a:p>
        </p:txBody>
      </p:sp>
      <p:sp>
        <p:nvSpPr>
          <p:cNvPr id="50" name="TextBox 49">
            <a:extLst>
              <a:ext uri="{FF2B5EF4-FFF2-40B4-BE49-F238E27FC236}">
                <a16:creationId xmlns:a16="http://schemas.microsoft.com/office/drawing/2014/main" id="{4BBE3878-0BA0-0545-836D-C4483748768C}"/>
              </a:ext>
            </a:extLst>
          </p:cNvPr>
          <p:cNvSpPr txBox="1"/>
          <p:nvPr/>
        </p:nvSpPr>
        <p:spPr>
          <a:xfrm>
            <a:off x="397823" y="98544"/>
            <a:ext cx="874105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Truth and commercial payments ?</a:t>
            </a:r>
            <a:endParaRPr lang="en-US" sz="3600" dirty="0">
              <a:solidFill>
                <a:srgbClr val="B6E863"/>
              </a:solidFill>
              <a:latin typeface="Phosphate Solid" panose="02000506050000020004" pitchFamily="2" charset="77"/>
              <a:cs typeface="Phosphate Solid" panose="02000506050000020004" pitchFamily="2" charset="77"/>
            </a:endParaRPr>
          </a:p>
        </p:txBody>
      </p:sp>
    </p:spTree>
    <p:extLst>
      <p:ext uri="{BB962C8B-B14F-4D97-AF65-F5344CB8AC3E}">
        <p14:creationId xmlns:p14="http://schemas.microsoft.com/office/powerpoint/2010/main" val="222445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5" grpId="0"/>
      <p:bldP spid="37" grpId="0"/>
      <p:bldP spid="41" grpId="0"/>
      <p:bldP spid="44" grpId="0"/>
      <p:bldP spid="45" grpId="0"/>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5507657" y="165311"/>
            <a:ext cx="2913329" cy="299630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4"/>
          <p:cNvSpPr txBox="1">
            <a:spLocks/>
          </p:cNvSpPr>
          <p:nvPr/>
        </p:nvSpPr>
        <p:spPr>
          <a:xfrm>
            <a:off x="493720" y="5705478"/>
            <a:ext cx="1500187" cy="295275"/>
          </a:xfrm>
          <a:prstGeom prst="rect">
            <a:avLst/>
          </a:prstGeom>
        </p:spPr>
        <p:txBody>
          <a:bodyPr vert="horz" lIns="0" tIns="0" rIns="0" bIns="0" rtlCol="0" anchor="ctr"/>
          <a:lstStyle>
            <a:defPPr>
              <a:defRPr lang="nn-NO"/>
            </a:defPPr>
            <a:lvl1pPr marL="0" algn="l" defTabSz="457158" rtl="0" eaLnBrk="1" latinLnBrk="0" hangingPunct="1">
              <a:defRPr sz="1000" kern="1200">
                <a:solidFill>
                  <a:srgbClr val="FFFFFF"/>
                </a:solidFill>
                <a:latin typeface="+mn-lt"/>
                <a:ea typeface="+mn-ea"/>
                <a:cs typeface="+mn-cs"/>
              </a:defRPr>
            </a:lvl1pPr>
            <a:lvl2pPr marL="457158" algn="l" defTabSz="457158" rtl="0" eaLnBrk="1" latinLnBrk="0" hangingPunct="1">
              <a:defRPr sz="1800" kern="1200">
                <a:solidFill>
                  <a:schemeClr val="tx1"/>
                </a:solidFill>
                <a:latin typeface="+mn-lt"/>
                <a:ea typeface="+mn-ea"/>
                <a:cs typeface="+mn-cs"/>
              </a:defRPr>
            </a:lvl2pPr>
            <a:lvl3pPr marL="914317" algn="l" defTabSz="457158" rtl="0" eaLnBrk="1" latinLnBrk="0" hangingPunct="1">
              <a:defRPr sz="1800" kern="1200">
                <a:solidFill>
                  <a:schemeClr val="tx1"/>
                </a:solidFill>
                <a:latin typeface="+mn-lt"/>
                <a:ea typeface="+mn-ea"/>
                <a:cs typeface="+mn-cs"/>
              </a:defRPr>
            </a:lvl3pPr>
            <a:lvl4pPr marL="1371475" algn="l" defTabSz="457158" rtl="0" eaLnBrk="1" latinLnBrk="0" hangingPunct="1">
              <a:defRPr sz="1800" kern="1200">
                <a:solidFill>
                  <a:schemeClr val="tx1"/>
                </a:solidFill>
                <a:latin typeface="+mn-lt"/>
                <a:ea typeface="+mn-ea"/>
                <a:cs typeface="+mn-cs"/>
              </a:defRPr>
            </a:lvl4pPr>
            <a:lvl5pPr marL="1828634" algn="l" defTabSz="457158" rtl="0" eaLnBrk="1" latinLnBrk="0" hangingPunct="1">
              <a:defRPr sz="1800" kern="1200">
                <a:solidFill>
                  <a:schemeClr val="tx1"/>
                </a:solidFill>
                <a:latin typeface="+mn-lt"/>
                <a:ea typeface="+mn-ea"/>
                <a:cs typeface="+mn-cs"/>
              </a:defRPr>
            </a:lvl5pPr>
            <a:lvl6pPr marL="2285792" algn="l" defTabSz="457158" rtl="0" eaLnBrk="1" latinLnBrk="0" hangingPunct="1">
              <a:defRPr sz="1800" kern="1200">
                <a:solidFill>
                  <a:schemeClr val="tx1"/>
                </a:solidFill>
                <a:latin typeface="+mn-lt"/>
                <a:ea typeface="+mn-ea"/>
                <a:cs typeface="+mn-cs"/>
              </a:defRPr>
            </a:lvl6pPr>
            <a:lvl7pPr marL="2742951" algn="l" defTabSz="457158" rtl="0" eaLnBrk="1" latinLnBrk="0" hangingPunct="1">
              <a:defRPr sz="1800" kern="1200">
                <a:solidFill>
                  <a:schemeClr val="tx1"/>
                </a:solidFill>
                <a:latin typeface="+mn-lt"/>
                <a:ea typeface="+mn-ea"/>
                <a:cs typeface="+mn-cs"/>
              </a:defRPr>
            </a:lvl7pPr>
            <a:lvl8pPr marL="3200108" algn="l" defTabSz="457158" rtl="0" eaLnBrk="1" latinLnBrk="0" hangingPunct="1">
              <a:defRPr sz="1800" kern="1200">
                <a:solidFill>
                  <a:schemeClr val="tx1"/>
                </a:solidFill>
                <a:latin typeface="+mn-lt"/>
                <a:ea typeface="+mn-ea"/>
                <a:cs typeface="+mn-cs"/>
              </a:defRPr>
            </a:lvl8pPr>
            <a:lvl9pPr marL="3657267" algn="l" defTabSz="457158" rtl="0" eaLnBrk="1" latinLnBrk="0" hangingPunct="1">
              <a:defRPr sz="1800" kern="1200">
                <a:solidFill>
                  <a:schemeClr val="tx1"/>
                </a:solidFill>
                <a:latin typeface="+mn-lt"/>
                <a:ea typeface="+mn-ea"/>
                <a:cs typeface="+mn-cs"/>
              </a:defRPr>
            </a:lvl9pPr>
          </a:lstStyle>
          <a:p>
            <a:fld id="{BB8521DE-957A-4706-B429-32FE0319DDDB}" type="slidenum">
              <a:rPr lang="en-GB"/>
              <a:pPr/>
              <a:t>2</a:t>
            </a:fld>
            <a:endParaRPr lang="en-GB" dirty="0"/>
          </a:p>
        </p:txBody>
      </p:sp>
      <p:sp>
        <p:nvSpPr>
          <p:cNvPr id="13" name="TextBox 12">
            <a:extLst>
              <a:ext uri="{FF2B5EF4-FFF2-40B4-BE49-F238E27FC236}">
                <a16:creationId xmlns:a16="http://schemas.microsoft.com/office/drawing/2014/main" id="{C2228DC3-D773-504A-B87F-9DBE8840F10B}"/>
              </a:ext>
            </a:extLst>
          </p:cNvPr>
          <p:cNvSpPr txBox="1"/>
          <p:nvPr/>
        </p:nvSpPr>
        <p:spPr>
          <a:xfrm>
            <a:off x="362058" y="1399095"/>
            <a:ext cx="2195346" cy="646331"/>
          </a:xfrm>
          <a:prstGeom prst="rect">
            <a:avLst/>
          </a:prstGeom>
          <a:noFill/>
        </p:spPr>
        <p:txBody>
          <a:bodyPr wrap="square" rtlCol="0">
            <a:spAutoFit/>
          </a:bodyPr>
          <a:lstStyle/>
          <a:p>
            <a:r>
              <a:rPr lang="en-US" sz="3600" b="1" dirty="0"/>
              <a:t>Long time</a:t>
            </a:r>
          </a:p>
        </p:txBody>
      </p:sp>
      <p:pic>
        <p:nvPicPr>
          <p:cNvPr id="14" name="Picture 13">
            <a:extLst>
              <a:ext uri="{FF2B5EF4-FFF2-40B4-BE49-F238E27FC236}">
                <a16:creationId xmlns:a16="http://schemas.microsoft.com/office/drawing/2014/main" id="{61EC76DD-6E10-2345-9944-13C76F5CDE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945" y="2110915"/>
            <a:ext cx="3014035" cy="1507018"/>
          </a:xfrm>
          <a:prstGeom prst="rect">
            <a:avLst/>
          </a:prstGeom>
        </p:spPr>
      </p:pic>
      <p:pic>
        <p:nvPicPr>
          <p:cNvPr id="15" name="Picture 14">
            <a:extLst>
              <a:ext uri="{FF2B5EF4-FFF2-40B4-BE49-F238E27FC236}">
                <a16:creationId xmlns:a16="http://schemas.microsoft.com/office/drawing/2014/main" id="{D73567EE-902B-E741-9DD3-26B3553976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7789" y="3466439"/>
            <a:ext cx="1750045" cy="459487"/>
          </a:xfrm>
          <a:prstGeom prst="rect">
            <a:avLst/>
          </a:prstGeom>
        </p:spPr>
      </p:pic>
      <p:pic>
        <p:nvPicPr>
          <p:cNvPr id="17" name="Picture 16">
            <a:extLst>
              <a:ext uri="{FF2B5EF4-FFF2-40B4-BE49-F238E27FC236}">
                <a16:creationId xmlns:a16="http://schemas.microsoft.com/office/drawing/2014/main" id="{7D777236-1F92-FC44-8213-FEE7B9DE17AB}"/>
              </a:ext>
            </a:extLst>
          </p:cNvPr>
          <p:cNvPicPr>
            <a:picLocks noChangeAspect="1"/>
          </p:cNvPicPr>
          <p:nvPr/>
        </p:nvPicPr>
        <p:blipFill>
          <a:blip r:embed="rId6"/>
          <a:stretch>
            <a:fillRect/>
          </a:stretch>
        </p:blipFill>
        <p:spPr>
          <a:xfrm>
            <a:off x="1459731" y="4148493"/>
            <a:ext cx="3055394" cy="1748879"/>
          </a:xfrm>
          <a:prstGeom prst="rect">
            <a:avLst/>
          </a:prstGeom>
        </p:spPr>
      </p:pic>
      <p:pic>
        <p:nvPicPr>
          <p:cNvPr id="18" name="Picture 17">
            <a:extLst>
              <a:ext uri="{FF2B5EF4-FFF2-40B4-BE49-F238E27FC236}">
                <a16:creationId xmlns:a16="http://schemas.microsoft.com/office/drawing/2014/main" id="{ED23FDF8-E7AA-8E42-BCCA-EA94EAA429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7067" y="4547440"/>
            <a:ext cx="1476520" cy="1054657"/>
          </a:xfrm>
          <a:prstGeom prst="rect">
            <a:avLst/>
          </a:prstGeom>
        </p:spPr>
      </p:pic>
      <p:pic>
        <p:nvPicPr>
          <p:cNvPr id="19" name="Picture 2" descr="mage001.png">
            <a:extLst>
              <a:ext uri="{FF2B5EF4-FFF2-40B4-BE49-F238E27FC236}">
                <a16:creationId xmlns:a16="http://schemas.microsoft.com/office/drawing/2014/main" id="{0F436FC7-5393-9C43-A526-D1F18CB5719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27789" y="4051005"/>
            <a:ext cx="2182765" cy="6623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0227726-D279-8243-9738-9E20C0FFC49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85875" y="3617933"/>
            <a:ext cx="5058125" cy="2111645"/>
          </a:xfrm>
          <a:prstGeom prst="rect">
            <a:avLst/>
          </a:prstGeom>
        </p:spPr>
      </p:pic>
      <p:sp>
        <p:nvSpPr>
          <p:cNvPr id="16" name="TextBox 15">
            <a:extLst>
              <a:ext uri="{FF2B5EF4-FFF2-40B4-BE49-F238E27FC236}">
                <a16:creationId xmlns:a16="http://schemas.microsoft.com/office/drawing/2014/main" id="{7F3975DF-DD70-A347-8D08-19C4BB7AD091}"/>
              </a:ext>
            </a:extLst>
          </p:cNvPr>
          <p:cNvSpPr txBox="1"/>
          <p:nvPr/>
        </p:nvSpPr>
        <p:spPr>
          <a:xfrm>
            <a:off x="359945" y="119225"/>
            <a:ext cx="2876300" cy="1200329"/>
          </a:xfrm>
          <a:prstGeom prst="rect">
            <a:avLst/>
          </a:prstGeom>
          <a:noFill/>
        </p:spPr>
        <p:txBody>
          <a:bodyPr wrap="none" rtlCol="0">
            <a:spAutoFit/>
          </a:bodyPr>
          <a:lstStyle/>
          <a:p>
            <a:r>
              <a:rPr lang="en-US" sz="7200" dirty="0">
                <a:solidFill>
                  <a:srgbClr val="95BF20"/>
                </a:solidFill>
                <a:latin typeface="Phosphate Solid" panose="02000506050000020004" pitchFamily="2" charset="77"/>
                <a:cs typeface="Phosphate Solid" panose="02000506050000020004" pitchFamily="2" charset="77"/>
              </a:rPr>
              <a:t>INTRO</a:t>
            </a:r>
            <a:r>
              <a:rPr lang="en-US" sz="7200" dirty="0">
                <a:solidFill>
                  <a:srgbClr val="92D050"/>
                </a:solidFill>
                <a:latin typeface="Phosphate Solid" panose="02000506050000020004" pitchFamily="2" charset="77"/>
                <a:cs typeface="Phosphate Solid" panose="02000506050000020004" pitchFamily="2" charset="77"/>
              </a:rPr>
              <a:t> </a:t>
            </a:r>
          </a:p>
        </p:txBody>
      </p:sp>
    </p:spTree>
    <p:extLst>
      <p:ext uri="{BB962C8B-B14F-4D97-AF65-F5344CB8AC3E}">
        <p14:creationId xmlns:p14="http://schemas.microsoft.com/office/powerpoint/2010/main" val="704190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0868974-B287-8E42-A5FF-514DB51DAFBE}"/>
              </a:ext>
            </a:extLst>
          </p:cNvPr>
          <p:cNvSpPr txBox="1"/>
          <p:nvPr/>
        </p:nvSpPr>
        <p:spPr>
          <a:xfrm>
            <a:off x="491705" y="736096"/>
            <a:ext cx="3967561" cy="369332"/>
          </a:xfrm>
          <a:prstGeom prst="rect">
            <a:avLst/>
          </a:prstGeom>
          <a:noFill/>
        </p:spPr>
        <p:txBody>
          <a:bodyPr wrap="none" rtlCol="0">
            <a:spAutoFit/>
          </a:bodyPr>
          <a:lstStyle/>
          <a:p>
            <a:r>
              <a:rPr lang="en-US" dirty="0"/>
              <a:t>Our card is accepted at X% of merchants</a:t>
            </a:r>
          </a:p>
        </p:txBody>
      </p:sp>
      <p:sp>
        <p:nvSpPr>
          <p:cNvPr id="25" name="TextBox 24">
            <a:extLst>
              <a:ext uri="{FF2B5EF4-FFF2-40B4-BE49-F238E27FC236}">
                <a16:creationId xmlns:a16="http://schemas.microsoft.com/office/drawing/2014/main" id="{A13068A7-3618-D245-B7F7-CFC9F948BD9A}"/>
              </a:ext>
            </a:extLst>
          </p:cNvPr>
          <p:cNvSpPr txBox="1"/>
          <p:nvPr/>
        </p:nvSpPr>
        <p:spPr>
          <a:xfrm>
            <a:off x="491705" y="2350324"/>
            <a:ext cx="7926209" cy="369332"/>
          </a:xfrm>
          <a:prstGeom prst="rect">
            <a:avLst/>
          </a:prstGeom>
          <a:noFill/>
        </p:spPr>
        <p:txBody>
          <a:bodyPr wrap="none" rtlCol="0">
            <a:spAutoFit/>
          </a:bodyPr>
          <a:lstStyle/>
          <a:p>
            <a:r>
              <a:rPr lang="en-US" dirty="0"/>
              <a:t>T&amp;E is all about Air, Hotel &amp; Car Rental which comprises more than 65% of Spend</a:t>
            </a:r>
          </a:p>
        </p:txBody>
      </p:sp>
      <p:pic>
        <p:nvPicPr>
          <p:cNvPr id="35" name="Picture 34">
            <a:extLst>
              <a:ext uri="{FF2B5EF4-FFF2-40B4-BE49-F238E27FC236}">
                <a16:creationId xmlns:a16="http://schemas.microsoft.com/office/drawing/2014/main" id="{01D5FBC4-B56F-544F-8F1B-5ADC6B6A6B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7504" y="1087915"/>
            <a:ext cx="5045705" cy="1096993"/>
          </a:xfrm>
          <a:prstGeom prst="rect">
            <a:avLst/>
          </a:prstGeom>
        </p:spPr>
      </p:pic>
      <p:pic>
        <p:nvPicPr>
          <p:cNvPr id="36" name="Picture 35" descr="M8_S18.png">
            <a:extLst>
              <a:ext uri="{FF2B5EF4-FFF2-40B4-BE49-F238E27FC236}">
                <a16:creationId xmlns:a16="http://schemas.microsoft.com/office/drawing/2014/main" id="{E3F5F9FA-9D8B-5645-8155-2532B1BBD5B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r="-3355" b="27053"/>
          <a:stretch/>
        </p:blipFill>
        <p:spPr>
          <a:xfrm>
            <a:off x="654446" y="2818668"/>
            <a:ext cx="468661" cy="1363016"/>
          </a:xfrm>
          <a:prstGeom prst="rect">
            <a:avLst/>
          </a:prstGeom>
        </p:spPr>
      </p:pic>
      <p:sp>
        <p:nvSpPr>
          <p:cNvPr id="3" name="TextBox 2">
            <a:extLst>
              <a:ext uri="{FF2B5EF4-FFF2-40B4-BE49-F238E27FC236}">
                <a16:creationId xmlns:a16="http://schemas.microsoft.com/office/drawing/2014/main" id="{732FCD38-AF60-D441-A3BF-E57AA0B2E832}"/>
              </a:ext>
            </a:extLst>
          </p:cNvPr>
          <p:cNvSpPr txBox="1"/>
          <p:nvPr/>
        </p:nvSpPr>
        <p:spPr>
          <a:xfrm>
            <a:off x="1378679" y="3165808"/>
            <a:ext cx="2040943" cy="923330"/>
          </a:xfrm>
          <a:prstGeom prst="rect">
            <a:avLst/>
          </a:prstGeom>
          <a:noFill/>
        </p:spPr>
        <p:txBody>
          <a:bodyPr wrap="none" rtlCol="0">
            <a:spAutoFit/>
          </a:bodyPr>
          <a:lstStyle/>
          <a:p>
            <a:r>
              <a:rPr lang="en-US" sz="5400" dirty="0"/>
              <a:t>&gt; 65% </a:t>
            </a:r>
          </a:p>
        </p:txBody>
      </p:sp>
      <p:sp>
        <p:nvSpPr>
          <p:cNvPr id="37" name="TextBox 36">
            <a:extLst>
              <a:ext uri="{FF2B5EF4-FFF2-40B4-BE49-F238E27FC236}">
                <a16:creationId xmlns:a16="http://schemas.microsoft.com/office/drawing/2014/main" id="{9F95B153-4B10-C548-AFF1-5D7E2AC88401}"/>
              </a:ext>
            </a:extLst>
          </p:cNvPr>
          <p:cNvSpPr txBox="1"/>
          <p:nvPr/>
        </p:nvSpPr>
        <p:spPr>
          <a:xfrm>
            <a:off x="491705" y="4254554"/>
            <a:ext cx="5855834" cy="369332"/>
          </a:xfrm>
          <a:prstGeom prst="rect">
            <a:avLst/>
          </a:prstGeom>
          <a:noFill/>
        </p:spPr>
        <p:txBody>
          <a:bodyPr wrap="none" rtlCol="0">
            <a:spAutoFit/>
          </a:bodyPr>
          <a:lstStyle/>
          <a:p>
            <a:r>
              <a:rPr lang="en-US" dirty="0"/>
              <a:t>If we give people a card we will experience increased misuse </a:t>
            </a:r>
          </a:p>
        </p:txBody>
      </p:sp>
      <p:pic>
        <p:nvPicPr>
          <p:cNvPr id="38" name="Picture 37">
            <a:extLst>
              <a:ext uri="{FF2B5EF4-FFF2-40B4-BE49-F238E27FC236}">
                <a16:creationId xmlns:a16="http://schemas.microsoft.com/office/drawing/2014/main" id="{6E612842-7187-FE42-B65D-DBE737D7BD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9175" y="3885855"/>
            <a:ext cx="666601" cy="666601"/>
          </a:xfrm>
          <a:prstGeom prst="rect">
            <a:avLst/>
          </a:prstGeom>
        </p:spPr>
      </p:pic>
      <p:sp>
        <p:nvSpPr>
          <p:cNvPr id="39" name="TextBox 38">
            <a:extLst>
              <a:ext uri="{FF2B5EF4-FFF2-40B4-BE49-F238E27FC236}">
                <a16:creationId xmlns:a16="http://schemas.microsoft.com/office/drawing/2014/main" id="{CDA3D2E6-125B-554E-B2C4-CBEE332DF980}"/>
              </a:ext>
            </a:extLst>
          </p:cNvPr>
          <p:cNvSpPr txBox="1"/>
          <p:nvPr/>
        </p:nvSpPr>
        <p:spPr>
          <a:xfrm>
            <a:off x="7283041" y="3735892"/>
            <a:ext cx="207319" cy="923330"/>
          </a:xfrm>
          <a:prstGeom prst="rect">
            <a:avLst/>
          </a:prstGeom>
          <a:noFill/>
        </p:spPr>
        <p:txBody>
          <a:bodyPr wrap="square" rtlCol="0">
            <a:spAutoFit/>
          </a:bodyPr>
          <a:lstStyle/>
          <a:p>
            <a:r>
              <a:rPr lang="en-US" sz="5400" dirty="0"/>
              <a:t>+ </a:t>
            </a:r>
          </a:p>
        </p:txBody>
      </p:sp>
      <p:pic>
        <p:nvPicPr>
          <p:cNvPr id="40" name="Picture 39">
            <a:extLst>
              <a:ext uri="{FF2B5EF4-FFF2-40B4-BE49-F238E27FC236}">
                <a16:creationId xmlns:a16="http://schemas.microsoft.com/office/drawing/2014/main" id="{A8A6C07A-66D8-EF4E-AB8C-580E28C97E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23828" y="3885855"/>
            <a:ext cx="714116" cy="614420"/>
          </a:xfrm>
          <a:prstGeom prst="rect">
            <a:avLst/>
          </a:prstGeom>
        </p:spPr>
      </p:pic>
      <p:sp>
        <p:nvSpPr>
          <p:cNvPr id="41" name="TextBox 40">
            <a:extLst>
              <a:ext uri="{FF2B5EF4-FFF2-40B4-BE49-F238E27FC236}">
                <a16:creationId xmlns:a16="http://schemas.microsoft.com/office/drawing/2014/main" id="{F35E24C7-3B2E-7D44-8E8E-15AD87F07C4E}"/>
              </a:ext>
            </a:extLst>
          </p:cNvPr>
          <p:cNvSpPr txBox="1"/>
          <p:nvPr/>
        </p:nvSpPr>
        <p:spPr>
          <a:xfrm>
            <a:off x="6581707" y="4339652"/>
            <a:ext cx="207319" cy="923330"/>
          </a:xfrm>
          <a:prstGeom prst="rect">
            <a:avLst/>
          </a:prstGeom>
          <a:noFill/>
        </p:spPr>
        <p:txBody>
          <a:bodyPr wrap="square" rtlCol="0">
            <a:spAutoFit/>
          </a:bodyPr>
          <a:lstStyle/>
          <a:p>
            <a:r>
              <a:rPr lang="en-US" sz="5400" dirty="0"/>
              <a:t>= </a:t>
            </a:r>
          </a:p>
        </p:txBody>
      </p:sp>
      <p:pic>
        <p:nvPicPr>
          <p:cNvPr id="42" name="Picture 41">
            <a:extLst>
              <a:ext uri="{FF2B5EF4-FFF2-40B4-BE49-F238E27FC236}">
                <a16:creationId xmlns:a16="http://schemas.microsoft.com/office/drawing/2014/main" id="{F55D17BD-66DA-984D-B3EC-25FC2E9336F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490360" y="4634339"/>
            <a:ext cx="866852" cy="365146"/>
          </a:xfrm>
          <a:prstGeom prst="rect">
            <a:avLst/>
          </a:prstGeom>
        </p:spPr>
      </p:pic>
      <p:pic>
        <p:nvPicPr>
          <p:cNvPr id="43" name="Picture 42">
            <a:extLst>
              <a:ext uri="{FF2B5EF4-FFF2-40B4-BE49-F238E27FC236}">
                <a16:creationId xmlns:a16="http://schemas.microsoft.com/office/drawing/2014/main" id="{445D071D-232D-4F40-8412-9543F73E4B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85396" y="4666282"/>
            <a:ext cx="439033" cy="320511"/>
          </a:xfrm>
          <a:prstGeom prst="rect">
            <a:avLst/>
          </a:prstGeom>
        </p:spPr>
      </p:pic>
      <p:pic>
        <p:nvPicPr>
          <p:cNvPr id="44" name="Picture 43">
            <a:extLst>
              <a:ext uri="{FF2B5EF4-FFF2-40B4-BE49-F238E27FC236}">
                <a16:creationId xmlns:a16="http://schemas.microsoft.com/office/drawing/2014/main" id="{A80DCB24-2ECC-074B-A404-4E505E1C2D8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16799" y="4654670"/>
            <a:ext cx="349368" cy="349368"/>
          </a:xfrm>
          <a:prstGeom prst="rect">
            <a:avLst/>
          </a:prstGeom>
        </p:spPr>
      </p:pic>
      <p:sp>
        <p:nvSpPr>
          <p:cNvPr id="46" name="TextBox 45">
            <a:extLst>
              <a:ext uri="{FF2B5EF4-FFF2-40B4-BE49-F238E27FC236}">
                <a16:creationId xmlns:a16="http://schemas.microsoft.com/office/drawing/2014/main" id="{F0433745-6620-4140-B393-491C4EBAB31E}"/>
              </a:ext>
            </a:extLst>
          </p:cNvPr>
          <p:cNvSpPr txBox="1"/>
          <p:nvPr/>
        </p:nvSpPr>
        <p:spPr>
          <a:xfrm>
            <a:off x="5720317" y="777412"/>
            <a:ext cx="3519376" cy="1015663"/>
          </a:xfrm>
          <a:prstGeom prst="rect">
            <a:avLst/>
          </a:prstGeom>
          <a:noFill/>
        </p:spPr>
        <p:txBody>
          <a:bodyPr wrap="square" rtlCol="0">
            <a:spAutoFit/>
          </a:bodyPr>
          <a:lstStyle/>
          <a:p>
            <a:r>
              <a:rPr lang="en-US" sz="2000" dirty="0">
                <a:solidFill>
                  <a:srgbClr val="FF0000"/>
                </a:solidFill>
                <a:latin typeface="American Typewriter" panose="02090604020004020304" pitchFamily="18" charset="77"/>
              </a:rPr>
              <a:t>How is the Total population size calculated?</a:t>
            </a:r>
          </a:p>
          <a:p>
            <a:r>
              <a:rPr lang="en-US" sz="2000" dirty="0">
                <a:solidFill>
                  <a:srgbClr val="FF0000"/>
                </a:solidFill>
                <a:latin typeface="American Typewriter" panose="02090604020004020304" pitchFamily="18" charset="77"/>
              </a:rPr>
              <a:t>Data is likely to be skewed</a:t>
            </a:r>
            <a:endParaRPr lang="en-US" sz="3600" dirty="0">
              <a:solidFill>
                <a:srgbClr val="FF0000"/>
              </a:solidFill>
              <a:latin typeface="American Typewriter" panose="02090604020004020304" pitchFamily="18" charset="77"/>
            </a:endParaRPr>
          </a:p>
        </p:txBody>
      </p:sp>
      <p:sp>
        <p:nvSpPr>
          <p:cNvPr id="47" name="TextBox 46">
            <a:extLst>
              <a:ext uri="{FF2B5EF4-FFF2-40B4-BE49-F238E27FC236}">
                <a16:creationId xmlns:a16="http://schemas.microsoft.com/office/drawing/2014/main" id="{AF0DC68B-9DB7-C243-98C9-D3CCF6C3B0EB}"/>
              </a:ext>
            </a:extLst>
          </p:cNvPr>
          <p:cNvSpPr txBox="1"/>
          <p:nvPr/>
        </p:nvSpPr>
        <p:spPr>
          <a:xfrm>
            <a:off x="3289950" y="2778175"/>
            <a:ext cx="5390707" cy="1015663"/>
          </a:xfrm>
          <a:prstGeom prst="rect">
            <a:avLst/>
          </a:prstGeom>
          <a:noFill/>
        </p:spPr>
        <p:txBody>
          <a:bodyPr wrap="square" rtlCol="0">
            <a:spAutoFit/>
          </a:bodyPr>
          <a:lstStyle/>
          <a:p>
            <a:r>
              <a:rPr lang="en-US" sz="2000" dirty="0">
                <a:solidFill>
                  <a:srgbClr val="FF0000"/>
                </a:solidFill>
                <a:latin typeface="American Typewriter" panose="02090604020004020304" pitchFamily="18" charset="77"/>
              </a:rPr>
              <a:t>This may be true.   But it misses the truth that they are also likely to be &lt; 15% of transactions </a:t>
            </a:r>
            <a:endParaRPr lang="en-US" sz="3600" dirty="0">
              <a:solidFill>
                <a:srgbClr val="FF0000"/>
              </a:solidFill>
              <a:latin typeface="American Typewriter" panose="02090604020004020304" pitchFamily="18" charset="77"/>
            </a:endParaRPr>
          </a:p>
        </p:txBody>
      </p:sp>
      <p:sp>
        <p:nvSpPr>
          <p:cNvPr id="48" name="TextBox 47">
            <a:extLst>
              <a:ext uri="{FF2B5EF4-FFF2-40B4-BE49-F238E27FC236}">
                <a16:creationId xmlns:a16="http://schemas.microsoft.com/office/drawing/2014/main" id="{04413D4F-AD87-E749-AF21-312F3C7629EC}"/>
              </a:ext>
            </a:extLst>
          </p:cNvPr>
          <p:cNvSpPr txBox="1"/>
          <p:nvPr/>
        </p:nvSpPr>
        <p:spPr>
          <a:xfrm>
            <a:off x="491705" y="5254704"/>
            <a:ext cx="5459508" cy="369332"/>
          </a:xfrm>
          <a:prstGeom prst="rect">
            <a:avLst/>
          </a:prstGeom>
          <a:noFill/>
        </p:spPr>
        <p:txBody>
          <a:bodyPr wrap="none" rtlCol="0">
            <a:spAutoFit/>
          </a:bodyPr>
          <a:lstStyle/>
          <a:p>
            <a:r>
              <a:rPr lang="en-US" dirty="0"/>
              <a:t>Card Fraud with our network is less than other networks</a:t>
            </a:r>
          </a:p>
        </p:txBody>
      </p:sp>
      <p:pic>
        <p:nvPicPr>
          <p:cNvPr id="49" name="Picture 48">
            <a:extLst>
              <a:ext uri="{FF2B5EF4-FFF2-40B4-BE49-F238E27FC236}">
                <a16:creationId xmlns:a16="http://schemas.microsoft.com/office/drawing/2014/main" id="{7A7943D0-0DD8-1642-A87C-8E10E2DF3A4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993811" y="5122603"/>
            <a:ext cx="851417" cy="1185589"/>
          </a:xfrm>
          <a:prstGeom prst="rect">
            <a:avLst/>
          </a:prstGeom>
        </p:spPr>
      </p:pic>
      <p:sp>
        <p:nvSpPr>
          <p:cNvPr id="50" name="TextBox 49">
            <a:extLst>
              <a:ext uri="{FF2B5EF4-FFF2-40B4-BE49-F238E27FC236}">
                <a16:creationId xmlns:a16="http://schemas.microsoft.com/office/drawing/2014/main" id="{B1AF58C2-DD13-6C4F-830A-F787F875A68F}"/>
              </a:ext>
            </a:extLst>
          </p:cNvPr>
          <p:cNvSpPr txBox="1"/>
          <p:nvPr/>
        </p:nvSpPr>
        <p:spPr>
          <a:xfrm>
            <a:off x="435002" y="4623886"/>
            <a:ext cx="5390707" cy="707886"/>
          </a:xfrm>
          <a:prstGeom prst="rect">
            <a:avLst/>
          </a:prstGeom>
          <a:noFill/>
        </p:spPr>
        <p:txBody>
          <a:bodyPr wrap="square" rtlCol="0">
            <a:spAutoFit/>
          </a:bodyPr>
          <a:lstStyle/>
          <a:p>
            <a:r>
              <a:rPr lang="en-US" sz="2000" dirty="0">
                <a:solidFill>
                  <a:srgbClr val="FF0000"/>
                </a:solidFill>
                <a:latin typeface="American Typewriter" panose="02090604020004020304" pitchFamily="18" charset="77"/>
              </a:rPr>
              <a:t>Wrong</a:t>
            </a:r>
          </a:p>
          <a:p>
            <a:r>
              <a:rPr lang="en-US" sz="2000" dirty="0">
                <a:solidFill>
                  <a:srgbClr val="FF0000"/>
                </a:solidFill>
                <a:latin typeface="American Typewriter" panose="02090604020004020304" pitchFamily="18" charset="77"/>
              </a:rPr>
              <a:t>What is the evidence? Sample size?</a:t>
            </a:r>
            <a:endParaRPr lang="en-US" sz="3600" dirty="0">
              <a:solidFill>
                <a:srgbClr val="FF0000"/>
              </a:solidFill>
              <a:latin typeface="American Typewriter" panose="02090604020004020304" pitchFamily="18" charset="77"/>
            </a:endParaRPr>
          </a:p>
        </p:txBody>
      </p:sp>
      <p:sp>
        <p:nvSpPr>
          <p:cNvPr id="51" name="TextBox 50">
            <a:extLst>
              <a:ext uri="{FF2B5EF4-FFF2-40B4-BE49-F238E27FC236}">
                <a16:creationId xmlns:a16="http://schemas.microsoft.com/office/drawing/2014/main" id="{D29108BC-690C-C341-95CA-32121B6CAB36}"/>
              </a:ext>
            </a:extLst>
          </p:cNvPr>
          <p:cNvSpPr txBox="1"/>
          <p:nvPr/>
        </p:nvSpPr>
        <p:spPr>
          <a:xfrm>
            <a:off x="488167" y="5584999"/>
            <a:ext cx="5390707" cy="707886"/>
          </a:xfrm>
          <a:prstGeom prst="rect">
            <a:avLst/>
          </a:prstGeom>
          <a:noFill/>
        </p:spPr>
        <p:txBody>
          <a:bodyPr wrap="square" rtlCol="0">
            <a:spAutoFit/>
          </a:bodyPr>
          <a:lstStyle/>
          <a:p>
            <a:r>
              <a:rPr lang="en-US" sz="2000" dirty="0">
                <a:solidFill>
                  <a:srgbClr val="FF0000"/>
                </a:solidFill>
                <a:latin typeface="American Typewriter" panose="02090604020004020304" pitchFamily="18" charset="77"/>
              </a:rPr>
              <a:t>Like for like comparison failure</a:t>
            </a:r>
          </a:p>
          <a:p>
            <a:r>
              <a:rPr lang="en-US" sz="2000" dirty="0" err="1">
                <a:solidFill>
                  <a:srgbClr val="FF0000"/>
                </a:solidFill>
                <a:latin typeface="American Typewriter" panose="02090604020004020304" pitchFamily="18" charset="77"/>
              </a:rPr>
              <a:t>BiModal</a:t>
            </a:r>
            <a:r>
              <a:rPr lang="en-US" sz="2000" dirty="0">
                <a:solidFill>
                  <a:srgbClr val="FF0000"/>
                </a:solidFill>
                <a:latin typeface="American Typewriter" panose="02090604020004020304" pitchFamily="18" charset="77"/>
              </a:rPr>
              <a:t> distribution ‘apples with oranges’</a:t>
            </a:r>
            <a:endParaRPr lang="en-US" sz="3600" dirty="0">
              <a:solidFill>
                <a:srgbClr val="FF0000"/>
              </a:solidFill>
              <a:latin typeface="American Typewriter" panose="02090604020004020304" pitchFamily="18" charset="77"/>
            </a:endParaRPr>
          </a:p>
        </p:txBody>
      </p:sp>
      <p:sp>
        <p:nvSpPr>
          <p:cNvPr id="52" name="TextBox 51">
            <a:extLst>
              <a:ext uri="{FF2B5EF4-FFF2-40B4-BE49-F238E27FC236}">
                <a16:creationId xmlns:a16="http://schemas.microsoft.com/office/drawing/2014/main" id="{4892E6B4-C050-A543-91F9-22FB49614629}"/>
              </a:ext>
            </a:extLst>
          </p:cNvPr>
          <p:cNvSpPr txBox="1"/>
          <p:nvPr/>
        </p:nvSpPr>
        <p:spPr>
          <a:xfrm>
            <a:off x="397823" y="98544"/>
            <a:ext cx="874105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Truth and commercial payments ?</a:t>
            </a:r>
            <a:endParaRPr lang="en-US" sz="3600" dirty="0">
              <a:solidFill>
                <a:srgbClr val="B6E863"/>
              </a:solidFill>
              <a:latin typeface="Phosphate Solid" panose="02000506050000020004" pitchFamily="2" charset="77"/>
              <a:cs typeface="Phosphate Solid" panose="02000506050000020004" pitchFamily="2" charset="77"/>
            </a:endParaRPr>
          </a:p>
        </p:txBody>
      </p:sp>
    </p:spTree>
    <p:extLst>
      <p:ext uri="{BB962C8B-B14F-4D97-AF65-F5344CB8AC3E}">
        <p14:creationId xmlns:p14="http://schemas.microsoft.com/office/powerpoint/2010/main" val="16310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 grpId="0"/>
      <p:bldP spid="37" grpId="0"/>
      <p:bldP spid="39" grpId="0"/>
      <p:bldP spid="41" grpId="0"/>
      <p:bldP spid="46" grpId="0"/>
      <p:bldP spid="48" grpId="0"/>
      <p:bldP spid="50"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0" y="6317996"/>
            <a:ext cx="9144000" cy="540385"/>
          </a:xfrm>
          <a:custGeom>
            <a:avLst/>
            <a:gdLst/>
            <a:ahLst/>
            <a:cxnLst/>
            <a:rect l="l" t="t" r="r" b="b"/>
            <a:pathLst>
              <a:path w="9144000" h="540384">
                <a:moveTo>
                  <a:pt x="0" y="540003"/>
                </a:moveTo>
                <a:lnTo>
                  <a:pt x="9144000" y="540003"/>
                </a:lnTo>
                <a:lnTo>
                  <a:pt x="9144000" y="0"/>
                </a:lnTo>
                <a:lnTo>
                  <a:pt x="0" y="0"/>
                </a:lnTo>
                <a:lnTo>
                  <a:pt x="0" y="540003"/>
                </a:lnTo>
                <a:close/>
              </a:path>
            </a:pathLst>
          </a:custGeom>
          <a:solidFill>
            <a:srgbClr val="000000"/>
          </a:solidFill>
        </p:spPr>
        <p:txBody>
          <a:bodyPr wrap="square" lIns="0" tIns="0" rIns="0" bIns="0" rtlCol="0"/>
          <a:lstStyle/>
          <a:p>
            <a:endParaRPr/>
          </a:p>
        </p:txBody>
      </p:sp>
      <p:sp>
        <p:nvSpPr>
          <p:cNvPr id="18" name="object 18"/>
          <p:cNvSpPr/>
          <p:nvPr/>
        </p:nvSpPr>
        <p:spPr>
          <a:xfrm>
            <a:off x="7052729" y="6638432"/>
            <a:ext cx="2091689" cy="0"/>
          </a:xfrm>
          <a:custGeom>
            <a:avLst/>
            <a:gdLst/>
            <a:ahLst/>
            <a:cxnLst/>
            <a:rect l="l" t="t" r="r" b="b"/>
            <a:pathLst>
              <a:path w="2091690">
                <a:moveTo>
                  <a:pt x="2091270" y="0"/>
                </a:moveTo>
                <a:lnTo>
                  <a:pt x="0" y="0"/>
                </a:lnTo>
              </a:path>
            </a:pathLst>
          </a:custGeom>
          <a:ln w="9004">
            <a:solidFill>
              <a:srgbClr val="B7C506"/>
            </a:solidFill>
          </a:ln>
        </p:spPr>
        <p:txBody>
          <a:bodyPr wrap="square" lIns="0" tIns="0" rIns="0" bIns="0" rtlCol="0"/>
          <a:lstStyle/>
          <a:p>
            <a:endParaRPr/>
          </a:p>
        </p:txBody>
      </p:sp>
      <p:pic>
        <p:nvPicPr>
          <p:cNvPr id="31" name="Picture 3" descr="Y:\CURRENT\PAYTECH\PAY9504 - PAYTECH POWERPOINT TEMPLATE\CREATIVE\STAGE 1\PAY9504 - PAYTECH POWERPOINT TEMPLATE DESIGNS 01\PAY9504 - PAYTECH POWERPOINT TEMPLATE DESIGNS 01\log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782" y="6477000"/>
            <a:ext cx="736618" cy="145022"/>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22"/>
          <p:cNvSpPr txBox="1">
            <a:spLocks noGrp="1"/>
          </p:cNvSpPr>
          <p:nvPr>
            <p:ph type="ftr" sz="quarter" idx="5"/>
          </p:nvPr>
        </p:nvSpPr>
        <p:spPr>
          <a:xfrm>
            <a:off x="6781801" y="6467139"/>
            <a:ext cx="1316772" cy="143052"/>
          </a:xfrm>
          <a:prstGeom prst="rect">
            <a:avLst/>
          </a:prstGeom>
        </p:spPr>
        <p:txBody>
          <a:bodyPr vert="horz" wrap="square" lIns="0" tIns="0" rIns="0" bIns="0" rtlCol="0">
            <a:spAutoFit/>
          </a:bodyPr>
          <a:lstStyle/>
          <a:p>
            <a:pPr marL="12700" algn="r">
              <a:lnSpc>
                <a:spcPts val="1145"/>
              </a:lnSpc>
            </a:pPr>
            <a:fld id="{469060CD-DD0B-4DEA-9EBD-3A2693A6BE82}" type="datetime3">
              <a:rPr lang="en-GB" smtClean="0"/>
              <a:pPr marL="12700" algn="r">
                <a:lnSpc>
                  <a:spcPts val="1145"/>
                </a:lnSpc>
              </a:pPr>
              <a:t>7 May, 2018</a:t>
            </a:fld>
            <a:endParaRPr dirty="0"/>
          </a:p>
        </p:txBody>
      </p:sp>
      <p:sp>
        <p:nvSpPr>
          <p:cNvPr id="15" name="object 19"/>
          <p:cNvSpPr txBox="1">
            <a:spLocks noGrp="1"/>
          </p:cNvSpPr>
          <p:nvPr>
            <p:ph type="sldNum" sz="quarter" idx="7"/>
          </p:nvPr>
        </p:nvSpPr>
        <p:spPr>
          <a:xfrm>
            <a:off x="7978881" y="6467138"/>
            <a:ext cx="670320" cy="143052"/>
          </a:xfrm>
          <a:prstGeom prst="rect">
            <a:avLst/>
          </a:prstGeom>
        </p:spPr>
        <p:txBody>
          <a:bodyPr vert="horz" wrap="square" lIns="0" tIns="0" rIns="0" bIns="0" rtlCol="0">
            <a:spAutoFit/>
          </a:bodyPr>
          <a:lstStyle/>
          <a:p>
            <a:pPr marL="12700" algn="r">
              <a:lnSpc>
                <a:spcPts val="1145"/>
              </a:lnSpc>
            </a:pPr>
            <a:r>
              <a:rPr spc="-25" dirty="0"/>
              <a:t>PAGE</a:t>
            </a:r>
            <a:r>
              <a:rPr spc="-95" dirty="0"/>
              <a:t> </a:t>
            </a:r>
            <a:fld id="{A91E3E1D-5750-4FAD-ACE7-4D69B80595F8}" type="slidenum">
              <a:rPr lang="en-GB" smtClean="0"/>
              <a:pPr marL="12700" algn="r">
                <a:lnSpc>
                  <a:spcPts val="1145"/>
                </a:lnSpc>
              </a:pPr>
              <a:t>21</a:t>
            </a:fld>
            <a:endParaRPr dirty="0"/>
          </a:p>
        </p:txBody>
      </p:sp>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681" y="6426678"/>
            <a:ext cx="1053787" cy="323020"/>
          </a:xfrm>
          <a:prstGeom prst="rect">
            <a:avLst/>
          </a:prstGeom>
        </p:spPr>
      </p:pic>
      <p:sp>
        <p:nvSpPr>
          <p:cNvPr id="12" name="TextBox 11">
            <a:extLst>
              <a:ext uri="{FF2B5EF4-FFF2-40B4-BE49-F238E27FC236}">
                <a16:creationId xmlns:a16="http://schemas.microsoft.com/office/drawing/2014/main" id="{CFD36E0A-6EC1-4631-B489-049231F674B4}"/>
              </a:ext>
            </a:extLst>
          </p:cNvPr>
          <p:cNvSpPr txBox="1"/>
          <p:nvPr/>
        </p:nvSpPr>
        <p:spPr>
          <a:xfrm>
            <a:off x="-31899" y="1080747"/>
            <a:ext cx="1807535" cy="1723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spAutoFit/>
          </a:bodyPr>
          <a:lstStyle>
            <a:defPPr>
              <a:defRPr lang="en-US"/>
            </a:defPPr>
            <a:lvl1pPr indent="0">
              <a:buFont typeface="Arial" panose="020B0604020202020204" pitchFamily="34" charset="0"/>
              <a:buNone/>
              <a:defRPr sz="1600">
                <a:solidFill>
                  <a:schemeClr val="lt1"/>
                </a:solidFill>
              </a:defRPr>
            </a:lvl1pPr>
            <a:lvl2pPr marL="461963" lvl="1" indent="-173038">
              <a:buFont typeface="Arial" panose="020B0604020202020204" pitchFamily="34" charset="0"/>
              <a:buChar char="•"/>
              <a:defRPr sz="1600">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a:solidFill>
                  <a:schemeClr val="accent3">
                    <a:lumMod val="50000"/>
                  </a:schemeClr>
                </a:solidFill>
              </a:rPr>
              <a:t>Demand fulfilment Channels are the “plumbing” through which an organization fulfils demand for goods and services</a:t>
            </a:r>
          </a:p>
        </p:txBody>
      </p:sp>
      <p:pic>
        <p:nvPicPr>
          <p:cNvPr id="5" name="Picture 4">
            <a:extLst>
              <a:ext uri="{FF2B5EF4-FFF2-40B4-BE49-F238E27FC236}">
                <a16:creationId xmlns:a16="http://schemas.microsoft.com/office/drawing/2014/main" id="{2422C071-A323-4547-A737-EAB55734D8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7501" y="628466"/>
            <a:ext cx="7343017" cy="4982582"/>
          </a:xfrm>
          <a:prstGeom prst="rect">
            <a:avLst/>
          </a:prstGeom>
        </p:spPr>
      </p:pic>
      <p:sp>
        <p:nvSpPr>
          <p:cNvPr id="13" name="TextBox 12">
            <a:extLst>
              <a:ext uri="{FF2B5EF4-FFF2-40B4-BE49-F238E27FC236}">
                <a16:creationId xmlns:a16="http://schemas.microsoft.com/office/drawing/2014/main" id="{70141BA0-4F79-CC49-B30A-DAB9F58E4C2C}"/>
              </a:ext>
            </a:extLst>
          </p:cNvPr>
          <p:cNvSpPr txBox="1"/>
          <p:nvPr/>
        </p:nvSpPr>
        <p:spPr>
          <a:xfrm>
            <a:off x="0" y="5639290"/>
            <a:ext cx="8855995" cy="707886"/>
          </a:xfrm>
          <a:prstGeom prst="rect">
            <a:avLst/>
          </a:prstGeom>
          <a:noFill/>
        </p:spPr>
        <p:txBody>
          <a:bodyPr wrap="square" rtlCol="0">
            <a:spAutoFit/>
          </a:bodyPr>
          <a:lstStyle/>
          <a:p>
            <a:r>
              <a:rPr lang="en-US" sz="2000" b="1" dirty="0">
                <a:solidFill>
                  <a:srgbClr val="95BF20"/>
                </a:solidFill>
                <a:latin typeface="American Typewriter" panose="02090604020004020304" pitchFamily="18" charset="77"/>
                <a:cs typeface="Phosphate Solid" panose="02000506050000020004" pitchFamily="2" charset="77"/>
              </a:rPr>
              <a:t>We have observed that in reality </a:t>
            </a:r>
            <a:r>
              <a:rPr lang="en-US" sz="2000" b="1" dirty="0">
                <a:solidFill>
                  <a:srgbClr val="C00000"/>
                </a:solidFill>
                <a:latin typeface="American Typewriter" panose="02090604020004020304" pitchFamily="18" charset="77"/>
                <a:cs typeface="Phosphate Solid" panose="02000506050000020004" pitchFamily="2" charset="77"/>
              </a:rPr>
              <a:t>we can not find a single P2P process</a:t>
            </a:r>
            <a:r>
              <a:rPr lang="en-US" sz="2000" b="1" dirty="0">
                <a:solidFill>
                  <a:srgbClr val="95BF20"/>
                </a:solidFill>
                <a:latin typeface="American Typewriter" panose="02090604020004020304" pitchFamily="18" charset="77"/>
                <a:cs typeface="Phosphate Solid" panose="02000506050000020004" pitchFamily="2" charset="77"/>
              </a:rPr>
              <a:t>. Instead there are many… And different numbers of steps</a:t>
            </a:r>
          </a:p>
        </p:txBody>
      </p:sp>
      <p:sp>
        <p:nvSpPr>
          <p:cNvPr id="16" name="TextBox 15">
            <a:extLst>
              <a:ext uri="{FF2B5EF4-FFF2-40B4-BE49-F238E27FC236}">
                <a16:creationId xmlns:a16="http://schemas.microsoft.com/office/drawing/2014/main" id="{FB4CA8EB-5EAA-EC47-857C-17BA310A9B2C}"/>
              </a:ext>
            </a:extLst>
          </p:cNvPr>
          <p:cNvSpPr txBox="1"/>
          <p:nvPr/>
        </p:nvSpPr>
        <p:spPr>
          <a:xfrm>
            <a:off x="114940" y="46339"/>
            <a:ext cx="8741055" cy="584775"/>
          </a:xfrm>
          <a:prstGeom prst="rect">
            <a:avLst/>
          </a:prstGeom>
          <a:noFill/>
        </p:spPr>
        <p:txBody>
          <a:bodyPr wrap="square" rtlCol="0">
            <a:spAutoFit/>
          </a:bodyPr>
          <a:lstStyle/>
          <a:p>
            <a:r>
              <a:rPr lang="en-US" sz="3200" dirty="0">
                <a:solidFill>
                  <a:srgbClr val="95BF20"/>
                </a:solidFill>
                <a:latin typeface="Phosphate Solid" panose="02000506050000020004" pitchFamily="2" charset="77"/>
                <a:cs typeface="Phosphate Solid" panose="02000506050000020004" pitchFamily="2" charset="77"/>
              </a:rPr>
              <a:t>Flat uniform Horizontal P2P process ?</a:t>
            </a:r>
            <a:endParaRPr lang="en-US" sz="3200" dirty="0">
              <a:solidFill>
                <a:srgbClr val="B6E863"/>
              </a:solidFill>
              <a:latin typeface="Phosphate Solid" panose="02000506050000020004" pitchFamily="2" charset="77"/>
              <a:cs typeface="Phosphate Solid" panose="02000506050000020004" pitchFamily="2" charset="77"/>
            </a:endParaRPr>
          </a:p>
        </p:txBody>
      </p:sp>
    </p:spTree>
    <p:extLst>
      <p:ext uri="{BB962C8B-B14F-4D97-AF65-F5344CB8AC3E}">
        <p14:creationId xmlns:p14="http://schemas.microsoft.com/office/powerpoint/2010/main" val="37030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0" y="6317996"/>
            <a:ext cx="9144000" cy="540385"/>
          </a:xfrm>
          <a:custGeom>
            <a:avLst/>
            <a:gdLst/>
            <a:ahLst/>
            <a:cxnLst/>
            <a:rect l="l" t="t" r="r" b="b"/>
            <a:pathLst>
              <a:path w="9144000" h="540384">
                <a:moveTo>
                  <a:pt x="0" y="540003"/>
                </a:moveTo>
                <a:lnTo>
                  <a:pt x="9144000" y="540003"/>
                </a:lnTo>
                <a:lnTo>
                  <a:pt x="9144000" y="0"/>
                </a:lnTo>
                <a:lnTo>
                  <a:pt x="0" y="0"/>
                </a:lnTo>
                <a:lnTo>
                  <a:pt x="0" y="540003"/>
                </a:lnTo>
                <a:close/>
              </a:path>
            </a:pathLst>
          </a:custGeom>
          <a:solidFill>
            <a:srgbClr val="000000"/>
          </a:solidFill>
        </p:spPr>
        <p:txBody>
          <a:bodyPr wrap="square" lIns="0" tIns="0" rIns="0" bIns="0" rtlCol="0"/>
          <a:lstStyle/>
          <a:p>
            <a:endParaRPr/>
          </a:p>
        </p:txBody>
      </p:sp>
      <p:sp>
        <p:nvSpPr>
          <p:cNvPr id="18" name="object 18"/>
          <p:cNvSpPr/>
          <p:nvPr/>
        </p:nvSpPr>
        <p:spPr>
          <a:xfrm>
            <a:off x="7052729" y="6638432"/>
            <a:ext cx="2091689" cy="0"/>
          </a:xfrm>
          <a:custGeom>
            <a:avLst/>
            <a:gdLst/>
            <a:ahLst/>
            <a:cxnLst/>
            <a:rect l="l" t="t" r="r" b="b"/>
            <a:pathLst>
              <a:path w="2091690">
                <a:moveTo>
                  <a:pt x="2091270" y="0"/>
                </a:moveTo>
                <a:lnTo>
                  <a:pt x="0" y="0"/>
                </a:lnTo>
              </a:path>
            </a:pathLst>
          </a:custGeom>
          <a:ln w="9004">
            <a:solidFill>
              <a:srgbClr val="B7C506"/>
            </a:solidFill>
          </a:ln>
        </p:spPr>
        <p:txBody>
          <a:bodyPr wrap="square" lIns="0" tIns="0" rIns="0" bIns="0" rtlCol="0"/>
          <a:lstStyle/>
          <a:p>
            <a:endParaRPr/>
          </a:p>
        </p:txBody>
      </p:sp>
      <p:pic>
        <p:nvPicPr>
          <p:cNvPr id="31" name="Picture 3" descr="Y:\CURRENT\PAYTECH\PAY9504 - PAYTECH POWERPOINT TEMPLATE\CREATIVE\STAGE 1\PAY9504 - PAYTECH POWERPOINT TEMPLATE DESIGNS 01\PAY9504 - PAYTECH POWERPOINT TEMPLATE DESIGNS 01\log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782" y="6477000"/>
            <a:ext cx="736618" cy="145022"/>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22"/>
          <p:cNvSpPr txBox="1">
            <a:spLocks noGrp="1"/>
          </p:cNvSpPr>
          <p:nvPr>
            <p:ph type="ftr" sz="quarter" idx="5"/>
          </p:nvPr>
        </p:nvSpPr>
        <p:spPr>
          <a:xfrm>
            <a:off x="6781801" y="6467139"/>
            <a:ext cx="1316772" cy="143052"/>
          </a:xfrm>
          <a:prstGeom prst="rect">
            <a:avLst/>
          </a:prstGeom>
        </p:spPr>
        <p:txBody>
          <a:bodyPr vert="horz" wrap="square" lIns="0" tIns="0" rIns="0" bIns="0" rtlCol="0">
            <a:spAutoFit/>
          </a:bodyPr>
          <a:lstStyle/>
          <a:p>
            <a:pPr marL="12700" algn="r">
              <a:lnSpc>
                <a:spcPts val="1145"/>
              </a:lnSpc>
            </a:pPr>
            <a:fld id="{469060CD-DD0B-4DEA-9EBD-3A2693A6BE82}" type="datetime3">
              <a:rPr lang="en-GB" smtClean="0"/>
              <a:pPr marL="12700" algn="r">
                <a:lnSpc>
                  <a:spcPts val="1145"/>
                </a:lnSpc>
              </a:pPr>
              <a:t>7 May, 2018</a:t>
            </a:fld>
            <a:endParaRPr dirty="0"/>
          </a:p>
        </p:txBody>
      </p:sp>
      <p:sp>
        <p:nvSpPr>
          <p:cNvPr id="15" name="object 19"/>
          <p:cNvSpPr txBox="1">
            <a:spLocks noGrp="1"/>
          </p:cNvSpPr>
          <p:nvPr>
            <p:ph type="sldNum" sz="quarter" idx="7"/>
          </p:nvPr>
        </p:nvSpPr>
        <p:spPr>
          <a:xfrm>
            <a:off x="7978881" y="6467138"/>
            <a:ext cx="670320" cy="143052"/>
          </a:xfrm>
          <a:prstGeom prst="rect">
            <a:avLst/>
          </a:prstGeom>
        </p:spPr>
        <p:txBody>
          <a:bodyPr vert="horz" wrap="square" lIns="0" tIns="0" rIns="0" bIns="0" rtlCol="0">
            <a:spAutoFit/>
          </a:bodyPr>
          <a:lstStyle/>
          <a:p>
            <a:pPr marL="12700" algn="r">
              <a:lnSpc>
                <a:spcPts val="1145"/>
              </a:lnSpc>
            </a:pPr>
            <a:r>
              <a:rPr spc="-25" dirty="0"/>
              <a:t>PAGE</a:t>
            </a:r>
            <a:r>
              <a:rPr spc="-95" dirty="0"/>
              <a:t> </a:t>
            </a:r>
            <a:fld id="{A91E3E1D-5750-4FAD-ACE7-4D69B80595F8}" type="slidenum">
              <a:rPr lang="en-GB" smtClean="0"/>
              <a:pPr marL="12700" algn="r">
                <a:lnSpc>
                  <a:spcPts val="1145"/>
                </a:lnSpc>
              </a:pPr>
              <a:t>22</a:t>
            </a:fld>
            <a:endParaRPr dirty="0"/>
          </a:p>
        </p:txBody>
      </p:sp>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681" y="6426678"/>
            <a:ext cx="1053787" cy="323020"/>
          </a:xfrm>
          <a:prstGeom prst="rect">
            <a:avLst/>
          </a:prstGeom>
        </p:spPr>
      </p:pic>
      <p:grpSp>
        <p:nvGrpSpPr>
          <p:cNvPr id="6" name="Group 5">
            <a:extLst>
              <a:ext uri="{FF2B5EF4-FFF2-40B4-BE49-F238E27FC236}">
                <a16:creationId xmlns:a16="http://schemas.microsoft.com/office/drawing/2014/main" id="{D28CB7BC-3049-4E71-B715-4B3AEABE10FD}"/>
              </a:ext>
            </a:extLst>
          </p:cNvPr>
          <p:cNvGrpSpPr/>
          <p:nvPr/>
        </p:nvGrpSpPr>
        <p:grpSpPr>
          <a:xfrm>
            <a:off x="260745" y="605107"/>
            <a:ext cx="8657157" cy="1483746"/>
            <a:chOff x="260745" y="605107"/>
            <a:chExt cx="8657157" cy="1483746"/>
          </a:xfrm>
        </p:grpSpPr>
        <p:grpSp>
          <p:nvGrpSpPr>
            <p:cNvPr id="20" name="Group 19">
              <a:extLst>
                <a:ext uri="{FF2B5EF4-FFF2-40B4-BE49-F238E27FC236}">
                  <a16:creationId xmlns:a16="http://schemas.microsoft.com/office/drawing/2014/main" id="{D77F011A-9FE5-F94D-A305-F7865413A56C}"/>
                </a:ext>
              </a:extLst>
            </p:cNvPr>
            <p:cNvGrpSpPr/>
            <p:nvPr/>
          </p:nvGrpSpPr>
          <p:grpSpPr>
            <a:xfrm>
              <a:off x="311382" y="1295400"/>
              <a:ext cx="7384818" cy="487592"/>
              <a:chOff x="1376772" y="1907901"/>
              <a:chExt cx="7384818" cy="487592"/>
            </a:xfrm>
          </p:grpSpPr>
          <p:sp>
            <p:nvSpPr>
              <p:cNvPr id="25" name="Freeform 8">
                <a:extLst>
                  <a:ext uri="{FF2B5EF4-FFF2-40B4-BE49-F238E27FC236}">
                    <a16:creationId xmlns:a16="http://schemas.microsoft.com/office/drawing/2014/main" id="{4288A876-223C-3D47-BDE4-F85EA4C9B590}"/>
                  </a:ext>
                </a:extLst>
              </p:cNvPr>
              <p:cNvSpPr>
                <a:spLocks noChangeAspect="1"/>
              </p:cNvSpPr>
              <p:nvPr/>
            </p:nvSpPr>
            <p:spPr>
              <a:xfrm>
                <a:off x="1376772"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fontScale="925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User Creates Requisition </a:t>
                </a:r>
              </a:p>
            </p:txBody>
          </p:sp>
          <p:sp>
            <p:nvSpPr>
              <p:cNvPr id="27" name="Freeform 9">
                <a:extLst>
                  <a:ext uri="{FF2B5EF4-FFF2-40B4-BE49-F238E27FC236}">
                    <a16:creationId xmlns:a16="http://schemas.microsoft.com/office/drawing/2014/main" id="{55D453BA-F5DE-B141-970C-F1642999F922}"/>
                  </a:ext>
                </a:extLst>
              </p:cNvPr>
              <p:cNvSpPr>
                <a:spLocks noChangeAspect="1"/>
              </p:cNvSpPr>
              <p:nvPr/>
            </p:nvSpPr>
            <p:spPr>
              <a:xfrm>
                <a:off x="2243634"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10">
                <a:extLst>
                  <a:ext uri="{FF2B5EF4-FFF2-40B4-BE49-F238E27FC236}">
                    <a16:creationId xmlns:a16="http://schemas.microsoft.com/office/drawing/2014/main" id="{82D732DE-389E-A14D-BA1B-5041D82A2AEC}"/>
                  </a:ext>
                </a:extLst>
              </p:cNvPr>
              <p:cNvSpPr>
                <a:spLocks noChangeAspect="1"/>
              </p:cNvSpPr>
              <p:nvPr/>
            </p:nvSpPr>
            <p:spPr>
              <a:xfrm>
                <a:off x="2470416"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Requisition Approved</a:t>
                </a:r>
              </a:p>
            </p:txBody>
          </p:sp>
          <p:sp>
            <p:nvSpPr>
              <p:cNvPr id="29" name="Freeform 11">
                <a:extLst>
                  <a:ext uri="{FF2B5EF4-FFF2-40B4-BE49-F238E27FC236}">
                    <a16:creationId xmlns:a16="http://schemas.microsoft.com/office/drawing/2014/main" id="{E2DE5749-FAEB-BD45-87A6-64FABD4335A3}"/>
                  </a:ext>
                </a:extLst>
              </p:cNvPr>
              <p:cNvSpPr>
                <a:spLocks noChangeAspect="1"/>
              </p:cNvSpPr>
              <p:nvPr/>
            </p:nvSpPr>
            <p:spPr>
              <a:xfrm>
                <a:off x="3564060"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PO Issued</a:t>
                </a:r>
              </a:p>
            </p:txBody>
          </p:sp>
          <p:sp>
            <p:nvSpPr>
              <p:cNvPr id="30" name="Freeform 12">
                <a:extLst>
                  <a:ext uri="{FF2B5EF4-FFF2-40B4-BE49-F238E27FC236}">
                    <a16:creationId xmlns:a16="http://schemas.microsoft.com/office/drawing/2014/main" id="{82001FFD-C1C0-4649-9981-89A8E4A0A7E3}"/>
                  </a:ext>
                </a:extLst>
              </p:cNvPr>
              <p:cNvSpPr>
                <a:spLocks noChangeAspect="1"/>
              </p:cNvSpPr>
              <p:nvPr/>
            </p:nvSpPr>
            <p:spPr>
              <a:xfrm>
                <a:off x="4657704"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Invoice Received</a:t>
                </a:r>
              </a:p>
            </p:txBody>
          </p:sp>
          <p:sp>
            <p:nvSpPr>
              <p:cNvPr id="32" name="Freeform 13">
                <a:extLst>
                  <a:ext uri="{FF2B5EF4-FFF2-40B4-BE49-F238E27FC236}">
                    <a16:creationId xmlns:a16="http://schemas.microsoft.com/office/drawing/2014/main" id="{E9EC51F3-4472-B842-80B3-71140863277B}"/>
                  </a:ext>
                </a:extLst>
              </p:cNvPr>
              <p:cNvSpPr>
                <a:spLocks noChangeAspect="1"/>
              </p:cNvSpPr>
              <p:nvPr/>
            </p:nvSpPr>
            <p:spPr>
              <a:xfrm>
                <a:off x="5751348"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Invoice Approved</a:t>
                </a:r>
              </a:p>
            </p:txBody>
          </p:sp>
          <p:sp>
            <p:nvSpPr>
              <p:cNvPr id="33" name="Freeform 14">
                <a:extLst>
                  <a:ext uri="{FF2B5EF4-FFF2-40B4-BE49-F238E27FC236}">
                    <a16:creationId xmlns:a16="http://schemas.microsoft.com/office/drawing/2014/main" id="{1021652F-EF33-CB45-A557-C3B4DF1812A4}"/>
                  </a:ext>
                </a:extLst>
              </p:cNvPr>
              <p:cNvSpPr>
                <a:spLocks noChangeAspect="1"/>
              </p:cNvSpPr>
              <p:nvPr/>
            </p:nvSpPr>
            <p:spPr>
              <a:xfrm>
                <a:off x="6844992"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fontScale="925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Manage </a:t>
                </a:r>
                <a:r>
                  <a:rPr kumimoji="0" lang="en-US" sz="1000" b="0" i="0" u="none" strike="noStrike" kern="1200" cap="none" spc="0" normalizeH="0" baseline="0" noProof="0" dirty="0" err="1">
                    <a:ln>
                      <a:noFill/>
                    </a:ln>
                    <a:solidFill>
                      <a:prstClr val="white"/>
                    </a:solidFill>
                    <a:effectLst/>
                    <a:uLnTx/>
                    <a:uFillTx/>
                    <a:latin typeface="Calibri"/>
                    <a:ea typeface="+mn-ea"/>
                    <a:cs typeface="+mn-cs"/>
                  </a:rPr>
                  <a:t>Mis</a:t>
                </a:r>
                <a:r>
                  <a:rPr kumimoji="0" lang="en-US" sz="1000" b="0" i="0" u="none" strike="noStrike" kern="1200" cap="none" spc="0" normalizeH="0" baseline="0" noProof="0" dirty="0">
                    <a:ln>
                      <a:noFill/>
                    </a:ln>
                    <a:solidFill>
                      <a:prstClr val="white"/>
                    </a:solidFill>
                    <a:effectLst/>
                    <a:uLnTx/>
                    <a:uFillTx/>
                    <a:latin typeface="Calibri"/>
                    <a:ea typeface="+mn-ea"/>
                    <a:cs typeface="+mn-cs"/>
                  </a:rPr>
                  <a:t>-Matches</a:t>
                </a:r>
              </a:p>
            </p:txBody>
          </p:sp>
          <p:sp>
            <p:nvSpPr>
              <p:cNvPr id="34" name="Freeform 15">
                <a:extLst>
                  <a:ext uri="{FF2B5EF4-FFF2-40B4-BE49-F238E27FC236}">
                    <a16:creationId xmlns:a16="http://schemas.microsoft.com/office/drawing/2014/main" id="{62D624E1-BE54-404E-92D0-4B05E94689BE}"/>
                  </a:ext>
                </a:extLst>
              </p:cNvPr>
              <p:cNvSpPr>
                <a:spLocks noChangeAspect="1"/>
              </p:cNvSpPr>
              <p:nvPr/>
            </p:nvSpPr>
            <p:spPr>
              <a:xfrm>
                <a:off x="3337278"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16">
                <a:extLst>
                  <a:ext uri="{FF2B5EF4-FFF2-40B4-BE49-F238E27FC236}">
                    <a16:creationId xmlns:a16="http://schemas.microsoft.com/office/drawing/2014/main" id="{6781F3DE-6101-944D-932D-29B142728579}"/>
                  </a:ext>
                </a:extLst>
              </p:cNvPr>
              <p:cNvSpPr>
                <a:spLocks noChangeAspect="1"/>
              </p:cNvSpPr>
              <p:nvPr/>
            </p:nvSpPr>
            <p:spPr>
              <a:xfrm>
                <a:off x="4430922"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17">
                <a:extLst>
                  <a:ext uri="{FF2B5EF4-FFF2-40B4-BE49-F238E27FC236}">
                    <a16:creationId xmlns:a16="http://schemas.microsoft.com/office/drawing/2014/main" id="{63545977-8716-AE46-AA1A-B3356D403A07}"/>
                  </a:ext>
                </a:extLst>
              </p:cNvPr>
              <p:cNvSpPr>
                <a:spLocks noChangeAspect="1"/>
              </p:cNvSpPr>
              <p:nvPr/>
            </p:nvSpPr>
            <p:spPr>
              <a:xfrm>
                <a:off x="5524566"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18">
                <a:extLst>
                  <a:ext uri="{FF2B5EF4-FFF2-40B4-BE49-F238E27FC236}">
                    <a16:creationId xmlns:a16="http://schemas.microsoft.com/office/drawing/2014/main" id="{01C01C6B-38E7-9C47-8AF6-24823C959DE0}"/>
                  </a:ext>
                </a:extLst>
              </p:cNvPr>
              <p:cNvSpPr>
                <a:spLocks noChangeAspect="1"/>
              </p:cNvSpPr>
              <p:nvPr/>
            </p:nvSpPr>
            <p:spPr>
              <a:xfrm>
                <a:off x="6618210"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9">
                <a:extLst>
                  <a:ext uri="{FF2B5EF4-FFF2-40B4-BE49-F238E27FC236}">
                    <a16:creationId xmlns:a16="http://schemas.microsoft.com/office/drawing/2014/main" id="{CC86616F-D8B4-2240-8384-2AF15BA9E863}"/>
                  </a:ext>
                </a:extLst>
              </p:cNvPr>
              <p:cNvSpPr>
                <a:spLocks noChangeAspect="1"/>
              </p:cNvSpPr>
              <p:nvPr/>
            </p:nvSpPr>
            <p:spPr>
              <a:xfrm>
                <a:off x="7938630" y="1907901"/>
                <a:ext cx="822960" cy="48759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nchorCtr="1">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Make Payment</a:t>
                </a:r>
              </a:p>
            </p:txBody>
          </p:sp>
          <p:sp>
            <p:nvSpPr>
              <p:cNvPr id="42" name="Freeform 20">
                <a:extLst>
                  <a:ext uri="{FF2B5EF4-FFF2-40B4-BE49-F238E27FC236}">
                    <a16:creationId xmlns:a16="http://schemas.microsoft.com/office/drawing/2014/main" id="{1C1D86FB-A5FA-E547-B31B-DEDEF79E0477}"/>
                  </a:ext>
                </a:extLst>
              </p:cNvPr>
              <p:cNvSpPr>
                <a:spLocks noChangeAspect="1"/>
              </p:cNvSpPr>
              <p:nvPr/>
            </p:nvSpPr>
            <p:spPr>
              <a:xfrm>
                <a:off x="7711854" y="2044730"/>
                <a:ext cx="182880" cy="213935"/>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tx1">
                  <a:lumMod val="50000"/>
                  <a:lumOff val="50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a:extLst>
                <a:ext uri="{FF2B5EF4-FFF2-40B4-BE49-F238E27FC236}">
                  <a16:creationId xmlns:a16="http://schemas.microsoft.com/office/drawing/2014/main" id="{328923B9-5496-D74F-B010-3271A485B57E}"/>
                </a:ext>
              </a:extLst>
            </p:cNvPr>
            <p:cNvSpPr txBox="1"/>
            <p:nvPr/>
          </p:nvSpPr>
          <p:spPr>
            <a:xfrm>
              <a:off x="260745" y="1842632"/>
              <a:ext cx="2763898" cy="246221"/>
            </a:xfrm>
            <a:prstGeom prst="rect">
              <a:avLst/>
            </a:prstGeom>
            <a:noFill/>
          </p:spPr>
          <p:txBody>
            <a:bodyPr wrap="none" rtlCol="0">
              <a:spAutoFit/>
            </a:bodyPr>
            <a:lstStyle/>
            <a:p>
              <a:r>
                <a:rPr lang="en-US" sz="1000" dirty="0"/>
                <a:t>* RPMG Purchasing Card Benchmark Report 2014</a:t>
              </a:r>
            </a:p>
          </p:txBody>
        </p:sp>
        <p:sp>
          <p:nvSpPr>
            <p:cNvPr id="45" name="Oval 44">
              <a:extLst>
                <a:ext uri="{FF2B5EF4-FFF2-40B4-BE49-F238E27FC236}">
                  <a16:creationId xmlns:a16="http://schemas.microsoft.com/office/drawing/2014/main" id="{3AA23E99-CAF4-454E-B189-07B5BE8065C8}"/>
                </a:ext>
              </a:extLst>
            </p:cNvPr>
            <p:cNvSpPr>
              <a:spLocks noChangeAspect="1"/>
            </p:cNvSpPr>
            <p:nvPr/>
          </p:nvSpPr>
          <p:spPr>
            <a:xfrm>
              <a:off x="7820622" y="605107"/>
              <a:ext cx="1097280" cy="1097280"/>
            </a:xfrm>
            <a:prstGeom prst="ellips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accent3">
                      <a:lumMod val="75000"/>
                    </a:schemeClr>
                  </a:solidFill>
                </a:rPr>
                <a:t>$90</a:t>
              </a:r>
            </a:p>
            <a:p>
              <a:pPr algn="ctr"/>
              <a:r>
                <a:rPr lang="en-US" sz="1600" b="1" dirty="0">
                  <a:solidFill>
                    <a:schemeClr val="accent3">
                      <a:lumMod val="75000"/>
                    </a:schemeClr>
                  </a:solidFill>
                </a:rPr>
                <a:t>Per PO</a:t>
              </a:r>
            </a:p>
          </p:txBody>
        </p:sp>
      </p:grpSp>
      <p:sp>
        <p:nvSpPr>
          <p:cNvPr id="3" name="Multiply 2">
            <a:extLst>
              <a:ext uri="{FF2B5EF4-FFF2-40B4-BE49-F238E27FC236}">
                <a16:creationId xmlns:a16="http://schemas.microsoft.com/office/drawing/2014/main" id="{AA21531C-BDA4-6B47-A8E6-09CBA8B303E9}"/>
              </a:ext>
            </a:extLst>
          </p:cNvPr>
          <p:cNvSpPr/>
          <p:nvPr/>
        </p:nvSpPr>
        <p:spPr>
          <a:xfrm>
            <a:off x="8098573" y="594029"/>
            <a:ext cx="794988" cy="838200"/>
          </a:xfrm>
          <a:prstGeom prst="mathMultiply">
            <a:avLst/>
          </a:prstGeom>
          <a:solidFill>
            <a:srgbClr val="FF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061A04F-F19D-442B-8F49-0D4A233E061F}"/>
              </a:ext>
            </a:extLst>
          </p:cNvPr>
          <p:cNvGrpSpPr/>
          <p:nvPr/>
        </p:nvGrpSpPr>
        <p:grpSpPr>
          <a:xfrm>
            <a:off x="401040" y="2206192"/>
            <a:ext cx="8492521" cy="2477413"/>
            <a:chOff x="558782" y="3238556"/>
            <a:chExt cx="8492521" cy="2477413"/>
          </a:xfrm>
        </p:grpSpPr>
        <p:pic>
          <p:nvPicPr>
            <p:cNvPr id="44" name="Picture 43">
              <a:extLst>
                <a:ext uri="{FF2B5EF4-FFF2-40B4-BE49-F238E27FC236}">
                  <a16:creationId xmlns:a16="http://schemas.microsoft.com/office/drawing/2014/main" id="{6E03E1DD-D11D-49EB-8651-7781D92EC5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9108" y="3238556"/>
              <a:ext cx="4512160" cy="2477413"/>
            </a:xfrm>
            <a:prstGeom prst="rect">
              <a:avLst/>
            </a:prstGeom>
          </p:spPr>
        </p:pic>
        <p:grpSp>
          <p:nvGrpSpPr>
            <p:cNvPr id="10" name="Group 9">
              <a:extLst>
                <a:ext uri="{FF2B5EF4-FFF2-40B4-BE49-F238E27FC236}">
                  <a16:creationId xmlns:a16="http://schemas.microsoft.com/office/drawing/2014/main" id="{1257EC43-B929-4490-AF28-645A83289A2F}"/>
                </a:ext>
              </a:extLst>
            </p:cNvPr>
            <p:cNvGrpSpPr/>
            <p:nvPr/>
          </p:nvGrpSpPr>
          <p:grpSpPr>
            <a:xfrm>
              <a:off x="558782" y="3386644"/>
              <a:ext cx="8492521" cy="2308324"/>
              <a:chOff x="558782" y="3386644"/>
              <a:chExt cx="8492521" cy="2308324"/>
            </a:xfrm>
          </p:grpSpPr>
          <p:sp>
            <p:nvSpPr>
              <p:cNvPr id="4" name="Right Arrow 3">
                <a:extLst>
                  <a:ext uri="{FF2B5EF4-FFF2-40B4-BE49-F238E27FC236}">
                    <a16:creationId xmlns:a16="http://schemas.microsoft.com/office/drawing/2014/main" id="{05138D13-1E23-EF47-9B0F-AEFAFD0E5514}"/>
                  </a:ext>
                </a:extLst>
              </p:cNvPr>
              <p:cNvSpPr/>
              <p:nvPr/>
            </p:nvSpPr>
            <p:spPr>
              <a:xfrm>
                <a:off x="558782" y="3525566"/>
                <a:ext cx="3280932" cy="1747635"/>
              </a:xfrm>
              <a:prstGeom prst="rightArrow">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75000"/>
                      </a:schemeClr>
                    </a:solidFill>
                  </a:rPr>
                  <a:t>Multiple fulfilment channels mean cost per PO must vary by channel</a:t>
                </a:r>
              </a:p>
            </p:txBody>
          </p:sp>
          <p:sp>
            <p:nvSpPr>
              <p:cNvPr id="5" name="TextBox 4">
                <a:extLst>
                  <a:ext uri="{FF2B5EF4-FFF2-40B4-BE49-F238E27FC236}">
                    <a16:creationId xmlns:a16="http://schemas.microsoft.com/office/drawing/2014/main" id="{AF8AD406-5C4F-644C-B051-67D8E0C2C7BD}"/>
                  </a:ext>
                </a:extLst>
              </p:cNvPr>
              <p:cNvSpPr txBox="1"/>
              <p:nvPr/>
            </p:nvSpPr>
            <p:spPr>
              <a:xfrm>
                <a:off x="8475504" y="3386644"/>
                <a:ext cx="575799" cy="2308324"/>
              </a:xfrm>
              <a:prstGeom prst="rect">
                <a:avLst/>
              </a:prstGeom>
              <a:noFill/>
            </p:spPr>
            <p:txBody>
              <a:bodyPr wrap="none" rtlCol="0">
                <a:spAutoFit/>
              </a:bodyPr>
              <a:lstStyle/>
              <a:p>
                <a:r>
                  <a:rPr lang="en-US" sz="1200" dirty="0">
                    <a:solidFill>
                      <a:srgbClr val="FF0000"/>
                    </a:solidFill>
                  </a:rPr>
                  <a:t>$x/PO</a:t>
                </a:r>
              </a:p>
              <a:p>
                <a:r>
                  <a:rPr lang="en-US" sz="1200" dirty="0">
                    <a:solidFill>
                      <a:srgbClr val="FF0000"/>
                    </a:solidFill>
                  </a:rPr>
                  <a:t>$y/PO</a:t>
                </a:r>
              </a:p>
              <a:p>
                <a:r>
                  <a:rPr lang="en-US" sz="1200" dirty="0">
                    <a:solidFill>
                      <a:srgbClr val="FF0000"/>
                    </a:solidFill>
                  </a:rPr>
                  <a:t>$z/PO</a:t>
                </a:r>
              </a:p>
              <a:p>
                <a:r>
                  <a:rPr lang="en-US" sz="1200" dirty="0">
                    <a:solidFill>
                      <a:srgbClr val="FF0000"/>
                    </a:solidFill>
                  </a:rPr>
                  <a:t>$  /PO</a:t>
                </a:r>
              </a:p>
              <a:p>
                <a:r>
                  <a:rPr lang="en-US" sz="1200" dirty="0">
                    <a:solidFill>
                      <a:srgbClr val="FF0000"/>
                    </a:solidFill>
                  </a:rPr>
                  <a:t>$  /PO</a:t>
                </a:r>
              </a:p>
              <a:p>
                <a:r>
                  <a:rPr lang="en-US" sz="1200" dirty="0">
                    <a:solidFill>
                      <a:srgbClr val="FF0000"/>
                    </a:solidFill>
                  </a:rPr>
                  <a:t>$  /PO</a:t>
                </a:r>
              </a:p>
              <a:p>
                <a:r>
                  <a:rPr lang="en-US" sz="1200" dirty="0">
                    <a:solidFill>
                      <a:srgbClr val="FF0000"/>
                    </a:solidFill>
                  </a:rPr>
                  <a:t>$x/PO</a:t>
                </a:r>
              </a:p>
              <a:p>
                <a:r>
                  <a:rPr lang="en-US" sz="1200" dirty="0">
                    <a:solidFill>
                      <a:srgbClr val="FF0000"/>
                    </a:solidFill>
                  </a:rPr>
                  <a:t>$y/PO</a:t>
                </a:r>
              </a:p>
              <a:p>
                <a:r>
                  <a:rPr lang="en-US" sz="1200" dirty="0">
                    <a:solidFill>
                      <a:srgbClr val="FF0000"/>
                    </a:solidFill>
                  </a:rPr>
                  <a:t>$z/PO</a:t>
                </a:r>
              </a:p>
              <a:p>
                <a:r>
                  <a:rPr lang="en-US" sz="1200" dirty="0">
                    <a:solidFill>
                      <a:srgbClr val="FF0000"/>
                    </a:solidFill>
                  </a:rPr>
                  <a:t>$  /PO</a:t>
                </a:r>
              </a:p>
              <a:p>
                <a:r>
                  <a:rPr lang="en-US" sz="1200" dirty="0">
                    <a:solidFill>
                      <a:srgbClr val="FF0000"/>
                    </a:solidFill>
                  </a:rPr>
                  <a:t>$  /PO</a:t>
                </a:r>
              </a:p>
              <a:p>
                <a:r>
                  <a:rPr lang="en-US" sz="1200" dirty="0">
                    <a:solidFill>
                      <a:srgbClr val="FF0000"/>
                    </a:solidFill>
                  </a:rPr>
                  <a:t>$  /PO</a:t>
                </a:r>
              </a:p>
            </p:txBody>
          </p:sp>
        </p:grpSp>
      </p:grpSp>
      <p:sp>
        <p:nvSpPr>
          <p:cNvPr id="43" name="TextBox 42">
            <a:extLst>
              <a:ext uri="{FF2B5EF4-FFF2-40B4-BE49-F238E27FC236}">
                <a16:creationId xmlns:a16="http://schemas.microsoft.com/office/drawing/2014/main" id="{FF1A03FD-A7FE-674A-92D5-40FF95CA9AD5}"/>
              </a:ext>
            </a:extLst>
          </p:cNvPr>
          <p:cNvSpPr txBox="1"/>
          <p:nvPr/>
        </p:nvSpPr>
        <p:spPr>
          <a:xfrm>
            <a:off x="311382" y="4699440"/>
            <a:ext cx="8934347" cy="1938992"/>
          </a:xfrm>
          <a:prstGeom prst="rect">
            <a:avLst/>
          </a:prstGeom>
          <a:noFill/>
        </p:spPr>
        <p:txBody>
          <a:bodyPr wrap="square" rtlCol="0">
            <a:spAutoFit/>
          </a:bodyPr>
          <a:lstStyle/>
          <a:p>
            <a:r>
              <a:rPr lang="en-US" sz="2000" b="1" dirty="0">
                <a:solidFill>
                  <a:srgbClr val="95BF20"/>
                </a:solidFill>
                <a:latin typeface="American Typewriter" panose="02090604020004020304" pitchFamily="18" charset="77"/>
              </a:rPr>
              <a:t>And as such the $90 cost per PO is not meaningful.</a:t>
            </a:r>
          </a:p>
          <a:p>
            <a:r>
              <a:rPr lang="en-US" sz="2000" b="1" dirty="0">
                <a:solidFill>
                  <a:srgbClr val="95BF20"/>
                </a:solidFill>
                <a:latin typeface="American Typewriter" panose="02090604020004020304" pitchFamily="18" charset="77"/>
              </a:rPr>
              <a:t>Instead there should be a </a:t>
            </a:r>
            <a:r>
              <a:rPr lang="en-US" sz="2000" b="1" u="sng" dirty="0">
                <a:solidFill>
                  <a:srgbClr val="C00000"/>
                </a:solidFill>
                <a:latin typeface="American Typewriter" panose="02090604020004020304" pitchFamily="18" charset="77"/>
              </a:rPr>
              <a:t>cost per channel</a:t>
            </a:r>
          </a:p>
          <a:p>
            <a:endParaRPr lang="en-US" sz="2000" b="1" u="sng" dirty="0">
              <a:solidFill>
                <a:srgbClr val="95BF20"/>
              </a:solidFill>
              <a:latin typeface="American Typewriter" panose="02090604020004020304" pitchFamily="18" charset="77"/>
            </a:endParaRPr>
          </a:p>
          <a:p>
            <a:r>
              <a:rPr lang="en-US" sz="2000" b="1" dirty="0">
                <a:solidFill>
                  <a:srgbClr val="95BF20"/>
                </a:solidFill>
                <a:latin typeface="American Typewriter" panose="02090604020004020304" pitchFamily="18" charset="77"/>
              </a:rPr>
              <a:t>Our data tells us suppliers are paid 2.7 different ways… on average </a:t>
            </a:r>
            <a:r>
              <a:rPr lang="en-US" sz="2000" b="1" dirty="0">
                <a:solidFill>
                  <a:srgbClr val="95BF20"/>
                </a:solidFill>
                <a:latin typeface="American Typewriter" panose="02090604020004020304" pitchFamily="18" charset="77"/>
                <a:sym typeface="Wingdings" pitchFamily="2" charset="2"/>
              </a:rPr>
              <a:t></a:t>
            </a:r>
          </a:p>
          <a:p>
            <a:endParaRPr lang="en-US" sz="2000" b="1" dirty="0">
              <a:solidFill>
                <a:srgbClr val="95BF20"/>
              </a:solidFill>
              <a:latin typeface="American Typewriter" panose="02090604020004020304" pitchFamily="18" charset="77"/>
            </a:endParaRPr>
          </a:p>
        </p:txBody>
      </p:sp>
      <p:sp>
        <p:nvSpPr>
          <p:cNvPr id="47" name="TextBox 46">
            <a:extLst>
              <a:ext uri="{FF2B5EF4-FFF2-40B4-BE49-F238E27FC236}">
                <a16:creationId xmlns:a16="http://schemas.microsoft.com/office/drawing/2014/main" id="{BE20CFEF-EAE9-9644-B332-DB9AC10D4E6C}"/>
              </a:ext>
            </a:extLst>
          </p:cNvPr>
          <p:cNvSpPr txBox="1"/>
          <p:nvPr/>
        </p:nvSpPr>
        <p:spPr>
          <a:xfrm>
            <a:off x="114940" y="46339"/>
            <a:ext cx="8741055" cy="584775"/>
          </a:xfrm>
          <a:prstGeom prst="rect">
            <a:avLst/>
          </a:prstGeom>
          <a:noFill/>
        </p:spPr>
        <p:txBody>
          <a:bodyPr wrap="square" rtlCol="0">
            <a:spAutoFit/>
          </a:bodyPr>
          <a:lstStyle/>
          <a:p>
            <a:r>
              <a:rPr lang="en-US" sz="3200" dirty="0">
                <a:solidFill>
                  <a:srgbClr val="95BF20"/>
                </a:solidFill>
                <a:latin typeface="Phosphate Solid" panose="02000506050000020004" pitchFamily="2" charset="77"/>
                <a:cs typeface="Phosphate Solid" panose="02000506050000020004" pitchFamily="2" charset="77"/>
              </a:rPr>
              <a:t>$90 per PO ?</a:t>
            </a:r>
            <a:endParaRPr lang="en-US" sz="3200" dirty="0">
              <a:solidFill>
                <a:srgbClr val="B6E863"/>
              </a:solidFill>
              <a:latin typeface="Phosphate Solid" panose="02000506050000020004" pitchFamily="2" charset="77"/>
              <a:cs typeface="Phosphate Solid" panose="02000506050000020004" pitchFamily="2" charset="77"/>
            </a:endParaRPr>
          </a:p>
        </p:txBody>
      </p:sp>
    </p:spTree>
    <p:extLst>
      <p:ext uri="{BB962C8B-B14F-4D97-AF65-F5344CB8AC3E}">
        <p14:creationId xmlns:p14="http://schemas.microsoft.com/office/powerpoint/2010/main" val="2408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0" y="6317996"/>
            <a:ext cx="9144000" cy="540385"/>
          </a:xfrm>
          <a:custGeom>
            <a:avLst/>
            <a:gdLst/>
            <a:ahLst/>
            <a:cxnLst/>
            <a:rect l="l" t="t" r="r" b="b"/>
            <a:pathLst>
              <a:path w="9144000" h="540384">
                <a:moveTo>
                  <a:pt x="0" y="540003"/>
                </a:moveTo>
                <a:lnTo>
                  <a:pt x="9144000" y="540003"/>
                </a:lnTo>
                <a:lnTo>
                  <a:pt x="9144000" y="0"/>
                </a:lnTo>
                <a:lnTo>
                  <a:pt x="0" y="0"/>
                </a:lnTo>
                <a:lnTo>
                  <a:pt x="0" y="540003"/>
                </a:lnTo>
                <a:close/>
              </a:path>
            </a:pathLst>
          </a:custGeom>
          <a:solidFill>
            <a:srgbClr val="000000"/>
          </a:solidFill>
        </p:spPr>
        <p:txBody>
          <a:bodyPr wrap="square" lIns="0" tIns="0" rIns="0" bIns="0" rtlCol="0"/>
          <a:lstStyle/>
          <a:p>
            <a:endParaRPr/>
          </a:p>
        </p:txBody>
      </p:sp>
      <p:sp>
        <p:nvSpPr>
          <p:cNvPr id="18" name="object 18"/>
          <p:cNvSpPr/>
          <p:nvPr/>
        </p:nvSpPr>
        <p:spPr>
          <a:xfrm>
            <a:off x="7052729" y="6638432"/>
            <a:ext cx="2091689" cy="0"/>
          </a:xfrm>
          <a:custGeom>
            <a:avLst/>
            <a:gdLst/>
            <a:ahLst/>
            <a:cxnLst/>
            <a:rect l="l" t="t" r="r" b="b"/>
            <a:pathLst>
              <a:path w="2091690">
                <a:moveTo>
                  <a:pt x="2091270" y="0"/>
                </a:moveTo>
                <a:lnTo>
                  <a:pt x="0" y="0"/>
                </a:lnTo>
              </a:path>
            </a:pathLst>
          </a:custGeom>
          <a:ln w="9004">
            <a:solidFill>
              <a:srgbClr val="B7C506"/>
            </a:solidFill>
          </a:ln>
        </p:spPr>
        <p:txBody>
          <a:bodyPr wrap="square" lIns="0" tIns="0" rIns="0" bIns="0" rtlCol="0"/>
          <a:lstStyle/>
          <a:p>
            <a:endParaRPr/>
          </a:p>
        </p:txBody>
      </p:sp>
      <p:pic>
        <p:nvPicPr>
          <p:cNvPr id="31" name="Picture 3" descr="Y:\CURRENT\PAYTECH\PAY9504 - PAYTECH POWERPOINT TEMPLATE\CREATIVE\STAGE 1\PAY9504 - PAYTECH POWERPOINT TEMPLATE DESIGNS 01\PAY9504 - PAYTECH POWERPOINT TEMPLATE DESIGNS 01\log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782" y="6477000"/>
            <a:ext cx="736618" cy="145022"/>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22"/>
          <p:cNvSpPr txBox="1">
            <a:spLocks noGrp="1"/>
          </p:cNvSpPr>
          <p:nvPr>
            <p:ph type="ftr" sz="quarter" idx="5"/>
          </p:nvPr>
        </p:nvSpPr>
        <p:spPr>
          <a:xfrm>
            <a:off x="6781801" y="6467139"/>
            <a:ext cx="1316772" cy="143052"/>
          </a:xfrm>
          <a:prstGeom prst="rect">
            <a:avLst/>
          </a:prstGeom>
        </p:spPr>
        <p:txBody>
          <a:bodyPr vert="horz" wrap="square" lIns="0" tIns="0" rIns="0" bIns="0" rtlCol="0">
            <a:spAutoFit/>
          </a:bodyPr>
          <a:lstStyle/>
          <a:p>
            <a:pPr marL="12700" algn="r">
              <a:lnSpc>
                <a:spcPts val="1145"/>
              </a:lnSpc>
            </a:pPr>
            <a:fld id="{469060CD-DD0B-4DEA-9EBD-3A2693A6BE82}" type="datetime3">
              <a:rPr lang="en-GB" smtClean="0"/>
              <a:pPr marL="12700" algn="r">
                <a:lnSpc>
                  <a:spcPts val="1145"/>
                </a:lnSpc>
              </a:pPr>
              <a:t>7 May, 2018</a:t>
            </a:fld>
            <a:endParaRPr dirty="0"/>
          </a:p>
        </p:txBody>
      </p:sp>
      <p:sp>
        <p:nvSpPr>
          <p:cNvPr id="15" name="object 19"/>
          <p:cNvSpPr txBox="1">
            <a:spLocks noGrp="1"/>
          </p:cNvSpPr>
          <p:nvPr>
            <p:ph type="sldNum" sz="quarter" idx="7"/>
          </p:nvPr>
        </p:nvSpPr>
        <p:spPr>
          <a:xfrm>
            <a:off x="7978881" y="6467138"/>
            <a:ext cx="670320" cy="143052"/>
          </a:xfrm>
          <a:prstGeom prst="rect">
            <a:avLst/>
          </a:prstGeom>
        </p:spPr>
        <p:txBody>
          <a:bodyPr vert="horz" wrap="square" lIns="0" tIns="0" rIns="0" bIns="0" rtlCol="0">
            <a:spAutoFit/>
          </a:bodyPr>
          <a:lstStyle/>
          <a:p>
            <a:pPr marL="12700" algn="r">
              <a:lnSpc>
                <a:spcPts val="1145"/>
              </a:lnSpc>
            </a:pPr>
            <a:r>
              <a:rPr spc="-25" dirty="0"/>
              <a:t>PAGE</a:t>
            </a:r>
            <a:r>
              <a:rPr spc="-95" dirty="0"/>
              <a:t> </a:t>
            </a:r>
            <a:fld id="{A91E3E1D-5750-4FAD-ACE7-4D69B80595F8}" type="slidenum">
              <a:rPr lang="en-GB" smtClean="0"/>
              <a:pPr marL="12700" algn="r">
                <a:lnSpc>
                  <a:spcPts val="1145"/>
                </a:lnSpc>
              </a:pPr>
              <a:t>23</a:t>
            </a:fld>
            <a:endParaRPr dirty="0"/>
          </a:p>
        </p:txBody>
      </p:sp>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681" y="6426678"/>
            <a:ext cx="1053787" cy="323020"/>
          </a:xfrm>
          <a:prstGeom prst="rect">
            <a:avLst/>
          </a:prstGeom>
        </p:spPr>
      </p:pic>
      <p:grpSp>
        <p:nvGrpSpPr>
          <p:cNvPr id="5" name="Group 4">
            <a:extLst>
              <a:ext uri="{FF2B5EF4-FFF2-40B4-BE49-F238E27FC236}">
                <a16:creationId xmlns:a16="http://schemas.microsoft.com/office/drawing/2014/main" id="{C9A02488-A6CF-4938-99CA-F6E5BB09FCB1}"/>
              </a:ext>
            </a:extLst>
          </p:cNvPr>
          <p:cNvGrpSpPr/>
          <p:nvPr/>
        </p:nvGrpSpPr>
        <p:grpSpPr>
          <a:xfrm>
            <a:off x="288669" y="1447800"/>
            <a:ext cx="8566662" cy="4023360"/>
            <a:chOff x="288669" y="1295400"/>
            <a:chExt cx="8566662" cy="4023360"/>
          </a:xfrm>
        </p:grpSpPr>
        <p:pic>
          <p:nvPicPr>
            <p:cNvPr id="3" name="Picture 2"/>
            <p:cNvPicPr>
              <a:picLocks noChangeAspect="1"/>
            </p:cNvPicPr>
            <p:nvPr/>
          </p:nvPicPr>
          <p:blipFill>
            <a:blip r:embed="rId4"/>
            <a:stretch>
              <a:fillRect/>
            </a:stretch>
          </p:blipFill>
          <p:spPr>
            <a:xfrm>
              <a:off x="288669" y="1295400"/>
              <a:ext cx="8566662" cy="4023360"/>
            </a:xfrm>
            <a:prstGeom prst="rect">
              <a:avLst/>
            </a:prstGeom>
          </p:spPr>
        </p:pic>
        <p:sp>
          <p:nvSpPr>
            <p:cNvPr id="4" name="Oval 3">
              <a:extLst>
                <a:ext uri="{FF2B5EF4-FFF2-40B4-BE49-F238E27FC236}">
                  <a16:creationId xmlns:a16="http://schemas.microsoft.com/office/drawing/2014/main" id="{D6E07BAA-AEC5-478D-B98F-2A2509358D3F}"/>
                </a:ext>
              </a:extLst>
            </p:cNvPr>
            <p:cNvSpPr/>
            <p:nvPr/>
          </p:nvSpPr>
          <p:spPr>
            <a:xfrm>
              <a:off x="4953000" y="3627120"/>
              <a:ext cx="457200" cy="182880"/>
            </a:xfrm>
            <a:prstGeom prst="ellipse">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C9138F-F15E-4590-BB5B-F95747430EAF}"/>
                </a:ext>
              </a:extLst>
            </p:cNvPr>
            <p:cNvSpPr/>
            <p:nvPr/>
          </p:nvSpPr>
          <p:spPr>
            <a:xfrm>
              <a:off x="8229601" y="4380423"/>
              <a:ext cx="457200" cy="228600"/>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F02CA5D4-03FE-4009-9B6D-08234A45B7C7}"/>
              </a:ext>
            </a:extLst>
          </p:cNvPr>
          <p:cNvSpPr txBox="1"/>
          <p:nvPr/>
        </p:nvSpPr>
        <p:spPr>
          <a:xfrm>
            <a:off x="621213" y="5608259"/>
            <a:ext cx="8065588" cy="374412"/>
          </a:xfrm>
          <a:prstGeom prst="rect">
            <a:avLst/>
          </a:prstGeom>
          <a:noFill/>
        </p:spPr>
        <p:txBody>
          <a:bodyPr wrap="square" rtlCol="0">
            <a:noAutofit/>
          </a:bodyPr>
          <a:lstStyle/>
          <a:p>
            <a:r>
              <a:rPr lang="en-US" sz="2000" b="1" dirty="0">
                <a:solidFill>
                  <a:srgbClr val="95BF20"/>
                </a:solidFill>
                <a:latin typeface="American Typewriter" panose="02090604020004020304" pitchFamily="18" charset="77"/>
              </a:rPr>
              <a:t>In this real world example, the </a:t>
            </a:r>
            <a:r>
              <a:rPr lang="en-US" sz="2000" b="1" dirty="0">
                <a:solidFill>
                  <a:srgbClr val="C00000"/>
                </a:solidFill>
                <a:latin typeface="American Typewriter" panose="02090604020004020304" pitchFamily="18" charset="77"/>
              </a:rPr>
              <a:t>range is $35 to $5,333 per PO</a:t>
            </a:r>
          </a:p>
        </p:txBody>
      </p:sp>
      <p:sp>
        <p:nvSpPr>
          <p:cNvPr id="20" name="TextBox 19">
            <a:extLst>
              <a:ext uri="{FF2B5EF4-FFF2-40B4-BE49-F238E27FC236}">
                <a16:creationId xmlns:a16="http://schemas.microsoft.com/office/drawing/2014/main" id="{9EC09527-84A9-BC43-AB07-938FA9209998}"/>
              </a:ext>
            </a:extLst>
          </p:cNvPr>
          <p:cNvSpPr txBox="1"/>
          <p:nvPr/>
        </p:nvSpPr>
        <p:spPr>
          <a:xfrm>
            <a:off x="114940" y="46339"/>
            <a:ext cx="8741055" cy="1077218"/>
          </a:xfrm>
          <a:prstGeom prst="rect">
            <a:avLst/>
          </a:prstGeom>
          <a:noFill/>
        </p:spPr>
        <p:txBody>
          <a:bodyPr wrap="square" rtlCol="0">
            <a:spAutoFit/>
          </a:bodyPr>
          <a:lstStyle/>
          <a:p>
            <a:r>
              <a:rPr lang="en-US" sz="3200" dirty="0">
                <a:solidFill>
                  <a:srgbClr val="95BF20"/>
                </a:solidFill>
                <a:latin typeface="Phosphate Solid" panose="02000506050000020004" pitchFamily="2" charset="77"/>
                <a:cs typeface="Phosphate Solid" panose="02000506050000020004" pitchFamily="2" charset="77"/>
              </a:rPr>
              <a:t>$90 per PO ?</a:t>
            </a:r>
          </a:p>
          <a:p>
            <a:r>
              <a:rPr lang="en-US" sz="3200" dirty="0">
                <a:solidFill>
                  <a:srgbClr val="95BF20"/>
                </a:solidFill>
                <a:latin typeface="Phosphate Solid" panose="02000506050000020004" pitchFamily="2" charset="77"/>
                <a:cs typeface="Phosphate Solid" panose="02000506050000020004" pitchFamily="2" charset="77"/>
              </a:rPr>
              <a:t>Example of data for a client</a:t>
            </a:r>
            <a:endParaRPr lang="en-US" sz="3200" dirty="0">
              <a:solidFill>
                <a:srgbClr val="B6E863"/>
              </a:solidFill>
              <a:latin typeface="Phosphate Solid" panose="02000506050000020004" pitchFamily="2" charset="77"/>
              <a:cs typeface="Phosphate Solid" panose="02000506050000020004" pitchFamily="2" charset="77"/>
            </a:endParaRPr>
          </a:p>
        </p:txBody>
      </p:sp>
    </p:spTree>
    <p:extLst>
      <p:ext uri="{BB962C8B-B14F-4D97-AF65-F5344CB8AC3E}">
        <p14:creationId xmlns:p14="http://schemas.microsoft.com/office/powerpoint/2010/main" val="1571690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FEEDCE-C415-E04E-8659-567F29471B9D}"/>
              </a:ext>
            </a:extLst>
          </p:cNvPr>
          <p:cNvSpPr txBox="1"/>
          <p:nvPr/>
        </p:nvSpPr>
        <p:spPr>
          <a:xfrm>
            <a:off x="229423" y="2155693"/>
            <a:ext cx="1723036" cy="3693319"/>
          </a:xfrm>
          <a:prstGeom prst="rect">
            <a:avLst/>
          </a:prstGeom>
          <a:noFill/>
        </p:spPr>
        <p:txBody>
          <a:bodyPr wrap="square" rtlCol="0">
            <a:spAutoFit/>
          </a:bodyPr>
          <a:lstStyle/>
          <a:p>
            <a:r>
              <a:rPr lang="en-US" b="1" dirty="0">
                <a:solidFill>
                  <a:srgbClr val="95BF20"/>
                </a:solidFill>
                <a:latin typeface="American Typewriter" panose="02090604020004020304" pitchFamily="18" charset="77"/>
              </a:rPr>
              <a:t>What about the 2.5% Fee if you moved transactions for these suppliers and moved transactions to low cost channels e.g. </a:t>
            </a:r>
            <a:r>
              <a:rPr lang="en-US" b="1" u="sng" dirty="0">
                <a:solidFill>
                  <a:srgbClr val="95BF20"/>
                </a:solidFill>
                <a:latin typeface="American Typewriter" panose="02090604020004020304" pitchFamily="18" charset="77"/>
              </a:rPr>
              <a:t>Catalogues already in place</a:t>
            </a:r>
          </a:p>
        </p:txBody>
      </p:sp>
      <p:pic>
        <p:nvPicPr>
          <p:cNvPr id="8" name="Picture 5">
            <a:extLst>
              <a:ext uri="{FF2B5EF4-FFF2-40B4-BE49-F238E27FC236}">
                <a16:creationId xmlns:a16="http://schemas.microsoft.com/office/drawing/2014/main" id="{AD78954E-8623-BC45-B05F-841DFBE76FC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9422" y="725726"/>
            <a:ext cx="1723037" cy="140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16B828A6-37A8-AA4F-8927-0F5D86454F8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97312" y="754911"/>
            <a:ext cx="5868859" cy="527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3C5E4D1-1757-2C41-96D3-78EAC827AFB0}"/>
              </a:ext>
            </a:extLst>
          </p:cNvPr>
          <p:cNvSpPr txBox="1"/>
          <p:nvPr/>
        </p:nvSpPr>
        <p:spPr>
          <a:xfrm>
            <a:off x="114940" y="46339"/>
            <a:ext cx="8741055" cy="584775"/>
          </a:xfrm>
          <a:prstGeom prst="rect">
            <a:avLst/>
          </a:prstGeom>
          <a:noFill/>
        </p:spPr>
        <p:txBody>
          <a:bodyPr wrap="square" rtlCol="0">
            <a:spAutoFit/>
          </a:bodyPr>
          <a:lstStyle/>
          <a:p>
            <a:r>
              <a:rPr lang="en-US" sz="3200" dirty="0">
                <a:solidFill>
                  <a:srgbClr val="95BF20"/>
                </a:solidFill>
                <a:latin typeface="Phosphate Solid" panose="02000506050000020004" pitchFamily="2" charset="77"/>
                <a:cs typeface="Phosphate Solid" panose="02000506050000020004" pitchFamily="2" charset="77"/>
              </a:rPr>
              <a:t>2.5% Fee objection from supplier?</a:t>
            </a:r>
            <a:endParaRPr lang="en-US" sz="3200" dirty="0">
              <a:solidFill>
                <a:srgbClr val="B6E863"/>
              </a:solidFill>
              <a:latin typeface="Phosphate Solid" panose="02000506050000020004" pitchFamily="2" charset="77"/>
              <a:cs typeface="Phosphate Solid" panose="02000506050000020004" pitchFamily="2" charset="77"/>
            </a:endParaRPr>
          </a:p>
        </p:txBody>
      </p:sp>
      <p:sp>
        <p:nvSpPr>
          <p:cNvPr id="11" name="Oval 10">
            <a:extLst>
              <a:ext uri="{FF2B5EF4-FFF2-40B4-BE49-F238E27FC236}">
                <a16:creationId xmlns:a16="http://schemas.microsoft.com/office/drawing/2014/main" id="{BCA0E3DB-2146-3D4C-A639-5FE388C47C03}"/>
              </a:ext>
            </a:extLst>
          </p:cNvPr>
          <p:cNvSpPr/>
          <p:nvPr/>
        </p:nvSpPr>
        <p:spPr>
          <a:xfrm>
            <a:off x="6464595" y="4976037"/>
            <a:ext cx="691117" cy="3189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9A3447-FB3A-0744-BFB0-72860C3CE0F1}"/>
              </a:ext>
            </a:extLst>
          </p:cNvPr>
          <p:cNvSpPr/>
          <p:nvPr/>
        </p:nvSpPr>
        <p:spPr>
          <a:xfrm>
            <a:off x="6438013" y="4657060"/>
            <a:ext cx="691117" cy="3189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DD17ED-E4EA-744F-9BBD-89A6191BE6B0}"/>
              </a:ext>
            </a:extLst>
          </p:cNvPr>
          <p:cNvSpPr/>
          <p:nvPr/>
        </p:nvSpPr>
        <p:spPr>
          <a:xfrm>
            <a:off x="6411433" y="2874334"/>
            <a:ext cx="691117" cy="3189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47A621B-8DE2-AB4D-9DA3-A9B69434B9E3}"/>
              </a:ext>
            </a:extLst>
          </p:cNvPr>
          <p:cNvSpPr/>
          <p:nvPr/>
        </p:nvSpPr>
        <p:spPr>
          <a:xfrm>
            <a:off x="6411432" y="2493458"/>
            <a:ext cx="691117" cy="3189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01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0" y="6317996"/>
            <a:ext cx="9144000" cy="540385"/>
          </a:xfrm>
          <a:custGeom>
            <a:avLst/>
            <a:gdLst/>
            <a:ahLst/>
            <a:cxnLst/>
            <a:rect l="l" t="t" r="r" b="b"/>
            <a:pathLst>
              <a:path w="9144000" h="540384">
                <a:moveTo>
                  <a:pt x="0" y="540003"/>
                </a:moveTo>
                <a:lnTo>
                  <a:pt x="9144000" y="540003"/>
                </a:lnTo>
                <a:lnTo>
                  <a:pt x="9144000" y="0"/>
                </a:lnTo>
                <a:lnTo>
                  <a:pt x="0" y="0"/>
                </a:lnTo>
                <a:lnTo>
                  <a:pt x="0" y="540003"/>
                </a:lnTo>
                <a:close/>
              </a:path>
            </a:pathLst>
          </a:custGeom>
          <a:solidFill>
            <a:srgbClr val="000000"/>
          </a:solidFill>
        </p:spPr>
        <p:txBody>
          <a:bodyPr wrap="square" lIns="0" tIns="0" rIns="0" bIns="0" rtlCol="0"/>
          <a:lstStyle/>
          <a:p>
            <a:endParaRPr/>
          </a:p>
        </p:txBody>
      </p:sp>
      <p:sp>
        <p:nvSpPr>
          <p:cNvPr id="18" name="object 18"/>
          <p:cNvSpPr/>
          <p:nvPr/>
        </p:nvSpPr>
        <p:spPr>
          <a:xfrm>
            <a:off x="7052729" y="6638432"/>
            <a:ext cx="2091689" cy="0"/>
          </a:xfrm>
          <a:custGeom>
            <a:avLst/>
            <a:gdLst/>
            <a:ahLst/>
            <a:cxnLst/>
            <a:rect l="l" t="t" r="r" b="b"/>
            <a:pathLst>
              <a:path w="2091690">
                <a:moveTo>
                  <a:pt x="2091270" y="0"/>
                </a:moveTo>
                <a:lnTo>
                  <a:pt x="0" y="0"/>
                </a:lnTo>
              </a:path>
            </a:pathLst>
          </a:custGeom>
          <a:ln w="9004">
            <a:solidFill>
              <a:srgbClr val="B7C506"/>
            </a:solidFill>
          </a:ln>
        </p:spPr>
        <p:txBody>
          <a:bodyPr wrap="square" lIns="0" tIns="0" rIns="0" bIns="0" rtlCol="0"/>
          <a:lstStyle/>
          <a:p>
            <a:endParaRPr/>
          </a:p>
        </p:txBody>
      </p:sp>
      <p:sp>
        <p:nvSpPr>
          <p:cNvPr id="15" name="object 19"/>
          <p:cNvSpPr txBox="1">
            <a:spLocks noGrp="1"/>
          </p:cNvSpPr>
          <p:nvPr>
            <p:ph type="sldNum" sz="quarter" idx="7"/>
          </p:nvPr>
        </p:nvSpPr>
        <p:spPr>
          <a:xfrm>
            <a:off x="7978881" y="6467138"/>
            <a:ext cx="670320" cy="143052"/>
          </a:xfrm>
          <a:prstGeom prst="rect">
            <a:avLst/>
          </a:prstGeom>
        </p:spPr>
        <p:txBody>
          <a:bodyPr vert="horz" wrap="square" lIns="0" tIns="0" rIns="0" bIns="0" rtlCol="0">
            <a:spAutoFit/>
          </a:bodyPr>
          <a:lstStyle/>
          <a:p>
            <a:pPr marL="12700" algn="r">
              <a:lnSpc>
                <a:spcPts val="1145"/>
              </a:lnSpc>
            </a:pPr>
            <a:r>
              <a:rPr spc="-25" dirty="0"/>
              <a:t>PAGE</a:t>
            </a:r>
            <a:r>
              <a:rPr spc="-95" dirty="0"/>
              <a:t> </a:t>
            </a:r>
            <a:fld id="{A91E3E1D-5750-4FAD-ACE7-4D69B80595F8}" type="slidenum">
              <a:rPr lang="en-GB" smtClean="0"/>
              <a:pPr marL="12700" algn="r">
                <a:lnSpc>
                  <a:spcPts val="1145"/>
                </a:lnSpc>
              </a:pPr>
              <a:t>25</a:t>
            </a:fld>
            <a:endParaRPr dirty="0"/>
          </a:p>
        </p:txBody>
      </p:sp>
      <p:pic>
        <p:nvPicPr>
          <p:cNvPr id="26" name="Picture 2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1681" y="6426678"/>
            <a:ext cx="1053787" cy="323020"/>
          </a:xfrm>
          <a:prstGeom prst="rect">
            <a:avLst/>
          </a:prstGeom>
        </p:spPr>
      </p:pic>
      <p:pic>
        <p:nvPicPr>
          <p:cNvPr id="17" name="Picture 3" descr="Y:\CURRENT\PAYTECH\PAY9504 - PAYTECH POWERPOINT TEMPLATE\CREATIVE\STAGE 1\PAY9504 - PAYTECH POWERPOINT TEMPLATE DESIGNS 01\PAY9504 - PAYTECH POWERPOINT TEMPLATE DESIGNS 01\logo.png">
            <a:extLst>
              <a:ext uri="{FF2B5EF4-FFF2-40B4-BE49-F238E27FC236}">
                <a16:creationId xmlns:a16="http://schemas.microsoft.com/office/drawing/2014/main" id="{BA4C57BC-96DB-4CF4-B273-FD5EB58CEF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782" y="6477000"/>
            <a:ext cx="736618" cy="145022"/>
          </a:xfrm>
          <a:prstGeom prst="rect">
            <a:avLst/>
          </a:prstGeom>
          <a:noFill/>
          <a:extLst>
            <a:ext uri="{909E8E84-426E-40DD-AFC4-6F175D3DCCD1}">
              <a14:hiddenFill xmlns:a14="http://schemas.microsoft.com/office/drawing/2010/main">
                <a:solidFill>
                  <a:srgbClr val="FFFFFF"/>
                </a:solidFill>
              </a14:hiddenFill>
            </a:ext>
          </a:extLst>
        </p:spPr>
      </p:pic>
      <p:sp>
        <p:nvSpPr>
          <p:cNvPr id="19" name="object 22">
            <a:extLst>
              <a:ext uri="{FF2B5EF4-FFF2-40B4-BE49-F238E27FC236}">
                <a16:creationId xmlns:a16="http://schemas.microsoft.com/office/drawing/2014/main" id="{45D1E9E0-F974-464F-8EED-7DDFA790D52B}"/>
              </a:ext>
            </a:extLst>
          </p:cNvPr>
          <p:cNvSpPr txBox="1">
            <a:spLocks noGrp="1"/>
          </p:cNvSpPr>
          <p:nvPr>
            <p:ph type="ftr" sz="quarter" idx="5"/>
          </p:nvPr>
        </p:nvSpPr>
        <p:spPr>
          <a:xfrm>
            <a:off x="6781801" y="6467139"/>
            <a:ext cx="1316772" cy="143052"/>
          </a:xfrm>
          <a:prstGeom prst="rect">
            <a:avLst/>
          </a:prstGeom>
        </p:spPr>
        <p:txBody>
          <a:bodyPr vert="horz" wrap="square" lIns="0" tIns="0" rIns="0" bIns="0" rtlCol="0">
            <a:spAutoFit/>
          </a:bodyPr>
          <a:lstStyle/>
          <a:p>
            <a:pPr marL="12700" algn="r">
              <a:lnSpc>
                <a:spcPts val="1145"/>
              </a:lnSpc>
            </a:pPr>
            <a:fld id="{469060CD-DD0B-4DEA-9EBD-3A2693A6BE82}" type="datetime3">
              <a:rPr lang="en-GB" smtClean="0"/>
              <a:pPr marL="12700" algn="r">
                <a:lnSpc>
                  <a:spcPts val="1145"/>
                </a:lnSpc>
              </a:pPr>
              <a:t>7 May, 2018</a:t>
            </a:fld>
            <a:endParaRPr dirty="0"/>
          </a:p>
        </p:txBody>
      </p:sp>
      <p:sp>
        <p:nvSpPr>
          <p:cNvPr id="20" name="TextBox 19">
            <a:extLst>
              <a:ext uri="{FF2B5EF4-FFF2-40B4-BE49-F238E27FC236}">
                <a16:creationId xmlns:a16="http://schemas.microsoft.com/office/drawing/2014/main" id="{9BC784D5-068D-6B4B-B5CC-B911C7B40743}"/>
              </a:ext>
            </a:extLst>
          </p:cNvPr>
          <p:cNvSpPr txBox="1"/>
          <p:nvPr/>
        </p:nvSpPr>
        <p:spPr>
          <a:xfrm>
            <a:off x="114940" y="46339"/>
            <a:ext cx="8741055" cy="584775"/>
          </a:xfrm>
          <a:prstGeom prst="rect">
            <a:avLst/>
          </a:prstGeom>
          <a:noFill/>
        </p:spPr>
        <p:txBody>
          <a:bodyPr wrap="square" rtlCol="0">
            <a:spAutoFit/>
          </a:bodyPr>
          <a:lstStyle/>
          <a:p>
            <a:r>
              <a:rPr lang="en-US" sz="3200" dirty="0">
                <a:solidFill>
                  <a:srgbClr val="95BF20"/>
                </a:solidFill>
                <a:latin typeface="Phosphate Solid" panose="02000506050000020004" pitchFamily="2" charset="77"/>
                <a:cs typeface="Phosphate Solid" panose="02000506050000020004" pitchFamily="2" charset="77"/>
              </a:rPr>
              <a:t>Rule out suppliers based upon </a:t>
            </a:r>
            <a:r>
              <a:rPr lang="en-US" sz="3200" dirty="0" err="1">
                <a:solidFill>
                  <a:srgbClr val="95BF20"/>
                </a:solidFill>
                <a:latin typeface="Phosphate Solid" panose="02000506050000020004" pitchFamily="2" charset="77"/>
                <a:cs typeface="Phosphate Solid" panose="02000506050000020004" pitchFamily="2" charset="77"/>
              </a:rPr>
              <a:t>ave</a:t>
            </a:r>
            <a:r>
              <a:rPr lang="en-US" sz="3200" dirty="0">
                <a:solidFill>
                  <a:srgbClr val="95BF20"/>
                </a:solidFill>
                <a:latin typeface="Phosphate Solid" panose="02000506050000020004" pitchFamily="2" charset="77"/>
                <a:cs typeface="Phosphate Solid" panose="02000506050000020004" pitchFamily="2" charset="77"/>
              </a:rPr>
              <a:t> </a:t>
            </a:r>
            <a:r>
              <a:rPr lang="en-US" sz="3200" dirty="0" err="1">
                <a:solidFill>
                  <a:srgbClr val="95BF20"/>
                </a:solidFill>
                <a:latin typeface="Phosphate Solid" panose="02000506050000020004" pitchFamily="2" charset="77"/>
                <a:cs typeface="Phosphate Solid" panose="02000506050000020004" pitchFamily="2" charset="77"/>
              </a:rPr>
              <a:t>po</a:t>
            </a:r>
            <a:r>
              <a:rPr lang="en-US" sz="3200" dirty="0">
                <a:solidFill>
                  <a:srgbClr val="95BF20"/>
                </a:solidFill>
                <a:latin typeface="Phosphate Solid" panose="02000506050000020004" pitchFamily="2" charset="77"/>
                <a:cs typeface="Phosphate Solid" panose="02000506050000020004" pitchFamily="2" charset="77"/>
              </a:rPr>
              <a:t>?</a:t>
            </a:r>
            <a:endParaRPr lang="en-US" sz="3200" dirty="0">
              <a:solidFill>
                <a:srgbClr val="B6E863"/>
              </a:solidFill>
              <a:latin typeface="Phosphate Solid" panose="02000506050000020004" pitchFamily="2" charset="77"/>
              <a:cs typeface="Phosphate Solid" panose="02000506050000020004" pitchFamily="2" charset="77"/>
            </a:endParaRPr>
          </a:p>
        </p:txBody>
      </p:sp>
      <p:pic>
        <p:nvPicPr>
          <p:cNvPr id="21" name="Picture 20">
            <a:extLst>
              <a:ext uri="{FF2B5EF4-FFF2-40B4-BE49-F238E27FC236}">
                <a16:creationId xmlns:a16="http://schemas.microsoft.com/office/drawing/2014/main" id="{0CCF43FE-194B-894F-BB08-4C502FE0932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3812" b="68235"/>
          <a:stretch/>
        </p:blipFill>
        <p:spPr>
          <a:xfrm>
            <a:off x="118904" y="1000200"/>
            <a:ext cx="4904805" cy="2824173"/>
          </a:xfrm>
          <a:prstGeom prst="rect">
            <a:avLst/>
          </a:prstGeom>
        </p:spPr>
      </p:pic>
      <p:sp>
        <p:nvSpPr>
          <p:cNvPr id="9" name="Right Arrow 8">
            <a:extLst>
              <a:ext uri="{FF2B5EF4-FFF2-40B4-BE49-F238E27FC236}">
                <a16:creationId xmlns:a16="http://schemas.microsoft.com/office/drawing/2014/main" id="{20042900-53D7-2A43-9BD3-C4CCF661C5DE}"/>
              </a:ext>
            </a:extLst>
          </p:cNvPr>
          <p:cNvSpPr/>
          <p:nvPr/>
        </p:nvSpPr>
        <p:spPr>
          <a:xfrm>
            <a:off x="5112835" y="2490546"/>
            <a:ext cx="404037" cy="315687"/>
          </a:xfrm>
          <a:prstGeom prst="rightArrow">
            <a:avLst/>
          </a:prstGeom>
          <a:noFill/>
          <a:ln>
            <a:solidFill>
              <a:srgbClr val="95B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C275914-9573-D24E-9C1A-EC1FAB5E897E}"/>
              </a:ext>
            </a:extLst>
          </p:cNvPr>
          <p:cNvSpPr/>
          <p:nvPr/>
        </p:nvSpPr>
        <p:spPr>
          <a:xfrm>
            <a:off x="19493" y="2386614"/>
            <a:ext cx="5103628" cy="489098"/>
          </a:xfrm>
          <a:prstGeom prst="ellipse">
            <a:avLst/>
          </a:prstGeom>
          <a:noFill/>
          <a:ln>
            <a:solidFill>
              <a:srgbClr val="95B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42D0439-9D31-2748-971E-B205AA48D80E}"/>
              </a:ext>
            </a:extLst>
          </p:cNvPr>
          <p:cNvSpPr txBox="1"/>
          <p:nvPr/>
        </p:nvSpPr>
        <p:spPr>
          <a:xfrm>
            <a:off x="5635256" y="1753634"/>
            <a:ext cx="729687" cy="369332"/>
          </a:xfrm>
          <a:prstGeom prst="rect">
            <a:avLst/>
          </a:prstGeom>
          <a:noFill/>
        </p:spPr>
        <p:txBody>
          <a:bodyPr wrap="none" rtlCol="0">
            <a:spAutoFit/>
          </a:bodyPr>
          <a:lstStyle/>
          <a:p>
            <a:r>
              <a:rPr lang="en-US" dirty="0"/>
              <a:t>Mean</a:t>
            </a:r>
          </a:p>
        </p:txBody>
      </p:sp>
      <p:sp>
        <p:nvSpPr>
          <p:cNvPr id="30" name="TextBox 29">
            <a:extLst>
              <a:ext uri="{FF2B5EF4-FFF2-40B4-BE49-F238E27FC236}">
                <a16:creationId xmlns:a16="http://schemas.microsoft.com/office/drawing/2014/main" id="{16619A3E-B7DB-2F43-9379-96428686C405}"/>
              </a:ext>
            </a:extLst>
          </p:cNvPr>
          <p:cNvSpPr txBox="1"/>
          <p:nvPr/>
        </p:nvSpPr>
        <p:spPr>
          <a:xfrm>
            <a:off x="5635256" y="2459895"/>
            <a:ext cx="904415" cy="369332"/>
          </a:xfrm>
          <a:prstGeom prst="rect">
            <a:avLst/>
          </a:prstGeom>
          <a:noFill/>
        </p:spPr>
        <p:txBody>
          <a:bodyPr wrap="none" rtlCol="0">
            <a:spAutoFit/>
          </a:bodyPr>
          <a:lstStyle/>
          <a:p>
            <a:r>
              <a:rPr lang="en-US" dirty="0"/>
              <a:t>Median</a:t>
            </a:r>
          </a:p>
        </p:txBody>
      </p:sp>
      <p:sp>
        <p:nvSpPr>
          <p:cNvPr id="31" name="TextBox 30">
            <a:extLst>
              <a:ext uri="{FF2B5EF4-FFF2-40B4-BE49-F238E27FC236}">
                <a16:creationId xmlns:a16="http://schemas.microsoft.com/office/drawing/2014/main" id="{B407099D-9038-6847-BE1B-1CE7283F12F2}"/>
              </a:ext>
            </a:extLst>
          </p:cNvPr>
          <p:cNvSpPr txBox="1"/>
          <p:nvPr/>
        </p:nvSpPr>
        <p:spPr>
          <a:xfrm>
            <a:off x="5635256" y="3178445"/>
            <a:ext cx="740908" cy="369332"/>
          </a:xfrm>
          <a:prstGeom prst="rect">
            <a:avLst/>
          </a:prstGeom>
          <a:noFill/>
        </p:spPr>
        <p:txBody>
          <a:bodyPr wrap="none" rtlCol="0">
            <a:spAutoFit/>
          </a:bodyPr>
          <a:lstStyle/>
          <a:p>
            <a:r>
              <a:rPr lang="en-US" dirty="0"/>
              <a:t>Mode</a:t>
            </a:r>
          </a:p>
        </p:txBody>
      </p:sp>
      <p:sp>
        <p:nvSpPr>
          <p:cNvPr id="14" name="TextBox 13">
            <a:extLst>
              <a:ext uri="{FF2B5EF4-FFF2-40B4-BE49-F238E27FC236}">
                <a16:creationId xmlns:a16="http://schemas.microsoft.com/office/drawing/2014/main" id="{8BCDF6D9-729D-444E-AEF4-49B7B6663FBF}"/>
              </a:ext>
            </a:extLst>
          </p:cNvPr>
          <p:cNvSpPr txBox="1"/>
          <p:nvPr/>
        </p:nvSpPr>
        <p:spPr>
          <a:xfrm>
            <a:off x="7034392" y="1753634"/>
            <a:ext cx="944489" cy="369332"/>
          </a:xfrm>
          <a:prstGeom prst="rect">
            <a:avLst/>
          </a:prstGeom>
          <a:noFill/>
        </p:spPr>
        <p:txBody>
          <a:bodyPr wrap="none" rtlCol="0">
            <a:spAutoFit/>
          </a:bodyPr>
          <a:lstStyle/>
          <a:p>
            <a:r>
              <a:rPr lang="en-US" dirty="0"/>
              <a:t>$97,758</a:t>
            </a:r>
          </a:p>
        </p:txBody>
      </p:sp>
      <p:sp>
        <p:nvSpPr>
          <p:cNvPr id="32" name="TextBox 31">
            <a:extLst>
              <a:ext uri="{FF2B5EF4-FFF2-40B4-BE49-F238E27FC236}">
                <a16:creationId xmlns:a16="http://schemas.microsoft.com/office/drawing/2014/main" id="{50820D2A-441C-B24E-8B37-631D9BF5EC00}"/>
              </a:ext>
            </a:extLst>
          </p:cNvPr>
          <p:cNvSpPr txBox="1"/>
          <p:nvPr/>
        </p:nvSpPr>
        <p:spPr>
          <a:xfrm>
            <a:off x="7135095" y="2459895"/>
            <a:ext cx="827471" cy="369332"/>
          </a:xfrm>
          <a:prstGeom prst="rect">
            <a:avLst/>
          </a:prstGeom>
          <a:noFill/>
        </p:spPr>
        <p:txBody>
          <a:bodyPr wrap="none" rtlCol="0">
            <a:spAutoFit/>
          </a:bodyPr>
          <a:lstStyle/>
          <a:p>
            <a:r>
              <a:rPr lang="en-US" dirty="0"/>
              <a:t>$4,980</a:t>
            </a:r>
          </a:p>
        </p:txBody>
      </p:sp>
      <p:sp>
        <p:nvSpPr>
          <p:cNvPr id="33" name="TextBox 32">
            <a:extLst>
              <a:ext uri="{FF2B5EF4-FFF2-40B4-BE49-F238E27FC236}">
                <a16:creationId xmlns:a16="http://schemas.microsoft.com/office/drawing/2014/main" id="{54E69741-08CD-C247-8920-B598088327AC}"/>
              </a:ext>
            </a:extLst>
          </p:cNvPr>
          <p:cNvSpPr txBox="1"/>
          <p:nvPr/>
        </p:nvSpPr>
        <p:spPr>
          <a:xfrm>
            <a:off x="7135094" y="3177075"/>
            <a:ext cx="2115232" cy="646331"/>
          </a:xfrm>
          <a:prstGeom prst="rect">
            <a:avLst/>
          </a:prstGeom>
          <a:noFill/>
        </p:spPr>
        <p:txBody>
          <a:bodyPr wrap="square" rtlCol="0">
            <a:spAutoFit/>
          </a:bodyPr>
          <a:lstStyle/>
          <a:p>
            <a:r>
              <a:rPr lang="en-US" dirty="0"/>
              <a:t>$5,800   &amp;   $3,200</a:t>
            </a:r>
          </a:p>
          <a:p>
            <a:endParaRPr lang="en-US" dirty="0"/>
          </a:p>
        </p:txBody>
      </p:sp>
      <p:pic>
        <p:nvPicPr>
          <p:cNvPr id="34" name="Picture 33">
            <a:extLst>
              <a:ext uri="{FF2B5EF4-FFF2-40B4-BE49-F238E27FC236}">
                <a16:creationId xmlns:a16="http://schemas.microsoft.com/office/drawing/2014/main" id="{FC1F6E2F-239D-8B4B-9FA9-ED707CC0409E}"/>
              </a:ext>
            </a:extLst>
          </p:cNvPr>
          <p:cNvPicPr>
            <a:picLocks noChangeAspect="1"/>
          </p:cNvPicPr>
          <p:nvPr/>
        </p:nvPicPr>
        <p:blipFill>
          <a:blip r:embed="rId5"/>
          <a:stretch>
            <a:fillRect/>
          </a:stretch>
        </p:blipFill>
        <p:spPr>
          <a:xfrm>
            <a:off x="238937" y="4539101"/>
            <a:ext cx="3073400" cy="1638300"/>
          </a:xfrm>
          <a:prstGeom prst="rect">
            <a:avLst/>
          </a:prstGeom>
        </p:spPr>
      </p:pic>
      <p:sp>
        <p:nvSpPr>
          <p:cNvPr id="36" name="TextBox 35">
            <a:extLst>
              <a:ext uri="{FF2B5EF4-FFF2-40B4-BE49-F238E27FC236}">
                <a16:creationId xmlns:a16="http://schemas.microsoft.com/office/drawing/2014/main" id="{A4A16416-B487-994E-AA16-FE5BFCEECA2B}"/>
              </a:ext>
            </a:extLst>
          </p:cNvPr>
          <p:cNvSpPr txBox="1"/>
          <p:nvPr/>
        </p:nvSpPr>
        <p:spPr>
          <a:xfrm>
            <a:off x="3785192" y="4302742"/>
            <a:ext cx="5070803" cy="2246769"/>
          </a:xfrm>
          <a:prstGeom prst="rect">
            <a:avLst/>
          </a:prstGeom>
          <a:noFill/>
        </p:spPr>
        <p:txBody>
          <a:bodyPr wrap="square" rtlCol="0">
            <a:spAutoFit/>
          </a:bodyPr>
          <a:lstStyle/>
          <a:p>
            <a:r>
              <a:rPr lang="en-US" sz="2000" b="1" dirty="0">
                <a:solidFill>
                  <a:srgbClr val="C00000"/>
                </a:solidFill>
                <a:latin typeface="American Typewriter" panose="02090604020004020304" pitchFamily="18" charset="77"/>
                <a:cs typeface="Phosphate Solid" panose="02000506050000020004" pitchFamily="2" charset="77"/>
              </a:rPr>
              <a:t>The supplier was skewed by a low number of high value blanket PO orders</a:t>
            </a:r>
          </a:p>
          <a:p>
            <a:endParaRPr lang="en-US" sz="2000" b="1" dirty="0">
              <a:solidFill>
                <a:srgbClr val="95BF20"/>
              </a:solidFill>
              <a:latin typeface="American Typewriter" panose="02090604020004020304" pitchFamily="18" charset="77"/>
              <a:cs typeface="Phosphate Solid" panose="02000506050000020004" pitchFamily="2" charset="77"/>
              <a:sym typeface="Wingdings" pitchFamily="2" charset="2"/>
            </a:endParaRPr>
          </a:p>
          <a:p>
            <a:r>
              <a:rPr lang="en-US" sz="2000" b="1" dirty="0">
                <a:solidFill>
                  <a:srgbClr val="95BF20"/>
                </a:solidFill>
                <a:latin typeface="American Typewriter" panose="02090604020004020304" pitchFamily="18" charset="77"/>
                <a:cs typeface="Phosphate Solid" panose="02000506050000020004" pitchFamily="2" charset="77"/>
                <a:sym typeface="Wingdings" pitchFamily="2" charset="2"/>
              </a:rPr>
              <a:t>&gt; 1,200 x p.a. transactions were around $3,000 - $5,000</a:t>
            </a:r>
          </a:p>
          <a:p>
            <a:endParaRPr lang="en-US" sz="2000" b="1" dirty="0">
              <a:solidFill>
                <a:srgbClr val="95BF20"/>
              </a:solidFill>
              <a:latin typeface="American Typewriter" panose="02090604020004020304" pitchFamily="18" charset="77"/>
              <a:cs typeface="Phosphate Solid" panose="02000506050000020004" pitchFamily="2" charset="77"/>
            </a:endParaRPr>
          </a:p>
        </p:txBody>
      </p:sp>
    </p:spTree>
    <p:extLst>
      <p:ext uri="{BB962C8B-B14F-4D97-AF65-F5344CB8AC3E}">
        <p14:creationId xmlns:p14="http://schemas.microsoft.com/office/powerpoint/2010/main" val="279296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30" grpId="0"/>
      <p:bldP spid="31" grpId="0"/>
      <p:bldP spid="14" grpId="0"/>
      <p:bldP spid="32" grpId="0"/>
      <p:bldP spid="33"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97AEC0B-1298-2541-AFCA-ED5C85DB892A}"/>
              </a:ext>
            </a:extLst>
          </p:cNvPr>
          <p:cNvGraphicFramePr>
            <a:graphicFrameLocks noGrp="1"/>
          </p:cNvGraphicFramePr>
          <p:nvPr>
            <p:extLst>
              <p:ext uri="{D42A27DB-BD31-4B8C-83A1-F6EECF244321}">
                <p14:modId xmlns:p14="http://schemas.microsoft.com/office/powerpoint/2010/main" val="1428877854"/>
              </p:ext>
            </p:extLst>
          </p:nvPr>
        </p:nvGraphicFramePr>
        <p:xfrm>
          <a:off x="122269" y="1190721"/>
          <a:ext cx="4495042" cy="1998476"/>
        </p:xfrm>
        <a:graphic>
          <a:graphicData uri="http://schemas.openxmlformats.org/drawingml/2006/table">
            <a:tbl>
              <a:tblPr firstRow="1" bandRow="1">
                <a:tableStyleId>{5C22544A-7EE6-4342-B048-85BDC9FD1C3A}</a:tableStyleId>
              </a:tblPr>
              <a:tblGrid>
                <a:gridCol w="2247521">
                  <a:extLst>
                    <a:ext uri="{9D8B030D-6E8A-4147-A177-3AD203B41FA5}">
                      <a16:colId xmlns:a16="http://schemas.microsoft.com/office/drawing/2014/main" val="3725455605"/>
                    </a:ext>
                  </a:extLst>
                </a:gridCol>
                <a:gridCol w="2247521">
                  <a:extLst>
                    <a:ext uri="{9D8B030D-6E8A-4147-A177-3AD203B41FA5}">
                      <a16:colId xmlns:a16="http://schemas.microsoft.com/office/drawing/2014/main" val="2216797922"/>
                    </a:ext>
                  </a:extLst>
                </a:gridCol>
              </a:tblGrid>
              <a:tr h="413516">
                <a:tc>
                  <a:txBody>
                    <a:bodyPr/>
                    <a:lstStyle/>
                    <a:p>
                      <a:pPr algn="ctr"/>
                      <a:r>
                        <a:rPr lang="en-GB" sz="1600" dirty="0"/>
                        <a:t>% T&amp;E Spend</a:t>
                      </a:r>
                      <a:endParaRPr lang="en-US" sz="1600" dirty="0"/>
                    </a:p>
                  </a:txBody>
                  <a:tcPr/>
                </a:tc>
                <a:tc>
                  <a:txBody>
                    <a:bodyPr/>
                    <a:lstStyle/>
                    <a:p>
                      <a:pPr algn="ctr"/>
                      <a:r>
                        <a:rPr lang="en-GB" sz="1600" dirty="0"/>
                        <a:t>% T&amp;E Transactions</a:t>
                      </a:r>
                      <a:endParaRPr lang="en-US" sz="1600" dirty="0"/>
                    </a:p>
                  </a:txBody>
                  <a:tcPr/>
                </a:tc>
                <a:extLst>
                  <a:ext uri="{0D108BD9-81ED-4DB2-BD59-A6C34878D82A}">
                    <a16:rowId xmlns:a16="http://schemas.microsoft.com/office/drawing/2014/main" val="2438496071"/>
                  </a:ext>
                </a:extLst>
              </a:tr>
              <a:tr h="320040">
                <a:tc>
                  <a:txBody>
                    <a:bodyPr/>
                    <a:lstStyle/>
                    <a:p>
                      <a:pPr algn="ctr"/>
                      <a:r>
                        <a:rPr lang="en-GB" sz="2000" dirty="0"/>
                        <a:t>43%</a:t>
                      </a:r>
                      <a:endParaRPr lang="en-US" sz="2000" dirty="0"/>
                    </a:p>
                  </a:txBody>
                  <a:tcPr>
                    <a:noFill/>
                  </a:tcPr>
                </a:tc>
                <a:tc>
                  <a:txBody>
                    <a:bodyPr/>
                    <a:lstStyle/>
                    <a:p>
                      <a:pPr algn="ctr"/>
                      <a:r>
                        <a:rPr lang="en-GB" sz="2000" b="1" dirty="0">
                          <a:solidFill>
                            <a:schemeClr val="accent1"/>
                          </a:solidFill>
                        </a:rPr>
                        <a:t>7%</a:t>
                      </a:r>
                      <a:endParaRPr lang="en-US" sz="2000" b="1" dirty="0">
                        <a:solidFill>
                          <a:schemeClr val="accent1"/>
                        </a:solidFill>
                      </a:endParaRPr>
                    </a:p>
                  </a:txBody>
                  <a:tcPr>
                    <a:solidFill>
                      <a:schemeClr val="bg1"/>
                    </a:solidFill>
                  </a:tcPr>
                </a:tc>
                <a:extLst>
                  <a:ext uri="{0D108BD9-81ED-4DB2-BD59-A6C34878D82A}">
                    <a16:rowId xmlns:a16="http://schemas.microsoft.com/office/drawing/2014/main" val="1685748403"/>
                  </a:ext>
                </a:extLst>
              </a:tr>
              <a:tr h="304800">
                <a:tc>
                  <a:txBody>
                    <a:bodyPr/>
                    <a:lstStyle/>
                    <a:p>
                      <a:pPr algn="ctr"/>
                      <a:r>
                        <a:rPr lang="en-GB" sz="2000" dirty="0"/>
                        <a:t>22%</a:t>
                      </a:r>
                      <a:endParaRPr lang="en-US" sz="2000" dirty="0"/>
                    </a:p>
                  </a:txBody>
                  <a:tcPr>
                    <a:noFill/>
                  </a:tcPr>
                </a:tc>
                <a:tc>
                  <a:txBody>
                    <a:bodyPr/>
                    <a:lstStyle/>
                    <a:p>
                      <a:pPr algn="ctr"/>
                      <a:r>
                        <a:rPr lang="en-GB" sz="2000" b="1" dirty="0">
                          <a:solidFill>
                            <a:schemeClr val="accent1"/>
                          </a:solidFill>
                        </a:rPr>
                        <a:t>8%</a:t>
                      </a:r>
                      <a:endParaRPr lang="en-US" sz="2000" b="1" dirty="0">
                        <a:solidFill>
                          <a:schemeClr val="accent1"/>
                        </a:solidFill>
                      </a:endParaRPr>
                    </a:p>
                  </a:txBody>
                  <a:tcPr>
                    <a:solidFill>
                      <a:schemeClr val="bg1"/>
                    </a:solidFill>
                  </a:tcPr>
                </a:tc>
                <a:extLst>
                  <a:ext uri="{0D108BD9-81ED-4DB2-BD59-A6C34878D82A}">
                    <a16:rowId xmlns:a16="http://schemas.microsoft.com/office/drawing/2014/main" val="2670019623"/>
                  </a:ext>
                </a:extLst>
              </a:tr>
              <a:tr h="304800">
                <a:tc>
                  <a:txBody>
                    <a:bodyPr/>
                    <a:lstStyle/>
                    <a:p>
                      <a:pPr algn="ctr"/>
                      <a:r>
                        <a:rPr lang="en-GB" sz="2000" dirty="0"/>
                        <a:t>3%</a:t>
                      </a:r>
                      <a:endParaRPr lang="en-US" sz="2000" dirty="0"/>
                    </a:p>
                  </a:txBody>
                  <a:tcPr>
                    <a:noFill/>
                  </a:tcPr>
                </a:tc>
                <a:tc>
                  <a:txBody>
                    <a:bodyPr/>
                    <a:lstStyle/>
                    <a:p>
                      <a:pPr algn="ctr"/>
                      <a:r>
                        <a:rPr lang="en-GB" sz="2000" b="1" dirty="0">
                          <a:solidFill>
                            <a:schemeClr val="accent1"/>
                          </a:solidFill>
                        </a:rPr>
                        <a:t>3%</a:t>
                      </a:r>
                      <a:endParaRPr lang="en-US" sz="2000" b="1" dirty="0">
                        <a:solidFill>
                          <a:schemeClr val="accent1"/>
                        </a:solidFill>
                      </a:endParaRPr>
                    </a:p>
                  </a:txBody>
                  <a:tcPr>
                    <a:solidFill>
                      <a:schemeClr val="bg1"/>
                    </a:solidFill>
                  </a:tcPr>
                </a:tc>
                <a:extLst>
                  <a:ext uri="{0D108BD9-81ED-4DB2-BD59-A6C34878D82A}">
                    <a16:rowId xmlns:a16="http://schemas.microsoft.com/office/drawing/2014/main" val="668384273"/>
                  </a:ext>
                </a:extLst>
              </a:tr>
              <a:tr h="304800">
                <a:tc>
                  <a:txBody>
                    <a:bodyPr/>
                    <a:lstStyle/>
                    <a:p>
                      <a:pPr algn="ctr"/>
                      <a:r>
                        <a:rPr lang="en-GB" sz="2000" dirty="0"/>
                        <a:t>32%</a:t>
                      </a:r>
                      <a:endParaRPr lang="en-US" sz="2000" dirty="0"/>
                    </a:p>
                  </a:txBody>
                  <a:tcPr>
                    <a:noFill/>
                  </a:tcPr>
                </a:tc>
                <a:tc>
                  <a:txBody>
                    <a:bodyPr/>
                    <a:lstStyle/>
                    <a:p>
                      <a:pPr algn="ctr"/>
                      <a:r>
                        <a:rPr lang="en-GB" sz="2000" b="1" dirty="0">
                          <a:solidFill>
                            <a:schemeClr val="accent1"/>
                          </a:solidFill>
                        </a:rPr>
                        <a:t>82%</a:t>
                      </a:r>
                      <a:endParaRPr lang="en-US" sz="2000" b="1" dirty="0">
                        <a:solidFill>
                          <a:schemeClr val="accent1"/>
                        </a:solidFill>
                      </a:endParaRPr>
                    </a:p>
                  </a:txBody>
                  <a:tcPr>
                    <a:solidFill>
                      <a:schemeClr val="bg1"/>
                    </a:solidFill>
                  </a:tcPr>
                </a:tc>
                <a:extLst>
                  <a:ext uri="{0D108BD9-81ED-4DB2-BD59-A6C34878D82A}">
                    <a16:rowId xmlns:a16="http://schemas.microsoft.com/office/drawing/2014/main" val="3943102850"/>
                  </a:ext>
                </a:extLst>
              </a:tr>
            </a:tbl>
          </a:graphicData>
        </a:graphic>
      </p:graphicFrame>
      <p:pic>
        <p:nvPicPr>
          <p:cNvPr id="8" name="Picture 7" descr="M8_S18.png">
            <a:extLst>
              <a:ext uri="{FF2B5EF4-FFF2-40B4-BE49-F238E27FC236}">
                <a16:creationId xmlns:a16="http://schemas.microsoft.com/office/drawing/2014/main" id="{D7DD7D4F-0F6F-F043-9813-4883918D3E67}"/>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a:off x="2179290" y="1619215"/>
            <a:ext cx="381000" cy="1569982"/>
          </a:xfrm>
          <a:prstGeom prst="rect">
            <a:avLst/>
          </a:prstGeom>
        </p:spPr>
      </p:pic>
      <p:pic>
        <p:nvPicPr>
          <p:cNvPr id="9" name="Picture 8">
            <a:extLst>
              <a:ext uri="{FF2B5EF4-FFF2-40B4-BE49-F238E27FC236}">
                <a16:creationId xmlns:a16="http://schemas.microsoft.com/office/drawing/2014/main" id="{F0DFEF57-30B4-154E-A8DB-04C251DEE2D7}"/>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889904" y="4413860"/>
            <a:ext cx="6085152" cy="1656730"/>
          </a:xfrm>
          <a:prstGeom prst="rect">
            <a:avLst/>
          </a:prstGeom>
          <a:ln>
            <a:noFill/>
          </a:ln>
          <a:effectLst>
            <a:outerShdw blurRad="292100" dist="139700" dir="2700000" algn="tl" rotWithShape="0">
              <a:srgbClr val="333333">
                <a:alpha val="65000"/>
              </a:srgbClr>
            </a:outerShdw>
          </a:effectLst>
        </p:spPr>
      </p:pic>
      <p:graphicFrame>
        <p:nvGraphicFramePr>
          <p:cNvPr id="10" name="Table 9">
            <a:extLst>
              <a:ext uri="{FF2B5EF4-FFF2-40B4-BE49-F238E27FC236}">
                <a16:creationId xmlns:a16="http://schemas.microsoft.com/office/drawing/2014/main" id="{BA8A9F48-6CD9-2A47-9240-32BC03D7D948}"/>
              </a:ext>
            </a:extLst>
          </p:cNvPr>
          <p:cNvGraphicFramePr>
            <a:graphicFrameLocks noGrp="1"/>
          </p:cNvGraphicFramePr>
          <p:nvPr>
            <p:extLst>
              <p:ext uri="{D42A27DB-BD31-4B8C-83A1-F6EECF244321}">
                <p14:modId xmlns:p14="http://schemas.microsoft.com/office/powerpoint/2010/main" val="3535477565"/>
              </p:ext>
            </p:extLst>
          </p:nvPr>
        </p:nvGraphicFramePr>
        <p:xfrm>
          <a:off x="6235857" y="1915110"/>
          <a:ext cx="2740820" cy="2297467"/>
        </p:xfrm>
        <a:graphic>
          <a:graphicData uri="http://schemas.openxmlformats.org/drawingml/2006/table">
            <a:tbl>
              <a:tblPr firstRow="1" bandRow="1">
                <a:tableStyleId>{5C22544A-7EE6-4342-B048-85BDC9FD1C3A}</a:tableStyleId>
              </a:tblPr>
              <a:tblGrid>
                <a:gridCol w="1370410">
                  <a:extLst>
                    <a:ext uri="{9D8B030D-6E8A-4147-A177-3AD203B41FA5}">
                      <a16:colId xmlns:a16="http://schemas.microsoft.com/office/drawing/2014/main" val="3725455605"/>
                    </a:ext>
                  </a:extLst>
                </a:gridCol>
                <a:gridCol w="1370410">
                  <a:extLst>
                    <a:ext uri="{9D8B030D-6E8A-4147-A177-3AD203B41FA5}">
                      <a16:colId xmlns:a16="http://schemas.microsoft.com/office/drawing/2014/main" val="2216797922"/>
                    </a:ext>
                  </a:extLst>
                </a:gridCol>
              </a:tblGrid>
              <a:tr h="413516">
                <a:tc>
                  <a:txBody>
                    <a:bodyPr/>
                    <a:lstStyle/>
                    <a:p>
                      <a:r>
                        <a:rPr lang="en-GB" sz="1100" dirty="0"/>
                        <a:t>Total Population of Merchants globally</a:t>
                      </a:r>
                      <a:endParaRPr lang="en-US" sz="1100" dirty="0"/>
                    </a:p>
                  </a:txBody>
                  <a:tcPr/>
                </a:tc>
                <a:tc>
                  <a:txBody>
                    <a:bodyPr/>
                    <a:lstStyle/>
                    <a:p>
                      <a:r>
                        <a:rPr lang="en-GB" sz="1100" dirty="0"/>
                        <a:t>Your target number of those merchants</a:t>
                      </a:r>
                      <a:endParaRPr lang="en-US" sz="1100" dirty="0"/>
                    </a:p>
                  </a:txBody>
                  <a:tcPr/>
                </a:tc>
                <a:extLst>
                  <a:ext uri="{0D108BD9-81ED-4DB2-BD59-A6C34878D82A}">
                    <a16:rowId xmlns:a16="http://schemas.microsoft.com/office/drawing/2014/main" val="2438496071"/>
                  </a:ext>
                </a:extLst>
              </a:tr>
              <a:tr h="320040">
                <a:tc>
                  <a:txBody>
                    <a:bodyPr/>
                    <a:lstStyle/>
                    <a:p>
                      <a:pPr algn="ctr"/>
                      <a:r>
                        <a:rPr lang="en-GB" sz="1400" dirty="0"/>
                        <a:t>5,000</a:t>
                      </a:r>
                      <a:endParaRPr lang="en-US" sz="1400" dirty="0"/>
                    </a:p>
                  </a:txBody>
                  <a:tcPr>
                    <a:noFill/>
                  </a:tcPr>
                </a:tc>
                <a:tc>
                  <a:txBody>
                    <a:bodyPr/>
                    <a:lstStyle/>
                    <a:p>
                      <a:pPr algn="ctr"/>
                      <a:r>
                        <a:rPr lang="en-GB" sz="1400" b="1" dirty="0">
                          <a:solidFill>
                            <a:schemeClr val="accent1"/>
                          </a:solidFill>
                        </a:rPr>
                        <a:t>50-150</a:t>
                      </a:r>
                      <a:endParaRPr lang="en-US" sz="1400" b="1" dirty="0">
                        <a:solidFill>
                          <a:schemeClr val="accent1"/>
                        </a:solidFill>
                      </a:endParaRPr>
                    </a:p>
                  </a:txBody>
                  <a:tcPr>
                    <a:solidFill>
                      <a:schemeClr val="bg1"/>
                    </a:solidFill>
                  </a:tcPr>
                </a:tc>
                <a:extLst>
                  <a:ext uri="{0D108BD9-81ED-4DB2-BD59-A6C34878D82A}">
                    <a16:rowId xmlns:a16="http://schemas.microsoft.com/office/drawing/2014/main" val="1685748403"/>
                  </a:ext>
                </a:extLst>
              </a:tr>
              <a:tr h="304800">
                <a:tc>
                  <a:txBody>
                    <a:bodyPr/>
                    <a:lstStyle/>
                    <a:p>
                      <a:pPr algn="ctr"/>
                      <a:r>
                        <a:rPr lang="en-GB" sz="1400" dirty="0"/>
                        <a:t>500,000</a:t>
                      </a:r>
                      <a:endParaRPr lang="en-US" sz="1400" dirty="0"/>
                    </a:p>
                  </a:txBody>
                  <a:tcPr>
                    <a:noFill/>
                  </a:tcPr>
                </a:tc>
                <a:tc>
                  <a:txBody>
                    <a:bodyPr/>
                    <a:lstStyle/>
                    <a:p>
                      <a:pPr algn="ctr"/>
                      <a:r>
                        <a:rPr lang="en-GB" sz="1400" b="1" dirty="0">
                          <a:solidFill>
                            <a:schemeClr val="accent1"/>
                          </a:solidFill>
                        </a:rPr>
                        <a:t>2,000 - 15,000</a:t>
                      </a:r>
                      <a:endParaRPr lang="en-US" sz="1400" b="1" dirty="0">
                        <a:solidFill>
                          <a:schemeClr val="accent1"/>
                        </a:solidFill>
                      </a:endParaRPr>
                    </a:p>
                  </a:txBody>
                  <a:tcPr>
                    <a:solidFill>
                      <a:schemeClr val="bg1"/>
                    </a:solidFill>
                  </a:tcPr>
                </a:tc>
                <a:extLst>
                  <a:ext uri="{0D108BD9-81ED-4DB2-BD59-A6C34878D82A}">
                    <a16:rowId xmlns:a16="http://schemas.microsoft.com/office/drawing/2014/main" val="2670019623"/>
                  </a:ext>
                </a:extLst>
              </a:tr>
              <a:tr h="304800">
                <a:tc>
                  <a:txBody>
                    <a:bodyPr/>
                    <a:lstStyle/>
                    <a:p>
                      <a:pPr algn="ctr"/>
                      <a:r>
                        <a:rPr lang="en-GB" sz="1400" dirty="0"/>
                        <a:t>3,000</a:t>
                      </a:r>
                      <a:endParaRPr lang="en-US" sz="1400" dirty="0"/>
                    </a:p>
                  </a:txBody>
                  <a:tcPr>
                    <a:noFill/>
                  </a:tcPr>
                </a:tc>
                <a:tc>
                  <a:txBody>
                    <a:bodyPr/>
                    <a:lstStyle/>
                    <a:p>
                      <a:pPr algn="ctr"/>
                      <a:r>
                        <a:rPr lang="en-GB" sz="1400" b="1" dirty="0">
                          <a:solidFill>
                            <a:schemeClr val="accent1"/>
                          </a:solidFill>
                        </a:rPr>
                        <a:t>20 - 150</a:t>
                      </a:r>
                      <a:endParaRPr lang="en-US" sz="1400" b="1" dirty="0">
                        <a:solidFill>
                          <a:schemeClr val="accent1"/>
                        </a:solidFill>
                      </a:endParaRPr>
                    </a:p>
                  </a:txBody>
                  <a:tcPr>
                    <a:solidFill>
                      <a:schemeClr val="bg1"/>
                    </a:solidFill>
                  </a:tcPr>
                </a:tc>
                <a:extLst>
                  <a:ext uri="{0D108BD9-81ED-4DB2-BD59-A6C34878D82A}">
                    <a16:rowId xmlns:a16="http://schemas.microsoft.com/office/drawing/2014/main" val="668384273"/>
                  </a:ext>
                </a:extLst>
              </a:tr>
              <a:tr h="304800">
                <a:tc>
                  <a:txBody>
                    <a:bodyPr/>
                    <a:lstStyle/>
                    <a:p>
                      <a:pPr algn="ctr"/>
                      <a:r>
                        <a:rPr lang="en-GB" sz="1400" dirty="0"/>
                        <a:t>10,000,000</a:t>
                      </a:r>
                      <a:endParaRPr lang="en-US" sz="1400" dirty="0"/>
                    </a:p>
                  </a:txBody>
                  <a:tcPr>
                    <a:noFill/>
                  </a:tcPr>
                </a:tc>
                <a:tc>
                  <a:txBody>
                    <a:bodyPr/>
                    <a:lstStyle/>
                    <a:p>
                      <a:pPr algn="ctr"/>
                      <a:r>
                        <a:rPr lang="en-GB" sz="1400" b="1" dirty="0">
                          <a:solidFill>
                            <a:schemeClr val="accent1"/>
                          </a:solidFill>
                        </a:rPr>
                        <a:t>50,000</a:t>
                      </a:r>
                      <a:endParaRPr lang="en-US" sz="1400" b="1" dirty="0">
                        <a:solidFill>
                          <a:schemeClr val="accent1"/>
                        </a:solidFill>
                      </a:endParaRPr>
                    </a:p>
                  </a:txBody>
                  <a:tcPr>
                    <a:solidFill>
                      <a:schemeClr val="bg1"/>
                    </a:solidFill>
                  </a:tcPr>
                </a:tc>
                <a:extLst>
                  <a:ext uri="{0D108BD9-81ED-4DB2-BD59-A6C34878D82A}">
                    <a16:rowId xmlns:a16="http://schemas.microsoft.com/office/drawing/2014/main" val="3943102850"/>
                  </a:ext>
                </a:extLst>
              </a:tr>
              <a:tr h="331507">
                <a:tc>
                  <a:txBody>
                    <a:bodyPr/>
                    <a:lstStyle/>
                    <a:p>
                      <a:pPr algn="ctr"/>
                      <a:r>
                        <a:rPr lang="en-GB" sz="1400" dirty="0"/>
                        <a:t>?</a:t>
                      </a:r>
                      <a:endParaRPr lang="en-US" sz="1400" dirty="0"/>
                    </a:p>
                  </a:txBody>
                  <a:tcPr>
                    <a:noFill/>
                  </a:tcPr>
                </a:tc>
                <a:tc>
                  <a:txBody>
                    <a:bodyPr/>
                    <a:lstStyle/>
                    <a:p>
                      <a:pPr algn="ctr"/>
                      <a:r>
                        <a:rPr lang="en-GB" sz="1400" b="1" dirty="0">
                          <a:solidFill>
                            <a:schemeClr val="accent1"/>
                          </a:solidFill>
                        </a:rPr>
                        <a:t>Xx – 300,000</a:t>
                      </a:r>
                      <a:endParaRPr lang="en-US" sz="1400" b="1" dirty="0">
                        <a:solidFill>
                          <a:schemeClr val="accent1"/>
                        </a:solidFill>
                      </a:endParaRPr>
                    </a:p>
                  </a:txBody>
                  <a:tcPr>
                    <a:solidFill>
                      <a:schemeClr val="bg1"/>
                    </a:solidFill>
                  </a:tcPr>
                </a:tc>
                <a:extLst>
                  <a:ext uri="{0D108BD9-81ED-4DB2-BD59-A6C34878D82A}">
                    <a16:rowId xmlns:a16="http://schemas.microsoft.com/office/drawing/2014/main" val="208579248"/>
                  </a:ext>
                </a:extLst>
              </a:tr>
              <a:tr h="298991">
                <a:tc>
                  <a:txBody>
                    <a:bodyPr/>
                    <a:lstStyle/>
                    <a:p>
                      <a:pPr algn="ctr"/>
                      <a:r>
                        <a:rPr lang="en-GB" sz="1400" dirty="0"/>
                        <a:t>?</a:t>
                      </a:r>
                      <a:endParaRPr lang="en-US" sz="1400" dirty="0"/>
                    </a:p>
                  </a:txBody>
                  <a:tcPr>
                    <a:noFill/>
                  </a:tcPr>
                </a:tc>
                <a:tc>
                  <a:txBody>
                    <a:bodyPr/>
                    <a:lstStyle/>
                    <a:p>
                      <a:pPr algn="ctr"/>
                      <a:r>
                        <a:rPr lang="en-GB" sz="1400" b="1" dirty="0">
                          <a:solidFill>
                            <a:schemeClr val="accent1"/>
                          </a:solidFill>
                        </a:rPr>
                        <a:t>365,000</a:t>
                      </a:r>
                      <a:endParaRPr lang="en-US" sz="1400" b="1" dirty="0">
                        <a:solidFill>
                          <a:schemeClr val="accent1"/>
                        </a:solidFill>
                      </a:endParaRPr>
                    </a:p>
                  </a:txBody>
                  <a:tcPr>
                    <a:solidFill>
                      <a:schemeClr val="bg1"/>
                    </a:solidFill>
                  </a:tcPr>
                </a:tc>
                <a:extLst>
                  <a:ext uri="{0D108BD9-81ED-4DB2-BD59-A6C34878D82A}">
                    <a16:rowId xmlns:a16="http://schemas.microsoft.com/office/drawing/2014/main" val="749259262"/>
                  </a:ext>
                </a:extLst>
              </a:tr>
            </a:tbl>
          </a:graphicData>
        </a:graphic>
      </p:graphicFrame>
      <p:sp>
        <p:nvSpPr>
          <p:cNvPr id="11" name="TextBox 10">
            <a:extLst>
              <a:ext uri="{FF2B5EF4-FFF2-40B4-BE49-F238E27FC236}">
                <a16:creationId xmlns:a16="http://schemas.microsoft.com/office/drawing/2014/main" id="{74384442-5CD1-AC40-A173-3B264CFF57FC}"/>
              </a:ext>
            </a:extLst>
          </p:cNvPr>
          <p:cNvSpPr txBox="1"/>
          <p:nvPr/>
        </p:nvSpPr>
        <p:spPr>
          <a:xfrm>
            <a:off x="5777036" y="2306862"/>
            <a:ext cx="596370" cy="338554"/>
          </a:xfrm>
          <a:prstGeom prst="rect">
            <a:avLst/>
          </a:prstGeom>
          <a:noFill/>
        </p:spPr>
        <p:txBody>
          <a:bodyPr wrap="square" rtlCol="0">
            <a:spAutoFit/>
          </a:bodyPr>
          <a:lstStyle/>
          <a:p>
            <a:r>
              <a:rPr lang="en-GB" sz="1600" baseline="0" dirty="0">
                <a:ea typeface="+mj-ea"/>
              </a:rPr>
              <a:t>Air</a:t>
            </a:r>
            <a:endParaRPr lang="en-US" sz="1600" baseline="0" dirty="0">
              <a:ea typeface="+mj-ea"/>
            </a:endParaRPr>
          </a:p>
        </p:txBody>
      </p:sp>
      <p:sp>
        <p:nvSpPr>
          <p:cNvPr id="12" name="TextBox 11">
            <a:extLst>
              <a:ext uri="{FF2B5EF4-FFF2-40B4-BE49-F238E27FC236}">
                <a16:creationId xmlns:a16="http://schemas.microsoft.com/office/drawing/2014/main" id="{55F590EA-A1AF-3048-BA6D-49697615FBBB}"/>
              </a:ext>
            </a:extLst>
          </p:cNvPr>
          <p:cNvSpPr txBox="1"/>
          <p:nvPr/>
        </p:nvSpPr>
        <p:spPr>
          <a:xfrm>
            <a:off x="5601630" y="2611662"/>
            <a:ext cx="708806" cy="338554"/>
          </a:xfrm>
          <a:prstGeom prst="rect">
            <a:avLst/>
          </a:prstGeom>
          <a:noFill/>
        </p:spPr>
        <p:txBody>
          <a:bodyPr wrap="square" rtlCol="0">
            <a:spAutoFit/>
          </a:bodyPr>
          <a:lstStyle/>
          <a:p>
            <a:r>
              <a:rPr lang="en-GB" sz="1600" baseline="0" dirty="0">
                <a:ea typeface="+mj-ea"/>
              </a:rPr>
              <a:t>Hotel</a:t>
            </a:r>
            <a:endParaRPr lang="en-US" sz="1600" baseline="0" dirty="0">
              <a:ea typeface="+mj-ea"/>
            </a:endParaRPr>
          </a:p>
        </p:txBody>
      </p:sp>
      <p:sp>
        <p:nvSpPr>
          <p:cNvPr id="13" name="TextBox 12">
            <a:extLst>
              <a:ext uri="{FF2B5EF4-FFF2-40B4-BE49-F238E27FC236}">
                <a16:creationId xmlns:a16="http://schemas.microsoft.com/office/drawing/2014/main" id="{3DB0DEE5-CBA2-624E-B2CB-A694684A498C}"/>
              </a:ext>
            </a:extLst>
          </p:cNvPr>
          <p:cNvSpPr txBox="1"/>
          <p:nvPr/>
        </p:nvSpPr>
        <p:spPr>
          <a:xfrm>
            <a:off x="5624636" y="2921022"/>
            <a:ext cx="708806" cy="338554"/>
          </a:xfrm>
          <a:prstGeom prst="rect">
            <a:avLst/>
          </a:prstGeom>
          <a:noFill/>
        </p:spPr>
        <p:txBody>
          <a:bodyPr wrap="square" rtlCol="0">
            <a:spAutoFit/>
          </a:bodyPr>
          <a:lstStyle/>
          <a:p>
            <a:r>
              <a:rPr lang="en-GB" sz="1600" baseline="0" dirty="0">
                <a:ea typeface="+mj-ea"/>
              </a:rPr>
              <a:t>Car</a:t>
            </a:r>
            <a:endParaRPr lang="en-US" sz="1600" baseline="0" dirty="0">
              <a:ea typeface="+mj-ea"/>
            </a:endParaRPr>
          </a:p>
        </p:txBody>
      </p:sp>
      <p:sp>
        <p:nvSpPr>
          <p:cNvPr id="14" name="TextBox 13">
            <a:extLst>
              <a:ext uri="{FF2B5EF4-FFF2-40B4-BE49-F238E27FC236}">
                <a16:creationId xmlns:a16="http://schemas.microsoft.com/office/drawing/2014/main" id="{AA62B216-5011-6F4E-AE72-2CCCF7EB803E}"/>
              </a:ext>
            </a:extLst>
          </p:cNvPr>
          <p:cNvSpPr txBox="1"/>
          <p:nvPr/>
        </p:nvSpPr>
        <p:spPr>
          <a:xfrm>
            <a:off x="5016502" y="3197863"/>
            <a:ext cx="1295400" cy="338554"/>
          </a:xfrm>
          <a:prstGeom prst="rect">
            <a:avLst/>
          </a:prstGeom>
          <a:noFill/>
        </p:spPr>
        <p:txBody>
          <a:bodyPr wrap="square" rtlCol="0">
            <a:spAutoFit/>
          </a:bodyPr>
          <a:lstStyle/>
          <a:p>
            <a:r>
              <a:rPr lang="en-GB" sz="1600" baseline="0" dirty="0">
                <a:ea typeface="+mj-ea"/>
              </a:rPr>
              <a:t>Food &amp; Bev</a:t>
            </a:r>
            <a:endParaRPr lang="en-US" sz="1600" baseline="0" dirty="0">
              <a:ea typeface="+mj-ea"/>
            </a:endParaRPr>
          </a:p>
        </p:txBody>
      </p:sp>
      <p:sp>
        <p:nvSpPr>
          <p:cNvPr id="15" name="TextBox 14">
            <a:extLst>
              <a:ext uri="{FF2B5EF4-FFF2-40B4-BE49-F238E27FC236}">
                <a16:creationId xmlns:a16="http://schemas.microsoft.com/office/drawing/2014/main" id="{94E85185-1E93-0642-878A-36E1AE407D36}"/>
              </a:ext>
            </a:extLst>
          </p:cNvPr>
          <p:cNvSpPr txBox="1"/>
          <p:nvPr/>
        </p:nvSpPr>
        <p:spPr>
          <a:xfrm>
            <a:off x="5525430" y="3531939"/>
            <a:ext cx="708806" cy="338554"/>
          </a:xfrm>
          <a:prstGeom prst="rect">
            <a:avLst/>
          </a:prstGeom>
          <a:noFill/>
        </p:spPr>
        <p:txBody>
          <a:bodyPr wrap="square" rtlCol="0">
            <a:spAutoFit/>
          </a:bodyPr>
          <a:lstStyle/>
          <a:p>
            <a:r>
              <a:rPr lang="en-GB" sz="1600" b="1" baseline="0" dirty="0">
                <a:ea typeface="+mj-ea"/>
              </a:rPr>
              <a:t>Other</a:t>
            </a:r>
            <a:endParaRPr lang="en-US" sz="1600" b="1" baseline="0" dirty="0">
              <a:ea typeface="+mj-ea"/>
            </a:endParaRPr>
          </a:p>
        </p:txBody>
      </p:sp>
      <p:sp>
        <p:nvSpPr>
          <p:cNvPr id="16" name="TextBox 15">
            <a:extLst>
              <a:ext uri="{FF2B5EF4-FFF2-40B4-BE49-F238E27FC236}">
                <a16:creationId xmlns:a16="http://schemas.microsoft.com/office/drawing/2014/main" id="{424D5097-A40A-3A42-BD5A-0F0F5C90AE9C}"/>
              </a:ext>
            </a:extLst>
          </p:cNvPr>
          <p:cNvSpPr txBox="1"/>
          <p:nvPr/>
        </p:nvSpPr>
        <p:spPr>
          <a:xfrm>
            <a:off x="5576974" y="3844952"/>
            <a:ext cx="708806" cy="338554"/>
          </a:xfrm>
          <a:prstGeom prst="rect">
            <a:avLst/>
          </a:prstGeom>
          <a:noFill/>
        </p:spPr>
        <p:txBody>
          <a:bodyPr wrap="square" rtlCol="0">
            <a:spAutoFit/>
          </a:bodyPr>
          <a:lstStyle/>
          <a:p>
            <a:r>
              <a:rPr lang="en-GB" sz="1600" baseline="0" dirty="0">
                <a:ea typeface="+mj-ea"/>
              </a:rPr>
              <a:t>Total</a:t>
            </a:r>
            <a:endParaRPr lang="en-US" sz="1600" baseline="0" dirty="0">
              <a:ea typeface="+mj-ea"/>
            </a:endParaRPr>
          </a:p>
        </p:txBody>
      </p:sp>
      <p:pic>
        <p:nvPicPr>
          <p:cNvPr id="17" name="Picture 16" descr="M8_S18.png">
            <a:extLst>
              <a:ext uri="{FF2B5EF4-FFF2-40B4-BE49-F238E27FC236}">
                <a16:creationId xmlns:a16="http://schemas.microsoft.com/office/drawing/2014/main" id="{652B9497-95BA-4D45-94FD-E606B260756C}"/>
              </a:ext>
            </a:extLst>
          </p:cNvPr>
          <p:cNvPicPr>
            <a:picLocks noChangeAspect="1"/>
          </p:cNvPicPr>
          <p:nvPr/>
        </p:nvPicPr>
        <p:blipFill>
          <a:blip r:embed="rId5" cstate="email">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a:ext>
            </a:extLst>
          </a:blip>
          <a:stretch>
            <a:fillRect/>
          </a:stretch>
        </p:blipFill>
        <p:spPr>
          <a:xfrm>
            <a:off x="7451301" y="2383435"/>
            <a:ext cx="256923" cy="1132260"/>
          </a:xfrm>
          <a:prstGeom prst="rect">
            <a:avLst/>
          </a:prstGeom>
        </p:spPr>
      </p:pic>
      <p:sp>
        <p:nvSpPr>
          <p:cNvPr id="18" name="Oval 17">
            <a:extLst>
              <a:ext uri="{FF2B5EF4-FFF2-40B4-BE49-F238E27FC236}">
                <a16:creationId xmlns:a16="http://schemas.microsoft.com/office/drawing/2014/main" id="{92DD9627-04DF-9748-B8FD-38007B02116F}"/>
              </a:ext>
            </a:extLst>
          </p:cNvPr>
          <p:cNvSpPr/>
          <p:nvPr/>
        </p:nvSpPr>
        <p:spPr bwMode="auto">
          <a:xfrm>
            <a:off x="7042588" y="4460739"/>
            <a:ext cx="914400" cy="914400"/>
          </a:xfrm>
          <a:prstGeom prst="ellipse">
            <a:avLst/>
          </a:prstGeom>
          <a:solidFill>
            <a:schemeClr val="accent3"/>
          </a:solidFill>
          <a:ln w="6350" cap="flat" cmpd="sng" algn="ctr">
            <a:solidFill>
              <a:schemeClr val="tx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Arial" pitchFamily="34" charset="0"/>
                <a:ea typeface="+mj-ea"/>
              </a:rPr>
              <a:t>68%</a:t>
            </a:r>
            <a:endParaRPr kumimoji="0" lang="en-US" sz="2400" b="1" i="0" u="none" strike="noStrike" cap="none" normalizeH="0" baseline="0" dirty="0">
              <a:ln>
                <a:noFill/>
              </a:ln>
              <a:solidFill>
                <a:schemeClr val="bg1"/>
              </a:solidFill>
              <a:effectLst/>
              <a:latin typeface="Arial" pitchFamily="34" charset="0"/>
              <a:ea typeface="+mj-ea"/>
            </a:endParaRPr>
          </a:p>
        </p:txBody>
      </p:sp>
      <p:sp>
        <p:nvSpPr>
          <p:cNvPr id="19" name="TextBox 18">
            <a:extLst>
              <a:ext uri="{FF2B5EF4-FFF2-40B4-BE49-F238E27FC236}">
                <a16:creationId xmlns:a16="http://schemas.microsoft.com/office/drawing/2014/main" id="{9979E9E1-29F9-6144-BF88-19389DFD4A7D}"/>
              </a:ext>
            </a:extLst>
          </p:cNvPr>
          <p:cNvSpPr txBox="1"/>
          <p:nvPr/>
        </p:nvSpPr>
        <p:spPr>
          <a:xfrm>
            <a:off x="5016502" y="4683022"/>
            <a:ext cx="2003690" cy="523220"/>
          </a:xfrm>
          <a:prstGeom prst="rect">
            <a:avLst/>
          </a:prstGeom>
          <a:noFill/>
        </p:spPr>
        <p:txBody>
          <a:bodyPr wrap="none" rtlCol="0">
            <a:spAutoFit/>
          </a:bodyPr>
          <a:lstStyle/>
          <a:p>
            <a:r>
              <a:rPr lang="en-GB" baseline="0" dirty="0">
                <a:solidFill>
                  <a:schemeClr val="accent3"/>
                </a:solidFill>
                <a:ea typeface="+mj-ea"/>
              </a:rPr>
              <a:t>% of T&amp;E Transactions</a:t>
            </a:r>
          </a:p>
          <a:p>
            <a:r>
              <a:rPr lang="en-GB" dirty="0">
                <a:solidFill>
                  <a:schemeClr val="accent3"/>
                </a:solidFill>
                <a:ea typeface="+mj-ea"/>
              </a:rPr>
              <a:t>Less than $75</a:t>
            </a:r>
            <a:endParaRPr lang="en-US" baseline="0" dirty="0">
              <a:solidFill>
                <a:schemeClr val="accent3"/>
              </a:solidFill>
              <a:ea typeface="+mj-ea"/>
            </a:endParaRPr>
          </a:p>
        </p:txBody>
      </p:sp>
      <p:sp>
        <p:nvSpPr>
          <p:cNvPr id="20" name="TextBox 19">
            <a:extLst>
              <a:ext uri="{FF2B5EF4-FFF2-40B4-BE49-F238E27FC236}">
                <a16:creationId xmlns:a16="http://schemas.microsoft.com/office/drawing/2014/main" id="{5B7452C1-9261-2748-A4E1-5DE1FEE08328}"/>
              </a:ext>
            </a:extLst>
          </p:cNvPr>
          <p:cNvSpPr txBox="1"/>
          <p:nvPr/>
        </p:nvSpPr>
        <p:spPr>
          <a:xfrm>
            <a:off x="5016502" y="5488478"/>
            <a:ext cx="2003690" cy="523220"/>
          </a:xfrm>
          <a:prstGeom prst="rect">
            <a:avLst/>
          </a:prstGeom>
          <a:noFill/>
        </p:spPr>
        <p:txBody>
          <a:bodyPr wrap="none" rtlCol="0">
            <a:spAutoFit/>
          </a:bodyPr>
          <a:lstStyle/>
          <a:p>
            <a:r>
              <a:rPr lang="en-GB" baseline="0" dirty="0">
                <a:solidFill>
                  <a:schemeClr val="accent1"/>
                </a:solidFill>
                <a:ea typeface="+mj-ea"/>
              </a:rPr>
              <a:t>% of T&amp;E Transactions</a:t>
            </a:r>
          </a:p>
          <a:p>
            <a:r>
              <a:rPr lang="en-GB" dirty="0">
                <a:solidFill>
                  <a:schemeClr val="accent1"/>
                </a:solidFill>
                <a:ea typeface="+mj-ea"/>
              </a:rPr>
              <a:t>Less than $20</a:t>
            </a:r>
            <a:endParaRPr lang="en-US" baseline="0" dirty="0">
              <a:solidFill>
                <a:schemeClr val="accent1"/>
              </a:solidFill>
              <a:ea typeface="+mj-ea"/>
            </a:endParaRPr>
          </a:p>
        </p:txBody>
      </p:sp>
      <p:sp>
        <p:nvSpPr>
          <p:cNvPr id="21" name="Oval 20">
            <a:extLst>
              <a:ext uri="{FF2B5EF4-FFF2-40B4-BE49-F238E27FC236}">
                <a16:creationId xmlns:a16="http://schemas.microsoft.com/office/drawing/2014/main" id="{30A8BDEA-0D26-5E45-8692-DD6FD4B0D4C6}"/>
              </a:ext>
            </a:extLst>
          </p:cNvPr>
          <p:cNvSpPr/>
          <p:nvPr/>
        </p:nvSpPr>
        <p:spPr bwMode="auto">
          <a:xfrm>
            <a:off x="7156888" y="5338683"/>
            <a:ext cx="685800" cy="680749"/>
          </a:xfrm>
          <a:prstGeom prst="ellipse">
            <a:avLst/>
          </a:prstGeom>
          <a:solidFill>
            <a:schemeClr val="accent1"/>
          </a:solidFill>
          <a:ln w="6350" cap="flat" cmpd="sng" algn="ctr">
            <a:solidFill>
              <a:schemeClr val="tx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bg1"/>
                </a:solidFill>
                <a:effectLst/>
                <a:latin typeface="Arial" pitchFamily="34" charset="0"/>
                <a:ea typeface="+mj-ea"/>
              </a:rPr>
              <a:t>30%</a:t>
            </a:r>
            <a:endParaRPr kumimoji="0" lang="en-US" sz="1800" b="1" i="0" u="none" strike="noStrike" cap="none" normalizeH="0" baseline="0" dirty="0">
              <a:ln>
                <a:noFill/>
              </a:ln>
              <a:solidFill>
                <a:schemeClr val="bg1"/>
              </a:solidFill>
              <a:effectLst/>
              <a:latin typeface="Arial" pitchFamily="34" charset="0"/>
              <a:ea typeface="+mj-ea"/>
            </a:endParaRPr>
          </a:p>
        </p:txBody>
      </p:sp>
      <p:sp>
        <p:nvSpPr>
          <p:cNvPr id="22" name="Curved Right Arrow 21">
            <a:extLst>
              <a:ext uri="{FF2B5EF4-FFF2-40B4-BE49-F238E27FC236}">
                <a16:creationId xmlns:a16="http://schemas.microsoft.com/office/drawing/2014/main" id="{3414DCFC-E7DB-464A-BB7F-17CB89325F16}"/>
              </a:ext>
            </a:extLst>
          </p:cNvPr>
          <p:cNvSpPr/>
          <p:nvPr/>
        </p:nvSpPr>
        <p:spPr bwMode="auto">
          <a:xfrm>
            <a:off x="3948892" y="3617691"/>
            <a:ext cx="1135144" cy="1865342"/>
          </a:xfrm>
          <a:prstGeom prst="curvedRightArrow">
            <a:avLst/>
          </a:prstGeom>
          <a:solidFill>
            <a:schemeClr val="accent3"/>
          </a:solidFill>
          <a:ln w="6350" cap="flat" cmpd="sng" algn="ctr">
            <a:solidFill>
              <a:schemeClr val="tx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6" name="TextBox 25">
            <a:extLst>
              <a:ext uri="{FF2B5EF4-FFF2-40B4-BE49-F238E27FC236}">
                <a16:creationId xmlns:a16="http://schemas.microsoft.com/office/drawing/2014/main" id="{E06F7104-FF55-7B41-A02E-BA983F3DBF05}"/>
              </a:ext>
            </a:extLst>
          </p:cNvPr>
          <p:cNvSpPr txBox="1"/>
          <p:nvPr/>
        </p:nvSpPr>
        <p:spPr>
          <a:xfrm>
            <a:off x="41435" y="-90882"/>
            <a:ext cx="4613557" cy="1200329"/>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T&amp;E is all about Air, </a:t>
            </a:r>
          </a:p>
          <a:p>
            <a:r>
              <a:rPr lang="en-US" sz="3600" dirty="0">
                <a:solidFill>
                  <a:srgbClr val="95BF20"/>
                </a:solidFill>
                <a:latin typeface="Phosphate Solid" panose="02000506050000020004" pitchFamily="2" charset="77"/>
                <a:cs typeface="Phosphate Solid" panose="02000506050000020004" pitchFamily="2" charset="77"/>
              </a:rPr>
              <a:t>hotel &amp; Car hire ?</a:t>
            </a:r>
            <a:endParaRPr lang="en-US" sz="3600" dirty="0">
              <a:solidFill>
                <a:srgbClr val="B6E863"/>
              </a:solidFill>
              <a:latin typeface="Phosphate Solid" panose="02000506050000020004" pitchFamily="2" charset="77"/>
              <a:cs typeface="Phosphate Solid" panose="02000506050000020004" pitchFamily="2" charset="77"/>
            </a:endParaRPr>
          </a:p>
        </p:txBody>
      </p:sp>
      <p:sp>
        <p:nvSpPr>
          <p:cNvPr id="27" name="TextBox 26">
            <a:extLst>
              <a:ext uri="{FF2B5EF4-FFF2-40B4-BE49-F238E27FC236}">
                <a16:creationId xmlns:a16="http://schemas.microsoft.com/office/drawing/2014/main" id="{DCB3A1CB-E80D-4148-B9F4-C19A46A49128}"/>
              </a:ext>
            </a:extLst>
          </p:cNvPr>
          <p:cNvSpPr txBox="1"/>
          <p:nvPr/>
        </p:nvSpPr>
        <p:spPr>
          <a:xfrm>
            <a:off x="-26520" y="3399691"/>
            <a:ext cx="3953016" cy="1015663"/>
          </a:xfrm>
          <a:prstGeom prst="rect">
            <a:avLst/>
          </a:prstGeom>
          <a:noFill/>
        </p:spPr>
        <p:txBody>
          <a:bodyPr wrap="square" rtlCol="0">
            <a:spAutoFit/>
          </a:bodyPr>
          <a:lstStyle/>
          <a:p>
            <a:r>
              <a:rPr lang="en-US" sz="2000" b="1" dirty="0">
                <a:solidFill>
                  <a:srgbClr val="95BF20"/>
                </a:solidFill>
                <a:latin typeface="American Typewriter" panose="02090604020004020304" pitchFamily="18" charset="77"/>
                <a:cs typeface="Phosphate Solid" panose="02000506050000020004" pitchFamily="2" charset="77"/>
              </a:rPr>
              <a:t>Transactional analysis provides a different truth</a:t>
            </a:r>
            <a:endParaRPr lang="en-US" sz="2000" b="1" dirty="0">
              <a:solidFill>
                <a:srgbClr val="95BF20"/>
              </a:solidFill>
              <a:latin typeface="American Typewriter" panose="02090604020004020304" pitchFamily="18" charset="77"/>
              <a:cs typeface="Phosphate Solid" panose="02000506050000020004" pitchFamily="2" charset="77"/>
              <a:sym typeface="Wingdings" pitchFamily="2" charset="2"/>
            </a:endParaRPr>
          </a:p>
          <a:p>
            <a:endParaRPr lang="en-US" sz="2000" b="1" dirty="0">
              <a:solidFill>
                <a:srgbClr val="95BF20"/>
              </a:solidFill>
              <a:latin typeface="American Typewriter" panose="02090604020004020304" pitchFamily="18" charset="77"/>
              <a:cs typeface="Phosphate Solid" panose="02000506050000020004" pitchFamily="2" charset="77"/>
            </a:endParaRPr>
          </a:p>
        </p:txBody>
      </p:sp>
      <p:pic>
        <p:nvPicPr>
          <p:cNvPr id="28" name="Picture 27">
            <a:extLst>
              <a:ext uri="{FF2B5EF4-FFF2-40B4-BE49-F238E27FC236}">
                <a16:creationId xmlns:a16="http://schemas.microsoft.com/office/drawing/2014/main" id="{167CF4CE-8FFA-374E-AB3B-2BDD71AFED0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93279" y="18061"/>
            <a:ext cx="4529470" cy="1573117"/>
          </a:xfrm>
          <a:prstGeom prst="rect">
            <a:avLst/>
          </a:prstGeom>
        </p:spPr>
      </p:pic>
      <p:sp>
        <p:nvSpPr>
          <p:cNvPr id="29" name="TextBox 28">
            <a:extLst>
              <a:ext uri="{FF2B5EF4-FFF2-40B4-BE49-F238E27FC236}">
                <a16:creationId xmlns:a16="http://schemas.microsoft.com/office/drawing/2014/main" id="{3C437FED-8799-2445-9DBA-38952DC4B2DE}"/>
              </a:ext>
            </a:extLst>
          </p:cNvPr>
          <p:cNvSpPr txBox="1"/>
          <p:nvPr/>
        </p:nvSpPr>
        <p:spPr>
          <a:xfrm>
            <a:off x="0" y="4867307"/>
            <a:ext cx="2889904" cy="1631216"/>
          </a:xfrm>
          <a:prstGeom prst="rect">
            <a:avLst/>
          </a:prstGeom>
          <a:noFill/>
        </p:spPr>
        <p:txBody>
          <a:bodyPr wrap="square" rtlCol="0">
            <a:spAutoFit/>
          </a:bodyPr>
          <a:lstStyle/>
          <a:p>
            <a:r>
              <a:rPr lang="en-US" sz="2000" b="1" dirty="0">
                <a:solidFill>
                  <a:srgbClr val="95BF20"/>
                </a:solidFill>
                <a:latin typeface="American Typewriter" panose="02090604020004020304" pitchFamily="18" charset="77"/>
                <a:cs typeface="Phosphate Solid" panose="02000506050000020004" pitchFamily="2" charset="77"/>
              </a:rPr>
              <a:t>And forces us to think about the problems we are trying to solve</a:t>
            </a:r>
            <a:endParaRPr lang="en-US" sz="2000" b="1" dirty="0">
              <a:solidFill>
                <a:srgbClr val="95BF20"/>
              </a:solidFill>
              <a:latin typeface="American Typewriter" panose="02090604020004020304" pitchFamily="18" charset="77"/>
              <a:cs typeface="Phosphate Solid" panose="02000506050000020004" pitchFamily="2" charset="77"/>
              <a:sym typeface="Wingdings" pitchFamily="2" charset="2"/>
            </a:endParaRPr>
          </a:p>
          <a:p>
            <a:endParaRPr lang="en-US" sz="2000" b="1" dirty="0">
              <a:solidFill>
                <a:srgbClr val="95BF20"/>
              </a:solidFill>
              <a:latin typeface="American Typewriter" panose="02090604020004020304" pitchFamily="18" charset="77"/>
              <a:cs typeface="Phosphate Solid" panose="02000506050000020004" pitchFamily="2" charset="77"/>
            </a:endParaRPr>
          </a:p>
        </p:txBody>
      </p:sp>
    </p:spTree>
    <p:extLst>
      <p:ext uri="{BB962C8B-B14F-4D97-AF65-F5344CB8AC3E}">
        <p14:creationId xmlns:p14="http://schemas.microsoft.com/office/powerpoint/2010/main" val="42918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animBg="1"/>
      <p:bldP spid="19" grpId="0"/>
      <p:bldP spid="20" grpId="0"/>
      <p:bldP spid="21" grpId="0" animBg="1"/>
      <p:bldP spid="22" grpId="0" animBg="1"/>
      <p:bldP spid="27"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41412A-5C49-8942-8972-16DFFBE1AAFB}"/>
              </a:ext>
            </a:extLst>
          </p:cNvPr>
          <p:cNvSpPr/>
          <p:nvPr/>
        </p:nvSpPr>
        <p:spPr>
          <a:xfrm>
            <a:off x="0" y="857250"/>
            <a:ext cx="914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nchorCtr="0"/>
          <a:lstStyle/>
          <a:p>
            <a:pPr algn="ctr"/>
            <a:endParaRPr lang="en-US" sz="1400" b="1" dirty="0">
              <a:solidFill>
                <a:srgbClr val="FFFFFF"/>
              </a:solidFill>
              <a:sym typeface="Lucida Grande" charset="0"/>
            </a:endParaRPr>
          </a:p>
        </p:txBody>
      </p:sp>
      <p:graphicFrame>
        <p:nvGraphicFramePr>
          <p:cNvPr id="8" name="Content Placeholder 3">
            <a:extLst>
              <a:ext uri="{FF2B5EF4-FFF2-40B4-BE49-F238E27FC236}">
                <a16:creationId xmlns:a16="http://schemas.microsoft.com/office/drawing/2014/main" id="{49832AD4-859A-1948-B278-5B6A9FA75F83}"/>
              </a:ext>
            </a:extLst>
          </p:cNvPr>
          <p:cNvGraphicFramePr>
            <a:graphicFrameLocks/>
          </p:cNvGraphicFramePr>
          <p:nvPr>
            <p:extLst>
              <p:ext uri="{D42A27DB-BD31-4B8C-83A1-F6EECF244321}">
                <p14:modId xmlns:p14="http://schemas.microsoft.com/office/powerpoint/2010/main" val="2020503794"/>
              </p:ext>
            </p:extLst>
          </p:nvPr>
        </p:nvGraphicFramePr>
        <p:xfrm>
          <a:off x="176220" y="1163572"/>
          <a:ext cx="6325164" cy="1859519"/>
        </p:xfrm>
        <a:graphic>
          <a:graphicData uri="http://schemas.openxmlformats.org/drawingml/2006/table">
            <a:tbl>
              <a:tblPr/>
              <a:tblGrid>
                <a:gridCol w="1789740">
                  <a:extLst>
                    <a:ext uri="{9D8B030D-6E8A-4147-A177-3AD203B41FA5}">
                      <a16:colId xmlns:a16="http://schemas.microsoft.com/office/drawing/2014/main" val="20000"/>
                    </a:ext>
                  </a:extLst>
                </a:gridCol>
                <a:gridCol w="1088136">
                  <a:extLst>
                    <a:ext uri="{9D8B030D-6E8A-4147-A177-3AD203B41FA5}">
                      <a16:colId xmlns:a16="http://schemas.microsoft.com/office/drawing/2014/main" val="20001"/>
                    </a:ext>
                  </a:extLst>
                </a:gridCol>
                <a:gridCol w="1014984">
                  <a:extLst>
                    <a:ext uri="{9D8B030D-6E8A-4147-A177-3AD203B41FA5}">
                      <a16:colId xmlns:a16="http://schemas.microsoft.com/office/drawing/2014/main" val="20002"/>
                    </a:ext>
                  </a:extLst>
                </a:gridCol>
                <a:gridCol w="1033272">
                  <a:extLst>
                    <a:ext uri="{9D8B030D-6E8A-4147-A177-3AD203B41FA5}">
                      <a16:colId xmlns:a16="http://schemas.microsoft.com/office/drawing/2014/main" val="20003"/>
                    </a:ext>
                  </a:extLst>
                </a:gridCol>
                <a:gridCol w="1399032">
                  <a:extLst>
                    <a:ext uri="{9D8B030D-6E8A-4147-A177-3AD203B41FA5}">
                      <a16:colId xmlns:a16="http://schemas.microsoft.com/office/drawing/2014/main" val="20004"/>
                    </a:ext>
                  </a:extLst>
                </a:gridCol>
              </a:tblGrid>
              <a:tr h="804863">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Arial" charset="0"/>
                          <a:cs typeface="Arial" charset="0"/>
                        </a:rPr>
                        <a:t>Employee Misrep (Misuse)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ea typeface="Arial" charset="0"/>
                          <a:cs typeface="Arial" charset="0"/>
                        </a:rPr>
                        <a:t>Internal Fraud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ea typeface="Arial" charset="0"/>
                          <a:cs typeface="Arial" charset="0"/>
                        </a:rPr>
                        <a:t>External Fraud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Arial" charset="0"/>
                          <a:cs typeface="Arial" charset="0"/>
                        </a:rPr>
                        <a:t>Total Fraud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97456">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Arial" charset="0"/>
                          <a:cs typeface="Arial" charset="0"/>
                        </a:rPr>
                        <a:t>Median $ Per Incident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Arial" charset="0"/>
                          <a:cs typeface="Arial"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Arial" charset="0"/>
                          <a:cs typeface="Arial" charset="0"/>
                        </a:rPr>
                        <a:t>$350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ea typeface="Arial" charset="0"/>
                          <a:cs typeface="Arial"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ea typeface="Arial" charset="0"/>
                          <a:cs typeface="Arial" charset="0"/>
                        </a:rPr>
                        <a:t>$133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ea typeface="Arial" charset="0"/>
                          <a:cs typeface="Arial" charset="0"/>
                        </a:rPr>
                        <a:t>Loss to Organization as % of Card Spending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C00000"/>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ts val="2000"/>
                        </a:lnSpc>
                        <a:spcBef>
                          <a:spcPts val="1000"/>
                        </a:spcBef>
                        <a:defRPr sz="1400">
                          <a:solidFill>
                            <a:schemeClr val="tx1"/>
                          </a:solidFill>
                          <a:latin typeface="Arial" charset="0"/>
                        </a:defRPr>
                      </a:lvl1pPr>
                      <a:lvl2pPr marL="742950" indent="-285750">
                        <a:lnSpc>
                          <a:spcPts val="1800"/>
                        </a:lnSpc>
                        <a:spcBef>
                          <a:spcPts val="1000"/>
                        </a:spcBef>
                        <a:buClr>
                          <a:schemeClr val="tx1"/>
                        </a:buClr>
                        <a:buFont typeface="Arial" charset="0"/>
                        <a:defRPr sz="1200">
                          <a:solidFill>
                            <a:schemeClr val="tx1"/>
                          </a:solidFill>
                          <a:latin typeface="Arial" charset="0"/>
                        </a:defRPr>
                      </a:lvl2pPr>
                      <a:lvl3pPr marL="1143000" indent="-228600">
                        <a:lnSpc>
                          <a:spcPts val="1600"/>
                        </a:lnSpc>
                        <a:spcBef>
                          <a:spcPts val="1000"/>
                        </a:spcBef>
                        <a:buClr>
                          <a:schemeClr val="tx1"/>
                        </a:buClr>
                        <a:buFont typeface="Arial" charset="0"/>
                        <a:defRPr sz="1000">
                          <a:solidFill>
                            <a:schemeClr val="tx1"/>
                          </a:solidFill>
                          <a:latin typeface="Arial" charset="0"/>
                        </a:defRPr>
                      </a:lvl3pPr>
                      <a:lvl4pPr marL="1600200" indent="-228600">
                        <a:lnSpc>
                          <a:spcPts val="1400"/>
                        </a:lnSpc>
                        <a:spcBef>
                          <a:spcPts val="1000"/>
                        </a:spcBef>
                        <a:buClr>
                          <a:schemeClr val="tx1"/>
                        </a:buClr>
                        <a:buFont typeface="Arial" charset="0"/>
                        <a:defRPr sz="900">
                          <a:solidFill>
                            <a:schemeClr val="tx1"/>
                          </a:solidFill>
                          <a:latin typeface="Arial" charset="0"/>
                        </a:defRPr>
                      </a:lvl4pPr>
                      <a:lvl5pPr marL="2057400" indent="-228600">
                        <a:lnSpc>
                          <a:spcPts val="2000"/>
                        </a:lnSpc>
                        <a:spcBef>
                          <a:spcPts val="1200"/>
                        </a:spcBef>
                        <a:defRPr sz="1400" i="1">
                          <a:solidFill>
                            <a:schemeClr val="bg2"/>
                          </a:solidFill>
                          <a:latin typeface="Arial" charset="0"/>
                        </a:defRPr>
                      </a:lvl5pPr>
                      <a:lvl6pPr marL="2514600" indent="-228600" defTabSz="457200" eaLnBrk="0" fontAlgn="base" hangingPunct="0">
                        <a:lnSpc>
                          <a:spcPts val="2000"/>
                        </a:lnSpc>
                        <a:spcBef>
                          <a:spcPts val="1200"/>
                        </a:spcBef>
                        <a:spcAft>
                          <a:spcPct val="0"/>
                        </a:spcAft>
                        <a:defRPr sz="1400" i="1">
                          <a:solidFill>
                            <a:schemeClr val="bg2"/>
                          </a:solidFill>
                          <a:latin typeface="Arial" charset="0"/>
                        </a:defRPr>
                      </a:lvl6pPr>
                      <a:lvl7pPr marL="2971800" indent="-228600" defTabSz="457200" eaLnBrk="0" fontAlgn="base" hangingPunct="0">
                        <a:lnSpc>
                          <a:spcPts val="2000"/>
                        </a:lnSpc>
                        <a:spcBef>
                          <a:spcPts val="1200"/>
                        </a:spcBef>
                        <a:spcAft>
                          <a:spcPct val="0"/>
                        </a:spcAft>
                        <a:defRPr sz="1400" i="1">
                          <a:solidFill>
                            <a:schemeClr val="bg2"/>
                          </a:solidFill>
                          <a:latin typeface="Arial" charset="0"/>
                        </a:defRPr>
                      </a:lvl7pPr>
                      <a:lvl8pPr marL="3429000" indent="-228600" defTabSz="457200" eaLnBrk="0" fontAlgn="base" hangingPunct="0">
                        <a:lnSpc>
                          <a:spcPts val="2000"/>
                        </a:lnSpc>
                        <a:spcBef>
                          <a:spcPts val="1200"/>
                        </a:spcBef>
                        <a:spcAft>
                          <a:spcPct val="0"/>
                        </a:spcAft>
                        <a:defRPr sz="1400" i="1">
                          <a:solidFill>
                            <a:schemeClr val="bg2"/>
                          </a:solidFill>
                          <a:latin typeface="Arial" charset="0"/>
                        </a:defRPr>
                      </a:lvl8pPr>
                      <a:lvl9pPr marL="3886200" indent="-228600" defTabSz="457200" eaLnBrk="0" fontAlgn="base" hangingPunct="0">
                        <a:lnSpc>
                          <a:spcPts val="2000"/>
                        </a:lnSpc>
                        <a:spcBef>
                          <a:spcPts val="1200"/>
                        </a:spcBef>
                        <a:spcAft>
                          <a:spcPct val="0"/>
                        </a:spcAft>
                        <a:defRPr sz="1400" i="1">
                          <a:solidFill>
                            <a:schemeClr val="bg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C00000"/>
                          </a:solidFill>
                          <a:effectLst/>
                          <a:latin typeface="Arial" charset="0"/>
                          <a:ea typeface="Arial" charset="0"/>
                          <a:cs typeface="Arial" charset="0"/>
                        </a:rPr>
                        <a:t>0.0072%</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C00000"/>
                          </a:solidFill>
                          <a:effectLst/>
                          <a:latin typeface="Arial" charset="0"/>
                          <a:ea typeface="Arial" charset="0"/>
                          <a:cs typeface="Arial" charset="0"/>
                        </a:rPr>
                        <a:t>(i.e. 0.000072)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Rectangle 8">
            <a:extLst>
              <a:ext uri="{FF2B5EF4-FFF2-40B4-BE49-F238E27FC236}">
                <a16:creationId xmlns:a16="http://schemas.microsoft.com/office/drawing/2014/main" id="{517322EB-64C5-5E46-8D91-6F255B8FFF7C}"/>
              </a:ext>
            </a:extLst>
          </p:cNvPr>
          <p:cNvSpPr>
            <a:spLocks noChangeArrowheads="1"/>
          </p:cNvSpPr>
          <p:nvPr/>
        </p:nvSpPr>
        <p:spPr bwMode="gray">
          <a:xfrm>
            <a:off x="127000" y="3573554"/>
            <a:ext cx="6325164" cy="1294200"/>
          </a:xfrm>
          <a:prstGeom prst="rect">
            <a:avLst/>
          </a:prstGeom>
          <a:solidFill>
            <a:schemeClr val="bg1"/>
          </a:solidFill>
          <a:ln>
            <a:noFill/>
          </a:ln>
          <a:effectLst>
            <a:outerShdw blurRad="139700" algn="ctr" rotWithShape="0">
              <a:srgbClr val="000000">
                <a:alpha val="50000"/>
              </a:srgbClr>
            </a:outerShdw>
          </a:effectLst>
          <a:extLst>
            <a:ext uri="{91240B29-F687-4F45-9708-019B960494DF}">
              <a14:hiddenLine xmlns:a14="http://schemas.microsoft.com/office/drawing/2010/main" w="12700">
                <a:solidFill>
                  <a:srgbClr val="000000"/>
                </a:solidFill>
                <a:round/>
                <a:headEnd/>
                <a:tailEnd/>
              </a14:hiddenLine>
            </a:ext>
          </a:extLst>
        </p:spPr>
        <p:txBody>
          <a:bodyPr wrap="square" lIns="182880" tIns="91440" rIns="137160" bIns="9144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a:lnSpc>
                <a:spcPct val="90000"/>
              </a:lnSpc>
              <a:spcBef>
                <a:spcPct val="25000"/>
              </a:spcBef>
              <a:spcAft>
                <a:spcPct val="25000"/>
              </a:spcAft>
            </a:pPr>
            <a:r>
              <a:rPr lang="en-US" altLang="en-US" sz="1400" b="1" dirty="0">
                <a:solidFill>
                  <a:srgbClr val="739A89"/>
                </a:solidFill>
              </a:rPr>
              <a:t>Example</a:t>
            </a:r>
          </a:p>
          <a:p>
            <a:r>
              <a:rPr lang="en-US" altLang="en-US" sz="1400" dirty="0"/>
              <a:t>For Every $1,000,000 spend there is no more than $72 of Fraud and Misuse in Total</a:t>
            </a:r>
          </a:p>
          <a:p>
            <a:r>
              <a:rPr lang="en-US" altLang="en-US" sz="1400" dirty="0"/>
              <a:t>Versus a Value in return for the Company in Process Savings </a:t>
            </a:r>
            <a:r>
              <a:rPr lang="en-US" altLang="en-US" sz="1400" u="sng" dirty="0"/>
              <a:t>for every positive Transaction </a:t>
            </a:r>
            <a:r>
              <a:rPr lang="en-US" altLang="en-US" sz="1400" dirty="0"/>
              <a:t>any where from $70-300</a:t>
            </a:r>
          </a:p>
        </p:txBody>
      </p:sp>
      <p:graphicFrame>
        <p:nvGraphicFramePr>
          <p:cNvPr id="10" name="Diagram 9">
            <a:extLst>
              <a:ext uri="{FF2B5EF4-FFF2-40B4-BE49-F238E27FC236}">
                <a16:creationId xmlns:a16="http://schemas.microsoft.com/office/drawing/2014/main" id="{FCC87549-1C19-614C-A2D7-8D9BACCBF6BF}"/>
              </a:ext>
            </a:extLst>
          </p:cNvPr>
          <p:cNvGraphicFramePr/>
          <p:nvPr>
            <p:extLst>
              <p:ext uri="{D42A27DB-BD31-4B8C-83A1-F6EECF244321}">
                <p14:modId xmlns:p14="http://schemas.microsoft.com/office/powerpoint/2010/main" val="4000145494"/>
              </p:ext>
            </p:extLst>
          </p:nvPr>
        </p:nvGraphicFramePr>
        <p:xfrm>
          <a:off x="5624623" y="1159002"/>
          <a:ext cx="4529470" cy="5015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Oval 7">
            <a:extLst>
              <a:ext uri="{FF2B5EF4-FFF2-40B4-BE49-F238E27FC236}">
                <a16:creationId xmlns:a16="http://schemas.microsoft.com/office/drawing/2014/main" id="{A8D419DE-F357-B54C-9606-72D74DF4F2B1}"/>
              </a:ext>
            </a:extLst>
          </p:cNvPr>
          <p:cNvSpPr>
            <a:spLocks noChangeArrowheads="1"/>
          </p:cNvSpPr>
          <p:nvPr/>
        </p:nvSpPr>
        <p:spPr bwMode="auto">
          <a:xfrm>
            <a:off x="4922874" y="2274065"/>
            <a:ext cx="1406644" cy="1196384"/>
          </a:xfrm>
          <a:prstGeom prst="ellipse">
            <a:avLst/>
          </a:prstGeom>
          <a:noFill/>
          <a:ln w="76200">
            <a:solidFill>
              <a:srgbClr val="C00000"/>
            </a:solidFill>
            <a:round/>
            <a:headEnd/>
            <a:tailEnd/>
          </a:ln>
          <a:extLst>
            <a:ext uri="{909E8E84-426E-40DD-AFC4-6F175D3DCCD1}">
              <a14:hiddenFill xmlns:a14="http://schemas.microsoft.com/office/drawing/2010/main">
                <a:solidFill>
                  <a:srgbClr val="FFFFFF"/>
                </a:solidFill>
              </a14:hiddenFill>
            </a:ext>
          </a:extLst>
        </p:spPr>
        <p:txBody>
          <a:bodyPr tIns="91440" bIns="91440" anchor="ctr" anchorCtr="1"/>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a:lnSpc>
                <a:spcPct val="90000"/>
              </a:lnSpc>
              <a:spcBef>
                <a:spcPts val="663"/>
              </a:spcBef>
              <a:spcAft>
                <a:spcPts val="663"/>
              </a:spcAft>
            </a:pPr>
            <a:endParaRPr lang="en-US" altLang="en-US">
              <a:solidFill>
                <a:schemeClr val="bg1"/>
              </a:solidFill>
            </a:endParaRPr>
          </a:p>
        </p:txBody>
      </p:sp>
      <p:sp>
        <p:nvSpPr>
          <p:cNvPr id="13" name="TextBox 12">
            <a:extLst>
              <a:ext uri="{FF2B5EF4-FFF2-40B4-BE49-F238E27FC236}">
                <a16:creationId xmlns:a16="http://schemas.microsoft.com/office/drawing/2014/main" id="{095B6921-827C-F24A-82DA-FB4B8753F92B}"/>
              </a:ext>
            </a:extLst>
          </p:cNvPr>
          <p:cNvSpPr txBox="1"/>
          <p:nvPr/>
        </p:nvSpPr>
        <p:spPr>
          <a:xfrm>
            <a:off x="176220" y="105812"/>
            <a:ext cx="874105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Card misuse……. A rare event</a:t>
            </a:r>
            <a:endParaRPr lang="en-US" sz="3600" dirty="0">
              <a:solidFill>
                <a:srgbClr val="B6E863"/>
              </a:solidFill>
              <a:latin typeface="Phosphate Solid" panose="02000506050000020004" pitchFamily="2" charset="77"/>
              <a:cs typeface="Phosphate Solid" panose="02000506050000020004" pitchFamily="2" charset="77"/>
            </a:endParaRPr>
          </a:p>
        </p:txBody>
      </p:sp>
      <p:pic>
        <p:nvPicPr>
          <p:cNvPr id="14" name="Picture 13">
            <a:extLst>
              <a:ext uri="{FF2B5EF4-FFF2-40B4-BE49-F238E27FC236}">
                <a16:creationId xmlns:a16="http://schemas.microsoft.com/office/drawing/2014/main" id="{4BE68835-152C-F042-B658-345555F3E7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49674" y="231009"/>
            <a:ext cx="1194511" cy="822886"/>
          </a:xfrm>
          <a:prstGeom prst="rect">
            <a:avLst/>
          </a:prstGeom>
        </p:spPr>
      </p:pic>
      <p:sp>
        <p:nvSpPr>
          <p:cNvPr id="15" name="Rectangle 14">
            <a:extLst>
              <a:ext uri="{FF2B5EF4-FFF2-40B4-BE49-F238E27FC236}">
                <a16:creationId xmlns:a16="http://schemas.microsoft.com/office/drawing/2014/main" id="{D7D12989-FB9D-5E4D-BE34-AE1F1AB2D3E1}"/>
              </a:ext>
            </a:extLst>
          </p:cNvPr>
          <p:cNvSpPr/>
          <p:nvPr/>
        </p:nvSpPr>
        <p:spPr>
          <a:xfrm>
            <a:off x="127000" y="4973761"/>
            <a:ext cx="6475819" cy="1200329"/>
          </a:xfrm>
          <a:prstGeom prst="rect">
            <a:avLst/>
          </a:prstGeom>
        </p:spPr>
        <p:txBody>
          <a:bodyPr wrap="square">
            <a:spAutoFit/>
          </a:bodyPr>
          <a:lstStyle/>
          <a:p>
            <a:endParaRPr lang="en-US" altLang="en-US" b="1" dirty="0">
              <a:solidFill>
                <a:srgbClr val="95BF20"/>
              </a:solidFill>
              <a:latin typeface="American Typewriter" panose="02090604020004020304" pitchFamily="18" charset="77"/>
            </a:endParaRPr>
          </a:p>
          <a:p>
            <a:r>
              <a:rPr lang="en-US" altLang="en-US" b="1" dirty="0">
                <a:solidFill>
                  <a:srgbClr val="95BF20"/>
                </a:solidFill>
                <a:latin typeface="American Typewriter" panose="02090604020004020304" pitchFamily="18" charset="77"/>
              </a:rPr>
              <a:t>Cards are generally safe payment instruments – they potentially make misuse / fraud more visible than other payment methods</a:t>
            </a:r>
          </a:p>
        </p:txBody>
      </p:sp>
    </p:spTree>
    <p:extLst>
      <p:ext uri="{BB962C8B-B14F-4D97-AF65-F5344CB8AC3E}">
        <p14:creationId xmlns:p14="http://schemas.microsoft.com/office/powerpoint/2010/main" val="107634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0" grpId="0">
        <p:bldAsOne/>
      </p:bldGraphic>
      <p:bldP spid="12"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0258C-2BBF-AA4E-9EC8-8E9DAFD021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6247" y="752143"/>
            <a:ext cx="6611028" cy="3676499"/>
          </a:xfrm>
          <a:prstGeom prst="rect">
            <a:avLst/>
          </a:prstGeom>
        </p:spPr>
      </p:pic>
      <p:sp>
        <p:nvSpPr>
          <p:cNvPr id="4" name="TextBox 3">
            <a:extLst>
              <a:ext uri="{FF2B5EF4-FFF2-40B4-BE49-F238E27FC236}">
                <a16:creationId xmlns:a16="http://schemas.microsoft.com/office/drawing/2014/main" id="{47EBA42D-A3C6-B24D-814F-F88D5EB2356A}"/>
              </a:ext>
            </a:extLst>
          </p:cNvPr>
          <p:cNvSpPr txBox="1"/>
          <p:nvPr/>
        </p:nvSpPr>
        <p:spPr>
          <a:xfrm>
            <a:off x="176220" y="105812"/>
            <a:ext cx="874105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Lower Card Fraud in a network</a:t>
            </a:r>
            <a:endParaRPr lang="en-US" sz="3600" dirty="0">
              <a:solidFill>
                <a:srgbClr val="B6E863"/>
              </a:solidFill>
              <a:latin typeface="Phosphate Solid" panose="02000506050000020004" pitchFamily="2" charset="77"/>
              <a:cs typeface="Phosphate Solid" panose="02000506050000020004" pitchFamily="2" charset="77"/>
            </a:endParaRPr>
          </a:p>
        </p:txBody>
      </p:sp>
      <p:sp>
        <p:nvSpPr>
          <p:cNvPr id="5" name="Rectangle 4">
            <a:extLst>
              <a:ext uri="{FF2B5EF4-FFF2-40B4-BE49-F238E27FC236}">
                <a16:creationId xmlns:a16="http://schemas.microsoft.com/office/drawing/2014/main" id="{9E354551-F92B-C745-B49C-659DB5C99631}"/>
              </a:ext>
            </a:extLst>
          </p:cNvPr>
          <p:cNvSpPr/>
          <p:nvPr/>
        </p:nvSpPr>
        <p:spPr>
          <a:xfrm>
            <a:off x="176220" y="752143"/>
            <a:ext cx="2130027" cy="3416320"/>
          </a:xfrm>
          <a:prstGeom prst="rect">
            <a:avLst/>
          </a:prstGeom>
        </p:spPr>
        <p:txBody>
          <a:bodyPr wrap="square">
            <a:spAutoFit/>
          </a:bodyPr>
          <a:lstStyle/>
          <a:p>
            <a:endParaRPr lang="en-US" altLang="en-US" b="1" dirty="0">
              <a:solidFill>
                <a:srgbClr val="95BF20"/>
              </a:solidFill>
              <a:latin typeface="American Typewriter" panose="02090604020004020304" pitchFamily="18" charset="77"/>
            </a:endParaRPr>
          </a:p>
          <a:p>
            <a:r>
              <a:rPr lang="en-US" altLang="en-US" b="1" dirty="0">
                <a:solidFill>
                  <a:srgbClr val="95BF20"/>
                </a:solidFill>
                <a:latin typeface="American Typewriter" panose="02090604020004020304" pitchFamily="18" charset="77"/>
              </a:rPr>
              <a:t>This was used by a Network in the context of a </a:t>
            </a:r>
            <a:r>
              <a:rPr lang="en-US" altLang="en-US" b="1" dirty="0">
                <a:solidFill>
                  <a:srgbClr val="C00000"/>
                </a:solidFill>
                <a:latin typeface="American Typewriter" panose="02090604020004020304" pitchFamily="18" charset="77"/>
              </a:rPr>
              <a:t>Commercial Card RFP </a:t>
            </a:r>
            <a:r>
              <a:rPr lang="en-US" altLang="en-US" b="1" dirty="0">
                <a:solidFill>
                  <a:srgbClr val="95BF20"/>
                </a:solidFill>
                <a:latin typeface="American Typewriter" panose="02090604020004020304" pitchFamily="18" charset="77"/>
              </a:rPr>
              <a:t>for a </a:t>
            </a:r>
            <a:r>
              <a:rPr lang="en-US" altLang="en-US" b="1" dirty="0">
                <a:solidFill>
                  <a:srgbClr val="C00000"/>
                </a:solidFill>
                <a:latin typeface="American Typewriter" panose="02090604020004020304" pitchFamily="18" charset="77"/>
              </a:rPr>
              <a:t>$1billion T&amp;E program </a:t>
            </a:r>
            <a:r>
              <a:rPr lang="en-US" altLang="en-US" b="1" dirty="0">
                <a:solidFill>
                  <a:srgbClr val="95BF20"/>
                </a:solidFill>
                <a:latin typeface="American Typewriter" panose="02090604020004020304" pitchFamily="18" charset="77"/>
              </a:rPr>
              <a:t>to demonstrate lower Fraud experience vs others</a:t>
            </a:r>
          </a:p>
        </p:txBody>
      </p:sp>
      <p:sp>
        <p:nvSpPr>
          <p:cNvPr id="6" name="Rectangle 5">
            <a:extLst>
              <a:ext uri="{FF2B5EF4-FFF2-40B4-BE49-F238E27FC236}">
                <a16:creationId xmlns:a16="http://schemas.microsoft.com/office/drawing/2014/main" id="{45327F6C-7221-7140-9AD6-76306D915C82}"/>
              </a:ext>
            </a:extLst>
          </p:cNvPr>
          <p:cNvSpPr/>
          <p:nvPr/>
        </p:nvSpPr>
        <p:spPr>
          <a:xfrm>
            <a:off x="176220" y="4428642"/>
            <a:ext cx="8446785" cy="1477328"/>
          </a:xfrm>
          <a:prstGeom prst="rect">
            <a:avLst/>
          </a:prstGeom>
        </p:spPr>
        <p:txBody>
          <a:bodyPr wrap="square">
            <a:spAutoFit/>
          </a:bodyPr>
          <a:lstStyle/>
          <a:p>
            <a:r>
              <a:rPr lang="en-US" altLang="en-US" b="1" dirty="0">
                <a:solidFill>
                  <a:srgbClr val="95BF20"/>
                </a:solidFill>
                <a:latin typeface="American Typewriter" panose="02090604020004020304" pitchFamily="18" charset="77"/>
              </a:rPr>
              <a:t>There are several reasons why this an irrelevant truth</a:t>
            </a:r>
          </a:p>
          <a:p>
            <a:endParaRPr lang="en-US" altLang="en-US" b="1" dirty="0">
              <a:solidFill>
                <a:srgbClr val="95BF20"/>
              </a:solidFill>
              <a:latin typeface="American Typewriter" panose="02090604020004020304" pitchFamily="18" charset="77"/>
            </a:endParaRPr>
          </a:p>
          <a:p>
            <a:pPr marL="342900" indent="-342900">
              <a:buAutoNum type="arabicPeriod"/>
            </a:pPr>
            <a:r>
              <a:rPr lang="en-US" altLang="en-US" b="1" dirty="0">
                <a:solidFill>
                  <a:srgbClr val="95BF20"/>
                </a:solidFill>
                <a:latin typeface="American Typewriter" panose="02090604020004020304" pitchFamily="18" charset="77"/>
              </a:rPr>
              <a:t>These data refer to general purchase volume i.e. Consumer Cards</a:t>
            </a:r>
          </a:p>
          <a:p>
            <a:pPr marL="342900" indent="-342900">
              <a:buAutoNum type="arabicPeriod"/>
            </a:pPr>
            <a:r>
              <a:rPr lang="en-US" altLang="en-US" b="1" dirty="0">
                <a:solidFill>
                  <a:srgbClr val="95BF20"/>
                </a:solidFill>
                <a:latin typeface="American Typewriter" panose="02090604020004020304" pitchFamily="18" charset="77"/>
              </a:rPr>
              <a:t>Commercial Card instruments have much lower fraud</a:t>
            </a:r>
          </a:p>
          <a:p>
            <a:pPr marL="342900" indent="-342900">
              <a:buAutoNum type="arabicPeriod"/>
            </a:pPr>
            <a:r>
              <a:rPr lang="en-US" altLang="en-US" b="1" dirty="0">
                <a:solidFill>
                  <a:srgbClr val="95BF20"/>
                </a:solidFill>
                <a:latin typeface="American Typewriter" panose="02090604020004020304" pitchFamily="18" charset="77"/>
              </a:rPr>
              <a:t>Clients are for the most part indemnified from fraud  </a:t>
            </a:r>
          </a:p>
        </p:txBody>
      </p:sp>
    </p:spTree>
    <p:extLst>
      <p:ext uri="{BB962C8B-B14F-4D97-AF65-F5344CB8AC3E}">
        <p14:creationId xmlns:p14="http://schemas.microsoft.com/office/powerpoint/2010/main" val="375402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var/folders/24/b95469t12m747v3h38ywj8v40000gn/T/com.microsoft.Powerpoint/WebArchiveCopyPasteTempFiles/mhQAAAABJRU5ErkJggg==">
            <a:extLst>
              <a:ext uri="{FF2B5EF4-FFF2-40B4-BE49-F238E27FC236}">
                <a16:creationId xmlns:a16="http://schemas.microsoft.com/office/drawing/2014/main" id="{E08CB6DD-F6AB-D24B-9DB4-C0F8BB1D01F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2940" y="2398229"/>
            <a:ext cx="2075333" cy="36834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FE9C6C-C648-714B-A742-44AB868A69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4165" y="336759"/>
            <a:ext cx="2092678" cy="3714504"/>
          </a:xfrm>
          <a:prstGeom prst="rect">
            <a:avLst/>
          </a:prstGeom>
        </p:spPr>
      </p:pic>
      <p:sp>
        <p:nvSpPr>
          <p:cNvPr id="6" name="TextBox 5">
            <a:extLst>
              <a:ext uri="{FF2B5EF4-FFF2-40B4-BE49-F238E27FC236}">
                <a16:creationId xmlns:a16="http://schemas.microsoft.com/office/drawing/2014/main" id="{11EB40EA-2E98-F843-BEDB-3EC94268769F}"/>
              </a:ext>
            </a:extLst>
          </p:cNvPr>
          <p:cNvSpPr txBox="1"/>
          <p:nvPr/>
        </p:nvSpPr>
        <p:spPr>
          <a:xfrm>
            <a:off x="176220" y="752143"/>
            <a:ext cx="6205430" cy="5632311"/>
          </a:xfrm>
          <a:prstGeom prst="rect">
            <a:avLst/>
          </a:prstGeom>
          <a:noFill/>
        </p:spPr>
        <p:txBody>
          <a:bodyPr wrap="square" rtlCol="0">
            <a:spAutoFit/>
          </a:bodyPr>
          <a:lstStyle/>
          <a:p>
            <a:pPr marL="285750" indent="-285750">
              <a:buFont typeface="Arial" panose="020B0604020202020204" pitchFamily="34" charset="0"/>
              <a:buChar char="•"/>
            </a:pPr>
            <a:r>
              <a:rPr lang="en-US" sz="2000" b="1" dirty="0"/>
              <a:t>Be sceptical but not cynical</a:t>
            </a:r>
          </a:p>
          <a:p>
            <a:pPr marL="285750" indent="-285750">
              <a:buFont typeface="Arial" panose="020B0604020202020204" pitchFamily="34" charset="0"/>
              <a:buChar char="•"/>
            </a:pPr>
            <a:r>
              <a:rPr lang="en-US" sz="2000" b="1" dirty="0">
                <a:solidFill>
                  <a:srgbClr val="95BF20"/>
                </a:solidFill>
              </a:rPr>
              <a:t>Check for plausibility</a:t>
            </a:r>
          </a:p>
          <a:p>
            <a:pPr marL="285750" indent="-285750">
              <a:buFont typeface="Arial" panose="020B0604020202020204" pitchFamily="34" charset="0"/>
              <a:buChar char="•"/>
            </a:pPr>
            <a:r>
              <a:rPr lang="en-US" sz="2000" b="1" dirty="0"/>
              <a:t>Try to establish and level your biases </a:t>
            </a:r>
            <a:r>
              <a:rPr lang="en-US" sz="2000" b="1"/>
              <a:t>(System 1 &amp; 2)</a:t>
            </a:r>
            <a:endParaRPr lang="en-US" sz="2000" b="1" dirty="0"/>
          </a:p>
          <a:p>
            <a:pPr marL="285750" indent="-285750">
              <a:buFont typeface="Arial" panose="020B0604020202020204" pitchFamily="34" charset="0"/>
              <a:buChar char="•"/>
            </a:pPr>
            <a:r>
              <a:rPr lang="en-US" sz="2000" b="1" dirty="0">
                <a:solidFill>
                  <a:srgbClr val="95BF20"/>
                </a:solidFill>
              </a:rPr>
              <a:t>Think about ‘averages’ and whether they are appropriate</a:t>
            </a:r>
          </a:p>
          <a:p>
            <a:pPr marL="285750" indent="-285750">
              <a:buFont typeface="Arial" panose="020B0604020202020204" pitchFamily="34" charset="0"/>
              <a:buChar char="•"/>
            </a:pPr>
            <a:r>
              <a:rPr lang="en-US" sz="2000" b="1" dirty="0"/>
              <a:t>Press for evidence</a:t>
            </a:r>
          </a:p>
          <a:p>
            <a:pPr marL="285750" indent="-285750">
              <a:buFont typeface="Arial" panose="020B0604020202020204" pitchFamily="34" charset="0"/>
              <a:buChar char="•"/>
            </a:pPr>
            <a:r>
              <a:rPr lang="en-US" sz="2000" b="1" dirty="0">
                <a:solidFill>
                  <a:srgbClr val="95BF20"/>
                </a:solidFill>
              </a:rPr>
              <a:t>Try to falsify a theory (especially where someone is more certain!)</a:t>
            </a:r>
          </a:p>
          <a:p>
            <a:pPr marL="285750" indent="-285750">
              <a:buFont typeface="Arial" panose="020B0604020202020204" pitchFamily="34" charset="0"/>
              <a:buChar char="•"/>
            </a:pPr>
            <a:r>
              <a:rPr lang="en-US" sz="2000" b="1" dirty="0"/>
              <a:t>Evaluate what you learn from your approach in trying to disprove</a:t>
            </a:r>
          </a:p>
          <a:p>
            <a:pPr marL="285750" indent="-285750">
              <a:buFont typeface="Arial" panose="020B0604020202020204" pitchFamily="34" charset="0"/>
              <a:buChar char="•"/>
            </a:pPr>
            <a:r>
              <a:rPr lang="en-US" sz="2000" b="1" dirty="0">
                <a:solidFill>
                  <a:srgbClr val="95BF20"/>
                </a:solidFill>
              </a:rPr>
              <a:t>Look for sources of data and the scientific method</a:t>
            </a:r>
          </a:p>
          <a:p>
            <a:pPr marL="285750" indent="-285750">
              <a:buFont typeface="Arial" panose="020B0604020202020204" pitchFamily="34" charset="0"/>
              <a:buChar char="•"/>
            </a:pPr>
            <a:r>
              <a:rPr lang="en-US" sz="2000" b="1" dirty="0"/>
              <a:t>Beware of anyone predicting the future – ask for their credentials in having predicted the present</a:t>
            </a:r>
          </a:p>
          <a:p>
            <a:pPr marL="285750" indent="-285750">
              <a:buFont typeface="Arial" panose="020B0604020202020204" pitchFamily="34" charset="0"/>
              <a:buChar char="•"/>
            </a:pPr>
            <a:r>
              <a:rPr lang="en-US" sz="2000" b="1" dirty="0">
                <a:solidFill>
                  <a:srgbClr val="95BF20"/>
                </a:solidFill>
              </a:rPr>
              <a:t>Seek out alternative opinions to those of your own and value the dialogue</a:t>
            </a:r>
          </a:p>
          <a:p>
            <a:pPr marL="285750" indent="-285750">
              <a:buFont typeface="Arial" panose="020B0604020202020204" pitchFamily="34" charset="0"/>
              <a:buChar char="•"/>
            </a:pPr>
            <a:r>
              <a:rPr lang="en-US" sz="2000" b="1" dirty="0"/>
              <a:t>Realise and acknowledge that for somethings you have to go with the ‘feel’ – which account manager is better than another?</a:t>
            </a:r>
          </a:p>
        </p:txBody>
      </p:sp>
      <p:sp>
        <p:nvSpPr>
          <p:cNvPr id="14" name="TextBox 13">
            <a:extLst>
              <a:ext uri="{FF2B5EF4-FFF2-40B4-BE49-F238E27FC236}">
                <a16:creationId xmlns:a16="http://schemas.microsoft.com/office/drawing/2014/main" id="{D93579BC-B7B8-3248-92F6-E598FC7E9F5D}"/>
              </a:ext>
            </a:extLst>
          </p:cNvPr>
          <p:cNvSpPr txBox="1"/>
          <p:nvPr/>
        </p:nvSpPr>
        <p:spPr>
          <a:xfrm>
            <a:off x="176220" y="105812"/>
            <a:ext cx="874105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In summary</a:t>
            </a:r>
            <a:endParaRPr lang="en-US" sz="3600" dirty="0">
              <a:solidFill>
                <a:srgbClr val="B6E863"/>
              </a:solidFill>
              <a:latin typeface="Phosphate Solid" panose="02000506050000020004" pitchFamily="2" charset="77"/>
              <a:cs typeface="Phosphate Solid" panose="02000506050000020004" pitchFamily="2" charset="77"/>
            </a:endParaRPr>
          </a:p>
        </p:txBody>
      </p:sp>
    </p:spTree>
    <p:extLst>
      <p:ext uri="{BB962C8B-B14F-4D97-AF65-F5344CB8AC3E}">
        <p14:creationId xmlns:p14="http://schemas.microsoft.com/office/powerpoint/2010/main" val="371530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926391-609B-0349-A2D3-627EB1DD2533}"/>
              </a:ext>
            </a:extLst>
          </p:cNvPr>
          <p:cNvSpPr txBox="1"/>
          <p:nvPr/>
        </p:nvSpPr>
        <p:spPr>
          <a:xfrm>
            <a:off x="1586016" y="5762517"/>
            <a:ext cx="5988306" cy="523220"/>
          </a:xfrm>
          <a:prstGeom prst="rect">
            <a:avLst/>
          </a:prstGeom>
          <a:noFill/>
        </p:spPr>
        <p:txBody>
          <a:bodyPr wrap="none" rtlCol="0">
            <a:spAutoFit/>
          </a:bodyPr>
          <a:lstStyle/>
          <a:p>
            <a:r>
              <a:rPr lang="en-US" sz="2800" dirty="0"/>
              <a:t>Apply learning to Commercial Payments</a:t>
            </a:r>
          </a:p>
        </p:txBody>
      </p:sp>
      <p:sp>
        <p:nvSpPr>
          <p:cNvPr id="8" name="TextBox 7">
            <a:extLst>
              <a:ext uri="{FF2B5EF4-FFF2-40B4-BE49-F238E27FC236}">
                <a16:creationId xmlns:a16="http://schemas.microsoft.com/office/drawing/2014/main" id="{85C19282-B8D4-9F43-8CAF-33CE70F8121C}"/>
              </a:ext>
            </a:extLst>
          </p:cNvPr>
          <p:cNvSpPr txBox="1"/>
          <p:nvPr/>
        </p:nvSpPr>
        <p:spPr>
          <a:xfrm>
            <a:off x="3892188" y="81279"/>
            <a:ext cx="5029754" cy="1569660"/>
          </a:xfrm>
          <a:prstGeom prst="rect">
            <a:avLst/>
          </a:prstGeom>
          <a:noFill/>
        </p:spPr>
        <p:txBody>
          <a:bodyPr wrap="square" rtlCol="0">
            <a:spAutoFit/>
          </a:bodyPr>
          <a:lstStyle/>
          <a:p>
            <a:pPr algn="ctr"/>
            <a:r>
              <a:rPr lang="en-US" sz="1600" b="1" dirty="0"/>
              <a:t>“To teach how to live without certainty and yet without being </a:t>
            </a:r>
            <a:r>
              <a:rPr lang="en-US" sz="1600" b="1" dirty="0" err="1"/>
              <a:t>paralysed</a:t>
            </a:r>
            <a:r>
              <a:rPr lang="en-US" sz="1600" b="1" dirty="0"/>
              <a:t> by hesitation is perhaps the chief thing that philosophy in our age, can still do for those who study it”  </a:t>
            </a:r>
          </a:p>
          <a:p>
            <a:pPr algn="ctr"/>
            <a:endParaRPr lang="en-US" sz="1600" b="1" dirty="0"/>
          </a:p>
          <a:p>
            <a:pPr algn="ctr"/>
            <a:r>
              <a:rPr lang="en-US" sz="1600" b="1" dirty="0"/>
              <a:t>Bertrand Russell</a:t>
            </a:r>
          </a:p>
        </p:txBody>
      </p:sp>
      <p:pic>
        <p:nvPicPr>
          <p:cNvPr id="9" name="Picture 8">
            <a:extLst>
              <a:ext uri="{FF2B5EF4-FFF2-40B4-BE49-F238E27FC236}">
                <a16:creationId xmlns:a16="http://schemas.microsoft.com/office/drawing/2014/main" id="{D1A2D975-CA17-6042-8662-580EE4C268C1}"/>
              </a:ext>
            </a:extLst>
          </p:cNvPr>
          <p:cNvPicPr>
            <a:picLocks noChangeAspect="1"/>
          </p:cNvPicPr>
          <p:nvPr/>
        </p:nvPicPr>
        <p:blipFill>
          <a:blip r:embed="rId2"/>
          <a:stretch>
            <a:fillRect/>
          </a:stretch>
        </p:blipFill>
        <p:spPr>
          <a:xfrm>
            <a:off x="0" y="1088145"/>
            <a:ext cx="3172033" cy="2375963"/>
          </a:xfrm>
          <a:prstGeom prst="rect">
            <a:avLst/>
          </a:prstGeom>
        </p:spPr>
      </p:pic>
      <p:pic>
        <p:nvPicPr>
          <p:cNvPr id="15" name="Picture 14">
            <a:extLst>
              <a:ext uri="{FF2B5EF4-FFF2-40B4-BE49-F238E27FC236}">
                <a16:creationId xmlns:a16="http://schemas.microsoft.com/office/drawing/2014/main" id="{3A929D0A-3263-4C4F-B519-1CB3D51C7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8937" y="3222876"/>
            <a:ext cx="4252466" cy="2589227"/>
          </a:xfrm>
          <a:prstGeom prst="rect">
            <a:avLst/>
          </a:prstGeom>
        </p:spPr>
      </p:pic>
      <p:pic>
        <p:nvPicPr>
          <p:cNvPr id="16" name="Picture 15">
            <a:extLst>
              <a:ext uri="{FF2B5EF4-FFF2-40B4-BE49-F238E27FC236}">
                <a16:creationId xmlns:a16="http://schemas.microsoft.com/office/drawing/2014/main" id="{70C52EBB-47F1-F84E-A7E0-8E2ADF3E99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3093" y="4454644"/>
            <a:ext cx="1968849" cy="1207378"/>
          </a:xfrm>
          <a:prstGeom prst="rect">
            <a:avLst/>
          </a:prstGeom>
        </p:spPr>
      </p:pic>
      <p:pic>
        <p:nvPicPr>
          <p:cNvPr id="2" name="Picture 1">
            <a:extLst>
              <a:ext uri="{FF2B5EF4-FFF2-40B4-BE49-F238E27FC236}">
                <a16:creationId xmlns:a16="http://schemas.microsoft.com/office/drawing/2014/main" id="{54703207-BF76-A447-BE01-D19559F5C3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0204" y="3347718"/>
            <a:ext cx="1715303" cy="2464385"/>
          </a:xfrm>
          <a:prstGeom prst="rect">
            <a:avLst/>
          </a:prstGeom>
        </p:spPr>
      </p:pic>
      <p:sp>
        <p:nvSpPr>
          <p:cNvPr id="3" name="TextBox 2">
            <a:extLst>
              <a:ext uri="{FF2B5EF4-FFF2-40B4-BE49-F238E27FC236}">
                <a16:creationId xmlns:a16="http://schemas.microsoft.com/office/drawing/2014/main" id="{1E8A12CD-90E3-3946-8101-6A6F6EBCBAC9}"/>
              </a:ext>
            </a:extLst>
          </p:cNvPr>
          <p:cNvSpPr txBox="1"/>
          <p:nvPr/>
        </p:nvSpPr>
        <p:spPr>
          <a:xfrm>
            <a:off x="148856" y="0"/>
            <a:ext cx="3743332" cy="1200329"/>
          </a:xfrm>
          <a:prstGeom prst="rect">
            <a:avLst/>
          </a:prstGeom>
          <a:noFill/>
        </p:spPr>
        <p:txBody>
          <a:bodyPr wrap="none" rtlCol="0">
            <a:spAutoFit/>
          </a:bodyPr>
          <a:lstStyle/>
          <a:p>
            <a:r>
              <a:rPr lang="en-US" sz="7200" dirty="0">
                <a:solidFill>
                  <a:srgbClr val="95BF20"/>
                </a:solidFill>
                <a:latin typeface="Phosphate Solid" panose="02000506050000020004" pitchFamily="2" charset="77"/>
                <a:cs typeface="Phosphate Solid" panose="02000506050000020004" pitchFamily="2" charset="77"/>
              </a:rPr>
              <a:t>Outline</a:t>
            </a:r>
            <a:r>
              <a:rPr lang="en-US" sz="7200" dirty="0">
                <a:solidFill>
                  <a:srgbClr val="B6E863"/>
                </a:solidFill>
                <a:latin typeface="Phosphate Solid" panose="02000506050000020004" pitchFamily="2" charset="77"/>
                <a:cs typeface="Phosphate Solid" panose="02000506050000020004" pitchFamily="2" charset="77"/>
              </a:rPr>
              <a:t> </a:t>
            </a:r>
          </a:p>
        </p:txBody>
      </p:sp>
      <p:pic>
        <p:nvPicPr>
          <p:cNvPr id="4" name="Picture 3">
            <a:extLst>
              <a:ext uri="{FF2B5EF4-FFF2-40B4-BE49-F238E27FC236}">
                <a16:creationId xmlns:a16="http://schemas.microsoft.com/office/drawing/2014/main" id="{BA996E40-5DDE-7249-990E-6AA770C92D9C}"/>
              </a:ext>
            </a:extLst>
          </p:cNvPr>
          <p:cNvPicPr>
            <a:picLocks noChangeAspect="1"/>
          </p:cNvPicPr>
          <p:nvPr/>
        </p:nvPicPr>
        <p:blipFill>
          <a:blip r:embed="rId6"/>
          <a:stretch>
            <a:fillRect/>
          </a:stretch>
        </p:blipFill>
        <p:spPr>
          <a:xfrm>
            <a:off x="5431781" y="1591335"/>
            <a:ext cx="3490161" cy="1840802"/>
          </a:xfrm>
          <a:prstGeom prst="rect">
            <a:avLst/>
          </a:prstGeom>
        </p:spPr>
      </p:pic>
      <p:pic>
        <p:nvPicPr>
          <p:cNvPr id="5" name="Picture 4">
            <a:extLst>
              <a:ext uri="{FF2B5EF4-FFF2-40B4-BE49-F238E27FC236}">
                <a16:creationId xmlns:a16="http://schemas.microsoft.com/office/drawing/2014/main" id="{E9BA0F22-FE3B-6048-8D36-8A1E7A7BD612}"/>
              </a:ext>
            </a:extLst>
          </p:cNvPr>
          <p:cNvPicPr>
            <a:picLocks noChangeAspect="1"/>
          </p:cNvPicPr>
          <p:nvPr/>
        </p:nvPicPr>
        <p:blipFill>
          <a:blip r:embed="rId7"/>
          <a:stretch>
            <a:fillRect/>
          </a:stretch>
        </p:blipFill>
        <p:spPr>
          <a:xfrm>
            <a:off x="7574322" y="845393"/>
            <a:ext cx="1437303" cy="745942"/>
          </a:xfrm>
          <a:prstGeom prst="rect">
            <a:avLst/>
          </a:prstGeom>
        </p:spPr>
      </p:pic>
    </p:spTree>
    <p:extLst>
      <p:ext uri="{BB962C8B-B14F-4D97-AF65-F5344CB8AC3E}">
        <p14:creationId xmlns:p14="http://schemas.microsoft.com/office/powerpoint/2010/main" val="36259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GB" noProof="0"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t="-7597"/>
          <a:stretch/>
        </p:blipFill>
        <p:spPr>
          <a:xfrm>
            <a:off x="0" y="1362603"/>
            <a:ext cx="9144000" cy="1051351"/>
          </a:xfrm>
          <a:prstGeom prst="rect">
            <a:avLst/>
          </a:prstGeom>
        </p:spPr>
      </p:pic>
      <p:sp>
        <p:nvSpPr>
          <p:cNvPr id="6" name="TextBox 5"/>
          <p:cNvSpPr txBox="1"/>
          <p:nvPr/>
        </p:nvSpPr>
        <p:spPr>
          <a:xfrm>
            <a:off x="148451" y="1474714"/>
            <a:ext cx="8049196" cy="1015655"/>
          </a:xfrm>
          <a:prstGeom prst="rect">
            <a:avLst/>
          </a:prstGeom>
          <a:noFill/>
        </p:spPr>
        <p:txBody>
          <a:bodyPr wrap="square" lIns="91432" tIns="45716" rIns="91432" bIns="45716" rtlCol="0">
            <a:spAutoFit/>
          </a:bodyPr>
          <a:lstStyle/>
          <a:p>
            <a:pPr algn="ctr"/>
            <a:r>
              <a:rPr lang="en-US" sz="6000" dirty="0">
                <a:solidFill>
                  <a:schemeClr val="bg1">
                    <a:lumMod val="85000"/>
                  </a:schemeClr>
                </a:solidFill>
                <a:ea typeface="Lucida Grande"/>
                <a:cs typeface="Chalkduster"/>
              </a:rPr>
              <a:t>QUESTIONS</a:t>
            </a:r>
          </a:p>
        </p:txBody>
      </p:sp>
      <p:sp>
        <p:nvSpPr>
          <p:cNvPr id="11" name="TextBox 10"/>
          <p:cNvSpPr txBox="1"/>
          <p:nvPr/>
        </p:nvSpPr>
        <p:spPr>
          <a:xfrm>
            <a:off x="3543227" y="3542932"/>
            <a:ext cx="2654300" cy="1048476"/>
          </a:xfrm>
          <a:prstGeom prst="rect">
            <a:avLst/>
          </a:prstGeom>
          <a:noFill/>
        </p:spPr>
        <p:txBody>
          <a:bodyPr wrap="square" lIns="91432" tIns="91432" rIns="91432" bIns="91432" rtlCol="0" anchor="ctr" anchorCtr="1">
            <a:spAutoFit/>
          </a:bodyPr>
          <a:lstStyle/>
          <a:p>
            <a:pPr algn="ctr">
              <a:lnSpc>
                <a:spcPct val="90000"/>
              </a:lnSpc>
            </a:pPr>
            <a:r>
              <a:rPr lang="en-US" sz="1400" dirty="0"/>
              <a:t>MD &amp; Partner</a:t>
            </a:r>
          </a:p>
          <a:p>
            <a:pPr algn="ctr">
              <a:lnSpc>
                <a:spcPct val="90000"/>
              </a:lnSpc>
            </a:pPr>
            <a:r>
              <a:rPr lang="en-US" sz="1400" dirty="0"/>
              <a:t>PayTech Commercial</a:t>
            </a:r>
          </a:p>
          <a:p>
            <a:pPr algn="ctr">
              <a:lnSpc>
                <a:spcPct val="90000"/>
              </a:lnSpc>
            </a:pPr>
            <a:r>
              <a:rPr lang="en-US" sz="1400" dirty="0">
                <a:hlinkClick r:id="rId3"/>
              </a:rPr>
              <a:t>www.paytech.no</a:t>
            </a:r>
            <a:endParaRPr lang="en-US" sz="1400" dirty="0"/>
          </a:p>
          <a:p>
            <a:pPr algn="ctr">
              <a:lnSpc>
                <a:spcPct val="90000"/>
              </a:lnSpc>
              <a:spcBef>
                <a:spcPts val="660"/>
              </a:spcBef>
              <a:spcAft>
                <a:spcPts val="660"/>
              </a:spcAft>
            </a:pPr>
            <a:endParaRPr lang="en-US" sz="1400" dirty="0"/>
          </a:p>
        </p:txBody>
      </p:sp>
      <p:pic>
        <p:nvPicPr>
          <p:cNvPr id="12" name="Picture 11"/>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204875" y="2490368"/>
            <a:ext cx="2968115" cy="302720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25914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113D-6CC3-7C4A-8F45-6C7845066A2E}"/>
              </a:ext>
            </a:extLst>
          </p:cNvPr>
          <p:cNvSpPr>
            <a:spLocks noGrp="1"/>
          </p:cNvSpPr>
          <p:nvPr>
            <p:ph type="title"/>
          </p:nvPr>
        </p:nvSpPr>
        <p:spPr/>
        <p:txBody>
          <a:bodyPr/>
          <a:lstStyle/>
          <a:p>
            <a:r>
              <a:rPr lang="en-US" dirty="0"/>
              <a:t>Primary Sources</a:t>
            </a:r>
          </a:p>
        </p:txBody>
      </p:sp>
      <p:sp>
        <p:nvSpPr>
          <p:cNvPr id="3" name="Content Placeholder 2">
            <a:extLst>
              <a:ext uri="{FF2B5EF4-FFF2-40B4-BE49-F238E27FC236}">
                <a16:creationId xmlns:a16="http://schemas.microsoft.com/office/drawing/2014/main" id="{9C49561E-928B-6343-8AC6-33C5D83F1D8E}"/>
              </a:ext>
            </a:extLst>
          </p:cNvPr>
          <p:cNvSpPr>
            <a:spLocks noGrp="1"/>
          </p:cNvSpPr>
          <p:nvPr>
            <p:ph sz="half" idx="2"/>
          </p:nvPr>
        </p:nvSpPr>
        <p:spPr>
          <a:xfrm>
            <a:off x="527304" y="1255792"/>
            <a:ext cx="8089391" cy="2181366"/>
          </a:xfrm>
        </p:spPr>
        <p:txBody>
          <a:bodyPr/>
          <a:lstStyle/>
          <a:p>
            <a:r>
              <a:rPr lang="en-US" dirty="0"/>
              <a:t>Daniel Levitin 		a Field Guide to Lies and Statistics</a:t>
            </a:r>
          </a:p>
          <a:p>
            <a:r>
              <a:rPr lang="en-US" dirty="0"/>
              <a:t>Charles Whelan		naked statistics</a:t>
            </a:r>
          </a:p>
          <a:p>
            <a:r>
              <a:rPr lang="en-US" dirty="0"/>
              <a:t>Bryan </a:t>
            </a:r>
            <a:r>
              <a:rPr lang="en-US" dirty="0" err="1"/>
              <a:t>Macgee</a:t>
            </a:r>
            <a:r>
              <a:rPr lang="en-US" dirty="0"/>
              <a:t>		Karl Popper</a:t>
            </a:r>
          </a:p>
          <a:p>
            <a:r>
              <a:rPr lang="en-US" dirty="0"/>
              <a:t>Daniel </a:t>
            </a:r>
            <a:r>
              <a:rPr lang="en-US" dirty="0" err="1"/>
              <a:t>Kahnemann</a:t>
            </a:r>
            <a:r>
              <a:rPr lang="en-US" dirty="0"/>
              <a:t>		Thinking fast and slow</a:t>
            </a:r>
          </a:p>
          <a:p>
            <a:r>
              <a:rPr lang="en-US" dirty="0"/>
              <a:t>C.S. Pierce			The Fixation of Belief	</a:t>
            </a:r>
          </a:p>
          <a:p>
            <a:r>
              <a:rPr lang="en-US" dirty="0"/>
              <a:t>The Economist		Truth and Lies online MIT Study 2016 - 2017</a:t>
            </a:r>
          </a:p>
          <a:p>
            <a:r>
              <a:rPr lang="en-US" dirty="0"/>
              <a:t>Seth Stephens </a:t>
            </a:r>
            <a:r>
              <a:rPr lang="en-US" dirty="0" err="1"/>
              <a:t>Davidowitz</a:t>
            </a:r>
            <a:r>
              <a:rPr lang="en-US" dirty="0"/>
              <a:t>	Everybody Lies</a:t>
            </a:r>
          </a:p>
          <a:p>
            <a:r>
              <a:rPr lang="en-US" dirty="0"/>
              <a:t>Ben </a:t>
            </a:r>
            <a:r>
              <a:rPr lang="en-US" dirty="0" err="1"/>
              <a:t>Goldacre</a:t>
            </a:r>
            <a:r>
              <a:rPr lang="en-US" dirty="0"/>
              <a:t>		I think you will find it’s a bit more complicated than that</a:t>
            </a:r>
          </a:p>
          <a:p>
            <a:endParaRPr lang="en-US" dirty="0"/>
          </a:p>
        </p:txBody>
      </p:sp>
      <p:sp>
        <p:nvSpPr>
          <p:cNvPr id="5" name="Footer Placeholder 4">
            <a:extLst>
              <a:ext uri="{FF2B5EF4-FFF2-40B4-BE49-F238E27FC236}">
                <a16:creationId xmlns:a16="http://schemas.microsoft.com/office/drawing/2014/main" id="{FD330917-1554-6E4C-B624-1191BE812560}"/>
              </a:ext>
            </a:extLst>
          </p:cNvPr>
          <p:cNvSpPr>
            <a:spLocks noGrp="1"/>
          </p:cNvSpPr>
          <p:nvPr>
            <p:ph type="ftr" sz="quarter" idx="5"/>
          </p:nvPr>
        </p:nvSpPr>
        <p:spPr/>
        <p:txBody>
          <a:bodyPr/>
          <a:lstStyle/>
          <a:p>
            <a:endParaRPr lang="en-GB" dirty="0"/>
          </a:p>
        </p:txBody>
      </p:sp>
    </p:spTree>
    <p:extLst>
      <p:ext uri="{BB962C8B-B14F-4D97-AF65-F5344CB8AC3E}">
        <p14:creationId xmlns:p14="http://schemas.microsoft.com/office/powerpoint/2010/main" val="3109060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C496D0-DF24-014B-9FCB-0FBEC5DD0431}"/>
              </a:ext>
            </a:extLst>
          </p:cNvPr>
          <p:cNvSpPr txBox="1"/>
          <p:nvPr/>
        </p:nvSpPr>
        <p:spPr>
          <a:xfrm>
            <a:off x="314632" y="295631"/>
            <a:ext cx="3889847" cy="1015663"/>
          </a:xfrm>
          <a:prstGeom prst="rect">
            <a:avLst/>
          </a:prstGeom>
          <a:noFill/>
        </p:spPr>
        <p:txBody>
          <a:bodyPr wrap="none" rtlCol="0">
            <a:spAutoFit/>
          </a:bodyPr>
          <a:lstStyle/>
          <a:p>
            <a:r>
              <a:rPr lang="en-US" sz="2400" b="1" dirty="0">
                <a:highlight>
                  <a:srgbClr val="00FF00"/>
                </a:highlight>
              </a:rPr>
              <a:t>truth </a:t>
            </a:r>
          </a:p>
          <a:p>
            <a:r>
              <a:rPr lang="en-US" dirty="0"/>
              <a:t>: conformity to fact or reality</a:t>
            </a:r>
          </a:p>
          <a:p>
            <a:r>
              <a:rPr lang="en-US" dirty="0"/>
              <a:t>: a fact or belief that is accepted as true</a:t>
            </a:r>
          </a:p>
        </p:txBody>
      </p:sp>
      <p:pic>
        <p:nvPicPr>
          <p:cNvPr id="14" name="Picture 13">
            <a:extLst>
              <a:ext uri="{FF2B5EF4-FFF2-40B4-BE49-F238E27FC236}">
                <a16:creationId xmlns:a16="http://schemas.microsoft.com/office/drawing/2014/main" id="{FE5E4F04-D01E-E345-B13E-5C812753D7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632" y="1218960"/>
            <a:ext cx="3814916" cy="1985693"/>
          </a:xfrm>
          <a:prstGeom prst="rect">
            <a:avLst/>
          </a:prstGeom>
        </p:spPr>
      </p:pic>
      <p:sp>
        <p:nvSpPr>
          <p:cNvPr id="15" name="Rounded Rectangular Callout 14">
            <a:extLst>
              <a:ext uri="{FF2B5EF4-FFF2-40B4-BE49-F238E27FC236}">
                <a16:creationId xmlns:a16="http://schemas.microsoft.com/office/drawing/2014/main" id="{47ECE499-B129-6944-B79E-0A8C166A4C83}"/>
              </a:ext>
            </a:extLst>
          </p:cNvPr>
          <p:cNvSpPr/>
          <p:nvPr/>
        </p:nvSpPr>
        <p:spPr>
          <a:xfrm>
            <a:off x="314631" y="3353299"/>
            <a:ext cx="1612491" cy="1504336"/>
          </a:xfrm>
          <a:prstGeom prst="wedgeRoundRectCallout">
            <a:avLst>
              <a:gd name="adj1" fmla="val 8435"/>
              <a:gd name="adj2" fmla="val 60540"/>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Do you check if something is true? If so how…?</a:t>
            </a:r>
          </a:p>
        </p:txBody>
      </p:sp>
      <p:pic>
        <p:nvPicPr>
          <p:cNvPr id="17" name="Picture 16">
            <a:extLst>
              <a:ext uri="{FF2B5EF4-FFF2-40B4-BE49-F238E27FC236}">
                <a16:creationId xmlns:a16="http://schemas.microsoft.com/office/drawing/2014/main" id="{4A000D7B-D982-4E4B-AC84-88BAD96F19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915" y="5106995"/>
            <a:ext cx="942962" cy="942962"/>
          </a:xfrm>
          <a:prstGeom prst="rect">
            <a:avLst/>
          </a:prstGeom>
        </p:spPr>
      </p:pic>
      <p:pic>
        <p:nvPicPr>
          <p:cNvPr id="18" name="Picture 17">
            <a:extLst>
              <a:ext uri="{FF2B5EF4-FFF2-40B4-BE49-F238E27FC236}">
                <a16:creationId xmlns:a16="http://schemas.microsoft.com/office/drawing/2014/main" id="{14AB197A-BA04-A842-8E32-C0419AEDA3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5072" y="5106995"/>
            <a:ext cx="974910" cy="974910"/>
          </a:xfrm>
          <a:prstGeom prst="rect">
            <a:avLst/>
          </a:prstGeom>
        </p:spPr>
      </p:pic>
      <p:sp>
        <p:nvSpPr>
          <p:cNvPr id="19" name="Rounded Rectangular Callout 18">
            <a:extLst>
              <a:ext uri="{FF2B5EF4-FFF2-40B4-BE49-F238E27FC236}">
                <a16:creationId xmlns:a16="http://schemas.microsoft.com/office/drawing/2014/main" id="{004AA4EE-2866-8041-ACCD-E5788EB074A8}"/>
              </a:ext>
            </a:extLst>
          </p:cNvPr>
          <p:cNvSpPr/>
          <p:nvPr/>
        </p:nvSpPr>
        <p:spPr>
          <a:xfrm>
            <a:off x="4455043" y="1311294"/>
            <a:ext cx="1612491" cy="1504336"/>
          </a:xfrm>
          <a:prstGeom prst="wedgeRoundRectCallout">
            <a:avLst>
              <a:gd name="adj1" fmla="val 68191"/>
              <a:gd name="adj2" fmla="val -17238"/>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Where do you get your facts from?</a:t>
            </a:r>
          </a:p>
        </p:txBody>
      </p:sp>
      <p:pic>
        <p:nvPicPr>
          <p:cNvPr id="20" name="Picture 19">
            <a:extLst>
              <a:ext uri="{FF2B5EF4-FFF2-40B4-BE49-F238E27FC236}">
                <a16:creationId xmlns:a16="http://schemas.microsoft.com/office/drawing/2014/main" id="{607BBAED-66A5-1548-B5F0-4141357671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76503" y="1362914"/>
            <a:ext cx="700548" cy="700548"/>
          </a:xfrm>
          <a:prstGeom prst="rect">
            <a:avLst/>
          </a:prstGeom>
        </p:spPr>
      </p:pic>
      <p:pic>
        <p:nvPicPr>
          <p:cNvPr id="21" name="Picture 20">
            <a:extLst>
              <a:ext uri="{FF2B5EF4-FFF2-40B4-BE49-F238E27FC236}">
                <a16:creationId xmlns:a16="http://schemas.microsoft.com/office/drawing/2014/main" id="{C5A3F805-33E2-D243-BC13-FB92A1789A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26516" y="2105057"/>
            <a:ext cx="1158575" cy="795184"/>
          </a:xfrm>
          <a:prstGeom prst="rect">
            <a:avLst/>
          </a:prstGeom>
        </p:spPr>
      </p:pic>
      <p:pic>
        <p:nvPicPr>
          <p:cNvPr id="22" name="Picture 21">
            <a:extLst>
              <a:ext uri="{FF2B5EF4-FFF2-40B4-BE49-F238E27FC236}">
                <a16:creationId xmlns:a16="http://schemas.microsoft.com/office/drawing/2014/main" id="{08BB1EFA-2B13-D842-8ADC-1C742B7C434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53615" y="1494522"/>
            <a:ext cx="1406456" cy="437331"/>
          </a:xfrm>
          <a:prstGeom prst="rect">
            <a:avLst/>
          </a:prstGeom>
        </p:spPr>
      </p:pic>
      <p:pic>
        <p:nvPicPr>
          <p:cNvPr id="23" name="Picture 22">
            <a:extLst>
              <a:ext uri="{FF2B5EF4-FFF2-40B4-BE49-F238E27FC236}">
                <a16:creationId xmlns:a16="http://schemas.microsoft.com/office/drawing/2014/main" id="{7157494F-B68B-8D46-BA2C-141CCF69812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48036" y="2082627"/>
            <a:ext cx="817614" cy="817614"/>
          </a:xfrm>
          <a:prstGeom prst="rect">
            <a:avLst/>
          </a:prstGeom>
        </p:spPr>
      </p:pic>
      <p:pic>
        <p:nvPicPr>
          <p:cNvPr id="24" name="Picture 23">
            <a:extLst>
              <a:ext uri="{FF2B5EF4-FFF2-40B4-BE49-F238E27FC236}">
                <a16:creationId xmlns:a16="http://schemas.microsoft.com/office/drawing/2014/main" id="{7426D51B-B8EA-1340-936F-6C0AC2A8527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90582" y="2063462"/>
            <a:ext cx="338978" cy="652846"/>
          </a:xfrm>
          <a:prstGeom prst="rect">
            <a:avLst/>
          </a:prstGeom>
        </p:spPr>
      </p:pic>
      <p:pic>
        <p:nvPicPr>
          <p:cNvPr id="25" name="Picture 24">
            <a:extLst>
              <a:ext uri="{FF2B5EF4-FFF2-40B4-BE49-F238E27FC236}">
                <a16:creationId xmlns:a16="http://schemas.microsoft.com/office/drawing/2014/main" id="{BEB9D034-4C1D-A441-9462-BE15C58DD8A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76509" y="6009032"/>
            <a:ext cx="2152035" cy="232283"/>
          </a:xfrm>
          <a:prstGeom prst="rect">
            <a:avLst/>
          </a:prstGeom>
        </p:spPr>
      </p:pic>
      <p:pic>
        <p:nvPicPr>
          <p:cNvPr id="26" name="Picture 25">
            <a:extLst>
              <a:ext uri="{FF2B5EF4-FFF2-40B4-BE49-F238E27FC236}">
                <a16:creationId xmlns:a16="http://schemas.microsoft.com/office/drawing/2014/main" id="{3CF1369A-4218-8E45-A5B2-3DE90824E04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31916" y="5008447"/>
            <a:ext cx="1324077" cy="905435"/>
          </a:xfrm>
          <a:prstGeom prst="rect">
            <a:avLst/>
          </a:prstGeom>
        </p:spPr>
      </p:pic>
      <p:sp>
        <p:nvSpPr>
          <p:cNvPr id="27" name="Rounded Rectangular Callout 26">
            <a:extLst>
              <a:ext uri="{FF2B5EF4-FFF2-40B4-BE49-F238E27FC236}">
                <a16:creationId xmlns:a16="http://schemas.microsoft.com/office/drawing/2014/main" id="{60B00034-2353-6C46-A3C5-8459AF8CAD7F}"/>
              </a:ext>
            </a:extLst>
          </p:cNvPr>
          <p:cNvSpPr/>
          <p:nvPr/>
        </p:nvSpPr>
        <p:spPr>
          <a:xfrm>
            <a:off x="4407309" y="2979376"/>
            <a:ext cx="1612491" cy="1504336"/>
          </a:xfrm>
          <a:prstGeom prst="wedgeRoundRectCallout">
            <a:avLst>
              <a:gd name="adj1" fmla="val 67581"/>
              <a:gd name="adj2" fmla="val -3512"/>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differently do you feel versus 30 years ago?</a:t>
            </a:r>
          </a:p>
        </p:txBody>
      </p:sp>
      <p:pic>
        <p:nvPicPr>
          <p:cNvPr id="28" name="Picture 27">
            <a:extLst>
              <a:ext uri="{FF2B5EF4-FFF2-40B4-BE49-F238E27FC236}">
                <a16:creationId xmlns:a16="http://schemas.microsoft.com/office/drawing/2014/main" id="{703F22CA-AFC3-0E4B-BE2C-6E4415DC769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89109" y="3144007"/>
            <a:ext cx="1958457" cy="1175074"/>
          </a:xfrm>
          <a:prstGeom prst="rect">
            <a:avLst/>
          </a:prstGeom>
        </p:spPr>
      </p:pic>
      <p:sp>
        <p:nvSpPr>
          <p:cNvPr id="29" name="Rounded Rectangular Callout 28">
            <a:extLst>
              <a:ext uri="{FF2B5EF4-FFF2-40B4-BE49-F238E27FC236}">
                <a16:creationId xmlns:a16="http://schemas.microsoft.com/office/drawing/2014/main" id="{9C8AB23E-C8DD-F64B-B571-2340682885A2}"/>
              </a:ext>
            </a:extLst>
          </p:cNvPr>
          <p:cNvSpPr/>
          <p:nvPr/>
        </p:nvSpPr>
        <p:spPr>
          <a:xfrm>
            <a:off x="4407309" y="4708900"/>
            <a:ext cx="1612491" cy="1504336"/>
          </a:xfrm>
          <a:prstGeom prst="wedgeRoundRectCallout">
            <a:avLst>
              <a:gd name="adj1" fmla="val 67581"/>
              <a:gd name="adj2" fmla="val -3512"/>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important is the Truth?</a:t>
            </a:r>
          </a:p>
        </p:txBody>
      </p:sp>
      <p:sp>
        <p:nvSpPr>
          <p:cNvPr id="31" name="TextBox 30">
            <a:extLst>
              <a:ext uri="{FF2B5EF4-FFF2-40B4-BE49-F238E27FC236}">
                <a16:creationId xmlns:a16="http://schemas.microsoft.com/office/drawing/2014/main" id="{8C3D276D-3EB9-AA47-911F-4CC03619946C}"/>
              </a:ext>
            </a:extLst>
          </p:cNvPr>
          <p:cNvSpPr txBox="1"/>
          <p:nvPr/>
        </p:nvSpPr>
        <p:spPr>
          <a:xfrm>
            <a:off x="6592139" y="4495035"/>
            <a:ext cx="2208490" cy="369332"/>
          </a:xfrm>
          <a:prstGeom prst="rect">
            <a:avLst/>
          </a:prstGeom>
          <a:noFill/>
        </p:spPr>
        <p:txBody>
          <a:bodyPr wrap="none" rtlCol="0">
            <a:spAutoFit/>
          </a:bodyPr>
          <a:lstStyle/>
          <a:p>
            <a:r>
              <a:rPr lang="en-US" dirty="0"/>
              <a:t>The Flat Earth Society</a:t>
            </a:r>
          </a:p>
        </p:txBody>
      </p:sp>
      <p:pic>
        <p:nvPicPr>
          <p:cNvPr id="32" name="Picture 31">
            <a:extLst>
              <a:ext uri="{FF2B5EF4-FFF2-40B4-BE49-F238E27FC236}">
                <a16:creationId xmlns:a16="http://schemas.microsoft.com/office/drawing/2014/main" id="{29D145E3-698C-9047-BDF7-B3F3E4BEEA6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894771" y="4864367"/>
            <a:ext cx="1374257" cy="1381198"/>
          </a:xfrm>
          <a:prstGeom prst="rect">
            <a:avLst/>
          </a:prstGeom>
        </p:spPr>
      </p:pic>
      <p:sp>
        <p:nvSpPr>
          <p:cNvPr id="30" name="TextBox 29">
            <a:extLst>
              <a:ext uri="{FF2B5EF4-FFF2-40B4-BE49-F238E27FC236}">
                <a16:creationId xmlns:a16="http://schemas.microsoft.com/office/drawing/2014/main" id="{402F1900-66D5-AA4B-9C9A-445CF478F4EE}"/>
              </a:ext>
            </a:extLst>
          </p:cNvPr>
          <p:cNvSpPr txBox="1"/>
          <p:nvPr/>
        </p:nvSpPr>
        <p:spPr>
          <a:xfrm>
            <a:off x="4944143" y="-27244"/>
            <a:ext cx="3441968" cy="1200329"/>
          </a:xfrm>
          <a:prstGeom prst="rect">
            <a:avLst/>
          </a:prstGeom>
          <a:noFill/>
        </p:spPr>
        <p:txBody>
          <a:bodyPr wrap="none" rtlCol="0">
            <a:spAutoFit/>
          </a:bodyPr>
          <a:lstStyle/>
          <a:p>
            <a:r>
              <a:rPr lang="en-US" sz="7200" dirty="0">
                <a:solidFill>
                  <a:srgbClr val="95BF20"/>
                </a:solidFill>
                <a:latin typeface="Phosphate Solid" panose="02000506050000020004" pitchFamily="2" charset="77"/>
                <a:cs typeface="Phosphate Solid" panose="02000506050000020004" pitchFamily="2" charset="77"/>
              </a:rPr>
              <a:t>Truth ?</a:t>
            </a:r>
            <a:r>
              <a:rPr lang="en-US" sz="7200" dirty="0">
                <a:solidFill>
                  <a:srgbClr val="B6E863"/>
                </a:solidFill>
                <a:latin typeface="Phosphate Solid" panose="02000506050000020004" pitchFamily="2" charset="77"/>
                <a:cs typeface="Phosphate Solid" panose="02000506050000020004" pitchFamily="2" charset="77"/>
              </a:rPr>
              <a:t> </a:t>
            </a:r>
          </a:p>
        </p:txBody>
      </p:sp>
      <p:pic>
        <p:nvPicPr>
          <p:cNvPr id="33" name="Picture 32">
            <a:extLst>
              <a:ext uri="{FF2B5EF4-FFF2-40B4-BE49-F238E27FC236}">
                <a16:creationId xmlns:a16="http://schemas.microsoft.com/office/drawing/2014/main" id="{64F94AA1-90D9-8D42-9660-FDBD1F1CE35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70261" y="3329333"/>
            <a:ext cx="1271571" cy="1583964"/>
          </a:xfrm>
          <a:prstGeom prst="rect">
            <a:avLst/>
          </a:prstGeom>
        </p:spPr>
      </p:pic>
      <p:pic>
        <p:nvPicPr>
          <p:cNvPr id="34" name="Picture 33">
            <a:extLst>
              <a:ext uri="{FF2B5EF4-FFF2-40B4-BE49-F238E27FC236}">
                <a16:creationId xmlns:a16="http://schemas.microsoft.com/office/drawing/2014/main" id="{064E89CA-ECAD-0F42-AE72-BDA9043A651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565168" y="4495035"/>
            <a:ext cx="1481756" cy="408522"/>
          </a:xfrm>
          <a:prstGeom prst="rect">
            <a:avLst/>
          </a:prstGeom>
        </p:spPr>
      </p:pic>
    </p:spTree>
    <p:extLst>
      <p:ext uri="{BB962C8B-B14F-4D97-AF65-F5344CB8AC3E}">
        <p14:creationId xmlns:p14="http://schemas.microsoft.com/office/powerpoint/2010/main" val="317036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9" grpId="0" animBg="1"/>
      <p:bldP spid="27" grpId="0" animBg="1"/>
      <p:bldP spid="29" grpId="0" animBg="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25309-CF48-5D47-9A43-83C26B95D341}"/>
              </a:ext>
            </a:extLst>
          </p:cNvPr>
          <p:cNvPicPr>
            <a:picLocks noChangeAspect="1"/>
          </p:cNvPicPr>
          <p:nvPr/>
        </p:nvPicPr>
        <p:blipFill>
          <a:blip r:embed="rId2"/>
          <a:stretch>
            <a:fillRect/>
          </a:stretch>
        </p:blipFill>
        <p:spPr>
          <a:xfrm>
            <a:off x="6914303" y="3445230"/>
            <a:ext cx="2313094" cy="1717793"/>
          </a:xfrm>
          <a:prstGeom prst="rect">
            <a:avLst/>
          </a:prstGeom>
        </p:spPr>
      </p:pic>
      <p:pic>
        <p:nvPicPr>
          <p:cNvPr id="3" name="Picture 2">
            <a:extLst>
              <a:ext uri="{FF2B5EF4-FFF2-40B4-BE49-F238E27FC236}">
                <a16:creationId xmlns:a16="http://schemas.microsoft.com/office/drawing/2014/main" id="{2F2306B2-1DB2-064A-8261-3B56335CB84C}"/>
              </a:ext>
            </a:extLst>
          </p:cNvPr>
          <p:cNvPicPr>
            <a:picLocks noChangeAspect="1"/>
          </p:cNvPicPr>
          <p:nvPr/>
        </p:nvPicPr>
        <p:blipFill rotWithShape="1">
          <a:blip r:embed="rId3"/>
          <a:srcRect r="47734"/>
          <a:stretch/>
        </p:blipFill>
        <p:spPr>
          <a:xfrm>
            <a:off x="0" y="1701800"/>
            <a:ext cx="3995928" cy="3746500"/>
          </a:xfrm>
          <a:prstGeom prst="rect">
            <a:avLst/>
          </a:prstGeom>
        </p:spPr>
      </p:pic>
      <p:cxnSp>
        <p:nvCxnSpPr>
          <p:cNvPr id="4" name="Straight Connector 3">
            <a:extLst>
              <a:ext uri="{FF2B5EF4-FFF2-40B4-BE49-F238E27FC236}">
                <a16:creationId xmlns:a16="http://schemas.microsoft.com/office/drawing/2014/main" id="{2316633C-85E4-C645-A413-F7895CFB1413}"/>
              </a:ext>
            </a:extLst>
          </p:cNvPr>
          <p:cNvCxnSpPr/>
          <p:nvPr/>
        </p:nvCxnSpPr>
        <p:spPr>
          <a:xfrm flipV="1">
            <a:off x="1778000" y="2838450"/>
            <a:ext cx="1587500" cy="7620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72684E51-4BC4-1747-991F-4096BF549140}"/>
              </a:ext>
            </a:extLst>
          </p:cNvPr>
          <p:cNvPicPr>
            <a:picLocks noChangeAspect="1"/>
          </p:cNvPicPr>
          <p:nvPr/>
        </p:nvPicPr>
        <p:blipFill>
          <a:blip r:embed="rId4"/>
          <a:stretch>
            <a:fillRect/>
          </a:stretch>
        </p:blipFill>
        <p:spPr>
          <a:xfrm rot="17295548">
            <a:off x="-68396" y="2819401"/>
            <a:ext cx="1701800" cy="190500"/>
          </a:xfrm>
          <a:prstGeom prst="rect">
            <a:avLst/>
          </a:prstGeom>
        </p:spPr>
      </p:pic>
      <p:pic>
        <p:nvPicPr>
          <p:cNvPr id="6" name="Picture 5">
            <a:extLst>
              <a:ext uri="{FF2B5EF4-FFF2-40B4-BE49-F238E27FC236}">
                <a16:creationId xmlns:a16="http://schemas.microsoft.com/office/drawing/2014/main" id="{3BD4212B-A32E-9349-85D5-AE602872943D}"/>
              </a:ext>
            </a:extLst>
          </p:cNvPr>
          <p:cNvPicPr>
            <a:picLocks noChangeAspect="1"/>
          </p:cNvPicPr>
          <p:nvPr/>
        </p:nvPicPr>
        <p:blipFill>
          <a:blip r:embed="rId5"/>
          <a:stretch>
            <a:fillRect/>
          </a:stretch>
        </p:blipFill>
        <p:spPr>
          <a:xfrm>
            <a:off x="7143369" y="1680912"/>
            <a:ext cx="1996186" cy="1721985"/>
          </a:xfrm>
          <a:prstGeom prst="rect">
            <a:avLst/>
          </a:prstGeom>
        </p:spPr>
      </p:pic>
      <p:pic>
        <p:nvPicPr>
          <p:cNvPr id="7" name="Picture 6">
            <a:extLst>
              <a:ext uri="{FF2B5EF4-FFF2-40B4-BE49-F238E27FC236}">
                <a16:creationId xmlns:a16="http://schemas.microsoft.com/office/drawing/2014/main" id="{73F66A89-49FA-CD45-85F7-23B495ED75DF}"/>
              </a:ext>
            </a:extLst>
          </p:cNvPr>
          <p:cNvPicPr>
            <a:picLocks noChangeAspect="1"/>
          </p:cNvPicPr>
          <p:nvPr/>
        </p:nvPicPr>
        <p:blipFill rotWithShape="1">
          <a:blip r:embed="rId3"/>
          <a:srcRect l="54465"/>
          <a:stretch/>
        </p:blipFill>
        <p:spPr>
          <a:xfrm>
            <a:off x="3712464" y="1571979"/>
            <a:ext cx="3481324" cy="3746500"/>
          </a:xfrm>
          <a:prstGeom prst="rect">
            <a:avLst/>
          </a:prstGeom>
        </p:spPr>
      </p:pic>
      <p:pic>
        <p:nvPicPr>
          <p:cNvPr id="8" name="Picture 7">
            <a:extLst>
              <a:ext uri="{FF2B5EF4-FFF2-40B4-BE49-F238E27FC236}">
                <a16:creationId xmlns:a16="http://schemas.microsoft.com/office/drawing/2014/main" id="{F9AD2554-C606-A84F-A23B-2F9449E66AC9}"/>
              </a:ext>
            </a:extLst>
          </p:cNvPr>
          <p:cNvPicPr>
            <a:picLocks noChangeAspect="1"/>
          </p:cNvPicPr>
          <p:nvPr/>
        </p:nvPicPr>
        <p:blipFill>
          <a:blip r:embed="rId4"/>
          <a:stretch>
            <a:fillRect/>
          </a:stretch>
        </p:blipFill>
        <p:spPr>
          <a:xfrm rot="18740628">
            <a:off x="1341168" y="2186686"/>
            <a:ext cx="1701800" cy="190500"/>
          </a:xfrm>
          <a:prstGeom prst="rect">
            <a:avLst/>
          </a:prstGeom>
        </p:spPr>
      </p:pic>
      <p:pic>
        <p:nvPicPr>
          <p:cNvPr id="9" name="Picture 8">
            <a:extLst>
              <a:ext uri="{FF2B5EF4-FFF2-40B4-BE49-F238E27FC236}">
                <a16:creationId xmlns:a16="http://schemas.microsoft.com/office/drawing/2014/main" id="{12A2E55C-A237-F549-B991-A8F5D9348393}"/>
              </a:ext>
            </a:extLst>
          </p:cNvPr>
          <p:cNvPicPr>
            <a:picLocks noChangeAspect="1"/>
          </p:cNvPicPr>
          <p:nvPr/>
        </p:nvPicPr>
        <p:blipFill>
          <a:blip r:embed="rId4"/>
          <a:stretch>
            <a:fillRect/>
          </a:stretch>
        </p:blipFill>
        <p:spPr>
          <a:xfrm rot="17963625">
            <a:off x="553600" y="2588758"/>
            <a:ext cx="1701800" cy="190500"/>
          </a:xfrm>
          <a:prstGeom prst="rect">
            <a:avLst/>
          </a:prstGeom>
        </p:spPr>
      </p:pic>
      <p:sp>
        <p:nvSpPr>
          <p:cNvPr id="10" name="TextBox 9">
            <a:extLst>
              <a:ext uri="{FF2B5EF4-FFF2-40B4-BE49-F238E27FC236}">
                <a16:creationId xmlns:a16="http://schemas.microsoft.com/office/drawing/2014/main" id="{38793E62-A204-4441-90EA-05EF434B8FD1}"/>
              </a:ext>
            </a:extLst>
          </p:cNvPr>
          <p:cNvSpPr txBox="1"/>
          <p:nvPr/>
        </p:nvSpPr>
        <p:spPr>
          <a:xfrm>
            <a:off x="1905118" y="5577138"/>
            <a:ext cx="5257145" cy="523220"/>
          </a:xfrm>
          <a:prstGeom prst="rect">
            <a:avLst/>
          </a:prstGeom>
          <a:noFill/>
        </p:spPr>
        <p:txBody>
          <a:bodyPr wrap="none" rtlCol="0">
            <a:spAutoFit/>
          </a:bodyPr>
          <a:lstStyle/>
          <a:p>
            <a:r>
              <a:rPr lang="en-GB" sz="2800" dirty="0"/>
              <a:t>..and struggling to accept the truth</a:t>
            </a:r>
          </a:p>
        </p:txBody>
      </p:sp>
      <p:sp>
        <p:nvSpPr>
          <p:cNvPr id="11" name="TextBox 10">
            <a:extLst>
              <a:ext uri="{FF2B5EF4-FFF2-40B4-BE49-F238E27FC236}">
                <a16:creationId xmlns:a16="http://schemas.microsoft.com/office/drawing/2014/main" id="{79C5E2C7-D3E5-E34D-82A5-3AC26472135D}"/>
              </a:ext>
            </a:extLst>
          </p:cNvPr>
          <p:cNvSpPr txBox="1"/>
          <p:nvPr/>
        </p:nvSpPr>
        <p:spPr>
          <a:xfrm>
            <a:off x="343234" y="139611"/>
            <a:ext cx="8170827" cy="1107996"/>
          </a:xfrm>
          <a:prstGeom prst="rect">
            <a:avLst/>
          </a:prstGeom>
          <a:noFill/>
        </p:spPr>
        <p:txBody>
          <a:bodyPr wrap="none" rtlCol="0">
            <a:spAutoFit/>
          </a:bodyPr>
          <a:lstStyle/>
          <a:p>
            <a:pPr algn="ctr"/>
            <a:r>
              <a:rPr lang="en-US" sz="6600" dirty="0">
                <a:solidFill>
                  <a:srgbClr val="95BF20"/>
                </a:solidFill>
                <a:latin typeface="Phosphate Solid" panose="02000506050000020004" pitchFamily="2" charset="77"/>
                <a:cs typeface="Phosphate Solid" panose="02000506050000020004" pitchFamily="2" charset="77"/>
              </a:rPr>
              <a:t>Seeing is believing ?</a:t>
            </a:r>
            <a:r>
              <a:rPr lang="en-US" sz="6600" dirty="0">
                <a:solidFill>
                  <a:srgbClr val="B6E863"/>
                </a:solidFill>
                <a:latin typeface="Phosphate Solid" panose="02000506050000020004" pitchFamily="2" charset="77"/>
                <a:cs typeface="Phosphate Solid" panose="02000506050000020004" pitchFamily="2" charset="77"/>
              </a:rPr>
              <a:t> </a:t>
            </a:r>
          </a:p>
        </p:txBody>
      </p:sp>
    </p:spTree>
    <p:extLst>
      <p:ext uri="{BB962C8B-B14F-4D97-AF65-F5344CB8AC3E}">
        <p14:creationId xmlns:p14="http://schemas.microsoft.com/office/powerpoint/2010/main" val="175672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4139D8-83E7-A848-9BC1-DF5722BAE3F8}"/>
              </a:ext>
            </a:extLst>
          </p:cNvPr>
          <p:cNvPicPr>
            <a:picLocks noChangeAspect="1"/>
          </p:cNvPicPr>
          <p:nvPr/>
        </p:nvPicPr>
        <p:blipFill>
          <a:blip r:embed="rId2"/>
          <a:stretch>
            <a:fillRect/>
          </a:stretch>
        </p:blipFill>
        <p:spPr>
          <a:xfrm>
            <a:off x="2905002" y="3089256"/>
            <a:ext cx="3730509" cy="2794281"/>
          </a:xfrm>
          <a:prstGeom prst="rect">
            <a:avLst/>
          </a:prstGeom>
        </p:spPr>
      </p:pic>
      <p:pic>
        <p:nvPicPr>
          <p:cNvPr id="5" name="Picture 4">
            <a:extLst>
              <a:ext uri="{FF2B5EF4-FFF2-40B4-BE49-F238E27FC236}">
                <a16:creationId xmlns:a16="http://schemas.microsoft.com/office/drawing/2014/main" id="{AC190EF5-94C9-FC43-BEDC-DEC5EA66A10A}"/>
              </a:ext>
            </a:extLst>
          </p:cNvPr>
          <p:cNvPicPr>
            <a:picLocks noChangeAspect="1"/>
          </p:cNvPicPr>
          <p:nvPr/>
        </p:nvPicPr>
        <p:blipFill>
          <a:blip r:embed="rId3"/>
          <a:stretch>
            <a:fillRect/>
          </a:stretch>
        </p:blipFill>
        <p:spPr>
          <a:xfrm>
            <a:off x="6635511" y="1182035"/>
            <a:ext cx="2590375" cy="3678883"/>
          </a:xfrm>
          <a:prstGeom prst="rect">
            <a:avLst/>
          </a:prstGeom>
        </p:spPr>
      </p:pic>
      <p:pic>
        <p:nvPicPr>
          <p:cNvPr id="6" name="Picture 5">
            <a:extLst>
              <a:ext uri="{FF2B5EF4-FFF2-40B4-BE49-F238E27FC236}">
                <a16:creationId xmlns:a16="http://schemas.microsoft.com/office/drawing/2014/main" id="{648F76EF-D6E6-CE49-A109-63012D3CE530}"/>
              </a:ext>
            </a:extLst>
          </p:cNvPr>
          <p:cNvPicPr>
            <a:picLocks noChangeAspect="1"/>
          </p:cNvPicPr>
          <p:nvPr/>
        </p:nvPicPr>
        <p:blipFill>
          <a:blip r:embed="rId4"/>
          <a:stretch>
            <a:fillRect/>
          </a:stretch>
        </p:blipFill>
        <p:spPr>
          <a:xfrm>
            <a:off x="157416" y="1572510"/>
            <a:ext cx="2075246" cy="3129879"/>
          </a:xfrm>
          <a:prstGeom prst="rect">
            <a:avLst/>
          </a:prstGeom>
        </p:spPr>
      </p:pic>
      <p:sp>
        <p:nvSpPr>
          <p:cNvPr id="7" name="Rectangle 6">
            <a:extLst>
              <a:ext uri="{FF2B5EF4-FFF2-40B4-BE49-F238E27FC236}">
                <a16:creationId xmlns:a16="http://schemas.microsoft.com/office/drawing/2014/main" id="{D53930A0-AE41-D74C-8ED5-2A2610CE94B5}"/>
              </a:ext>
            </a:extLst>
          </p:cNvPr>
          <p:cNvSpPr/>
          <p:nvPr/>
        </p:nvSpPr>
        <p:spPr>
          <a:xfrm>
            <a:off x="2299498" y="1182035"/>
            <a:ext cx="4572000" cy="1569660"/>
          </a:xfrm>
          <a:prstGeom prst="rect">
            <a:avLst/>
          </a:prstGeom>
        </p:spPr>
        <p:txBody>
          <a:bodyPr>
            <a:spAutoFit/>
          </a:bodyPr>
          <a:lstStyle/>
          <a:p>
            <a:pPr algn="ctr"/>
            <a:r>
              <a:rPr lang="en-US" sz="3200" dirty="0"/>
              <a:t>Heard of Subliminal Advertising?</a:t>
            </a:r>
          </a:p>
          <a:p>
            <a:pPr algn="ctr"/>
            <a:r>
              <a:rPr lang="en-US" sz="3200" dirty="0"/>
              <a:t>1957</a:t>
            </a:r>
          </a:p>
        </p:txBody>
      </p:sp>
      <p:pic>
        <p:nvPicPr>
          <p:cNvPr id="8" name="Picture 7">
            <a:extLst>
              <a:ext uri="{FF2B5EF4-FFF2-40B4-BE49-F238E27FC236}">
                <a16:creationId xmlns:a16="http://schemas.microsoft.com/office/drawing/2014/main" id="{72542C6E-3F48-A341-87F0-EBCD6BC7F4E9}"/>
              </a:ext>
            </a:extLst>
          </p:cNvPr>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27671" y="5144884"/>
            <a:ext cx="1305428" cy="1130594"/>
          </a:xfrm>
          <a:prstGeom prst="rect">
            <a:avLst/>
          </a:prstGeom>
        </p:spPr>
      </p:pic>
      <p:sp>
        <p:nvSpPr>
          <p:cNvPr id="9" name="Oval 8">
            <a:extLst>
              <a:ext uri="{FF2B5EF4-FFF2-40B4-BE49-F238E27FC236}">
                <a16:creationId xmlns:a16="http://schemas.microsoft.com/office/drawing/2014/main" id="{B60B0610-C736-C440-A146-0FEA1FEA0E9B}"/>
              </a:ext>
            </a:extLst>
          </p:cNvPr>
          <p:cNvSpPr/>
          <p:nvPr/>
        </p:nvSpPr>
        <p:spPr>
          <a:xfrm>
            <a:off x="1503235" y="4259895"/>
            <a:ext cx="1584108" cy="1472815"/>
          </a:xfrm>
          <a:prstGeom prst="ellipse">
            <a:avLst/>
          </a:prstGeom>
          <a:solidFill>
            <a:schemeClr val="tx2">
              <a:lumMod val="20000"/>
              <a:lumOff val="8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solidFill>
              </a:rPr>
              <a:t>58%</a:t>
            </a:r>
            <a:endParaRPr lang="en-US" sz="3600" b="1" dirty="0">
              <a:solidFill>
                <a:schemeClr val="accent1"/>
              </a:solidFill>
            </a:endParaRPr>
          </a:p>
        </p:txBody>
      </p:sp>
      <p:pic>
        <p:nvPicPr>
          <p:cNvPr id="10" name="Picture 9">
            <a:extLst>
              <a:ext uri="{FF2B5EF4-FFF2-40B4-BE49-F238E27FC236}">
                <a16:creationId xmlns:a16="http://schemas.microsoft.com/office/drawing/2014/main" id="{D2592BEE-A8A3-9B42-B5F1-B7A8531E64B6}"/>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687323" y="5144884"/>
            <a:ext cx="1202035" cy="1041048"/>
          </a:xfrm>
          <a:prstGeom prst="rect">
            <a:avLst/>
          </a:prstGeom>
        </p:spPr>
      </p:pic>
      <p:sp>
        <p:nvSpPr>
          <p:cNvPr id="11" name="Oval 10">
            <a:extLst>
              <a:ext uri="{FF2B5EF4-FFF2-40B4-BE49-F238E27FC236}">
                <a16:creationId xmlns:a16="http://schemas.microsoft.com/office/drawing/2014/main" id="{579806D8-E5DF-F546-B655-4269FC03B33F}"/>
              </a:ext>
            </a:extLst>
          </p:cNvPr>
          <p:cNvSpPr/>
          <p:nvPr/>
        </p:nvSpPr>
        <p:spPr>
          <a:xfrm>
            <a:off x="7411997" y="3965438"/>
            <a:ext cx="1584108" cy="1472815"/>
          </a:xfrm>
          <a:prstGeom prst="ellipse">
            <a:avLst/>
          </a:prstGeom>
          <a:solidFill>
            <a:schemeClr val="tx2">
              <a:lumMod val="20000"/>
              <a:lumOff val="8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solidFill>
              </a:rPr>
              <a:t>18%</a:t>
            </a:r>
            <a:endParaRPr lang="en-US" sz="3600" b="1" dirty="0">
              <a:solidFill>
                <a:schemeClr val="accent1"/>
              </a:solidFill>
            </a:endParaRPr>
          </a:p>
        </p:txBody>
      </p:sp>
      <p:sp>
        <p:nvSpPr>
          <p:cNvPr id="12" name="TextBox 11">
            <a:extLst>
              <a:ext uri="{FF2B5EF4-FFF2-40B4-BE49-F238E27FC236}">
                <a16:creationId xmlns:a16="http://schemas.microsoft.com/office/drawing/2014/main" id="{2B2518CE-4DB3-384E-9B01-A67F38409A4A}"/>
              </a:ext>
            </a:extLst>
          </p:cNvPr>
          <p:cNvSpPr txBox="1"/>
          <p:nvPr/>
        </p:nvSpPr>
        <p:spPr>
          <a:xfrm>
            <a:off x="355293" y="251738"/>
            <a:ext cx="8829925"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I’ve heard it before So it must be true</a:t>
            </a:r>
            <a:endParaRPr lang="en-US" sz="3600" dirty="0">
              <a:solidFill>
                <a:srgbClr val="B6E863"/>
              </a:solidFill>
              <a:latin typeface="Phosphate Solid" panose="02000506050000020004" pitchFamily="2" charset="77"/>
              <a:cs typeface="Phosphate Solid" panose="02000506050000020004" pitchFamily="2" charset="77"/>
            </a:endParaRPr>
          </a:p>
        </p:txBody>
      </p:sp>
      <p:sp>
        <p:nvSpPr>
          <p:cNvPr id="2" name="TextBox 1">
            <a:extLst>
              <a:ext uri="{FF2B5EF4-FFF2-40B4-BE49-F238E27FC236}">
                <a16:creationId xmlns:a16="http://schemas.microsoft.com/office/drawing/2014/main" id="{46F4A972-9DA0-0144-91E2-D19F8CBA7E18}"/>
              </a:ext>
            </a:extLst>
          </p:cNvPr>
          <p:cNvSpPr txBox="1"/>
          <p:nvPr/>
        </p:nvSpPr>
        <p:spPr>
          <a:xfrm>
            <a:off x="355293" y="1182035"/>
            <a:ext cx="1387752" cy="369332"/>
          </a:xfrm>
          <a:prstGeom prst="rect">
            <a:avLst/>
          </a:prstGeom>
          <a:noFill/>
        </p:spPr>
        <p:txBody>
          <a:bodyPr wrap="none" rtlCol="0">
            <a:spAutoFit/>
          </a:bodyPr>
          <a:lstStyle/>
          <a:p>
            <a:r>
              <a:rPr lang="en-GB" dirty="0"/>
              <a:t>James </a:t>
            </a:r>
            <a:r>
              <a:rPr lang="en-GB" dirty="0" err="1"/>
              <a:t>Vicary</a:t>
            </a:r>
            <a:endParaRPr lang="en-GB" dirty="0"/>
          </a:p>
        </p:txBody>
      </p:sp>
    </p:spTree>
    <p:extLst>
      <p:ext uri="{BB962C8B-B14F-4D97-AF65-F5344CB8AC3E}">
        <p14:creationId xmlns:p14="http://schemas.microsoft.com/office/powerpoint/2010/main" val="268839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E8A0-C9F5-5745-8800-B95B8FAA4050}"/>
              </a:ext>
            </a:extLst>
          </p:cNvPr>
          <p:cNvSpPr>
            <a:spLocks noGrp="1"/>
          </p:cNvSpPr>
          <p:nvPr>
            <p:ph type="title"/>
          </p:nvPr>
        </p:nvSpPr>
        <p:spPr>
          <a:xfrm>
            <a:off x="121715" y="0"/>
            <a:ext cx="8710864" cy="2060428"/>
          </a:xfrm>
        </p:spPr>
        <p:txBody>
          <a:bodyPr/>
          <a:lstStyle/>
          <a:p>
            <a:pPr algn="ctr"/>
            <a:r>
              <a:rPr lang="en-US" sz="34400" dirty="0"/>
              <a:t>BUT</a:t>
            </a:r>
          </a:p>
        </p:txBody>
      </p:sp>
      <p:sp>
        <p:nvSpPr>
          <p:cNvPr id="3" name="TextBox 2">
            <a:extLst>
              <a:ext uri="{FF2B5EF4-FFF2-40B4-BE49-F238E27FC236}">
                <a16:creationId xmlns:a16="http://schemas.microsoft.com/office/drawing/2014/main" id="{EB852849-F8EA-AD4F-94B4-C5EC7D2F4B00}"/>
              </a:ext>
            </a:extLst>
          </p:cNvPr>
          <p:cNvSpPr txBox="1"/>
          <p:nvPr/>
        </p:nvSpPr>
        <p:spPr>
          <a:xfrm>
            <a:off x="269413" y="4782479"/>
            <a:ext cx="8260402" cy="1200329"/>
          </a:xfrm>
          <a:prstGeom prst="rect">
            <a:avLst/>
          </a:prstGeom>
          <a:noFill/>
        </p:spPr>
        <p:txBody>
          <a:bodyPr wrap="none" rtlCol="0">
            <a:spAutoFit/>
          </a:bodyPr>
          <a:lstStyle/>
          <a:p>
            <a:pPr algn="ctr"/>
            <a:r>
              <a:rPr lang="en-US" sz="2400" dirty="0"/>
              <a:t>No evidence was ever provided about James </a:t>
            </a:r>
            <a:r>
              <a:rPr lang="en-US" sz="2400" dirty="0" err="1"/>
              <a:t>Vicary’s</a:t>
            </a:r>
            <a:r>
              <a:rPr lang="en-US" sz="2400" dirty="0"/>
              <a:t> experiment</a:t>
            </a:r>
          </a:p>
          <a:p>
            <a:pPr algn="ctr"/>
            <a:r>
              <a:rPr lang="en-US" sz="2400" dirty="0"/>
              <a:t>The experiment was never replicated</a:t>
            </a:r>
          </a:p>
          <a:p>
            <a:pPr algn="ctr"/>
            <a:r>
              <a:rPr lang="en-US" sz="2400" dirty="0"/>
              <a:t>He later retracted his claims in a TV interview</a:t>
            </a:r>
          </a:p>
        </p:txBody>
      </p:sp>
    </p:spTree>
    <p:extLst>
      <p:ext uri="{BB962C8B-B14F-4D97-AF65-F5344CB8AC3E}">
        <p14:creationId xmlns:p14="http://schemas.microsoft.com/office/powerpoint/2010/main" val="32338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CEECDD-025F-FF44-AE6E-831D1367A4BE}"/>
              </a:ext>
            </a:extLst>
          </p:cNvPr>
          <p:cNvSpPr>
            <a:spLocks noGrp="1"/>
          </p:cNvSpPr>
          <p:nvPr>
            <p:ph sz="half" idx="2"/>
          </p:nvPr>
        </p:nvSpPr>
        <p:spPr>
          <a:xfrm>
            <a:off x="78067" y="5011723"/>
            <a:ext cx="4207714" cy="1107996"/>
          </a:xfrm>
        </p:spPr>
        <p:txBody>
          <a:bodyPr/>
          <a:lstStyle/>
          <a:p>
            <a:pPr algn="ctr"/>
            <a:r>
              <a:rPr lang="en-US" sz="2400" dirty="0">
                <a:solidFill>
                  <a:schemeClr val="tx1"/>
                </a:solidFill>
              </a:rPr>
              <a:t>Conclusion : People prefer to share stories that generate strong negative reactions</a:t>
            </a:r>
          </a:p>
        </p:txBody>
      </p:sp>
      <p:sp>
        <p:nvSpPr>
          <p:cNvPr id="9" name="TextBox 8">
            <a:extLst>
              <a:ext uri="{FF2B5EF4-FFF2-40B4-BE49-F238E27FC236}">
                <a16:creationId xmlns:a16="http://schemas.microsoft.com/office/drawing/2014/main" id="{CE3BF236-7C07-564D-9DE4-A82D27FD35C5}"/>
              </a:ext>
            </a:extLst>
          </p:cNvPr>
          <p:cNvSpPr txBox="1"/>
          <p:nvPr/>
        </p:nvSpPr>
        <p:spPr>
          <a:xfrm>
            <a:off x="6176785" y="336577"/>
            <a:ext cx="1120820" cy="646331"/>
          </a:xfrm>
          <a:prstGeom prst="rect">
            <a:avLst/>
          </a:prstGeom>
          <a:noFill/>
        </p:spPr>
        <p:txBody>
          <a:bodyPr wrap="none" rtlCol="0">
            <a:spAutoFit/>
          </a:bodyPr>
          <a:lstStyle/>
          <a:p>
            <a:r>
              <a:rPr lang="en-US" sz="3600" dirty="0">
                <a:solidFill>
                  <a:schemeClr val="bg1"/>
                </a:solidFill>
                <a:highlight>
                  <a:srgbClr val="0000FF"/>
                </a:highlight>
              </a:rPr>
              <a:t>1</a:t>
            </a:r>
            <a:r>
              <a:rPr lang="en-US" sz="3600" dirty="0">
                <a:solidFill>
                  <a:srgbClr val="FF0000"/>
                </a:solidFill>
              </a:rPr>
              <a:t>7</a:t>
            </a:r>
            <a:r>
              <a:rPr lang="en-US" sz="3600" dirty="0">
                <a:solidFill>
                  <a:schemeClr val="bg1"/>
                </a:solidFill>
                <a:highlight>
                  <a:srgbClr val="FF0000"/>
                </a:highlight>
              </a:rPr>
              <a:t>8</a:t>
            </a:r>
            <a:r>
              <a:rPr lang="en-US" sz="3600" dirty="0">
                <a:solidFill>
                  <a:srgbClr val="0070C0"/>
                </a:solidFill>
              </a:rPr>
              <a:t>9</a:t>
            </a:r>
          </a:p>
        </p:txBody>
      </p:sp>
      <p:pic>
        <p:nvPicPr>
          <p:cNvPr id="4" name="Picture 3">
            <a:extLst>
              <a:ext uri="{FF2B5EF4-FFF2-40B4-BE49-F238E27FC236}">
                <a16:creationId xmlns:a16="http://schemas.microsoft.com/office/drawing/2014/main" id="{63CF8863-949F-1040-9D87-2BE4A40EE0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51844">
            <a:off x="7438750" y="338494"/>
            <a:ext cx="1167411" cy="871864"/>
          </a:xfrm>
          <a:prstGeom prst="rect">
            <a:avLst/>
          </a:prstGeom>
        </p:spPr>
      </p:pic>
      <p:sp>
        <p:nvSpPr>
          <p:cNvPr id="6" name="Rectangle 5">
            <a:extLst>
              <a:ext uri="{FF2B5EF4-FFF2-40B4-BE49-F238E27FC236}">
                <a16:creationId xmlns:a16="http://schemas.microsoft.com/office/drawing/2014/main" id="{3E504053-B8BE-5546-9EA5-8C1CD0733789}"/>
              </a:ext>
            </a:extLst>
          </p:cNvPr>
          <p:cNvSpPr/>
          <p:nvPr/>
        </p:nvSpPr>
        <p:spPr>
          <a:xfrm>
            <a:off x="2230891" y="1628144"/>
            <a:ext cx="1976823" cy="584775"/>
          </a:xfrm>
          <a:prstGeom prst="rect">
            <a:avLst/>
          </a:prstGeom>
        </p:spPr>
        <p:txBody>
          <a:bodyPr wrap="none">
            <a:spAutoFit/>
          </a:bodyPr>
          <a:lstStyle/>
          <a:p>
            <a:r>
              <a:rPr lang="en-US" sz="3200" b="1" dirty="0">
                <a:solidFill>
                  <a:schemeClr val="bg1">
                    <a:lumMod val="50000"/>
                  </a:schemeClr>
                </a:solidFill>
              </a:rPr>
              <a:t>2006-2017</a:t>
            </a:r>
            <a:endParaRPr lang="en-GB" sz="3200" b="1" dirty="0">
              <a:solidFill>
                <a:schemeClr val="bg1">
                  <a:lumMod val="50000"/>
                </a:schemeClr>
              </a:solidFill>
            </a:endParaRPr>
          </a:p>
        </p:txBody>
      </p:sp>
      <p:pic>
        <p:nvPicPr>
          <p:cNvPr id="10" name="Picture 9">
            <a:extLst>
              <a:ext uri="{FF2B5EF4-FFF2-40B4-BE49-F238E27FC236}">
                <a16:creationId xmlns:a16="http://schemas.microsoft.com/office/drawing/2014/main" id="{16E3E93D-28B2-3049-9DB7-88B5243D4B10}"/>
              </a:ext>
            </a:extLst>
          </p:cNvPr>
          <p:cNvPicPr>
            <a:picLocks noChangeAspect="1"/>
          </p:cNvPicPr>
          <p:nvPr/>
        </p:nvPicPr>
        <p:blipFill>
          <a:blip r:embed="rId4">
            <a:duotone>
              <a:prstClr val="black"/>
              <a:schemeClr val="accent1">
                <a:tint val="45000"/>
                <a:satMod val="400000"/>
              </a:schemeClr>
            </a:duotone>
          </a:blip>
          <a:stretch>
            <a:fillRect/>
          </a:stretch>
        </p:blipFill>
        <p:spPr>
          <a:xfrm>
            <a:off x="250344" y="1441527"/>
            <a:ext cx="1697901" cy="870719"/>
          </a:xfrm>
          <a:prstGeom prst="rect">
            <a:avLst/>
          </a:prstGeom>
        </p:spPr>
      </p:pic>
      <p:pic>
        <p:nvPicPr>
          <p:cNvPr id="11" name="Picture 10">
            <a:extLst>
              <a:ext uri="{FF2B5EF4-FFF2-40B4-BE49-F238E27FC236}">
                <a16:creationId xmlns:a16="http://schemas.microsoft.com/office/drawing/2014/main" id="{81E4D63B-AE14-6B47-9762-C12253120D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138" y="4216081"/>
            <a:ext cx="459440" cy="459440"/>
          </a:xfrm>
          <a:prstGeom prst="rect">
            <a:avLst/>
          </a:prstGeom>
        </p:spPr>
      </p:pic>
      <p:pic>
        <p:nvPicPr>
          <p:cNvPr id="12" name="Picture 11">
            <a:extLst>
              <a:ext uri="{FF2B5EF4-FFF2-40B4-BE49-F238E27FC236}">
                <a16:creationId xmlns:a16="http://schemas.microsoft.com/office/drawing/2014/main" id="{9F2725EB-7002-4547-845E-439A7DE41A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046" y="4228340"/>
            <a:ext cx="459440" cy="459440"/>
          </a:xfrm>
          <a:prstGeom prst="rect">
            <a:avLst/>
          </a:prstGeom>
        </p:spPr>
      </p:pic>
      <p:pic>
        <p:nvPicPr>
          <p:cNvPr id="13" name="Picture 12">
            <a:extLst>
              <a:ext uri="{FF2B5EF4-FFF2-40B4-BE49-F238E27FC236}">
                <a16:creationId xmlns:a16="http://schemas.microsoft.com/office/drawing/2014/main" id="{3369087B-850B-2B4C-A3DA-9EDF7A92AC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9506" y="4237184"/>
            <a:ext cx="459440" cy="459440"/>
          </a:xfrm>
          <a:prstGeom prst="rect">
            <a:avLst/>
          </a:prstGeom>
        </p:spPr>
      </p:pic>
      <p:pic>
        <p:nvPicPr>
          <p:cNvPr id="14" name="Picture 13">
            <a:extLst>
              <a:ext uri="{FF2B5EF4-FFF2-40B4-BE49-F238E27FC236}">
                <a16:creationId xmlns:a16="http://schemas.microsoft.com/office/drawing/2014/main" id="{F4E8E456-02D6-4A4C-968F-3ABBB8DC93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4987" y="4237184"/>
            <a:ext cx="459440" cy="459440"/>
          </a:xfrm>
          <a:prstGeom prst="rect">
            <a:avLst/>
          </a:prstGeom>
        </p:spPr>
      </p:pic>
      <p:pic>
        <p:nvPicPr>
          <p:cNvPr id="15" name="Picture 14">
            <a:extLst>
              <a:ext uri="{FF2B5EF4-FFF2-40B4-BE49-F238E27FC236}">
                <a16:creationId xmlns:a16="http://schemas.microsoft.com/office/drawing/2014/main" id="{9C974BEE-3039-4D46-B028-942AC55A54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545" y="3802975"/>
            <a:ext cx="459440" cy="459440"/>
          </a:xfrm>
          <a:prstGeom prst="rect">
            <a:avLst/>
          </a:prstGeom>
        </p:spPr>
      </p:pic>
      <p:pic>
        <p:nvPicPr>
          <p:cNvPr id="16" name="Picture 15">
            <a:extLst>
              <a:ext uri="{FF2B5EF4-FFF2-40B4-BE49-F238E27FC236}">
                <a16:creationId xmlns:a16="http://schemas.microsoft.com/office/drawing/2014/main" id="{B2836C92-8B25-664A-8519-4C22203E7F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453" y="3815234"/>
            <a:ext cx="459440" cy="459440"/>
          </a:xfrm>
          <a:prstGeom prst="rect">
            <a:avLst/>
          </a:prstGeom>
        </p:spPr>
      </p:pic>
      <p:pic>
        <p:nvPicPr>
          <p:cNvPr id="17" name="Picture 16">
            <a:extLst>
              <a:ext uri="{FF2B5EF4-FFF2-40B4-BE49-F238E27FC236}">
                <a16:creationId xmlns:a16="http://schemas.microsoft.com/office/drawing/2014/main" id="{22807A69-5403-C24E-851D-18F06BAF62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7913" y="3824078"/>
            <a:ext cx="459440" cy="459440"/>
          </a:xfrm>
          <a:prstGeom prst="rect">
            <a:avLst/>
          </a:prstGeom>
        </p:spPr>
      </p:pic>
      <p:pic>
        <p:nvPicPr>
          <p:cNvPr id="18" name="Picture 17">
            <a:extLst>
              <a:ext uri="{FF2B5EF4-FFF2-40B4-BE49-F238E27FC236}">
                <a16:creationId xmlns:a16="http://schemas.microsoft.com/office/drawing/2014/main" id="{8C26510B-DF99-8748-987F-92A60D0F5A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3394" y="3824078"/>
            <a:ext cx="459440" cy="459440"/>
          </a:xfrm>
          <a:prstGeom prst="rect">
            <a:avLst/>
          </a:prstGeom>
        </p:spPr>
      </p:pic>
      <p:pic>
        <p:nvPicPr>
          <p:cNvPr id="19" name="Picture 18">
            <a:extLst>
              <a:ext uri="{FF2B5EF4-FFF2-40B4-BE49-F238E27FC236}">
                <a16:creationId xmlns:a16="http://schemas.microsoft.com/office/drawing/2014/main" id="{B97D0D1D-90D1-E548-8AB6-19241A462C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179" y="3343535"/>
            <a:ext cx="459440" cy="459440"/>
          </a:xfrm>
          <a:prstGeom prst="rect">
            <a:avLst/>
          </a:prstGeom>
        </p:spPr>
      </p:pic>
      <p:pic>
        <p:nvPicPr>
          <p:cNvPr id="20" name="Picture 19">
            <a:extLst>
              <a:ext uri="{FF2B5EF4-FFF2-40B4-BE49-F238E27FC236}">
                <a16:creationId xmlns:a16="http://schemas.microsoft.com/office/drawing/2014/main" id="{B92F7C1D-6F84-DC47-B630-A9A901C141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087" y="3355794"/>
            <a:ext cx="459440" cy="459440"/>
          </a:xfrm>
          <a:prstGeom prst="rect">
            <a:avLst/>
          </a:prstGeom>
        </p:spPr>
      </p:pic>
      <p:pic>
        <p:nvPicPr>
          <p:cNvPr id="21" name="Picture 20">
            <a:extLst>
              <a:ext uri="{FF2B5EF4-FFF2-40B4-BE49-F238E27FC236}">
                <a16:creationId xmlns:a16="http://schemas.microsoft.com/office/drawing/2014/main" id="{730ADA64-1C05-364A-801A-FA8283CCBF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547" y="3364638"/>
            <a:ext cx="459440" cy="459440"/>
          </a:xfrm>
          <a:prstGeom prst="rect">
            <a:avLst/>
          </a:prstGeom>
        </p:spPr>
      </p:pic>
      <p:pic>
        <p:nvPicPr>
          <p:cNvPr id="22" name="Picture 21">
            <a:extLst>
              <a:ext uri="{FF2B5EF4-FFF2-40B4-BE49-F238E27FC236}">
                <a16:creationId xmlns:a16="http://schemas.microsoft.com/office/drawing/2014/main" id="{0795A660-5F1F-C247-B620-15AE8E520A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1028" y="3364638"/>
            <a:ext cx="459440" cy="459440"/>
          </a:xfrm>
          <a:prstGeom prst="rect">
            <a:avLst/>
          </a:prstGeom>
        </p:spPr>
      </p:pic>
      <p:pic>
        <p:nvPicPr>
          <p:cNvPr id="23" name="Picture 22">
            <a:extLst>
              <a:ext uri="{FF2B5EF4-FFF2-40B4-BE49-F238E27FC236}">
                <a16:creationId xmlns:a16="http://schemas.microsoft.com/office/drawing/2014/main" id="{D17E5527-A302-4C44-8D45-A64B8649D6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586" y="2930429"/>
            <a:ext cx="459440" cy="459440"/>
          </a:xfrm>
          <a:prstGeom prst="rect">
            <a:avLst/>
          </a:prstGeom>
        </p:spPr>
      </p:pic>
      <p:pic>
        <p:nvPicPr>
          <p:cNvPr id="24" name="Picture 23">
            <a:extLst>
              <a:ext uri="{FF2B5EF4-FFF2-40B4-BE49-F238E27FC236}">
                <a16:creationId xmlns:a16="http://schemas.microsoft.com/office/drawing/2014/main" id="{9501F92E-2797-0845-9877-EAF9FF75E5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494" y="2942688"/>
            <a:ext cx="459440" cy="459440"/>
          </a:xfrm>
          <a:prstGeom prst="rect">
            <a:avLst/>
          </a:prstGeom>
        </p:spPr>
      </p:pic>
      <p:pic>
        <p:nvPicPr>
          <p:cNvPr id="25" name="Picture 24">
            <a:extLst>
              <a:ext uri="{FF2B5EF4-FFF2-40B4-BE49-F238E27FC236}">
                <a16:creationId xmlns:a16="http://schemas.microsoft.com/office/drawing/2014/main" id="{737CEF47-53BE-5B48-A5D6-783813B73F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3954" y="2951532"/>
            <a:ext cx="459440" cy="459440"/>
          </a:xfrm>
          <a:prstGeom prst="rect">
            <a:avLst/>
          </a:prstGeom>
        </p:spPr>
      </p:pic>
      <p:pic>
        <p:nvPicPr>
          <p:cNvPr id="26" name="Picture 25">
            <a:extLst>
              <a:ext uri="{FF2B5EF4-FFF2-40B4-BE49-F238E27FC236}">
                <a16:creationId xmlns:a16="http://schemas.microsoft.com/office/drawing/2014/main" id="{1C0F17D1-FC4E-AB4D-B6A9-65F227C50F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9435" y="2951532"/>
            <a:ext cx="459440" cy="459440"/>
          </a:xfrm>
          <a:prstGeom prst="rect">
            <a:avLst/>
          </a:prstGeom>
        </p:spPr>
      </p:pic>
      <p:sp>
        <p:nvSpPr>
          <p:cNvPr id="27" name="TextBox 26">
            <a:extLst>
              <a:ext uri="{FF2B5EF4-FFF2-40B4-BE49-F238E27FC236}">
                <a16:creationId xmlns:a16="http://schemas.microsoft.com/office/drawing/2014/main" id="{C8A32C22-5985-134B-B68B-F37E72DA421A}"/>
              </a:ext>
            </a:extLst>
          </p:cNvPr>
          <p:cNvSpPr txBox="1"/>
          <p:nvPr/>
        </p:nvSpPr>
        <p:spPr>
          <a:xfrm>
            <a:off x="214636" y="2398365"/>
            <a:ext cx="1697901" cy="523220"/>
          </a:xfrm>
          <a:prstGeom prst="rect">
            <a:avLst/>
          </a:prstGeom>
          <a:noFill/>
        </p:spPr>
        <p:txBody>
          <a:bodyPr wrap="none" rtlCol="0">
            <a:spAutoFit/>
          </a:bodyPr>
          <a:lstStyle/>
          <a:p>
            <a:r>
              <a:rPr lang="en-GB" sz="2800" b="1" dirty="0">
                <a:solidFill>
                  <a:schemeClr val="accent1"/>
                </a:solidFill>
              </a:rPr>
              <a:t>4.5Million</a:t>
            </a:r>
          </a:p>
        </p:txBody>
      </p:sp>
      <p:pic>
        <p:nvPicPr>
          <p:cNvPr id="28" name="Picture 27">
            <a:extLst>
              <a:ext uri="{FF2B5EF4-FFF2-40B4-BE49-F238E27FC236}">
                <a16:creationId xmlns:a16="http://schemas.microsoft.com/office/drawing/2014/main" id="{B4D9D0FA-437B-D44E-A458-1906EF61E6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13718" y="3156314"/>
            <a:ext cx="934534" cy="414034"/>
          </a:xfrm>
          <a:prstGeom prst="rect">
            <a:avLst/>
          </a:prstGeom>
        </p:spPr>
      </p:pic>
      <p:sp>
        <p:nvSpPr>
          <p:cNvPr id="29" name="TextBox 28">
            <a:extLst>
              <a:ext uri="{FF2B5EF4-FFF2-40B4-BE49-F238E27FC236}">
                <a16:creationId xmlns:a16="http://schemas.microsoft.com/office/drawing/2014/main" id="{C3D73BB0-0BA2-F64D-9171-36F408EF6CDE}"/>
              </a:ext>
            </a:extLst>
          </p:cNvPr>
          <p:cNvSpPr txBox="1"/>
          <p:nvPr/>
        </p:nvSpPr>
        <p:spPr>
          <a:xfrm>
            <a:off x="2979918" y="2398365"/>
            <a:ext cx="1374094" cy="523220"/>
          </a:xfrm>
          <a:prstGeom prst="rect">
            <a:avLst/>
          </a:prstGeom>
          <a:noFill/>
        </p:spPr>
        <p:txBody>
          <a:bodyPr wrap="none" rtlCol="0">
            <a:spAutoFit/>
          </a:bodyPr>
          <a:lstStyle/>
          <a:p>
            <a:r>
              <a:rPr lang="en-GB" sz="2800" b="1" dirty="0">
                <a:solidFill>
                  <a:schemeClr val="accent1"/>
                </a:solidFill>
              </a:rPr>
              <a:t>126,000</a:t>
            </a:r>
          </a:p>
        </p:txBody>
      </p:sp>
      <p:pic>
        <p:nvPicPr>
          <p:cNvPr id="30" name="Picture 29">
            <a:extLst>
              <a:ext uri="{FF2B5EF4-FFF2-40B4-BE49-F238E27FC236}">
                <a16:creationId xmlns:a16="http://schemas.microsoft.com/office/drawing/2014/main" id="{50A3F890-C331-D644-B6D9-F2057ACBAD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4298" y="3150405"/>
            <a:ext cx="934534" cy="414034"/>
          </a:xfrm>
          <a:prstGeom prst="rect">
            <a:avLst/>
          </a:prstGeom>
        </p:spPr>
      </p:pic>
      <p:pic>
        <p:nvPicPr>
          <p:cNvPr id="31" name="Picture 30">
            <a:extLst>
              <a:ext uri="{FF2B5EF4-FFF2-40B4-BE49-F238E27FC236}">
                <a16:creationId xmlns:a16="http://schemas.microsoft.com/office/drawing/2014/main" id="{86376ED2-830C-534D-9509-5E0C541CA2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1545" y="3624598"/>
            <a:ext cx="934534" cy="414034"/>
          </a:xfrm>
          <a:prstGeom prst="rect">
            <a:avLst/>
          </a:prstGeom>
        </p:spPr>
      </p:pic>
      <p:pic>
        <p:nvPicPr>
          <p:cNvPr id="32" name="Picture 31">
            <a:extLst>
              <a:ext uri="{FF2B5EF4-FFF2-40B4-BE49-F238E27FC236}">
                <a16:creationId xmlns:a16="http://schemas.microsoft.com/office/drawing/2014/main" id="{50D52E1E-4A74-CC48-8EE4-2B4083D708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2125" y="3618689"/>
            <a:ext cx="934534" cy="414034"/>
          </a:xfrm>
          <a:prstGeom prst="rect">
            <a:avLst/>
          </a:prstGeom>
        </p:spPr>
      </p:pic>
      <p:pic>
        <p:nvPicPr>
          <p:cNvPr id="33" name="Picture 32">
            <a:extLst>
              <a:ext uri="{FF2B5EF4-FFF2-40B4-BE49-F238E27FC236}">
                <a16:creationId xmlns:a16="http://schemas.microsoft.com/office/drawing/2014/main" id="{4DDA452E-AD9A-4145-96AE-C7F9F76E55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16500" y="4086973"/>
            <a:ext cx="934534" cy="414034"/>
          </a:xfrm>
          <a:prstGeom prst="rect">
            <a:avLst/>
          </a:prstGeom>
        </p:spPr>
      </p:pic>
      <p:pic>
        <p:nvPicPr>
          <p:cNvPr id="34" name="Picture 33">
            <a:extLst>
              <a:ext uri="{FF2B5EF4-FFF2-40B4-BE49-F238E27FC236}">
                <a16:creationId xmlns:a16="http://schemas.microsoft.com/office/drawing/2014/main" id="{A7FB2715-6419-B549-A6D0-057B9AD871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7080" y="4081064"/>
            <a:ext cx="934534" cy="414034"/>
          </a:xfrm>
          <a:prstGeom prst="rect">
            <a:avLst/>
          </a:prstGeom>
        </p:spPr>
      </p:pic>
      <p:pic>
        <p:nvPicPr>
          <p:cNvPr id="35" name="Picture 34">
            <a:extLst>
              <a:ext uri="{FF2B5EF4-FFF2-40B4-BE49-F238E27FC236}">
                <a16:creationId xmlns:a16="http://schemas.microsoft.com/office/drawing/2014/main" id="{BE688CB1-93ED-9E44-BD68-C276B123D8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41502" y="3234393"/>
            <a:ext cx="1223667" cy="1223667"/>
          </a:xfrm>
          <a:prstGeom prst="rect">
            <a:avLst/>
          </a:prstGeom>
        </p:spPr>
      </p:pic>
      <p:sp>
        <p:nvSpPr>
          <p:cNvPr id="36" name="Right Arrow 35">
            <a:extLst>
              <a:ext uri="{FF2B5EF4-FFF2-40B4-BE49-F238E27FC236}">
                <a16:creationId xmlns:a16="http://schemas.microsoft.com/office/drawing/2014/main" id="{AA803927-9265-B64E-979A-C4D97F1D0B1E}"/>
              </a:ext>
            </a:extLst>
          </p:cNvPr>
          <p:cNvSpPr/>
          <p:nvPr/>
        </p:nvSpPr>
        <p:spPr>
          <a:xfrm>
            <a:off x="4713112" y="3565765"/>
            <a:ext cx="591158" cy="51662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Arrow 36">
            <a:extLst>
              <a:ext uri="{FF2B5EF4-FFF2-40B4-BE49-F238E27FC236}">
                <a16:creationId xmlns:a16="http://schemas.microsoft.com/office/drawing/2014/main" id="{E6640822-E56A-6D45-84D4-BBBBA781DE69}"/>
              </a:ext>
            </a:extLst>
          </p:cNvPr>
          <p:cNvSpPr/>
          <p:nvPr/>
        </p:nvSpPr>
        <p:spPr>
          <a:xfrm>
            <a:off x="2072950" y="3585514"/>
            <a:ext cx="591158" cy="51662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8007B2FC-AD48-0B4C-A0B2-DE11EAF180BA}"/>
              </a:ext>
            </a:extLst>
          </p:cNvPr>
          <p:cNvSpPr txBox="1"/>
          <p:nvPr/>
        </p:nvSpPr>
        <p:spPr>
          <a:xfrm>
            <a:off x="7144345" y="4566727"/>
            <a:ext cx="1678729" cy="646331"/>
          </a:xfrm>
          <a:prstGeom prst="rect">
            <a:avLst/>
          </a:prstGeom>
          <a:noFill/>
        </p:spPr>
        <p:txBody>
          <a:bodyPr wrap="none" rtlCol="0">
            <a:spAutoFit/>
          </a:bodyPr>
          <a:lstStyle/>
          <a:p>
            <a:pPr algn="ctr"/>
            <a:r>
              <a:rPr lang="en-GB" dirty="0"/>
              <a:t>Longer to get to</a:t>
            </a:r>
          </a:p>
          <a:p>
            <a:pPr algn="ctr"/>
            <a:r>
              <a:rPr lang="en-GB" dirty="0"/>
              <a:t>1,500 people</a:t>
            </a:r>
          </a:p>
        </p:txBody>
      </p:sp>
      <p:pic>
        <p:nvPicPr>
          <p:cNvPr id="39" name="Picture 38">
            <a:extLst>
              <a:ext uri="{FF2B5EF4-FFF2-40B4-BE49-F238E27FC236}">
                <a16:creationId xmlns:a16="http://schemas.microsoft.com/office/drawing/2014/main" id="{1A97C140-8F47-1F48-8668-7C60C937B05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62104" y="5299378"/>
            <a:ext cx="596315" cy="878118"/>
          </a:xfrm>
          <a:prstGeom prst="rect">
            <a:avLst/>
          </a:prstGeom>
        </p:spPr>
      </p:pic>
      <p:pic>
        <p:nvPicPr>
          <p:cNvPr id="40" name="Picture 39">
            <a:extLst>
              <a:ext uri="{FF2B5EF4-FFF2-40B4-BE49-F238E27FC236}">
                <a16:creationId xmlns:a16="http://schemas.microsoft.com/office/drawing/2014/main" id="{F50334E1-D069-AC47-8FBE-676964059C6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367047" y="3208458"/>
            <a:ext cx="1223667" cy="645930"/>
          </a:xfrm>
          <a:prstGeom prst="rect">
            <a:avLst/>
          </a:prstGeom>
        </p:spPr>
      </p:pic>
      <p:pic>
        <p:nvPicPr>
          <p:cNvPr id="41" name="Picture 40">
            <a:extLst>
              <a:ext uri="{FF2B5EF4-FFF2-40B4-BE49-F238E27FC236}">
                <a16:creationId xmlns:a16="http://schemas.microsoft.com/office/drawing/2014/main" id="{1482F402-49D0-7E4F-A383-57249BEA887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02217" y="3767490"/>
            <a:ext cx="904382" cy="908198"/>
          </a:xfrm>
          <a:prstGeom prst="rect">
            <a:avLst/>
          </a:prstGeom>
        </p:spPr>
      </p:pic>
      <p:pic>
        <p:nvPicPr>
          <p:cNvPr id="42" name="Picture 41">
            <a:extLst>
              <a:ext uri="{FF2B5EF4-FFF2-40B4-BE49-F238E27FC236}">
                <a16:creationId xmlns:a16="http://schemas.microsoft.com/office/drawing/2014/main" id="{0C2E77E9-082E-D942-B0BB-CCE6453942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24760" y="5299378"/>
            <a:ext cx="596315" cy="878118"/>
          </a:xfrm>
          <a:prstGeom prst="rect">
            <a:avLst/>
          </a:prstGeom>
        </p:spPr>
      </p:pic>
      <p:pic>
        <p:nvPicPr>
          <p:cNvPr id="43" name="Picture 42">
            <a:extLst>
              <a:ext uri="{FF2B5EF4-FFF2-40B4-BE49-F238E27FC236}">
                <a16:creationId xmlns:a16="http://schemas.microsoft.com/office/drawing/2014/main" id="{141C9A04-8AB5-D748-BD89-7B8C5145FB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9448" y="5299378"/>
            <a:ext cx="596315" cy="878118"/>
          </a:xfrm>
          <a:prstGeom prst="rect">
            <a:avLst/>
          </a:prstGeom>
        </p:spPr>
      </p:pic>
      <p:sp>
        <p:nvSpPr>
          <p:cNvPr id="44" name="Rectangle 43">
            <a:extLst>
              <a:ext uri="{FF2B5EF4-FFF2-40B4-BE49-F238E27FC236}">
                <a16:creationId xmlns:a16="http://schemas.microsoft.com/office/drawing/2014/main" id="{B58B59E2-082C-A642-A344-2C13F5598DB7}"/>
              </a:ext>
            </a:extLst>
          </p:cNvPr>
          <p:cNvSpPr/>
          <p:nvPr/>
        </p:nvSpPr>
        <p:spPr>
          <a:xfrm>
            <a:off x="4375140" y="5007945"/>
            <a:ext cx="2302351" cy="1169551"/>
          </a:xfrm>
          <a:prstGeom prst="rect">
            <a:avLst/>
          </a:prstGeom>
          <a:ln w="28575">
            <a:solidFill>
              <a:schemeClr val="accent3">
                <a:lumMod val="50000"/>
              </a:schemeClr>
            </a:solidFill>
          </a:ln>
        </p:spPr>
        <p:txBody>
          <a:bodyPr wrap="square">
            <a:spAutoFit/>
          </a:bodyPr>
          <a:lstStyle/>
          <a:p>
            <a:pPr marL="285750" indent="-285750">
              <a:buFont typeface="Arial" panose="020B0604020202020204" pitchFamily="34" charset="0"/>
              <a:buChar char="•"/>
            </a:pPr>
            <a:r>
              <a:rPr lang="en-US" sz="1400" dirty="0"/>
              <a:t>0.1% of </a:t>
            </a:r>
            <a:r>
              <a:rPr lang="en-US" sz="1400" b="1" dirty="0">
                <a:solidFill>
                  <a:srgbClr val="95BF20"/>
                </a:solidFill>
              </a:rPr>
              <a:t>true</a:t>
            </a:r>
            <a:r>
              <a:rPr lang="en-US" sz="1400" dirty="0"/>
              <a:t> stories were shared by &gt; 1,000 people </a:t>
            </a:r>
          </a:p>
          <a:p>
            <a:pPr marL="285750" indent="-285750">
              <a:buFont typeface="Arial" panose="020B0604020202020204" pitchFamily="34" charset="0"/>
              <a:buChar char="•"/>
            </a:pPr>
            <a:r>
              <a:rPr lang="en-US" sz="1400" dirty="0"/>
              <a:t>1% of </a:t>
            </a:r>
            <a:r>
              <a:rPr lang="en-US" sz="1400" b="1" dirty="0">
                <a:solidFill>
                  <a:srgbClr val="C00000"/>
                </a:solidFill>
              </a:rPr>
              <a:t>false</a:t>
            </a:r>
            <a:r>
              <a:rPr lang="en-US" sz="1400" dirty="0"/>
              <a:t> stories managed between 1,000 – 100,000 shares</a:t>
            </a:r>
          </a:p>
        </p:txBody>
      </p:sp>
      <p:sp>
        <p:nvSpPr>
          <p:cNvPr id="45" name="Right Arrow 44">
            <a:extLst>
              <a:ext uri="{FF2B5EF4-FFF2-40B4-BE49-F238E27FC236}">
                <a16:creationId xmlns:a16="http://schemas.microsoft.com/office/drawing/2014/main" id="{26F037D2-EA3B-E24E-84F7-6894BE02BA49}"/>
              </a:ext>
            </a:extLst>
          </p:cNvPr>
          <p:cNvSpPr/>
          <p:nvPr/>
        </p:nvSpPr>
        <p:spPr>
          <a:xfrm>
            <a:off x="6739564" y="3344261"/>
            <a:ext cx="591158" cy="51662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213EACB0-EB8D-374F-B562-D9717FF7068E}"/>
              </a:ext>
            </a:extLst>
          </p:cNvPr>
          <p:cNvSpPr txBox="1"/>
          <p:nvPr/>
        </p:nvSpPr>
        <p:spPr>
          <a:xfrm>
            <a:off x="187852" y="180344"/>
            <a:ext cx="4854660" cy="1200329"/>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The truth </a:t>
            </a:r>
            <a:r>
              <a:rPr lang="en-US" sz="3600" dirty="0" err="1">
                <a:solidFill>
                  <a:srgbClr val="95BF20"/>
                </a:solidFill>
                <a:latin typeface="Phosphate Solid" panose="02000506050000020004" pitchFamily="2" charset="77"/>
                <a:cs typeface="Phosphate Solid" panose="02000506050000020004" pitchFamily="2" charset="77"/>
              </a:rPr>
              <a:t>aint</a:t>
            </a:r>
            <a:r>
              <a:rPr lang="en-US" sz="3600" dirty="0">
                <a:solidFill>
                  <a:srgbClr val="95BF20"/>
                </a:solidFill>
                <a:latin typeface="Phosphate Solid" panose="02000506050000020004" pitchFamily="2" charset="77"/>
                <a:cs typeface="Phosphate Solid" panose="02000506050000020004" pitchFamily="2" charset="77"/>
              </a:rPr>
              <a:t> what</a:t>
            </a:r>
          </a:p>
          <a:p>
            <a:r>
              <a:rPr lang="en-US" sz="3600" dirty="0">
                <a:solidFill>
                  <a:srgbClr val="95BF20"/>
                </a:solidFill>
                <a:latin typeface="Phosphate Solid" panose="02000506050000020004" pitchFamily="2" charset="77"/>
                <a:cs typeface="Phosphate Solid" panose="02000506050000020004" pitchFamily="2" charset="77"/>
              </a:rPr>
              <a:t>It used to be</a:t>
            </a:r>
            <a:endParaRPr lang="en-US" sz="3600" dirty="0">
              <a:solidFill>
                <a:srgbClr val="B6E863"/>
              </a:solidFill>
              <a:latin typeface="Phosphate Solid" panose="02000506050000020004" pitchFamily="2" charset="77"/>
              <a:cs typeface="Phosphate Solid" panose="02000506050000020004" pitchFamily="2" charset="77"/>
            </a:endParaRPr>
          </a:p>
        </p:txBody>
      </p:sp>
      <p:sp>
        <p:nvSpPr>
          <p:cNvPr id="49" name="TextBox 48">
            <a:extLst>
              <a:ext uri="{FF2B5EF4-FFF2-40B4-BE49-F238E27FC236}">
                <a16:creationId xmlns:a16="http://schemas.microsoft.com/office/drawing/2014/main" id="{80B07DC6-B6CB-A044-BE94-7A6149BC338D}"/>
              </a:ext>
            </a:extLst>
          </p:cNvPr>
          <p:cNvSpPr txBox="1"/>
          <p:nvPr/>
        </p:nvSpPr>
        <p:spPr>
          <a:xfrm>
            <a:off x="6114204" y="1188213"/>
            <a:ext cx="2062168" cy="830997"/>
          </a:xfrm>
          <a:prstGeom prst="rect">
            <a:avLst/>
          </a:prstGeom>
          <a:noFill/>
        </p:spPr>
        <p:txBody>
          <a:bodyPr wrap="none" rtlCol="0">
            <a:spAutoFit/>
          </a:bodyPr>
          <a:lstStyle/>
          <a:p>
            <a:r>
              <a:rPr lang="en-US" sz="2400" dirty="0"/>
              <a:t>Le grand </a:t>
            </a:r>
            <a:r>
              <a:rPr lang="en-US" sz="2400" dirty="0" err="1"/>
              <a:t>peur</a:t>
            </a:r>
            <a:endParaRPr lang="en-US" sz="2400" dirty="0"/>
          </a:p>
          <a:p>
            <a:r>
              <a:rPr lang="en-US" sz="2400" b="1" dirty="0"/>
              <a:t>The Great Fear</a:t>
            </a:r>
          </a:p>
        </p:txBody>
      </p:sp>
    </p:spTree>
    <p:extLst>
      <p:ext uri="{BB962C8B-B14F-4D97-AF65-F5344CB8AC3E}">
        <p14:creationId xmlns:p14="http://schemas.microsoft.com/office/powerpoint/2010/main" val="142536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6" grpId="0"/>
      <p:bldP spid="27" grpId="0"/>
      <p:bldP spid="29" grpId="0"/>
      <p:bldP spid="36" grpId="0" animBg="1"/>
      <p:bldP spid="37" grpId="0" animBg="1"/>
      <p:bldP spid="38" grpId="0"/>
      <p:bldP spid="44" grpId="0" animBg="1"/>
      <p:bldP spid="45" grpId="0" animBg="1"/>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a:extLst>
              <a:ext uri="{FF2B5EF4-FFF2-40B4-BE49-F238E27FC236}">
                <a16:creationId xmlns:a16="http://schemas.microsoft.com/office/drawing/2014/main" id="{0C3D3C77-4D6F-E842-8676-039C92FBB860}"/>
              </a:ext>
            </a:extLst>
          </p:cNvPr>
          <p:cNvSpPr/>
          <p:nvPr/>
        </p:nvSpPr>
        <p:spPr>
          <a:xfrm>
            <a:off x="713222" y="1907040"/>
            <a:ext cx="1612491" cy="1504336"/>
          </a:xfrm>
          <a:prstGeom prst="wedgeRoundRectCallout">
            <a:avLst>
              <a:gd name="adj1" fmla="val 68191"/>
              <a:gd name="adj2" fmla="val -17238"/>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a:solidFill>
                  <a:sysClr val="windowText" lastClr="000000"/>
                </a:solidFill>
              </a:rPr>
              <a:t>Product/Reporting at Bank X is better than at Bank Y</a:t>
            </a:r>
            <a:r>
              <a:rPr lang="en-US" dirty="0">
                <a:solidFill>
                  <a:schemeClr val="tx1"/>
                </a:solidFill>
              </a:rPr>
              <a:t>?</a:t>
            </a:r>
          </a:p>
        </p:txBody>
      </p:sp>
      <p:sp>
        <p:nvSpPr>
          <p:cNvPr id="16" name="Rounded Rectangular Callout 15">
            <a:extLst>
              <a:ext uri="{FF2B5EF4-FFF2-40B4-BE49-F238E27FC236}">
                <a16:creationId xmlns:a16="http://schemas.microsoft.com/office/drawing/2014/main" id="{695C75B6-9B60-9643-A0AA-816B31F8250E}"/>
              </a:ext>
            </a:extLst>
          </p:cNvPr>
          <p:cNvSpPr/>
          <p:nvPr/>
        </p:nvSpPr>
        <p:spPr>
          <a:xfrm>
            <a:off x="3553606" y="1907040"/>
            <a:ext cx="1612491" cy="1504336"/>
          </a:xfrm>
          <a:prstGeom prst="wedgeRoundRectCallout">
            <a:avLst>
              <a:gd name="adj1" fmla="val 68191"/>
              <a:gd name="adj2" fmla="val -17238"/>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a:solidFill>
                  <a:sysClr val="windowText" lastClr="000000"/>
                </a:solidFill>
              </a:rPr>
              <a:t>I should focus my B2B program on low value spend</a:t>
            </a:r>
            <a:endParaRPr lang="en-US" dirty="0">
              <a:solidFill>
                <a:schemeClr val="tx1"/>
              </a:solidFill>
            </a:endParaRPr>
          </a:p>
        </p:txBody>
      </p:sp>
      <p:sp>
        <p:nvSpPr>
          <p:cNvPr id="17" name="Rounded Rectangular Callout 16">
            <a:extLst>
              <a:ext uri="{FF2B5EF4-FFF2-40B4-BE49-F238E27FC236}">
                <a16:creationId xmlns:a16="http://schemas.microsoft.com/office/drawing/2014/main" id="{56EFAE7B-E4F5-5942-A613-07E7FF832883}"/>
              </a:ext>
            </a:extLst>
          </p:cNvPr>
          <p:cNvSpPr/>
          <p:nvPr/>
        </p:nvSpPr>
        <p:spPr>
          <a:xfrm>
            <a:off x="6521396" y="1907040"/>
            <a:ext cx="1612491" cy="1504336"/>
          </a:xfrm>
          <a:prstGeom prst="wedgeRoundRectCallout">
            <a:avLst>
              <a:gd name="adj1" fmla="val 68191"/>
              <a:gd name="adj2" fmla="val -17238"/>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a:solidFill>
                  <a:sysClr val="windowText" lastClr="000000"/>
                </a:solidFill>
              </a:rPr>
              <a:t>Account Manager at Bank X is better than at Bank Y</a:t>
            </a:r>
            <a:r>
              <a:rPr lang="en-US" dirty="0">
                <a:solidFill>
                  <a:schemeClr val="tx1"/>
                </a:solidFill>
              </a:rPr>
              <a:t>?</a:t>
            </a:r>
          </a:p>
        </p:txBody>
      </p:sp>
      <p:sp>
        <p:nvSpPr>
          <p:cNvPr id="18" name="Rounded Rectangular Callout 17">
            <a:extLst>
              <a:ext uri="{FF2B5EF4-FFF2-40B4-BE49-F238E27FC236}">
                <a16:creationId xmlns:a16="http://schemas.microsoft.com/office/drawing/2014/main" id="{25D2301A-E618-3F41-A6E3-6E3CFA3C4175}"/>
              </a:ext>
            </a:extLst>
          </p:cNvPr>
          <p:cNvSpPr/>
          <p:nvPr/>
        </p:nvSpPr>
        <p:spPr>
          <a:xfrm>
            <a:off x="713221" y="3809711"/>
            <a:ext cx="1612491" cy="1504336"/>
          </a:xfrm>
          <a:prstGeom prst="wedgeRoundRectCallout">
            <a:avLst>
              <a:gd name="adj1" fmla="val 68191"/>
              <a:gd name="adj2" fmla="val -17238"/>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a:solidFill>
                  <a:sysClr val="windowText" lastClr="000000"/>
                </a:solidFill>
              </a:rPr>
              <a:t>Should I build my Business Case around a cost per PO of $90</a:t>
            </a:r>
            <a:r>
              <a:rPr lang="en-US" dirty="0">
                <a:solidFill>
                  <a:schemeClr val="tx1"/>
                </a:solidFill>
              </a:rPr>
              <a:t>?</a:t>
            </a:r>
          </a:p>
        </p:txBody>
      </p:sp>
      <p:sp>
        <p:nvSpPr>
          <p:cNvPr id="19" name="Rounded Rectangular Callout 18">
            <a:extLst>
              <a:ext uri="{FF2B5EF4-FFF2-40B4-BE49-F238E27FC236}">
                <a16:creationId xmlns:a16="http://schemas.microsoft.com/office/drawing/2014/main" id="{BD239C4C-61E2-2246-ABE7-24AA6CFC9E09}"/>
              </a:ext>
            </a:extLst>
          </p:cNvPr>
          <p:cNvSpPr/>
          <p:nvPr/>
        </p:nvSpPr>
        <p:spPr>
          <a:xfrm>
            <a:off x="3553605" y="3809711"/>
            <a:ext cx="1612491" cy="1504336"/>
          </a:xfrm>
          <a:prstGeom prst="wedgeRoundRectCallout">
            <a:avLst>
              <a:gd name="adj1" fmla="val 68191"/>
              <a:gd name="adj2" fmla="val -17238"/>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a:solidFill>
                  <a:sysClr val="windowText" lastClr="000000"/>
                </a:solidFill>
              </a:rPr>
              <a:t>Will I experience less Fraud with this Provider</a:t>
            </a:r>
            <a:r>
              <a:rPr lang="en-US" dirty="0">
                <a:solidFill>
                  <a:schemeClr val="tx1"/>
                </a:solidFill>
              </a:rPr>
              <a:t>?</a:t>
            </a:r>
          </a:p>
        </p:txBody>
      </p:sp>
      <p:sp>
        <p:nvSpPr>
          <p:cNvPr id="20" name="Rounded Rectangular Callout 19">
            <a:extLst>
              <a:ext uri="{FF2B5EF4-FFF2-40B4-BE49-F238E27FC236}">
                <a16:creationId xmlns:a16="http://schemas.microsoft.com/office/drawing/2014/main" id="{CD0136AF-4AB6-9946-B91D-05AAF3C2A8F2}"/>
              </a:ext>
            </a:extLst>
          </p:cNvPr>
          <p:cNvSpPr/>
          <p:nvPr/>
        </p:nvSpPr>
        <p:spPr>
          <a:xfrm>
            <a:off x="6521396" y="3809711"/>
            <a:ext cx="1612491" cy="1504336"/>
          </a:xfrm>
          <a:prstGeom prst="wedgeRoundRectCallout">
            <a:avLst>
              <a:gd name="adj1" fmla="val 68191"/>
              <a:gd name="adj2" fmla="val -17238"/>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a:solidFill>
                  <a:sysClr val="windowText" lastClr="000000"/>
                </a:solidFill>
              </a:rPr>
              <a:t>Cardable B2B Spend for my program should be $</a:t>
            </a:r>
            <a:r>
              <a:rPr lang="en-US" kern="0" dirty="0" err="1">
                <a:solidFill>
                  <a:sysClr val="windowText" lastClr="000000"/>
                </a:solidFill>
              </a:rPr>
              <a:t>Zm</a:t>
            </a:r>
            <a:endParaRPr lang="en-US" dirty="0">
              <a:solidFill>
                <a:schemeClr val="tx1"/>
              </a:solidFill>
            </a:endParaRPr>
          </a:p>
        </p:txBody>
      </p:sp>
      <p:sp>
        <p:nvSpPr>
          <p:cNvPr id="21" name="TextBox 20">
            <a:extLst>
              <a:ext uri="{FF2B5EF4-FFF2-40B4-BE49-F238E27FC236}">
                <a16:creationId xmlns:a16="http://schemas.microsoft.com/office/drawing/2014/main" id="{C425F2B0-96B3-A54F-A0AA-5FEEAF4EA70B}"/>
              </a:ext>
            </a:extLst>
          </p:cNvPr>
          <p:cNvSpPr txBox="1"/>
          <p:nvPr/>
        </p:nvSpPr>
        <p:spPr>
          <a:xfrm>
            <a:off x="487021" y="5611046"/>
            <a:ext cx="2428229" cy="461665"/>
          </a:xfrm>
          <a:prstGeom prst="rect">
            <a:avLst/>
          </a:prstGeom>
          <a:noFill/>
        </p:spPr>
        <p:txBody>
          <a:bodyPr wrap="none" rtlCol="0">
            <a:spAutoFit/>
          </a:bodyPr>
          <a:lstStyle/>
          <a:p>
            <a:r>
              <a:rPr lang="en-US" sz="2400" dirty="0"/>
              <a:t>More on this later</a:t>
            </a:r>
          </a:p>
        </p:txBody>
      </p:sp>
      <p:sp>
        <p:nvSpPr>
          <p:cNvPr id="13" name="TextBox 12">
            <a:extLst>
              <a:ext uri="{FF2B5EF4-FFF2-40B4-BE49-F238E27FC236}">
                <a16:creationId xmlns:a16="http://schemas.microsoft.com/office/drawing/2014/main" id="{7FD4BBD2-CFE2-6941-9C25-EC605E29436F}"/>
              </a:ext>
            </a:extLst>
          </p:cNvPr>
          <p:cNvSpPr txBox="1"/>
          <p:nvPr/>
        </p:nvSpPr>
        <p:spPr>
          <a:xfrm>
            <a:off x="397824" y="98544"/>
            <a:ext cx="5875386" cy="646331"/>
          </a:xfrm>
          <a:prstGeom prst="rect">
            <a:avLst/>
          </a:prstGeom>
          <a:noFill/>
        </p:spPr>
        <p:txBody>
          <a:bodyPr wrap="square" rtlCol="0">
            <a:spAutoFit/>
          </a:bodyPr>
          <a:lstStyle/>
          <a:p>
            <a:r>
              <a:rPr lang="en-US" sz="3600" dirty="0">
                <a:solidFill>
                  <a:srgbClr val="95BF20"/>
                </a:solidFill>
                <a:latin typeface="Phosphate Solid" panose="02000506050000020004" pitchFamily="2" charset="77"/>
                <a:cs typeface="Phosphate Solid" panose="02000506050000020004" pitchFamily="2" charset="77"/>
              </a:rPr>
              <a:t>Your experience ?</a:t>
            </a:r>
            <a:endParaRPr lang="en-US" sz="3600" dirty="0">
              <a:solidFill>
                <a:srgbClr val="B6E863"/>
              </a:solidFill>
              <a:latin typeface="Phosphate Solid" panose="02000506050000020004" pitchFamily="2" charset="77"/>
              <a:cs typeface="Phosphate Solid" panose="02000506050000020004" pitchFamily="2" charset="77"/>
            </a:endParaRPr>
          </a:p>
        </p:txBody>
      </p:sp>
      <p:sp>
        <p:nvSpPr>
          <p:cNvPr id="2" name="Rectangle 1">
            <a:extLst>
              <a:ext uri="{FF2B5EF4-FFF2-40B4-BE49-F238E27FC236}">
                <a16:creationId xmlns:a16="http://schemas.microsoft.com/office/drawing/2014/main" id="{A836AF0D-418C-D243-89BA-F2DFA26775B2}"/>
              </a:ext>
            </a:extLst>
          </p:cNvPr>
          <p:cNvSpPr/>
          <p:nvPr/>
        </p:nvSpPr>
        <p:spPr>
          <a:xfrm>
            <a:off x="461589" y="829098"/>
            <a:ext cx="8032705" cy="461665"/>
          </a:xfrm>
          <a:prstGeom prst="rect">
            <a:avLst/>
          </a:prstGeom>
        </p:spPr>
        <p:txBody>
          <a:bodyPr wrap="square">
            <a:spAutoFit/>
          </a:bodyPr>
          <a:lstStyle/>
          <a:p>
            <a:r>
              <a:rPr lang="en-US" sz="2400" dirty="0"/>
              <a:t>How do you establish the truth of the following statements</a:t>
            </a:r>
          </a:p>
        </p:txBody>
      </p:sp>
    </p:spTree>
    <p:extLst>
      <p:ext uri="{BB962C8B-B14F-4D97-AF65-F5344CB8AC3E}">
        <p14:creationId xmlns:p14="http://schemas.microsoft.com/office/powerpoint/2010/main" val="222317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1" presetClass="entr" presetSubtype="0" fill="hold" grpId="0" nodeType="clickEffect">
                                  <p:stCondLst>
                                    <p:cond delay="0"/>
                                  </p:stCondLst>
                                  <p:childTnLst>
                                    <p:set>
                                      <p:cBhvr>
                                        <p:cTn id="24" dur="1000">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p:bldP spid="2" grpId="0"/>
    </p:bldLst>
  </p:timing>
</p:sld>
</file>

<file path=ppt/theme/theme1.xml><?xml version="1.0" encoding="utf-8"?>
<a:theme xmlns:a="http://schemas.openxmlformats.org/drawingml/2006/main" name="Consulting, B:G Simpl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mercial Card Analytics - Risk.pptx PTC copy" id="{FFFA94A4-8615-8A42-BD35-F85755AAF688}" vid="{6E75B5CA-155D-554C-9E4A-1615E624ABA2}"/>
    </a:ext>
  </a:extLst>
</a:theme>
</file>

<file path=ppt/theme/theme2.xml><?xml version="1.0" encoding="utf-8"?>
<a:theme xmlns:a="http://schemas.openxmlformats.org/drawingml/2006/main" name="Office-tema">
  <a:themeElements>
    <a:clrScheme name="Custom 55">
      <a:dk1>
        <a:sysClr val="windowText" lastClr="000000"/>
      </a:dk1>
      <a:lt1>
        <a:sysClr val="window" lastClr="FFFFFF"/>
      </a:lt1>
      <a:dk2>
        <a:srgbClr val="504F54"/>
      </a:dk2>
      <a:lt2>
        <a:srgbClr val="EEECE1"/>
      </a:lt2>
      <a:accent1>
        <a:srgbClr val="008B39"/>
      </a:accent1>
      <a:accent2>
        <a:srgbClr val="A3BF2A"/>
      </a:accent2>
      <a:accent3>
        <a:srgbClr val="CB4E00"/>
      </a:accent3>
      <a:accent4>
        <a:srgbClr val="E1A200"/>
      </a:accent4>
      <a:accent5>
        <a:srgbClr val="1668B1"/>
      </a:accent5>
      <a:accent6>
        <a:srgbClr val="57B5EC"/>
      </a:accent6>
      <a:hlink>
        <a:srgbClr val="CB4E00"/>
      </a:hlink>
      <a:folHlink>
        <a:srgbClr val="817F8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Custom 55">
      <a:dk1>
        <a:sysClr val="windowText" lastClr="000000"/>
      </a:dk1>
      <a:lt1>
        <a:sysClr val="window" lastClr="FFFFFF"/>
      </a:lt1>
      <a:dk2>
        <a:srgbClr val="504F54"/>
      </a:dk2>
      <a:lt2>
        <a:srgbClr val="EEECE1"/>
      </a:lt2>
      <a:accent1>
        <a:srgbClr val="008B39"/>
      </a:accent1>
      <a:accent2>
        <a:srgbClr val="A3BF2A"/>
      </a:accent2>
      <a:accent3>
        <a:srgbClr val="CB4E00"/>
      </a:accent3>
      <a:accent4>
        <a:srgbClr val="E1A200"/>
      </a:accent4>
      <a:accent5>
        <a:srgbClr val="1668B1"/>
      </a:accent5>
      <a:accent6>
        <a:srgbClr val="57B5EC"/>
      </a:accent6>
      <a:hlink>
        <a:srgbClr val="CB4E00"/>
      </a:hlink>
      <a:folHlink>
        <a:srgbClr val="817F8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PayTech Commercial_template.potx</Template>
  <TotalTime>21138</TotalTime>
  <Words>2145</Words>
  <Application>Microsoft Office PowerPoint</Application>
  <PresentationFormat>On-screen Show (4:3)</PresentationFormat>
  <Paragraphs>390</Paragraphs>
  <Slides>31</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American Typewriter</vt:lpstr>
      <vt:lpstr>Arial</vt:lpstr>
      <vt:lpstr>Bradley Hand</vt:lpstr>
      <vt:lpstr>Calibri</vt:lpstr>
      <vt:lpstr>Chalkduster</vt:lpstr>
      <vt:lpstr>Lucida Grande</vt:lpstr>
      <vt:lpstr>Phosphate Solid</vt:lpstr>
      <vt:lpstr>Times New Roman</vt:lpstr>
      <vt:lpstr>Wingdings</vt:lpstr>
      <vt:lpstr>Consulting, B:G Simple template</vt:lpstr>
      <vt:lpstr>Fake Data &amp; Statistics        New Orleans 845-945  </vt:lpstr>
      <vt:lpstr>PowerPoint Presentation</vt:lpstr>
      <vt:lpstr>PowerPoint Presentation</vt:lpstr>
      <vt:lpstr>PowerPoint Presentation</vt:lpstr>
      <vt:lpstr>PowerPoint Presentation</vt:lpstr>
      <vt:lpstr>PowerPoint Presentation</vt:lpstr>
      <vt:lpstr>BUT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Sources</vt:lpstr>
    </vt:vector>
  </TitlesOfParts>
  <Manager/>
  <Company>PayTech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PayTech</dc:title>
  <dc:subject/>
  <dc:creator>Brita Bergsnov Hansen</dc:creator>
  <cp:keywords/>
  <dc:description/>
  <cp:lastModifiedBy>Melissa Andriuli</cp:lastModifiedBy>
  <cp:revision>1072</cp:revision>
  <cp:lastPrinted>2018-04-24T13:05:31Z</cp:lastPrinted>
  <dcterms:created xsi:type="dcterms:W3CDTF">2013-06-10T11:38:14Z</dcterms:created>
  <dcterms:modified xsi:type="dcterms:W3CDTF">2018-05-07T12:36:38Z</dcterms:modified>
  <cp:category/>
</cp:coreProperties>
</file>