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9" r:id="rId2"/>
    <p:sldMasterId id="2147483725" r:id="rId3"/>
    <p:sldMasterId id="2147483826" r:id="rId4"/>
  </p:sldMasterIdLst>
  <p:notesMasterIdLst>
    <p:notesMasterId r:id="rId26"/>
  </p:notesMasterIdLst>
  <p:handoutMasterIdLst>
    <p:handoutMasterId r:id="rId27"/>
  </p:handoutMasterIdLst>
  <p:sldIdLst>
    <p:sldId id="418" r:id="rId5"/>
    <p:sldId id="615" r:id="rId6"/>
    <p:sldId id="603" r:id="rId7"/>
    <p:sldId id="608" r:id="rId8"/>
    <p:sldId id="605" r:id="rId9"/>
    <p:sldId id="606" r:id="rId10"/>
    <p:sldId id="614" r:id="rId11"/>
    <p:sldId id="613" r:id="rId12"/>
    <p:sldId id="630" r:id="rId13"/>
    <p:sldId id="629" r:id="rId14"/>
    <p:sldId id="607" r:id="rId15"/>
    <p:sldId id="609" r:id="rId16"/>
    <p:sldId id="610" r:id="rId17"/>
    <p:sldId id="616" r:id="rId18"/>
    <p:sldId id="617" r:id="rId19"/>
    <p:sldId id="619" r:id="rId20"/>
    <p:sldId id="620" r:id="rId21"/>
    <p:sldId id="621" r:id="rId22"/>
    <p:sldId id="623" r:id="rId23"/>
    <p:sldId id="627" r:id="rId24"/>
    <p:sldId id="631" r:id="rId25"/>
  </p:sldIdLst>
  <p:sldSz cx="9144000" cy="5143500" type="screen16x9"/>
  <p:notesSz cx="7077075" cy="9363075"/>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4" algn="l" rtl="0" fontAlgn="base">
      <a:spcBef>
        <a:spcPct val="0"/>
      </a:spcBef>
      <a:spcAft>
        <a:spcPct val="0"/>
      </a:spcAft>
      <a:defRPr kern="1200">
        <a:solidFill>
          <a:schemeClr val="tx1"/>
        </a:solidFill>
        <a:latin typeface="Arial" charset="0"/>
        <a:ea typeface="+mn-ea"/>
        <a:cs typeface="Arial" charset="0"/>
      </a:defRPr>
    </a:lvl2pPr>
    <a:lvl3pPr marL="914306" algn="l" rtl="0" fontAlgn="base">
      <a:spcBef>
        <a:spcPct val="0"/>
      </a:spcBef>
      <a:spcAft>
        <a:spcPct val="0"/>
      </a:spcAft>
      <a:defRPr kern="1200">
        <a:solidFill>
          <a:schemeClr val="tx1"/>
        </a:solidFill>
        <a:latin typeface="Arial" charset="0"/>
        <a:ea typeface="+mn-ea"/>
        <a:cs typeface="Arial" charset="0"/>
      </a:defRPr>
    </a:lvl3pPr>
    <a:lvl4pPr marL="1371460" algn="l" rtl="0" fontAlgn="base">
      <a:spcBef>
        <a:spcPct val="0"/>
      </a:spcBef>
      <a:spcAft>
        <a:spcPct val="0"/>
      </a:spcAft>
      <a:defRPr kern="1200">
        <a:solidFill>
          <a:schemeClr val="tx1"/>
        </a:solidFill>
        <a:latin typeface="Arial" charset="0"/>
        <a:ea typeface="+mn-ea"/>
        <a:cs typeface="Arial" charset="0"/>
      </a:defRPr>
    </a:lvl4pPr>
    <a:lvl5pPr marL="1828612" algn="l" rtl="0" fontAlgn="base">
      <a:spcBef>
        <a:spcPct val="0"/>
      </a:spcBef>
      <a:spcAft>
        <a:spcPct val="0"/>
      </a:spcAft>
      <a:defRPr kern="1200">
        <a:solidFill>
          <a:schemeClr val="tx1"/>
        </a:solidFill>
        <a:latin typeface="Arial" charset="0"/>
        <a:ea typeface="+mn-ea"/>
        <a:cs typeface="Arial" charset="0"/>
      </a:defRPr>
    </a:lvl5pPr>
    <a:lvl6pPr marL="2285766" algn="l" defTabSz="914306" rtl="0" eaLnBrk="1" latinLnBrk="0" hangingPunct="1">
      <a:defRPr kern="1200">
        <a:solidFill>
          <a:schemeClr val="tx1"/>
        </a:solidFill>
        <a:latin typeface="Arial" charset="0"/>
        <a:ea typeface="+mn-ea"/>
        <a:cs typeface="Arial" charset="0"/>
      </a:defRPr>
    </a:lvl6pPr>
    <a:lvl7pPr marL="2742919" algn="l" defTabSz="914306" rtl="0" eaLnBrk="1" latinLnBrk="0" hangingPunct="1">
      <a:defRPr kern="1200">
        <a:solidFill>
          <a:schemeClr val="tx1"/>
        </a:solidFill>
        <a:latin typeface="Arial" charset="0"/>
        <a:ea typeface="+mn-ea"/>
        <a:cs typeface="Arial" charset="0"/>
      </a:defRPr>
    </a:lvl7pPr>
    <a:lvl8pPr marL="3200072" algn="l" defTabSz="914306" rtl="0" eaLnBrk="1" latinLnBrk="0" hangingPunct="1">
      <a:defRPr kern="1200">
        <a:solidFill>
          <a:schemeClr val="tx1"/>
        </a:solidFill>
        <a:latin typeface="Arial" charset="0"/>
        <a:ea typeface="+mn-ea"/>
        <a:cs typeface="Arial" charset="0"/>
      </a:defRPr>
    </a:lvl8pPr>
    <a:lvl9pPr marL="3657226" algn="l" defTabSz="91430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ettel, Mark" initials="G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D3B"/>
    <a:srgbClr val="EA0000"/>
    <a:srgbClr val="FFFF99"/>
    <a:srgbClr val="007A37"/>
    <a:srgbClr val="CE122B"/>
    <a:srgbClr val="F7ADB5"/>
    <a:srgbClr val="CDDBB3"/>
    <a:srgbClr val="364D6E"/>
    <a:srgbClr val="6F8DB9"/>
    <a:srgbClr val="003A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97" autoAdjust="0"/>
  </p:normalViewPr>
  <p:slideViewPr>
    <p:cSldViewPr>
      <p:cViewPr varScale="1">
        <p:scale>
          <a:sx n="161" d="100"/>
          <a:sy n="161" d="100"/>
        </p:scale>
        <p:origin x="114" y="276"/>
      </p:cViewPr>
      <p:guideLst>
        <p:guide orient="horz" pos="1620"/>
        <p:guide pos="2880"/>
      </p:guideLst>
    </p:cSldViewPr>
  </p:slideViewPr>
  <p:outlineViewPr>
    <p:cViewPr>
      <p:scale>
        <a:sx n="33" d="100"/>
        <a:sy n="33" d="100"/>
      </p:scale>
      <p:origin x="0" y="-904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44" d="100"/>
          <a:sy n="144" d="100"/>
        </p:scale>
        <p:origin x="4392" y="216"/>
      </p:cViewPr>
      <p:guideLst>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2153" tIns="46077" rIns="92153" bIns="46077" rtlCol="0"/>
          <a:lstStyle>
            <a:lvl1pPr algn="l">
              <a:defRPr sz="1200"/>
            </a:lvl1pPr>
          </a:lstStyle>
          <a:p>
            <a:endParaRPr lang="en-US" dirty="0"/>
          </a:p>
        </p:txBody>
      </p:sp>
      <p:sp>
        <p:nvSpPr>
          <p:cNvPr id="3" name="Date Placeholder 2"/>
          <p:cNvSpPr>
            <a:spLocks noGrp="1"/>
          </p:cNvSpPr>
          <p:nvPr>
            <p:ph type="dt" sz="quarter" idx="1"/>
          </p:nvPr>
        </p:nvSpPr>
        <p:spPr>
          <a:xfrm>
            <a:off x="4008101" y="0"/>
            <a:ext cx="3067374" cy="468474"/>
          </a:xfrm>
          <a:prstGeom prst="rect">
            <a:avLst/>
          </a:prstGeom>
        </p:spPr>
        <p:txBody>
          <a:bodyPr vert="horz" lIns="92153" tIns="46077" rIns="92153" bIns="46077" rtlCol="0"/>
          <a:lstStyle>
            <a:lvl1pPr algn="r">
              <a:defRPr sz="1200"/>
            </a:lvl1pPr>
          </a:lstStyle>
          <a:p>
            <a:fld id="{0114D0B5-797C-4B0E-B798-43D41493A2B4}" type="datetimeFigureOut">
              <a:rPr lang="en-US" smtClean="0"/>
              <a:pPr/>
              <a:t>5/7/2018</a:t>
            </a:fld>
            <a:endParaRPr lang="en-US" dirty="0"/>
          </a:p>
        </p:txBody>
      </p:sp>
      <p:sp>
        <p:nvSpPr>
          <p:cNvPr id="4" name="Footer Placeholder 3"/>
          <p:cNvSpPr>
            <a:spLocks noGrp="1"/>
          </p:cNvSpPr>
          <p:nvPr>
            <p:ph type="ftr" sz="quarter" idx="2"/>
          </p:nvPr>
        </p:nvSpPr>
        <p:spPr>
          <a:xfrm>
            <a:off x="1" y="8893003"/>
            <a:ext cx="3067374" cy="468474"/>
          </a:xfrm>
          <a:prstGeom prst="rect">
            <a:avLst/>
          </a:prstGeom>
        </p:spPr>
        <p:txBody>
          <a:bodyPr vert="horz" lIns="92153" tIns="46077" rIns="92153" bIns="460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1" y="8893003"/>
            <a:ext cx="3067374" cy="468474"/>
          </a:xfrm>
          <a:prstGeom prst="rect">
            <a:avLst/>
          </a:prstGeom>
        </p:spPr>
        <p:txBody>
          <a:bodyPr vert="horz" lIns="92153" tIns="46077" rIns="92153" bIns="46077" rtlCol="0" anchor="b"/>
          <a:lstStyle>
            <a:lvl1pPr algn="r">
              <a:defRPr sz="1200"/>
            </a:lvl1pPr>
          </a:lstStyle>
          <a:p>
            <a:fld id="{C471C2E1-C32C-4A21-A3AB-A367C438858A}" type="slidenum">
              <a:rPr lang="en-US" smtClean="0"/>
              <a:pPr/>
              <a:t>‹#›</a:t>
            </a:fld>
            <a:endParaRPr lang="en-US" dirty="0"/>
          </a:p>
        </p:txBody>
      </p:sp>
    </p:spTree>
    <p:extLst>
      <p:ext uri="{BB962C8B-B14F-4D97-AF65-F5344CB8AC3E}">
        <p14:creationId xmlns:p14="http://schemas.microsoft.com/office/powerpoint/2010/main" val="4117742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374" cy="468474"/>
          </a:xfrm>
          <a:prstGeom prst="rect">
            <a:avLst/>
          </a:prstGeom>
        </p:spPr>
        <p:txBody>
          <a:bodyPr vert="horz" lIns="93891" tIns="46947" rIns="93891" bIns="4694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08101" y="0"/>
            <a:ext cx="3067374" cy="468474"/>
          </a:xfrm>
          <a:prstGeom prst="rect">
            <a:avLst/>
          </a:prstGeom>
        </p:spPr>
        <p:txBody>
          <a:bodyPr vert="horz" lIns="93891" tIns="46947" rIns="93891" bIns="46947" rtlCol="0"/>
          <a:lstStyle>
            <a:lvl1pPr algn="r" fontAlgn="auto">
              <a:spcBef>
                <a:spcPts val="0"/>
              </a:spcBef>
              <a:spcAft>
                <a:spcPts val="0"/>
              </a:spcAft>
              <a:defRPr sz="1200" smtClean="0">
                <a:latin typeface="+mn-lt"/>
                <a:cs typeface="+mn-cs"/>
              </a:defRPr>
            </a:lvl1pPr>
          </a:lstStyle>
          <a:p>
            <a:pPr>
              <a:defRPr/>
            </a:pPr>
            <a:fld id="{70280CCB-049F-4B94-ABA3-49C0596BDBD4}" type="datetimeFigureOut">
              <a:rPr lang="en-US"/>
              <a:pPr>
                <a:defRPr/>
              </a:pPr>
              <a:t>5/7/2018</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891" tIns="46947" rIns="93891" bIns="46947" rtlCol="0" anchor="ctr"/>
          <a:lstStyle/>
          <a:p>
            <a:pPr lvl="0"/>
            <a:endParaRPr lang="en-US" noProof="0" dirty="0"/>
          </a:p>
        </p:txBody>
      </p:sp>
      <p:sp>
        <p:nvSpPr>
          <p:cNvPr id="5" name="Notes Placeholder 4"/>
          <p:cNvSpPr>
            <a:spLocks noGrp="1"/>
          </p:cNvSpPr>
          <p:nvPr>
            <p:ph type="body" sz="quarter" idx="3"/>
          </p:nvPr>
        </p:nvSpPr>
        <p:spPr>
          <a:xfrm>
            <a:off x="708351" y="4448103"/>
            <a:ext cx="5660378" cy="4213065"/>
          </a:xfrm>
          <a:prstGeom prst="rect">
            <a:avLst/>
          </a:prstGeom>
        </p:spPr>
        <p:txBody>
          <a:bodyPr vert="horz" lIns="93891" tIns="46947" rIns="93891" bIns="469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93003"/>
            <a:ext cx="3067374" cy="468474"/>
          </a:xfrm>
          <a:prstGeom prst="rect">
            <a:avLst/>
          </a:prstGeom>
        </p:spPr>
        <p:txBody>
          <a:bodyPr vert="horz" lIns="93891" tIns="46947" rIns="93891" bIns="4694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08101" y="8893003"/>
            <a:ext cx="3067374" cy="468474"/>
          </a:xfrm>
          <a:prstGeom prst="rect">
            <a:avLst/>
          </a:prstGeom>
        </p:spPr>
        <p:txBody>
          <a:bodyPr vert="horz" lIns="93891" tIns="46947" rIns="93891" bIns="46947" rtlCol="0" anchor="b"/>
          <a:lstStyle>
            <a:lvl1pPr algn="r" fontAlgn="auto">
              <a:spcBef>
                <a:spcPts val="0"/>
              </a:spcBef>
              <a:spcAft>
                <a:spcPts val="0"/>
              </a:spcAft>
              <a:defRPr sz="1200" smtClean="0">
                <a:latin typeface="+mn-lt"/>
                <a:cs typeface="+mn-cs"/>
              </a:defRPr>
            </a:lvl1pPr>
          </a:lstStyle>
          <a:p>
            <a:pPr>
              <a:defRPr/>
            </a:pPr>
            <a:fld id="{E5E2E4F5-7BE9-43C6-A55A-D40E9418A9BA}" type="slidenum">
              <a:rPr lang="en-US"/>
              <a:pPr>
                <a:defRPr/>
              </a:pPr>
              <a:t>‹#›</a:t>
            </a:fld>
            <a:endParaRPr lang="en-US" dirty="0"/>
          </a:p>
        </p:txBody>
      </p:sp>
    </p:spTree>
    <p:extLst>
      <p:ext uri="{BB962C8B-B14F-4D97-AF65-F5344CB8AC3E}">
        <p14:creationId xmlns:p14="http://schemas.microsoft.com/office/powerpoint/2010/main" val="38785968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54" algn="l" rtl="0" fontAlgn="base">
      <a:spcBef>
        <a:spcPct val="30000"/>
      </a:spcBef>
      <a:spcAft>
        <a:spcPct val="0"/>
      </a:spcAft>
      <a:defRPr sz="1200" kern="1200">
        <a:solidFill>
          <a:schemeClr val="tx1"/>
        </a:solidFill>
        <a:latin typeface="+mn-lt"/>
        <a:ea typeface="+mn-ea"/>
        <a:cs typeface="+mn-cs"/>
      </a:defRPr>
    </a:lvl2pPr>
    <a:lvl3pPr marL="914306" algn="l" rtl="0" fontAlgn="base">
      <a:spcBef>
        <a:spcPct val="30000"/>
      </a:spcBef>
      <a:spcAft>
        <a:spcPct val="0"/>
      </a:spcAft>
      <a:defRPr sz="1200" kern="1200">
        <a:solidFill>
          <a:schemeClr val="tx1"/>
        </a:solidFill>
        <a:latin typeface="+mn-lt"/>
        <a:ea typeface="+mn-ea"/>
        <a:cs typeface="+mn-cs"/>
      </a:defRPr>
    </a:lvl3pPr>
    <a:lvl4pPr marL="1371460" algn="l" rtl="0" fontAlgn="base">
      <a:spcBef>
        <a:spcPct val="30000"/>
      </a:spcBef>
      <a:spcAft>
        <a:spcPct val="0"/>
      </a:spcAft>
      <a:defRPr sz="1200" kern="1200">
        <a:solidFill>
          <a:schemeClr val="tx1"/>
        </a:solidFill>
        <a:latin typeface="+mn-lt"/>
        <a:ea typeface="+mn-ea"/>
        <a:cs typeface="+mn-cs"/>
      </a:defRPr>
    </a:lvl4pPr>
    <a:lvl5pPr marL="1828612" algn="l" rtl="0" fontAlgn="base">
      <a:spcBef>
        <a:spcPct val="30000"/>
      </a:spcBef>
      <a:spcAft>
        <a:spcPct val="0"/>
      </a:spcAft>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19"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E2E4F5-7BE9-43C6-A55A-D40E9418A9BA}" type="slidenum">
              <a:rPr lang="en-US" smtClean="0"/>
              <a:pPr>
                <a:defRPr/>
              </a:pPr>
              <a:t>1</a:t>
            </a:fld>
            <a:endParaRPr lang="en-US" dirty="0"/>
          </a:p>
        </p:txBody>
      </p:sp>
    </p:spTree>
    <p:extLst>
      <p:ext uri="{BB962C8B-B14F-4D97-AF65-F5344CB8AC3E}">
        <p14:creationId xmlns:p14="http://schemas.microsoft.com/office/powerpoint/2010/main" val="163246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4A07F-5F89-4349-8026-96EAE1EF016E}" type="slidenum">
              <a:rPr lang="en-US" smtClean="0"/>
              <a:t>5</a:t>
            </a:fld>
            <a:endParaRPr lang="en-US"/>
          </a:p>
        </p:txBody>
      </p:sp>
    </p:spTree>
    <p:extLst>
      <p:ext uri="{BB962C8B-B14F-4D97-AF65-F5344CB8AC3E}">
        <p14:creationId xmlns:p14="http://schemas.microsoft.com/office/powerpoint/2010/main" val="409230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45319-A7E7-4C20-895D-F5EAE4C846DE}"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2482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E2E4F5-7BE9-43C6-A55A-D40E9418A9BA}" type="slidenum">
              <a:rPr lang="en-US" smtClean="0"/>
              <a:pPr>
                <a:defRPr/>
              </a:pPr>
              <a:t>21</a:t>
            </a:fld>
            <a:endParaRPr lang="en-US" dirty="0"/>
          </a:p>
        </p:txBody>
      </p:sp>
    </p:spTree>
    <p:extLst>
      <p:ext uri="{BB962C8B-B14F-4D97-AF65-F5344CB8AC3E}">
        <p14:creationId xmlns:p14="http://schemas.microsoft.com/office/powerpoint/2010/main" val="1396764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ctrTitle"/>
          </p:nvPr>
        </p:nvSpPr>
        <p:spPr>
          <a:xfrm>
            <a:off x="2895600" y="2146301"/>
            <a:ext cx="6248400" cy="1085850"/>
          </a:xfrm>
          <a:noFill/>
        </p:spPr>
        <p:txBody>
          <a:bodyPr anchor="t">
            <a:normAutofit/>
          </a:bodyPr>
          <a:lstStyle>
            <a:lvl1pPr>
              <a:lnSpc>
                <a:spcPts val="3000"/>
              </a:lnSpc>
              <a:defRPr sz="3600" b="0">
                <a:solidFill>
                  <a:srgbClr val="DA1A32"/>
                </a:solidFill>
                <a:latin typeface="Myriad Pro Cond"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2895603" y="3232150"/>
            <a:ext cx="6261100" cy="685800"/>
          </a:xfrm>
        </p:spPr>
        <p:txBody>
          <a:bodyPr>
            <a:normAutofit/>
          </a:bodyPr>
          <a:lstStyle>
            <a:lvl1pPr marL="0" indent="0" algn="ctr">
              <a:buNone/>
              <a:defRPr sz="2000" b="1" baseline="0">
                <a:solidFill>
                  <a:schemeClr val="tx1">
                    <a:lumMod val="75000"/>
                    <a:lumOff val="25000"/>
                  </a:schemeClr>
                </a:solidFill>
              </a:defRPr>
            </a:lvl1pPr>
            <a:lvl2pPr marL="457194" indent="0" algn="ctr">
              <a:buNone/>
              <a:defRPr>
                <a:solidFill>
                  <a:schemeClr val="tx1">
                    <a:tint val="75000"/>
                  </a:schemeClr>
                </a:solidFill>
              </a:defRPr>
            </a:lvl2pPr>
            <a:lvl3pPr marL="914386" indent="0" algn="ctr">
              <a:buNone/>
              <a:defRPr>
                <a:solidFill>
                  <a:schemeClr val="tx1">
                    <a:tint val="75000"/>
                  </a:schemeClr>
                </a:solidFill>
              </a:defRPr>
            </a:lvl3pPr>
            <a:lvl4pPr marL="1371580" indent="0" algn="ctr">
              <a:buNone/>
              <a:defRPr>
                <a:solidFill>
                  <a:schemeClr val="tx1">
                    <a:tint val="75000"/>
                  </a:schemeClr>
                </a:solidFill>
              </a:defRPr>
            </a:lvl4pPr>
            <a:lvl5pPr marL="1828773" indent="0" algn="ctr">
              <a:buNone/>
              <a:defRPr>
                <a:solidFill>
                  <a:schemeClr val="tx1">
                    <a:tint val="75000"/>
                  </a:schemeClr>
                </a:solidFill>
              </a:defRPr>
            </a:lvl5pPr>
            <a:lvl6pPr marL="2285966" indent="0" algn="ctr">
              <a:buNone/>
              <a:defRPr>
                <a:solidFill>
                  <a:schemeClr val="tx1">
                    <a:tint val="75000"/>
                  </a:schemeClr>
                </a:solidFill>
              </a:defRPr>
            </a:lvl6pPr>
            <a:lvl7pPr marL="2743158" indent="0" algn="ctr">
              <a:buNone/>
              <a:defRPr>
                <a:solidFill>
                  <a:schemeClr val="tx1">
                    <a:tint val="75000"/>
                  </a:schemeClr>
                </a:solidFill>
              </a:defRPr>
            </a:lvl7pPr>
            <a:lvl8pPr marL="3200352" indent="0" algn="ctr">
              <a:buNone/>
              <a:defRPr>
                <a:solidFill>
                  <a:schemeClr val="tx1">
                    <a:tint val="75000"/>
                  </a:schemeClr>
                </a:solidFill>
              </a:defRPr>
            </a:lvl8pPr>
            <a:lvl9pPr marL="3657546"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
        <p:nvSpPr>
          <p:cNvPr id="3" name="Rectangle 2"/>
          <p:cNvSpPr/>
          <p:nvPr userDrawn="1"/>
        </p:nvSpPr>
        <p:spPr>
          <a:xfrm>
            <a:off x="7391400" y="4171950"/>
            <a:ext cx="1676400" cy="9144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hasCustomPrompt="1"/>
          </p:nvPr>
        </p:nvSpPr>
        <p:spPr>
          <a:xfrm>
            <a:off x="0" y="1809750"/>
            <a:ext cx="9144000" cy="1143000"/>
          </a:xfrm>
        </p:spPr>
        <p:txBody>
          <a:bodyPr>
            <a:noAutofit/>
          </a:bodyPr>
          <a:lstStyle>
            <a:lvl1pPr algn="ctr">
              <a:lnSpc>
                <a:spcPct val="100000"/>
              </a:lnSpc>
              <a:defRPr sz="3600" b="0">
                <a:solidFill>
                  <a:schemeClr val="bg1"/>
                </a:solidFill>
                <a:latin typeface="Myriad Pro Cond" pitchFamily="34" charset="0"/>
              </a:defRPr>
            </a:lvl1pPr>
          </a:lstStyle>
          <a:p>
            <a:r>
              <a:rPr lang="en-US" dirty="0"/>
              <a:t>CLICK TO EDIT MASTER TITLE STYLE</a:t>
            </a:r>
          </a:p>
        </p:txBody>
      </p:sp>
      <p:sp>
        <p:nvSpPr>
          <p:cNvPr id="5"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
        <p:nvSpPr>
          <p:cNvPr id="7"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extLst>
      <p:ext uri="{BB962C8B-B14F-4D97-AF65-F5344CB8AC3E}">
        <p14:creationId xmlns:p14="http://schemas.microsoft.com/office/powerpoint/2010/main" val="373422183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95"/>
          <a:ext cx="1587" cy="1587"/>
        </p:xfrm>
        <a:graphic>
          <a:graphicData uri="http://schemas.openxmlformats.org/presentationml/2006/ole">
            <mc:AlternateContent xmlns:mc="http://schemas.openxmlformats.org/markup-compatibility/2006">
              <mc:Choice xmlns:v="urn:schemas-microsoft-com:vml" Requires="v">
                <p:oleObj spid="_x0000_s14649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95"/>
                        <a:ext cx="1587" cy="1587"/>
                      </a:xfrm>
                      <a:prstGeom prst="rect">
                        <a:avLst/>
                      </a:prstGeom>
                    </p:spPr>
                  </p:pic>
                </p:oleObj>
              </mc:Fallback>
            </mc:AlternateContent>
          </a:graphicData>
        </a:graphic>
      </p:graphicFrame>
      <p:sp>
        <p:nvSpPr>
          <p:cNvPr id="6" name="Title 1"/>
          <p:cNvSpPr>
            <a:spLocks noGrp="1"/>
          </p:cNvSpPr>
          <p:nvPr>
            <p:ph type="title"/>
          </p:nvPr>
        </p:nvSpPr>
        <p:spPr>
          <a:xfrm>
            <a:off x="685800" y="209550"/>
            <a:ext cx="7848600" cy="514350"/>
          </a:xfrm>
        </p:spPr>
        <p:txBody>
          <a:bodyPr anchor="t">
            <a:noAutofit/>
          </a:bodyPr>
          <a:lstStyle>
            <a:lvl1pPr algn="l">
              <a:lnSpc>
                <a:spcPts val="3000"/>
              </a:lnSpc>
              <a:defRPr sz="3200" b="0">
                <a:solidFill>
                  <a:srgbClr val="EA0000"/>
                </a:solidFill>
                <a:latin typeface="Myriad Pro Cond"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685800" y="1028701"/>
            <a:ext cx="7848600" cy="3394472"/>
          </a:xfrm>
        </p:spPr>
        <p:txBody>
          <a:bodyPr/>
          <a:lstStyle>
            <a:lvl1pPr>
              <a:buClr>
                <a:srgbClr val="EA0000"/>
              </a:buClr>
              <a:buSzPct val="120000"/>
              <a:defRPr sz="2200">
                <a:solidFill>
                  <a:schemeClr val="tx1">
                    <a:lumMod val="75000"/>
                    <a:lumOff val="25000"/>
                  </a:schemeClr>
                </a:solidFill>
              </a:defRPr>
            </a:lvl1pPr>
            <a:lvl2pPr>
              <a:defRPr sz="2000">
                <a:solidFill>
                  <a:schemeClr val="tx1">
                    <a:lumMod val="75000"/>
                    <a:lumOff val="25000"/>
                  </a:schemeClr>
                </a:solidFill>
              </a:defRPr>
            </a:lvl2pPr>
          </a:lstStyle>
          <a:p>
            <a:pPr lvl="0"/>
            <a:r>
              <a:rPr lang="en-US"/>
              <a:t>Edit Master text styles</a:t>
            </a:r>
          </a:p>
          <a:p>
            <a:pPr lvl="1"/>
            <a:r>
              <a:rPr lang="en-US"/>
              <a:t>Second level</a:t>
            </a:r>
          </a:p>
        </p:txBody>
      </p:sp>
      <p:sp>
        <p:nvSpPr>
          <p:cNvPr id="8" name="TextBox 7"/>
          <p:cNvSpPr txBox="1"/>
          <p:nvPr userDrawn="1"/>
        </p:nvSpPr>
        <p:spPr>
          <a:xfrm rot="5400000">
            <a:off x="6844099" y="2473305"/>
            <a:ext cx="4267200" cy="254044"/>
          </a:xfrm>
          <a:prstGeom prst="rect">
            <a:avLst/>
          </a:prstGeom>
          <a:noFill/>
        </p:spPr>
        <p:txBody>
          <a:bodyPr wrap="square" rtlCol="0">
            <a:spAutoFit/>
          </a:bodyPr>
          <a:lstStyle/>
          <a:p>
            <a:pPr algn="ctr"/>
            <a:r>
              <a:rPr lang="en-US" sz="1051" dirty="0">
                <a:solidFill>
                  <a:schemeClr val="bg1">
                    <a:lumMod val="75000"/>
                  </a:schemeClr>
                </a:solidFill>
                <a:latin typeface="+mn-lt"/>
              </a:rPr>
              <a:t>CONFIDENTIAL &amp;</a:t>
            </a:r>
            <a:r>
              <a:rPr lang="en-US" sz="1051" baseline="0" dirty="0">
                <a:solidFill>
                  <a:schemeClr val="bg1">
                    <a:lumMod val="75000"/>
                  </a:schemeClr>
                </a:solidFill>
                <a:latin typeface="+mn-lt"/>
              </a:rPr>
              <a:t> PROPRIETARY</a:t>
            </a:r>
            <a:endParaRPr lang="en-US" sz="1051" dirty="0">
              <a:solidFill>
                <a:schemeClr val="bg1">
                  <a:lumMod val="75000"/>
                </a:schemeClr>
              </a:solidFill>
              <a:latin typeface="+mn-lt"/>
            </a:endParaRPr>
          </a:p>
        </p:txBody>
      </p:sp>
      <p:sp>
        <p:nvSpPr>
          <p:cNvPr id="9"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extLst>
      <p:ext uri="{BB962C8B-B14F-4D97-AF65-F5344CB8AC3E}">
        <p14:creationId xmlns:p14="http://schemas.microsoft.com/office/powerpoint/2010/main" val="123840094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Hand_wCard.png"/>
          <p:cNvPicPr>
            <a:picLocks noChangeAspect="1"/>
          </p:cNvPicPr>
          <p:nvPr userDrawn="1"/>
        </p:nvPicPr>
        <p:blipFill rotWithShape="1">
          <a:blip r:embed="rId2" cstate="email">
            <a:extLst>
              <a:ext uri="{28A0092B-C50C-407E-A947-70E740481C1C}">
                <a14:useLocalDpi xmlns:a14="http://schemas.microsoft.com/office/drawing/2010/main"/>
              </a:ext>
            </a:extLst>
          </a:blip>
          <a:srcRect r="-104"/>
          <a:stretch/>
        </p:blipFill>
        <p:spPr>
          <a:xfrm>
            <a:off x="-2834" y="-19049"/>
            <a:ext cx="9146835" cy="5171055"/>
          </a:xfrm>
          <a:prstGeom prst="rect">
            <a:avLst/>
          </a:prstGeom>
        </p:spPr>
      </p:pic>
      <p:sp>
        <p:nvSpPr>
          <p:cNvPr id="3" name="TextBox 2"/>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219740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9" name="Picture 8" descr="Hand_wCard-DarkwEffect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28" y="-28575"/>
            <a:ext cx="9147528" cy="5477934"/>
          </a:xfrm>
          <a:prstGeom prst="rect">
            <a:avLst/>
          </a:prstGeom>
        </p:spPr>
      </p:pic>
      <p:grpSp>
        <p:nvGrpSpPr>
          <p:cNvPr id="4" name="Group 3"/>
          <p:cNvGrpSpPr/>
          <p:nvPr userDrawn="1"/>
        </p:nvGrpSpPr>
        <p:grpSpPr>
          <a:xfrm>
            <a:off x="6629555" y="4783347"/>
            <a:ext cx="2462431" cy="210865"/>
            <a:chOff x="233680" y="6207911"/>
            <a:chExt cx="2462430" cy="281152"/>
          </a:xfrm>
        </p:grpSpPr>
        <p:sp>
          <p:nvSpPr>
            <p:cNvPr id="5" name="TextBox 4"/>
            <p:cNvSpPr txBox="1"/>
            <p:nvPr userDrawn="1"/>
          </p:nvSpPr>
          <p:spPr>
            <a:xfrm>
              <a:off x="233680" y="6211894"/>
              <a:ext cx="800859" cy="277169"/>
            </a:xfrm>
            <a:prstGeom prst="rect">
              <a:avLst/>
            </a:prstGeom>
            <a:noFill/>
          </p:spPr>
          <p:txBody>
            <a:bodyPr wrap="square" rtlCol="0">
              <a:spAutoFit/>
            </a:bodyPr>
            <a:lstStyle/>
            <a:p>
              <a:pPr algn="r" fontAlgn="auto">
                <a:spcBef>
                  <a:spcPts val="0"/>
                </a:spcBef>
                <a:spcAft>
                  <a:spcPts val="0"/>
                </a:spcAft>
              </a:pPr>
              <a:fld id="{811CE979-28AD-FF44-A81F-0B3C531E8D8A}" type="datetime1">
                <a:rPr lang="en-US" sz="751" smtClean="0">
                  <a:solidFill>
                    <a:prstClr val="white"/>
                  </a:solidFill>
                  <a:latin typeface="Arial Narrow"/>
                  <a:cs typeface="Arial Narrow"/>
                </a:rPr>
                <a:pPr algn="r" fontAlgn="auto">
                  <a:spcBef>
                    <a:spcPts val="0"/>
                  </a:spcBef>
                  <a:spcAft>
                    <a:spcPts val="0"/>
                  </a:spcAft>
                </a:pPr>
                <a:t>5/7/2018</a:t>
              </a:fld>
              <a:endParaRPr lang="en-US" sz="751" dirty="0">
                <a:solidFill>
                  <a:prstClr val="white"/>
                </a:solidFill>
                <a:latin typeface="Arial Narrow"/>
                <a:cs typeface="Arial Narrow"/>
              </a:endParaRPr>
            </a:p>
          </p:txBody>
        </p:sp>
        <p:sp>
          <p:nvSpPr>
            <p:cNvPr id="6" name="TextBox 5"/>
            <p:cNvSpPr txBox="1"/>
            <p:nvPr userDrawn="1"/>
          </p:nvSpPr>
          <p:spPr>
            <a:xfrm>
              <a:off x="1149491" y="6207911"/>
              <a:ext cx="1546619" cy="277168"/>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a:cs typeface="Arial Narrow"/>
                </a:rPr>
                <a:t>Proprietary &amp; Confidential</a:t>
              </a:r>
            </a:p>
          </p:txBody>
        </p:sp>
        <p:cxnSp>
          <p:nvCxnSpPr>
            <p:cNvPr id="7" name="Straight Connector 6"/>
            <p:cNvCxnSpPr/>
            <p:nvPr userDrawn="1"/>
          </p:nvCxnSpPr>
          <p:spPr>
            <a:xfrm>
              <a:off x="1092622" y="6224722"/>
              <a:ext cx="0" cy="234815"/>
            </a:xfrm>
            <a:prstGeom prst="line">
              <a:avLst/>
            </a:prstGeom>
            <a:ln>
              <a:solidFill>
                <a:srgbClr val="838385"/>
              </a:solidFill>
            </a:ln>
          </p:spPr>
          <p:style>
            <a:lnRef idx="1">
              <a:schemeClr val="dk1"/>
            </a:lnRef>
            <a:fillRef idx="0">
              <a:schemeClr val="dk1"/>
            </a:fillRef>
            <a:effectRef idx="0">
              <a:schemeClr val="dk1"/>
            </a:effectRef>
            <a:fontRef idx="minor">
              <a:schemeClr val="tx1"/>
            </a:fontRef>
          </p:style>
        </p:cxnSp>
      </p:grpSp>
      <p:sp>
        <p:nvSpPr>
          <p:cNvPr id="2" name="Rectangle 1"/>
          <p:cNvSpPr/>
          <p:nvPr userDrawn="1"/>
        </p:nvSpPr>
        <p:spPr>
          <a:xfrm>
            <a:off x="-57148" y="-28575"/>
            <a:ext cx="9279731" cy="642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TextBox 7"/>
          <p:cNvSpPr txBox="1"/>
          <p:nvPr userDrawn="1"/>
        </p:nvSpPr>
        <p:spPr>
          <a:xfrm>
            <a:off x="278431" y="214855"/>
            <a:ext cx="1546619" cy="219291"/>
          </a:xfrm>
          <a:prstGeom prst="rect">
            <a:avLst/>
          </a:prstGeom>
          <a:noFill/>
        </p:spPr>
        <p:txBody>
          <a:bodyPr wrap="square" rtlCol="0">
            <a:spAutoFit/>
          </a:bodyPr>
          <a:lstStyle/>
          <a:p>
            <a:pPr fontAlgn="auto">
              <a:spcBef>
                <a:spcPts val="0"/>
              </a:spcBef>
              <a:spcAft>
                <a:spcPts val="0"/>
              </a:spcAft>
            </a:pPr>
            <a:r>
              <a:rPr lang="en-US" sz="825" dirty="0">
                <a:solidFill>
                  <a:srgbClr val="838385"/>
                </a:solidFill>
                <a:latin typeface="Arial Narrow"/>
                <a:cs typeface="Arial Narrow"/>
              </a:rPr>
              <a:t>Presentation Prepared for:</a:t>
            </a:r>
          </a:p>
        </p:txBody>
      </p:sp>
      <p:pic>
        <p:nvPicPr>
          <p:cNvPr id="11" name="Picture 10"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048" y="4440466"/>
            <a:ext cx="853471" cy="710946"/>
          </a:xfrm>
          <a:prstGeom prst="rect">
            <a:avLst/>
          </a:prstGeom>
        </p:spPr>
      </p:pic>
      <p:pic>
        <p:nvPicPr>
          <p:cNvPr id="12" name="Picture 11" descr="RedGrad.png"/>
          <p:cNvPicPr>
            <a:picLocks noChangeAspect="1"/>
          </p:cNvPicPr>
          <p:nvPr userDrawn="1"/>
        </p:nvPicPr>
        <p:blipFill rotWithShape="1">
          <a:blip r:embed="rId4" cstate="email">
            <a:alphaModFix amt="60000"/>
            <a:extLst>
              <a:ext uri="{28A0092B-C50C-407E-A947-70E740481C1C}">
                <a14:useLocalDpi xmlns:a14="http://schemas.microsoft.com/office/drawing/2010/main"/>
              </a:ext>
            </a:extLst>
          </a:blip>
          <a:srcRect/>
          <a:stretch/>
        </p:blipFill>
        <p:spPr>
          <a:xfrm>
            <a:off x="3814766" y="1867318"/>
            <a:ext cx="5329239" cy="1886174"/>
          </a:xfrm>
          <a:prstGeom prst="rect">
            <a:avLst/>
          </a:prstGeom>
        </p:spPr>
      </p:pic>
    </p:spTree>
    <p:extLst>
      <p:ext uri="{BB962C8B-B14F-4D97-AF65-F5344CB8AC3E}">
        <p14:creationId xmlns:p14="http://schemas.microsoft.com/office/powerpoint/2010/main" val="1509327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descr="RedGrad.png"/>
          <p:cNvPicPr>
            <a:picLocks noChangeAspect="1"/>
          </p:cNvPicPr>
          <p:nvPr userDrawn="1"/>
        </p:nvPicPr>
        <p:blipFill rotWithShape="1">
          <a:blip r:embed="rId3" cstate="email">
            <a:alphaModFix amt="60000"/>
            <a:biLevel thresh="75000"/>
            <a:extLst>
              <a:ext uri="{28A0092B-C50C-407E-A947-70E740481C1C}">
                <a14:useLocalDpi xmlns:a14="http://schemas.microsoft.com/office/drawing/2010/main"/>
              </a:ext>
            </a:extLst>
          </a:blip>
          <a:srcRect/>
          <a:stretch/>
        </p:blipFill>
        <p:spPr>
          <a:xfrm>
            <a:off x="3814766" y="1695868"/>
            <a:ext cx="5329239" cy="1886174"/>
          </a:xfrm>
          <a:prstGeom prst="rect">
            <a:avLst/>
          </a:prstGeom>
        </p:spPr>
      </p:pic>
      <p:pic>
        <p:nvPicPr>
          <p:cNvPr id="9" name="Picture 8" descr="WEX_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91943" y="277658"/>
            <a:ext cx="853471" cy="710946"/>
          </a:xfrm>
          <a:prstGeom prst="rect">
            <a:avLst/>
          </a:prstGeom>
        </p:spPr>
      </p:pic>
      <p:sp>
        <p:nvSpPr>
          <p:cNvPr id="10" name="TextBox 9"/>
          <p:cNvSpPr txBox="1"/>
          <p:nvPr userDrawn="1"/>
        </p:nvSpPr>
        <p:spPr>
          <a:xfrm>
            <a:off x="4993307" y="3893114"/>
            <a:ext cx="1546619" cy="219291"/>
          </a:xfrm>
          <a:prstGeom prst="rect">
            <a:avLst/>
          </a:prstGeom>
          <a:noFill/>
        </p:spPr>
        <p:txBody>
          <a:bodyPr wrap="square" rtlCol="0">
            <a:spAutoFit/>
          </a:bodyPr>
          <a:lstStyle/>
          <a:p>
            <a:pPr fontAlgn="auto">
              <a:spcBef>
                <a:spcPts val="0"/>
              </a:spcBef>
              <a:spcAft>
                <a:spcPts val="0"/>
              </a:spcAft>
            </a:pPr>
            <a:r>
              <a:rPr lang="en-US" sz="825" dirty="0">
                <a:solidFill>
                  <a:prstClr val="white"/>
                </a:solidFill>
                <a:latin typeface="Arial Narrow"/>
                <a:cs typeface="Arial Narrow"/>
              </a:rPr>
              <a:t>Presentation Prepared for:</a:t>
            </a:r>
          </a:p>
        </p:txBody>
      </p:sp>
      <p:grpSp>
        <p:nvGrpSpPr>
          <p:cNvPr id="11" name="Group 10"/>
          <p:cNvGrpSpPr/>
          <p:nvPr userDrawn="1"/>
        </p:nvGrpSpPr>
        <p:grpSpPr>
          <a:xfrm>
            <a:off x="-192726" y="4790491"/>
            <a:ext cx="2462431" cy="210865"/>
            <a:chOff x="233680" y="6207911"/>
            <a:chExt cx="2462430" cy="281152"/>
          </a:xfrm>
        </p:grpSpPr>
        <p:sp>
          <p:nvSpPr>
            <p:cNvPr id="12" name="TextBox 11"/>
            <p:cNvSpPr txBox="1"/>
            <p:nvPr userDrawn="1"/>
          </p:nvSpPr>
          <p:spPr>
            <a:xfrm>
              <a:off x="233680" y="6211894"/>
              <a:ext cx="800859" cy="277169"/>
            </a:xfrm>
            <a:prstGeom prst="rect">
              <a:avLst/>
            </a:prstGeom>
            <a:noFill/>
          </p:spPr>
          <p:txBody>
            <a:bodyPr wrap="square" rtlCol="0">
              <a:spAutoFit/>
            </a:bodyPr>
            <a:lstStyle/>
            <a:p>
              <a:pPr algn="r" fontAlgn="auto">
                <a:spcBef>
                  <a:spcPts val="0"/>
                </a:spcBef>
                <a:spcAft>
                  <a:spcPts val="0"/>
                </a:spcAft>
              </a:pPr>
              <a:fld id="{811CE979-28AD-FF44-A81F-0B3C531E8D8A}" type="datetime1">
                <a:rPr lang="en-US" sz="751" smtClean="0">
                  <a:solidFill>
                    <a:prstClr val="white"/>
                  </a:solidFill>
                  <a:latin typeface="Arial Narrow"/>
                  <a:cs typeface="Arial Narrow"/>
                </a:rPr>
                <a:pPr algn="r" fontAlgn="auto">
                  <a:spcBef>
                    <a:spcPts val="0"/>
                  </a:spcBef>
                  <a:spcAft>
                    <a:spcPts val="0"/>
                  </a:spcAft>
                </a:pPr>
                <a:t>5/7/2018</a:t>
              </a:fld>
              <a:endParaRPr lang="en-US" sz="751" dirty="0">
                <a:solidFill>
                  <a:prstClr val="white"/>
                </a:solidFill>
                <a:latin typeface="Arial Narrow"/>
                <a:cs typeface="Arial Narrow"/>
              </a:endParaRPr>
            </a:p>
          </p:txBody>
        </p:sp>
        <p:sp>
          <p:nvSpPr>
            <p:cNvPr id="13" name="TextBox 12"/>
            <p:cNvSpPr txBox="1"/>
            <p:nvPr userDrawn="1"/>
          </p:nvSpPr>
          <p:spPr>
            <a:xfrm>
              <a:off x="1149491" y="6207911"/>
              <a:ext cx="1546619" cy="277168"/>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a:cs typeface="Arial Narrow"/>
                </a:rPr>
                <a:t>Proprietary &amp; Confidential</a:t>
              </a:r>
            </a:p>
          </p:txBody>
        </p:sp>
        <p:cxnSp>
          <p:nvCxnSpPr>
            <p:cNvPr id="14" name="Straight Connector 13"/>
            <p:cNvCxnSpPr/>
            <p:nvPr userDrawn="1"/>
          </p:nvCxnSpPr>
          <p:spPr>
            <a:xfrm>
              <a:off x="1092622" y="6224722"/>
              <a:ext cx="0" cy="234815"/>
            </a:xfrm>
            <a:prstGeom prst="line">
              <a:avLst/>
            </a:prstGeom>
            <a:ln>
              <a:solidFill>
                <a:srgbClr val="838385"/>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9049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9" name="Picture 8" descr="Hand_wCard-DarkwEffect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28" y="-28575"/>
            <a:ext cx="9147528" cy="5477934"/>
          </a:xfrm>
          <a:prstGeom prst="rect">
            <a:avLst/>
          </a:prstGeom>
        </p:spPr>
      </p:pic>
      <p:grpSp>
        <p:nvGrpSpPr>
          <p:cNvPr id="4" name="Group 3"/>
          <p:cNvGrpSpPr/>
          <p:nvPr userDrawn="1"/>
        </p:nvGrpSpPr>
        <p:grpSpPr>
          <a:xfrm>
            <a:off x="6629555" y="4783347"/>
            <a:ext cx="2462431" cy="210865"/>
            <a:chOff x="233680" y="6207911"/>
            <a:chExt cx="2462430" cy="281152"/>
          </a:xfrm>
        </p:grpSpPr>
        <p:sp>
          <p:nvSpPr>
            <p:cNvPr id="5" name="TextBox 4"/>
            <p:cNvSpPr txBox="1"/>
            <p:nvPr userDrawn="1"/>
          </p:nvSpPr>
          <p:spPr>
            <a:xfrm>
              <a:off x="233680" y="6211894"/>
              <a:ext cx="800859" cy="277169"/>
            </a:xfrm>
            <a:prstGeom prst="rect">
              <a:avLst/>
            </a:prstGeom>
            <a:noFill/>
          </p:spPr>
          <p:txBody>
            <a:bodyPr wrap="square" rtlCol="0">
              <a:spAutoFit/>
            </a:bodyPr>
            <a:lstStyle/>
            <a:p>
              <a:pPr algn="r" fontAlgn="auto">
                <a:spcBef>
                  <a:spcPts val="0"/>
                </a:spcBef>
                <a:spcAft>
                  <a:spcPts val="0"/>
                </a:spcAft>
              </a:pPr>
              <a:fld id="{811CE979-28AD-FF44-A81F-0B3C531E8D8A}" type="datetime1">
                <a:rPr lang="en-US" sz="751" smtClean="0">
                  <a:solidFill>
                    <a:prstClr val="white"/>
                  </a:solidFill>
                  <a:latin typeface="Arial Narrow"/>
                  <a:cs typeface="Arial Narrow"/>
                </a:rPr>
                <a:pPr algn="r" fontAlgn="auto">
                  <a:spcBef>
                    <a:spcPts val="0"/>
                  </a:spcBef>
                  <a:spcAft>
                    <a:spcPts val="0"/>
                  </a:spcAft>
                </a:pPr>
                <a:t>5/7/2018</a:t>
              </a:fld>
              <a:endParaRPr lang="en-US" sz="751" dirty="0">
                <a:solidFill>
                  <a:prstClr val="white"/>
                </a:solidFill>
                <a:latin typeface="Arial Narrow"/>
                <a:cs typeface="Arial Narrow"/>
              </a:endParaRPr>
            </a:p>
          </p:txBody>
        </p:sp>
        <p:sp>
          <p:nvSpPr>
            <p:cNvPr id="6" name="TextBox 5"/>
            <p:cNvSpPr txBox="1"/>
            <p:nvPr userDrawn="1"/>
          </p:nvSpPr>
          <p:spPr>
            <a:xfrm>
              <a:off x="1149491" y="6207911"/>
              <a:ext cx="1546619" cy="277168"/>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a:cs typeface="Arial Narrow"/>
                </a:rPr>
                <a:t>Proprietary &amp; Confidential</a:t>
              </a:r>
            </a:p>
          </p:txBody>
        </p:sp>
        <p:cxnSp>
          <p:nvCxnSpPr>
            <p:cNvPr id="7" name="Straight Connector 6"/>
            <p:cNvCxnSpPr/>
            <p:nvPr userDrawn="1"/>
          </p:nvCxnSpPr>
          <p:spPr>
            <a:xfrm>
              <a:off x="1092622" y="6224722"/>
              <a:ext cx="0" cy="234815"/>
            </a:xfrm>
            <a:prstGeom prst="line">
              <a:avLst/>
            </a:prstGeom>
            <a:ln>
              <a:solidFill>
                <a:srgbClr val="838385"/>
              </a:solidFill>
            </a:ln>
          </p:spPr>
          <p:style>
            <a:lnRef idx="1">
              <a:schemeClr val="dk1"/>
            </a:lnRef>
            <a:fillRef idx="0">
              <a:schemeClr val="dk1"/>
            </a:fillRef>
            <a:effectRef idx="0">
              <a:schemeClr val="dk1"/>
            </a:effectRef>
            <a:fontRef idx="minor">
              <a:schemeClr val="tx1"/>
            </a:fontRef>
          </p:style>
        </p:cxnSp>
      </p:grpSp>
      <p:sp>
        <p:nvSpPr>
          <p:cNvPr id="8" name="TextBox 7"/>
          <p:cNvSpPr txBox="1"/>
          <p:nvPr userDrawn="1"/>
        </p:nvSpPr>
        <p:spPr>
          <a:xfrm>
            <a:off x="264145" y="4771796"/>
            <a:ext cx="1546619" cy="219291"/>
          </a:xfrm>
          <a:prstGeom prst="rect">
            <a:avLst/>
          </a:prstGeom>
          <a:noFill/>
        </p:spPr>
        <p:txBody>
          <a:bodyPr wrap="square" rtlCol="0">
            <a:spAutoFit/>
          </a:bodyPr>
          <a:lstStyle/>
          <a:p>
            <a:pPr fontAlgn="auto">
              <a:spcBef>
                <a:spcPts val="0"/>
              </a:spcBef>
              <a:spcAft>
                <a:spcPts val="0"/>
              </a:spcAft>
            </a:pPr>
            <a:r>
              <a:rPr lang="en-US" sz="825" dirty="0">
                <a:solidFill>
                  <a:srgbClr val="838385"/>
                </a:solidFill>
                <a:latin typeface="Arial Narrow"/>
                <a:cs typeface="Arial Narrow"/>
              </a:rPr>
              <a:t>Presentation Prepared for:</a:t>
            </a:r>
          </a:p>
        </p:txBody>
      </p:sp>
      <p:pic>
        <p:nvPicPr>
          <p:cNvPr id="11" name="Picture 10"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91943" y="277658"/>
            <a:ext cx="853471" cy="710946"/>
          </a:xfrm>
          <a:prstGeom prst="rect">
            <a:avLst/>
          </a:prstGeom>
        </p:spPr>
      </p:pic>
      <p:pic>
        <p:nvPicPr>
          <p:cNvPr id="12" name="Picture 11" descr="RedGrad.png"/>
          <p:cNvPicPr>
            <a:picLocks noChangeAspect="1"/>
          </p:cNvPicPr>
          <p:nvPr userDrawn="1"/>
        </p:nvPicPr>
        <p:blipFill rotWithShape="1">
          <a:blip r:embed="rId4" cstate="email">
            <a:alphaModFix amt="60000"/>
            <a:extLst>
              <a:ext uri="{28A0092B-C50C-407E-A947-70E740481C1C}">
                <a14:useLocalDpi xmlns:a14="http://schemas.microsoft.com/office/drawing/2010/main"/>
              </a:ext>
            </a:extLst>
          </a:blip>
          <a:srcRect/>
          <a:stretch/>
        </p:blipFill>
        <p:spPr>
          <a:xfrm>
            <a:off x="3814766" y="1867318"/>
            <a:ext cx="5329239" cy="1886174"/>
          </a:xfrm>
          <a:prstGeom prst="rect">
            <a:avLst/>
          </a:prstGeom>
        </p:spPr>
      </p:pic>
    </p:spTree>
    <p:extLst>
      <p:ext uri="{BB962C8B-B14F-4D97-AF65-F5344CB8AC3E}">
        <p14:creationId xmlns:p14="http://schemas.microsoft.com/office/powerpoint/2010/main" val="15515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pic>
        <p:nvPicPr>
          <p:cNvPr id="9" name="Picture 8" descr="Hand_wCard-DarkwEffect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28" y="-28575"/>
            <a:ext cx="9147528" cy="5477934"/>
          </a:xfrm>
          <a:prstGeom prst="rect">
            <a:avLst/>
          </a:prstGeom>
        </p:spPr>
      </p:pic>
      <p:sp>
        <p:nvSpPr>
          <p:cNvPr id="10" name="TextBox 9"/>
          <p:cNvSpPr txBox="1"/>
          <p:nvPr userDrawn="1"/>
        </p:nvSpPr>
        <p:spPr>
          <a:xfrm>
            <a:off x="114714" y="5167047"/>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13" name="TextBox 12"/>
          <p:cNvSpPr txBox="1"/>
          <p:nvPr userDrawn="1"/>
        </p:nvSpPr>
        <p:spPr>
          <a:xfrm>
            <a:off x="346868" y="5143504"/>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330071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5" name="Picture 4" descr="WEX-EMV_MansHandAngle.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34" y="-19049"/>
            <a:ext cx="9146835" cy="5171055"/>
          </a:xfrm>
          <a:prstGeom prst="rect">
            <a:avLst/>
          </a:prstGeom>
        </p:spPr>
      </p:pic>
      <p:sp>
        <p:nvSpPr>
          <p:cNvPr id="21" name="TextBox 20"/>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3591715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5" name="Picture 4" descr="WEX-EMV_MansHandAngle.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34" y="-19049"/>
            <a:ext cx="9146835" cy="5171055"/>
          </a:xfrm>
          <a:prstGeom prst="rect">
            <a:avLst/>
          </a:prstGeom>
        </p:spPr>
      </p:pic>
      <p:sp>
        <p:nvSpPr>
          <p:cNvPr id="7" name="Rectangle 6"/>
          <p:cNvSpPr/>
          <p:nvPr userDrawn="1"/>
        </p:nvSpPr>
        <p:spPr>
          <a:xfrm>
            <a:off x="-2832" y="-27554"/>
            <a:ext cx="9143999" cy="5171055"/>
          </a:xfrm>
          <a:prstGeom prst="rect">
            <a:avLst/>
          </a:prstGeom>
          <a:solidFill>
            <a:schemeClr val="tx1">
              <a:alpha val="4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
        <p:nvSpPr>
          <p:cNvPr id="21" name="TextBox 20"/>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Tree>
    <p:extLst>
      <p:ext uri="{BB962C8B-B14F-4D97-AF65-F5344CB8AC3E}">
        <p14:creationId xmlns:p14="http://schemas.microsoft.com/office/powerpoint/2010/main" val="194040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descr="cvr_EMV-CardImg.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9049"/>
            <a:ext cx="9144000" cy="5171055"/>
          </a:xfrm>
          <a:prstGeom prst="rect">
            <a:avLst/>
          </a:prstGeom>
        </p:spPr>
      </p:pic>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pic>
        <p:nvPicPr>
          <p:cNvPr id="6" name="Picture 5"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273370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72250036"/>
              </p:ext>
            </p:extLst>
          </p:nvPr>
        </p:nvGraphicFramePr>
        <p:xfrm>
          <a:off x="1589" y="1595"/>
          <a:ext cx="1587" cy="1587"/>
        </p:xfrm>
        <a:graphic>
          <a:graphicData uri="http://schemas.openxmlformats.org/presentationml/2006/ole">
            <mc:AlternateContent xmlns:mc="http://schemas.openxmlformats.org/markup-compatibility/2006">
              <mc:Choice xmlns:v="urn:schemas-microsoft-com:vml" Requires="v">
                <p:oleObj spid="_x0000_s147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5"/>
                        <a:ext cx="1587" cy="1587"/>
                      </a:xfrm>
                      <a:prstGeom prst="rect">
                        <a:avLst/>
                      </a:prstGeom>
                    </p:spPr>
                  </p:pic>
                </p:oleObj>
              </mc:Fallback>
            </mc:AlternateContent>
          </a:graphicData>
        </a:graphic>
      </p:graphicFrame>
      <p:sp>
        <p:nvSpPr>
          <p:cNvPr id="2" name="Title 1"/>
          <p:cNvSpPr>
            <a:spLocks noGrp="1"/>
          </p:cNvSpPr>
          <p:nvPr>
            <p:ph type="title"/>
          </p:nvPr>
        </p:nvSpPr>
        <p:spPr>
          <a:xfrm>
            <a:off x="685800" y="209550"/>
            <a:ext cx="7848600" cy="514350"/>
          </a:xfrm>
        </p:spPr>
        <p:txBody>
          <a:bodyPr anchor="t">
            <a:noAutofit/>
          </a:bodyPr>
          <a:lstStyle>
            <a:lvl1pPr algn="l">
              <a:lnSpc>
                <a:spcPts val="3000"/>
              </a:lnSpc>
              <a:defRPr sz="3200" b="0">
                <a:solidFill>
                  <a:srgbClr val="EA0000"/>
                </a:solidFill>
                <a:latin typeface="Myriad Pro Cond"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5800" y="1028701"/>
            <a:ext cx="7848600" cy="3394472"/>
          </a:xfrm>
        </p:spPr>
        <p:txBody>
          <a:bodyPr/>
          <a:lstStyle>
            <a:lvl1pPr>
              <a:buClr>
                <a:srgbClr val="EA0000"/>
              </a:buClr>
              <a:buSzPct val="120000"/>
              <a:defRPr sz="2200">
                <a:solidFill>
                  <a:schemeClr val="tx1">
                    <a:lumMod val="75000"/>
                    <a:lumOff val="25000"/>
                  </a:schemeClr>
                </a:solidFill>
              </a:defRPr>
            </a:lvl1pPr>
            <a:lvl2pPr>
              <a:defRPr sz="2000">
                <a:solidFill>
                  <a:schemeClr val="tx1">
                    <a:lumMod val="75000"/>
                    <a:lumOff val="25000"/>
                  </a:schemeClr>
                </a:solidFill>
              </a:defRPr>
            </a:lvl2pPr>
          </a:lstStyle>
          <a:p>
            <a:pPr lvl="0"/>
            <a:r>
              <a:rPr lang="en-US"/>
              <a:t>Edit Master text styles</a:t>
            </a:r>
          </a:p>
          <a:p>
            <a:pPr lvl="1"/>
            <a:r>
              <a:rPr lang="en-US"/>
              <a:t>Second level</a:t>
            </a:r>
          </a:p>
        </p:txBody>
      </p:sp>
      <p:sp>
        <p:nvSpPr>
          <p:cNvPr id="5" name="TextBox 4"/>
          <p:cNvSpPr txBox="1"/>
          <p:nvPr userDrawn="1"/>
        </p:nvSpPr>
        <p:spPr>
          <a:xfrm rot="5400000">
            <a:off x="6844099" y="2473305"/>
            <a:ext cx="4267200" cy="254044"/>
          </a:xfrm>
          <a:prstGeom prst="rect">
            <a:avLst/>
          </a:prstGeom>
          <a:noFill/>
        </p:spPr>
        <p:txBody>
          <a:bodyPr wrap="square" rtlCol="0">
            <a:spAutoFit/>
          </a:bodyPr>
          <a:lstStyle/>
          <a:p>
            <a:pPr algn="ctr"/>
            <a:r>
              <a:rPr lang="en-US" sz="1051" dirty="0">
                <a:solidFill>
                  <a:schemeClr val="bg1">
                    <a:lumMod val="75000"/>
                  </a:schemeClr>
                </a:solidFill>
                <a:latin typeface="+mn-lt"/>
              </a:rPr>
              <a:t>CONFIDENTIAL &amp;</a:t>
            </a:r>
            <a:r>
              <a:rPr lang="en-US" sz="1051" baseline="0" dirty="0">
                <a:solidFill>
                  <a:schemeClr val="bg1">
                    <a:lumMod val="75000"/>
                  </a:schemeClr>
                </a:solidFill>
                <a:latin typeface="+mn-lt"/>
              </a:rPr>
              <a:t> PROPRIETARY</a:t>
            </a:r>
            <a:endParaRPr lang="en-US" sz="1051" dirty="0">
              <a:solidFill>
                <a:schemeClr val="bg1">
                  <a:lumMod val="75000"/>
                </a:schemeClr>
              </a:solidFill>
              <a:latin typeface="+mn-lt"/>
            </a:endParaRPr>
          </a:p>
        </p:txBody>
      </p:sp>
      <p:sp>
        <p:nvSpPr>
          <p:cNvPr id="8"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4" name="Picture 3" descr="cvr_EMV-CardImg.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9049"/>
            <a:ext cx="9144000" cy="5171055"/>
          </a:xfrm>
          <a:prstGeom prst="rect">
            <a:avLst/>
          </a:prstGeom>
        </p:spPr>
      </p:pic>
      <p:sp>
        <p:nvSpPr>
          <p:cNvPr id="6" name="Rectangle 5"/>
          <p:cNvSpPr/>
          <p:nvPr userDrawn="1"/>
        </p:nvSpPr>
        <p:spPr>
          <a:xfrm>
            <a:off x="-9204" y="-19049"/>
            <a:ext cx="9162407" cy="5171055"/>
          </a:xfrm>
          <a:prstGeom prst="rect">
            <a:avLst/>
          </a:prstGeom>
          <a:solidFill>
            <a:schemeClr val="bg2">
              <a:alpha val="6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aseline="-25000">
              <a:solidFill>
                <a:prstClr val="black"/>
              </a:solidFil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pic>
        <p:nvPicPr>
          <p:cNvPr id="7" name="Picture 6"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3291862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6" name="Picture 5" descr="SupplyChain-iPad.png"/>
          <p:cNvPicPr>
            <a:picLocks noChangeAspect="1"/>
          </p:cNvPicPr>
          <p:nvPr userDrawn="1"/>
        </p:nvPicPr>
        <p:blipFill rotWithShape="1">
          <a:blip r:embed="rId2" cstate="email">
            <a:extLst>
              <a:ext uri="{28A0092B-C50C-407E-A947-70E740481C1C}">
                <a14:useLocalDpi xmlns:a14="http://schemas.microsoft.com/office/drawing/2010/main"/>
              </a:ext>
            </a:extLst>
          </a:blip>
          <a:srcRect r="-104"/>
          <a:stretch/>
        </p:blipFill>
        <p:spPr>
          <a:xfrm>
            <a:off x="-3082" y="-38099"/>
            <a:ext cx="9147083" cy="5190847"/>
          </a:xfrm>
          <a:prstGeom prst="rect">
            <a:avLst/>
          </a:prstGeom>
        </p:spPr>
      </p:pic>
      <p:pic>
        <p:nvPicPr>
          <p:cNvPr id="5" name="Picture 4" descr="Left_Red-Edge.png"/>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0" y="3657602"/>
            <a:ext cx="953517" cy="1497074"/>
          </a:xfrm>
          <a:prstGeom prst="rect">
            <a:avLst/>
          </a:prstGeom>
        </p:spPr>
      </p:pic>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srgbClr val="FFFFFF"/>
                </a:solidFill>
                <a:latin typeface="Arial"/>
                <a:ea typeface="ＭＳ Ｐゴシック" pitchFamily="34" charset="-128"/>
                <a:cs typeface="Arial"/>
              </a:rPr>
              <a:pPr/>
              <a:t>‹#›</a:t>
            </a:fld>
            <a:endParaRPr lang="en-US" sz="600" dirty="0">
              <a:solidFill>
                <a:srgbClr val="FFFFFF"/>
              </a:solidFill>
              <a:latin typeface="Arial"/>
              <a:ea typeface="ＭＳ Ｐゴシック" pitchFamily="34" charset="-128"/>
              <a:cs typeface="Arial"/>
            </a:endParaRPr>
          </a:p>
        </p:txBody>
      </p:sp>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pic>
        <p:nvPicPr>
          <p:cNvPr id="8" name="Picture 7" descr="WEX_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264384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6" name="Picture 5" descr="EAP-BrightRoom.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82" y="-9525"/>
            <a:ext cx="9147083" cy="5162272"/>
          </a:xfrm>
          <a:prstGeom prst="rect">
            <a:avLst/>
          </a:prstGeom>
        </p:spPr>
      </p:pic>
      <p:pic>
        <p:nvPicPr>
          <p:cNvPr id="5" name="Picture 4" descr="Left_Red-Edge.png"/>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0" y="3657602"/>
            <a:ext cx="953517" cy="1497074"/>
          </a:xfrm>
          <a:prstGeom prst="rect">
            <a:avLst/>
          </a:prstGeom>
        </p:spPr>
      </p:pic>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Tree>
    <p:extLst>
      <p:ext uri="{BB962C8B-B14F-4D97-AF65-F5344CB8AC3E}">
        <p14:creationId xmlns:p14="http://schemas.microsoft.com/office/powerpoint/2010/main" val="187081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4" name="Picture 3" descr="WEX-vCard.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80" y="-28574"/>
            <a:ext cx="9213757" cy="5181323"/>
          </a:xfrm>
          <a:prstGeom prst="rect">
            <a:avLst/>
          </a:prstGeom>
        </p:spPr>
      </p:pic>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pic>
        <p:nvPicPr>
          <p:cNvPr id="6" name="Picture 5"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3461628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65000"/>
                    <a:lumOff val="35000"/>
                  </a:prstClr>
                </a:solidFill>
                <a:latin typeface="Arial"/>
                <a:ea typeface="ＭＳ Ｐゴシック" pitchFamily="34" charset="-128"/>
                <a:cs typeface="Arial"/>
              </a:rPr>
              <a:pPr/>
              <a:t>‹#›</a:t>
            </a:fld>
            <a:endParaRPr lang="en-US" sz="600" dirty="0">
              <a:solidFill>
                <a:prstClr val="black">
                  <a:lumMod val="65000"/>
                  <a:lumOff val="35000"/>
                </a:prstClr>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24400" y="0"/>
            <a:ext cx="4419600" cy="5162550"/>
          </a:xfrm>
          <a:prstGeom prst="rect">
            <a:avLst/>
          </a:prstGeom>
        </p:spPr>
      </p:pic>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0" name="Picture 9"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4048956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65000"/>
                    <a:lumOff val="35000"/>
                  </a:prstClr>
                </a:solidFill>
                <a:latin typeface="Arial"/>
                <a:ea typeface="ＭＳ Ｐゴシック" pitchFamily="34" charset="-128"/>
                <a:cs typeface="Arial"/>
              </a:rPr>
              <a:pPr/>
              <a:t>‹#›</a:t>
            </a:fld>
            <a:endParaRPr lang="en-US" sz="600" dirty="0">
              <a:solidFill>
                <a:prstClr val="black">
                  <a:lumMod val="65000"/>
                  <a:lumOff val="35000"/>
                </a:prstClr>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9175" y="-35718"/>
            <a:ext cx="4074828" cy="5200650"/>
          </a:xfrm>
          <a:prstGeom prst="rect">
            <a:avLst/>
          </a:prstGeom>
        </p:spPr>
      </p:pic>
      <p:pic>
        <p:nvPicPr>
          <p:cNvPr id="10" name="Picture 9"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3200888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65000"/>
                    <a:lumOff val="35000"/>
                  </a:prstClr>
                </a:solidFill>
                <a:latin typeface="Arial"/>
                <a:ea typeface="ＭＳ Ｐゴシック" pitchFamily="34" charset="-128"/>
                <a:cs typeface="Arial"/>
              </a:rPr>
              <a:pPr/>
              <a:t>‹#›</a:t>
            </a:fld>
            <a:endParaRPr lang="en-US" sz="600" dirty="0">
              <a:solidFill>
                <a:prstClr val="black">
                  <a:lumMod val="65000"/>
                  <a:lumOff val="35000"/>
                </a:prstClr>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5" descr="iStock-537453548.jpg"/>
          <p:cNvPicPr>
            <a:picLocks noChangeAspect="1"/>
          </p:cNvPicPr>
          <p:nvPr userDrawn="1"/>
        </p:nvPicPr>
        <p:blipFill rotWithShape="1">
          <a:blip r:embed="rId2" cstate="email">
            <a:extLst>
              <a:ext uri="{28A0092B-C50C-407E-A947-70E740481C1C}">
                <a14:useLocalDpi xmlns:a14="http://schemas.microsoft.com/office/drawing/2010/main"/>
              </a:ext>
            </a:extLst>
          </a:blip>
          <a:srcRect t="-293" b="-161"/>
          <a:stretch/>
        </p:blipFill>
        <p:spPr>
          <a:xfrm>
            <a:off x="5145318" y="-20544"/>
            <a:ext cx="3998685" cy="5164045"/>
          </a:xfrm>
          <a:prstGeom prst="rect">
            <a:avLst/>
          </a:prstGeom>
        </p:spPr>
      </p:pic>
      <p:pic>
        <p:nvPicPr>
          <p:cNvPr id="10" name="Picture 9"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893797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65000"/>
                    <a:lumOff val="35000"/>
                  </a:prstClr>
                </a:solidFill>
                <a:latin typeface="Arial"/>
                <a:ea typeface="ＭＳ Ｐゴシック" pitchFamily="34" charset="-128"/>
                <a:cs typeface="Arial"/>
              </a:rPr>
              <a:pPr/>
              <a:t>‹#›</a:t>
            </a:fld>
            <a:endParaRPr lang="en-US" sz="600" dirty="0">
              <a:solidFill>
                <a:prstClr val="black">
                  <a:lumMod val="65000"/>
                  <a:lumOff val="35000"/>
                </a:prstClr>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Title Placeholder 1"/>
          <p:cNvSpPr>
            <a:spLocks noGrp="1"/>
          </p:cNvSpPr>
          <p:nvPr>
            <p:ph type="title"/>
          </p:nvPr>
        </p:nvSpPr>
        <p:spPr>
          <a:xfrm>
            <a:off x="228600" y="235836"/>
            <a:ext cx="8610600" cy="420650"/>
          </a:xfrm>
          <a:prstGeom prst="rect">
            <a:avLst/>
          </a:prstGeom>
        </p:spPr>
        <p:txBody>
          <a:bodyPr vert="horz" lIns="91440" tIns="45720" rIns="91440" bIns="45720" rtlCol="0" anchor="t" anchorCtr="0">
            <a:noAutofit/>
          </a:bodyPr>
          <a:lstStyle>
            <a:lvl1pPr>
              <a:defRPr>
                <a:solidFill>
                  <a:schemeClr val="tx1">
                    <a:lumMod val="75000"/>
                    <a:lumOff val="25000"/>
                  </a:schemeClr>
                </a:solidFill>
              </a:defRPr>
            </a:lvl1pPr>
          </a:lstStyle>
          <a:p>
            <a:r>
              <a:rPr lang="en-US" dirty="0"/>
              <a:t>Click to edit Master title style</a:t>
            </a:r>
          </a:p>
        </p:txBody>
      </p:sp>
      <p:pic>
        <p:nvPicPr>
          <p:cNvPr id="11" name="Picture 10" descr="WEX-Wedge_Gra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565078" y="4391304"/>
            <a:ext cx="1584017" cy="752196"/>
          </a:xfrm>
          <a:prstGeom prst="rect">
            <a:avLst/>
          </a:prstGeom>
        </p:spPr>
      </p:pic>
      <p:pic>
        <p:nvPicPr>
          <p:cNvPr id="12" name="Picture 11"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6163" y="4667988"/>
            <a:ext cx="468523" cy="390281"/>
          </a:xfrm>
          <a:prstGeom prst="rect">
            <a:avLst/>
          </a:prstGeom>
        </p:spPr>
      </p:pic>
    </p:spTree>
    <p:extLst>
      <p:ext uri="{BB962C8B-B14F-4D97-AF65-F5344CB8AC3E}">
        <p14:creationId xmlns:p14="http://schemas.microsoft.com/office/powerpoint/2010/main" val="1041971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chemeClr val="tx1"/>
        </a:solidFill>
        <a:effectLst/>
      </p:bgPr>
    </p:bg>
    <p:spTree>
      <p:nvGrpSpPr>
        <p:cNvPr id="1" name=""/>
        <p:cNvGrpSpPr/>
        <p:nvPr/>
      </p:nvGrpSpPr>
      <p:grpSpPr>
        <a:xfrm>
          <a:off x="0" y="0"/>
          <a:ext cx="0" cy="0"/>
          <a:chOff x="0" y="0"/>
          <a:chExt cx="0" cy="0"/>
        </a:xfrm>
      </p:grpSpPr>
      <p:pic>
        <p:nvPicPr>
          <p:cNvPr id="7" name="Picture 6" descr="nc-bg-12.jpg"/>
          <p:cNvPicPr>
            <a:picLocks noChangeAspect="1"/>
          </p:cNvPicPr>
          <p:nvPr userDrawn="1"/>
        </p:nvPicPr>
        <p:blipFill>
          <a:blip r:embed="rId2" cstate="email">
            <a:alphaModFix amt="40000"/>
            <a:extLst>
              <a:ext uri="{28A0092B-C50C-407E-A947-70E740481C1C}">
                <a14:useLocalDpi xmlns:a14="http://schemas.microsoft.com/office/drawing/2010/main"/>
              </a:ext>
            </a:extLst>
          </a:blip>
          <a:stretch>
            <a:fillRect/>
          </a:stretch>
        </p:blipFill>
        <p:spPr>
          <a:xfrm>
            <a:off x="-13881" y="-7808"/>
            <a:ext cx="9157881" cy="5151308"/>
          </a:xfrm>
          <a:prstGeom prst="rect">
            <a:avLst/>
          </a:prstGeom>
        </p:spPr>
      </p:pic>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0" name="Picture 9"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2646969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Pr>
        <a:solidFill>
          <a:schemeClr val="tx1"/>
        </a:solidFill>
        <a:effectLst/>
      </p:bgPr>
    </p:bg>
    <p:spTree>
      <p:nvGrpSpPr>
        <p:cNvPr id="1" name=""/>
        <p:cNvGrpSpPr/>
        <p:nvPr/>
      </p:nvGrpSpPr>
      <p:grpSpPr>
        <a:xfrm>
          <a:off x="0" y="0"/>
          <a:ext cx="0" cy="0"/>
          <a:chOff x="0" y="0"/>
          <a:chExt cx="0" cy="0"/>
        </a:xfrm>
      </p:grpSpPr>
      <p:pic>
        <p:nvPicPr>
          <p:cNvPr id="7" name="Picture 6" descr="nc-bg-12.jpg"/>
          <p:cNvPicPr>
            <a:picLocks noChangeAspect="1"/>
          </p:cNvPicPr>
          <p:nvPr userDrawn="1"/>
        </p:nvPicPr>
        <p:blipFill>
          <a:blip r:embed="rId2" cstate="email">
            <a:alphaModFix amt="40000"/>
            <a:extLst>
              <a:ext uri="{28A0092B-C50C-407E-A947-70E740481C1C}">
                <a14:useLocalDpi xmlns:a14="http://schemas.microsoft.com/office/drawing/2010/main"/>
              </a:ext>
            </a:extLst>
          </a:blip>
          <a:stretch>
            <a:fillRect/>
          </a:stretch>
        </p:blipFill>
        <p:spPr>
          <a:xfrm>
            <a:off x="-13881" y="-7808"/>
            <a:ext cx="9157881" cy="5151308"/>
          </a:xfrm>
          <a:prstGeom prst="rect">
            <a:avLst/>
          </a:prstGeom>
        </p:spPr>
      </p:pic>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0" name="Picture 9"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
        <p:nvSpPr>
          <p:cNvPr id="2" name="Rectangle 1"/>
          <p:cNvSpPr/>
          <p:nvPr userDrawn="1"/>
        </p:nvSpPr>
        <p:spPr>
          <a:xfrm>
            <a:off x="-13880" y="-7808"/>
            <a:ext cx="4674659" cy="5227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solidFill>
                <a:latin typeface="Arial"/>
                <a:ea typeface="ＭＳ Ｐゴシック" pitchFamily="34" charset="-128"/>
                <a:cs typeface="Arial"/>
              </a:rPr>
              <a:pPr/>
              <a:t>‹#›</a:t>
            </a:fld>
            <a:endParaRPr lang="en-US" sz="600" dirty="0">
              <a:solidFill>
                <a:prstClr val="black"/>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66611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0" y="1047750"/>
            <a:ext cx="8229600" cy="514350"/>
          </a:xfrm>
        </p:spPr>
        <p:txBody>
          <a:bodyPr>
            <a:noAutofit/>
          </a:bodyPr>
          <a:lstStyle>
            <a:lvl1pPr algn="ctr">
              <a:lnSpc>
                <a:spcPts val="3000"/>
              </a:lnSpc>
              <a:defRPr sz="3600" b="0">
                <a:solidFill>
                  <a:schemeClr val="tx1">
                    <a:lumMod val="75000"/>
                    <a:lumOff val="25000"/>
                  </a:schemeClr>
                </a:solidFill>
                <a:latin typeface="Myriad Pro Cond" pitchFamily="34" charset="0"/>
              </a:defRPr>
            </a:lvl1pPr>
          </a:lstStyle>
          <a:p>
            <a:r>
              <a:rPr lang="en-US"/>
              <a:t>Click to edit Master title style</a:t>
            </a:r>
            <a:endParaRPr lang="en-US" dirty="0"/>
          </a:p>
        </p:txBody>
      </p:sp>
      <p:sp>
        <p:nvSpPr>
          <p:cNvPr id="5"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
        <p:nvSpPr>
          <p:cNvPr id="7"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65000"/>
                    <a:lumOff val="35000"/>
                  </a:prstClr>
                </a:solidFill>
                <a:latin typeface="Arial"/>
                <a:ea typeface="ＭＳ Ｐゴシック" pitchFamily="34" charset="-128"/>
                <a:cs typeface="Arial"/>
              </a:rPr>
              <a:pPr/>
              <a:t>‹#›</a:t>
            </a:fld>
            <a:endParaRPr lang="en-US" sz="600" dirty="0">
              <a:solidFill>
                <a:prstClr val="black">
                  <a:lumMod val="65000"/>
                  <a:lumOff val="35000"/>
                </a:prstClr>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7" name="Picture 6" descr="WEX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1196700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8574"/>
            <a:ext cx="9144000" cy="5172075"/>
          </a:xfrm>
          <a:prstGeom prst="rect">
            <a:avLst/>
          </a:prstGeom>
        </p:spPr>
      </p:pic>
      <p:sp>
        <p:nvSpPr>
          <p:cNvPr id="7" name="Rectangle 6"/>
          <p:cNvSpPr/>
          <p:nvPr userDrawn="1"/>
        </p:nvSpPr>
        <p:spPr>
          <a:xfrm>
            <a:off x="0" y="-18540"/>
            <a:ext cx="9144000" cy="5162040"/>
          </a:xfrm>
          <a:prstGeom prst="rect">
            <a:avLst/>
          </a:prstGeom>
          <a:solidFill>
            <a:schemeClr val="tx1">
              <a:alpha val="6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aseline="-25000">
              <a:solidFill>
                <a:prstClr val="black"/>
              </a:solidFil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pic>
        <p:nvPicPr>
          <p:cNvPr id="8" name="Picture 7"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2369454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478" y="114307"/>
            <a:ext cx="8392327" cy="477645"/>
          </a:xfrm>
        </p:spPr>
        <p:txBody>
          <a:bodyPr/>
          <a:lstStyle/>
          <a:p>
            <a:r>
              <a:rPr lang="en-US" dirty="0"/>
              <a:t>Click to edit Master title style</a:t>
            </a:r>
          </a:p>
        </p:txBody>
      </p:sp>
      <p:sp>
        <p:nvSpPr>
          <p:cNvPr id="3" name="Content Placeholder 2"/>
          <p:cNvSpPr>
            <a:spLocks noGrp="1"/>
          </p:cNvSpPr>
          <p:nvPr>
            <p:ph idx="1"/>
          </p:nvPr>
        </p:nvSpPr>
        <p:spPr>
          <a:xfrm>
            <a:off x="521495" y="880982"/>
            <a:ext cx="8165307" cy="3586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0706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Hand_wCard-DarkwEffect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 y="-21861"/>
            <a:ext cx="9162815" cy="665825"/>
          </a:xfrm>
          <a:prstGeom prst="rect">
            <a:avLst/>
          </a:prstGeom>
        </p:spPr>
      </p:pic>
      <p:pic>
        <p:nvPicPr>
          <p:cNvPr id="3" name="Picture 2" descr="WEX_MacInterfac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 y="581860"/>
            <a:ext cx="3471863" cy="456164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
        <p:nvSpPr>
          <p:cNvPr id="4" name="TextBox 3"/>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pic>
        <p:nvPicPr>
          <p:cNvPr id="7" name="Picture 6" descr="Hand_wCard-DarkwEffect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 y="-14287"/>
            <a:ext cx="9162815" cy="665825"/>
          </a:xfrm>
          <a:prstGeom prst="rect">
            <a:avLst/>
          </a:prstGeom>
        </p:spPr>
      </p:pic>
    </p:spTree>
    <p:extLst>
      <p:ext uri="{BB962C8B-B14F-4D97-AF65-F5344CB8AC3E}">
        <p14:creationId xmlns:p14="http://schemas.microsoft.com/office/powerpoint/2010/main" val="3726439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cvr_EMV-CardImg.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510922"/>
            <a:ext cx="3529013" cy="4632578"/>
          </a:xfrm>
          <a:prstGeom prst="rect">
            <a:avLst/>
          </a:prstGeom>
        </p:spPr>
      </p:pic>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
        <p:nvSpPr>
          <p:cNvPr id="4" name="TextBox 3"/>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pic>
        <p:nvPicPr>
          <p:cNvPr id="10" name="Picture 9" descr="Hand_wCard-DarkwEffects.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 y="-21861"/>
            <a:ext cx="9162815" cy="665825"/>
          </a:xfrm>
          <a:prstGeom prst="rect">
            <a:avLst/>
          </a:prstGeom>
        </p:spPr>
      </p:pic>
    </p:spTree>
    <p:extLst>
      <p:ext uri="{BB962C8B-B14F-4D97-AF65-F5344CB8AC3E}">
        <p14:creationId xmlns:p14="http://schemas.microsoft.com/office/powerpoint/2010/main" val="3692337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4427" y="-21861"/>
            <a:ext cx="4600067" cy="5165363"/>
          </a:xfrm>
          <a:prstGeom prst="rect">
            <a:avLst/>
          </a:prstGeom>
        </p:spPr>
      </p:pic>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
        <p:nvSpPr>
          <p:cNvPr id="4" name="TextBox 3"/>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pic>
        <p:nvPicPr>
          <p:cNvPr id="8" name="Picture 7" descr="WEX-Wedge_Gray.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7565078" y="4391304"/>
            <a:ext cx="1584017" cy="752196"/>
          </a:xfrm>
          <a:prstGeom prst="rect">
            <a:avLst/>
          </a:prstGeom>
        </p:spPr>
      </p:pic>
    </p:spTree>
    <p:extLst>
      <p:ext uri="{BB962C8B-B14F-4D97-AF65-F5344CB8AC3E}">
        <p14:creationId xmlns:p14="http://schemas.microsoft.com/office/powerpoint/2010/main" val="225566163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t="-142"/>
          <a:stretch/>
        </p:blipFill>
        <p:spPr>
          <a:xfrm>
            <a:off x="4554245" y="515683"/>
            <a:ext cx="4614168" cy="4644467"/>
          </a:xfrm>
          <a:prstGeom prst="rect">
            <a:avLst/>
          </a:prstGeom>
        </p:spPr>
      </p:pic>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
        <p:nvSpPr>
          <p:cNvPr id="4" name="TextBox 3"/>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pic>
        <p:nvPicPr>
          <p:cNvPr id="10" name="Picture 9" descr="Hand_wCard-DarkwEffects.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 y="-21861"/>
            <a:ext cx="9162815" cy="665825"/>
          </a:xfrm>
          <a:prstGeom prst="rect">
            <a:avLst/>
          </a:prstGeom>
        </p:spPr>
      </p:pic>
      <p:pic>
        <p:nvPicPr>
          <p:cNvPr id="8" name="Picture 7" descr="WEX-Wedge_Gray.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7565078" y="4391304"/>
            <a:ext cx="1584017" cy="752196"/>
          </a:xfrm>
          <a:prstGeom prst="rect">
            <a:avLst/>
          </a:prstGeom>
        </p:spPr>
      </p:pic>
      <p:pic>
        <p:nvPicPr>
          <p:cNvPr id="9" name="Picture 8" descr="WEX_Logo.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536163" y="4667988"/>
            <a:ext cx="468523" cy="390281"/>
          </a:xfrm>
          <a:prstGeom prst="rect">
            <a:avLst/>
          </a:prstGeom>
        </p:spPr>
      </p:pic>
    </p:spTree>
    <p:extLst>
      <p:ext uri="{BB962C8B-B14F-4D97-AF65-F5344CB8AC3E}">
        <p14:creationId xmlns:p14="http://schemas.microsoft.com/office/powerpoint/2010/main" val="2730715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643968"/>
            <a:ext cx="3071813" cy="2057645"/>
          </a:xfrm>
          <a:prstGeom prst="rect">
            <a:avLst/>
          </a:prstGeom>
        </p:spPr>
      </p:pic>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
        <p:nvSpPr>
          <p:cNvPr id="4" name="TextBox 3"/>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pic>
        <p:nvPicPr>
          <p:cNvPr id="10" name="Picture 9" descr="Hand_wCard-DarkwEffects.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 y="-21861"/>
            <a:ext cx="9162815" cy="665825"/>
          </a:xfrm>
          <a:prstGeom prst="rect">
            <a:avLst/>
          </a:prstGeom>
        </p:spPr>
      </p:pic>
    </p:spTree>
    <p:extLst>
      <p:ext uri="{BB962C8B-B14F-4D97-AF65-F5344CB8AC3E}">
        <p14:creationId xmlns:p14="http://schemas.microsoft.com/office/powerpoint/2010/main" val="1831281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tx2"/>
        </a:solidFill>
        <a:effectLst/>
      </p:bgPr>
    </p:bg>
    <p:spTree>
      <p:nvGrpSpPr>
        <p:cNvPr id="1" name=""/>
        <p:cNvGrpSpPr/>
        <p:nvPr/>
      </p:nvGrpSpPr>
      <p:grpSpPr>
        <a:xfrm>
          <a:off x="0" y="0"/>
          <a:ext cx="0" cy="0"/>
          <a:chOff x="0" y="0"/>
          <a:chExt cx="0" cy="0"/>
        </a:xfrm>
      </p:grpSpPr>
      <p:pic>
        <p:nvPicPr>
          <p:cNvPr id="7" name="Picture 6" descr="brick-wall.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91" y="-38099"/>
            <a:ext cx="9146691" cy="5189672"/>
          </a:xfrm>
          <a:prstGeom prst="rect">
            <a:avLst/>
          </a:prstGeom>
        </p:spPr>
      </p:pic>
      <p:sp>
        <p:nvSpPr>
          <p:cNvPr id="5" name="TextBox 4"/>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
        <p:nvSpPr>
          <p:cNvPr id="8" name="Rectangle 7"/>
          <p:cNvSpPr/>
          <p:nvPr userDrawn="1"/>
        </p:nvSpPr>
        <p:spPr>
          <a:xfrm>
            <a:off x="-2692" y="-38099"/>
            <a:ext cx="9146691" cy="5190105"/>
          </a:xfrm>
          <a:prstGeom prst="rect">
            <a:avLst/>
          </a:prstGeom>
          <a:solidFill>
            <a:schemeClr val="tx1">
              <a:alpha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9" name="TextBox 8"/>
          <p:cNvSpPr txBox="1"/>
          <p:nvPr userDrawn="1"/>
        </p:nvSpPr>
        <p:spPr>
          <a:xfrm>
            <a:off x="108727" y="4872870"/>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10" name="TextBox 9"/>
          <p:cNvSpPr txBox="1"/>
          <p:nvPr userDrawn="1"/>
        </p:nvSpPr>
        <p:spPr>
          <a:xfrm>
            <a:off x="370680" y="484932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pic>
        <p:nvPicPr>
          <p:cNvPr id="11" name="Picture 10"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610819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r="-104"/>
          <a:stretch/>
        </p:blipFill>
        <p:spPr>
          <a:xfrm>
            <a:off x="6" y="-66674"/>
            <a:ext cx="9211359" cy="5210175"/>
          </a:xfrm>
          <a:prstGeom prst="rect">
            <a:avLst/>
          </a:prstGeom>
        </p:spPr>
      </p:pic>
      <p:sp>
        <p:nvSpPr>
          <p:cNvPr id="8" name="Rectangle 7"/>
          <p:cNvSpPr/>
          <p:nvPr userDrawn="1"/>
        </p:nvSpPr>
        <p:spPr>
          <a:xfrm>
            <a:off x="6" y="-66675"/>
            <a:ext cx="9211359" cy="5218680"/>
          </a:xfrm>
          <a:prstGeom prst="rect">
            <a:avLst/>
          </a:prstGeom>
          <a:solidFill>
            <a:schemeClr val="bg2">
              <a:alpha val="6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5" name="TextBox 4"/>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pic>
        <p:nvPicPr>
          <p:cNvPr id="9" name="Picture 8"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260868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hasCustomPrompt="1"/>
          </p:nvPr>
        </p:nvSpPr>
        <p:spPr>
          <a:xfrm>
            <a:off x="0" y="1809750"/>
            <a:ext cx="9144000" cy="1143000"/>
          </a:xfrm>
        </p:spPr>
        <p:txBody>
          <a:bodyPr>
            <a:noAutofit/>
          </a:bodyPr>
          <a:lstStyle>
            <a:lvl1pPr algn="ctr">
              <a:lnSpc>
                <a:spcPct val="100000"/>
              </a:lnSpc>
              <a:defRPr sz="3600" b="0">
                <a:solidFill>
                  <a:schemeClr val="bg1"/>
                </a:solidFill>
                <a:latin typeface="Myriad Pro Cond" pitchFamily="34" charset="0"/>
              </a:defRPr>
            </a:lvl1pPr>
          </a:lstStyle>
          <a:p>
            <a:r>
              <a:rPr lang="en-US" dirty="0"/>
              <a:t>CLICK TO EDIT MASTER TITLE STYLE</a:t>
            </a:r>
          </a:p>
        </p:txBody>
      </p:sp>
      <p:sp>
        <p:nvSpPr>
          <p:cNvPr id="5"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
        <p:nvSpPr>
          <p:cNvPr id="7"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Box 4"/>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4" name="TextBox 3"/>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pic>
        <p:nvPicPr>
          <p:cNvPr id="7" name="Picture 6"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1798657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6_Custom Layout">
    <p:spTree>
      <p:nvGrpSpPr>
        <p:cNvPr id="1" name=""/>
        <p:cNvGrpSpPr/>
        <p:nvPr/>
      </p:nvGrpSpPr>
      <p:grpSpPr>
        <a:xfrm>
          <a:off x="0" y="0"/>
          <a:ext cx="0" cy="0"/>
          <a:chOff x="0" y="0"/>
          <a:chExt cx="0" cy="0"/>
        </a:xfrm>
      </p:grpSpPr>
      <p:pic>
        <p:nvPicPr>
          <p:cNvPr id="5" name="Picture 4" descr="OfficeWindow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34" y="-28575"/>
            <a:ext cx="9146835" cy="5180580"/>
          </a:xfrm>
          <a:prstGeom prst="rect">
            <a:avLst/>
          </a:prstGeom>
        </p:spPr>
      </p:pic>
      <p:sp>
        <p:nvSpPr>
          <p:cNvPr id="8" name="Rectangle 7"/>
          <p:cNvSpPr/>
          <p:nvPr userDrawn="1"/>
        </p:nvSpPr>
        <p:spPr>
          <a:xfrm>
            <a:off x="-2834" y="-28575"/>
            <a:ext cx="9146835" cy="5180580"/>
          </a:xfrm>
          <a:prstGeom prst="rect">
            <a:avLst/>
          </a:prstGeom>
          <a:solidFill>
            <a:schemeClr val="bg1">
              <a:alpha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solidFill>
                <a:latin typeface="Arial"/>
                <a:ea typeface="ＭＳ Ｐゴシック" pitchFamily="34" charset="-128"/>
                <a:cs typeface="Arial"/>
              </a:rPr>
              <a:pPr/>
              <a:t>‹#›</a:t>
            </a:fld>
            <a:endParaRPr lang="en-US" sz="600" dirty="0">
              <a:solidFill>
                <a:prstClr val="black"/>
              </a:solidFill>
              <a:latin typeface="Arial"/>
              <a:ea typeface="ＭＳ Ｐゴシック" pitchFamily="34" charset="-128"/>
              <a:cs typeface="Arial"/>
            </a:endParaRPr>
          </a:p>
        </p:txBody>
      </p:sp>
    </p:spTree>
    <p:extLst>
      <p:ext uri="{BB962C8B-B14F-4D97-AF65-F5344CB8AC3E}">
        <p14:creationId xmlns:p14="http://schemas.microsoft.com/office/powerpoint/2010/main" val="821226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pic>
        <p:nvPicPr>
          <p:cNvPr id="5" name="Picture 4" descr="OfficeWindow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34" y="-28575"/>
            <a:ext cx="9146835" cy="5180580"/>
          </a:xfrm>
          <a:prstGeom prst="rect">
            <a:avLst/>
          </a:prstGeom>
        </p:spPr>
      </p:pic>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6" name="Rectangle 5"/>
          <p:cNvSpPr/>
          <p:nvPr userDrawn="1"/>
        </p:nvSpPr>
        <p:spPr>
          <a:xfrm>
            <a:off x="0" y="1"/>
            <a:ext cx="9144000" cy="5152005"/>
          </a:xfrm>
          <a:prstGeom prst="rect">
            <a:avLst/>
          </a:prstGeom>
          <a:solidFill>
            <a:schemeClr val="tx1">
              <a:alpha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pic>
        <p:nvPicPr>
          <p:cNvPr id="8" name="Picture 7"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1024874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5_Custom Layout">
    <p:spTree>
      <p:nvGrpSpPr>
        <p:cNvPr id="1" name=""/>
        <p:cNvGrpSpPr/>
        <p:nvPr/>
      </p:nvGrpSpPr>
      <p:grpSpPr>
        <a:xfrm>
          <a:off x="0" y="0"/>
          <a:ext cx="0" cy="0"/>
          <a:chOff x="0" y="0"/>
          <a:chExt cx="0" cy="0"/>
        </a:xfrm>
      </p:grpSpPr>
      <p:pic>
        <p:nvPicPr>
          <p:cNvPr id="5" name="Picture 4" descr="OfficeWindow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34" y="-28575"/>
            <a:ext cx="9146835" cy="5180580"/>
          </a:xfrm>
          <a:prstGeom prst="rect">
            <a:avLst/>
          </a:prstGeom>
        </p:spPr>
      </p:pic>
      <p:sp>
        <p:nvSpPr>
          <p:cNvPr id="8" name="Rectangle 7"/>
          <p:cNvSpPr/>
          <p:nvPr userDrawn="1"/>
        </p:nvSpPr>
        <p:spPr>
          <a:xfrm>
            <a:off x="-2835" y="-28575"/>
            <a:ext cx="9144000" cy="5180580"/>
          </a:xfrm>
          <a:prstGeom prst="rect">
            <a:avLst/>
          </a:prstGeom>
          <a:solidFill>
            <a:schemeClr val="tx1">
              <a:alpha val="7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pic>
        <p:nvPicPr>
          <p:cNvPr id="10" name="Picture 9" descr="WEX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6751" y="4482153"/>
            <a:ext cx="564448" cy="470188"/>
          </a:xfrm>
          <a:prstGeom prst="rect">
            <a:avLst/>
          </a:prstGeom>
        </p:spPr>
      </p:pic>
    </p:spTree>
    <p:extLst>
      <p:ext uri="{BB962C8B-B14F-4D97-AF65-F5344CB8AC3E}">
        <p14:creationId xmlns:p14="http://schemas.microsoft.com/office/powerpoint/2010/main" val="2463137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65000"/>
            <a:extLst>
              <a:ext uri="{28A0092B-C50C-407E-A947-70E740481C1C}">
                <a14:useLocalDpi xmlns:a14="http://schemas.microsoft.com/office/drawing/2010/main"/>
              </a:ext>
            </a:extLst>
          </a:blip>
          <a:srcRect r="-104"/>
          <a:stretch/>
        </p:blipFill>
        <p:spPr>
          <a:xfrm>
            <a:off x="0" y="-19050"/>
            <a:ext cx="9144000" cy="5162550"/>
          </a:xfrm>
          <a:prstGeom prst="rect">
            <a:avLst/>
          </a:prstGeom>
        </p:spPr>
      </p:pic>
      <p:sp>
        <p:nvSpPr>
          <p:cNvPr id="16" name="TextBox 15"/>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srgbClr val="FFFFFF"/>
                </a:solidFill>
                <a:latin typeface="Arial"/>
                <a:ea typeface="ＭＳ Ｐゴシック" pitchFamily="34" charset="-128"/>
                <a:cs typeface="Arial"/>
              </a:rPr>
              <a:pPr/>
              <a:t>‹#›</a:t>
            </a:fld>
            <a:endParaRPr lang="en-US" sz="600" dirty="0">
              <a:solidFill>
                <a:srgbClr val="FFFFFF"/>
              </a:solidFill>
              <a:latin typeface="Arial"/>
              <a:ea typeface="ＭＳ Ｐゴシック" pitchFamily="34" charset="-128"/>
              <a:cs typeface="Aria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18425927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pic>
        <p:nvPicPr>
          <p:cNvPr id="5" name="Picture 4" descr="EAP_Laptop.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34" y="-9525"/>
            <a:ext cx="9146835" cy="5161530"/>
          </a:xfrm>
          <a:prstGeom prst="rect">
            <a:avLst/>
          </a:prstGeom>
        </p:spPr>
      </p:pic>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3242539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1112"/>
          <a:stretch/>
        </p:blipFill>
        <p:spPr>
          <a:xfrm>
            <a:off x="5" y="0"/>
            <a:ext cx="9246353" cy="5143500"/>
          </a:xfrm>
          <a:prstGeom prst="rect">
            <a:avLst/>
          </a:prstGeom>
        </p:spPr>
      </p:pic>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2805176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15" name="Rectangle 14"/>
          <p:cNvSpPr/>
          <p:nvPr userDrawn="1"/>
        </p:nvSpPr>
        <p:spPr>
          <a:xfrm>
            <a:off x="-1" y="1"/>
            <a:ext cx="4648201" cy="5152005"/>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aseline="-25000">
              <a:solidFill>
                <a:prstClr val="black"/>
              </a:solidFill>
            </a:endParaRPr>
          </a:p>
        </p:txBody>
      </p:sp>
      <p:sp>
        <p:nvSpPr>
          <p:cNvPr id="16" name="TextBox 15"/>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srgbClr val="FFFFFF"/>
                </a:solidFill>
                <a:latin typeface="Arial"/>
                <a:ea typeface="ＭＳ Ｐゴシック" pitchFamily="34" charset="-128"/>
                <a:cs typeface="Arial"/>
              </a:rPr>
              <a:pPr/>
              <a:t>‹#›</a:t>
            </a:fld>
            <a:endParaRPr lang="en-US" sz="600" dirty="0">
              <a:solidFill>
                <a:srgbClr val="FFFFFF"/>
              </a:solidFill>
              <a:latin typeface="Arial"/>
              <a:ea typeface="ＭＳ Ｐゴシック" pitchFamily="34" charset="-128"/>
              <a:cs typeface="Arial"/>
            </a:endParaRPr>
          </a:p>
        </p:txBody>
      </p:sp>
      <p:pic>
        <p:nvPicPr>
          <p:cNvPr id="5" name="Picture 4" descr="CheckPayment.png"/>
          <p:cNvPicPr>
            <a:picLocks noChangeAspect="1"/>
          </p:cNvPicPr>
          <p:nvPr userDrawn="1"/>
        </p:nvPicPr>
        <p:blipFill rotWithShape="1">
          <a:blip r:embed="rId2" cstate="email">
            <a:extLst>
              <a:ext uri="{28A0092B-C50C-407E-A947-70E740481C1C}">
                <a14:useLocalDpi xmlns:a14="http://schemas.microsoft.com/office/drawing/2010/main"/>
              </a:ext>
            </a:extLst>
          </a:blip>
          <a:srcRect l="-208"/>
          <a:stretch/>
        </p:blipFill>
        <p:spPr>
          <a:xfrm>
            <a:off x="4572000" y="-9525"/>
            <a:ext cx="4572000" cy="5161530"/>
          </a:xfrm>
          <a:prstGeom prst="rect">
            <a:avLst/>
          </a:prstGeom>
        </p:spPr>
      </p:pic>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34293133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8575"/>
            <a:ext cx="9144000" cy="5181696"/>
          </a:xfrm>
          <a:prstGeom prst="rect">
            <a:avLst/>
          </a:prstGeom>
        </p:spPr>
      </p:pic>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5" name="Rectangle 4"/>
          <p:cNvSpPr/>
          <p:nvPr userDrawn="1"/>
        </p:nvSpPr>
        <p:spPr>
          <a:xfrm>
            <a:off x="0" y="-28575"/>
            <a:ext cx="9144000" cy="5181696"/>
          </a:xfrm>
          <a:prstGeom prst="rect">
            <a:avLst/>
          </a:prstGeom>
          <a:gradFill flip="none" rotWithShape="1">
            <a:gsLst>
              <a:gs pos="0">
                <a:schemeClr val="tx2">
                  <a:alpha val="80000"/>
                </a:schemeClr>
              </a:gs>
              <a:gs pos="100000">
                <a:schemeClr val="tx1">
                  <a:alpha val="80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7" name="TextBox 6"/>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srgbClr val="FFFFFF"/>
                </a:solidFill>
                <a:latin typeface="Arial"/>
                <a:ea typeface="ＭＳ Ｐゴシック" pitchFamily="34" charset="-128"/>
                <a:cs typeface="Arial"/>
              </a:rPr>
              <a:pPr/>
              <a:t>‹#›</a:t>
            </a:fld>
            <a:endParaRPr lang="en-US" sz="600" dirty="0">
              <a:solidFill>
                <a:srgbClr val="FFFFFF"/>
              </a:solidFill>
              <a:latin typeface="Arial"/>
              <a:ea typeface="ＭＳ Ｐゴシック" pitchFamily="34" charset="-128"/>
              <a:cs typeface="Arial"/>
            </a:endParaRPr>
          </a:p>
        </p:txBody>
      </p:sp>
      <p:sp>
        <p:nvSpPr>
          <p:cNvPr id="8" name="TextBox 7"/>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1658323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9049"/>
            <a:ext cx="9144000" cy="5171055"/>
          </a:xfrm>
          <a:prstGeom prst="rect">
            <a:avLst/>
          </a:prstGeom>
        </p:spPr>
      </p:pic>
      <p:sp>
        <p:nvSpPr>
          <p:cNvPr id="4" name="Rectangle 3"/>
          <p:cNvSpPr/>
          <p:nvPr userDrawn="1"/>
        </p:nvSpPr>
        <p:spPr>
          <a:xfrm>
            <a:off x="2" y="-9525"/>
            <a:ext cx="9155340" cy="5152005"/>
          </a:xfrm>
          <a:prstGeom prst="rect">
            <a:avLst/>
          </a:prstGeom>
          <a:solidFill>
            <a:schemeClr val="tx1">
              <a:alpha val="77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white"/>
                </a:solidFill>
                <a:latin typeface="Arial"/>
                <a:ea typeface="ＭＳ Ｐゴシック" pitchFamily="34" charset="-128"/>
                <a:cs typeface="Arial"/>
              </a:rPr>
              <a:pPr/>
              <a:t>‹#›</a:t>
            </a:fld>
            <a:endParaRPr lang="en-US" sz="600" dirty="0">
              <a:solidFill>
                <a:prstClr val="white"/>
              </a:solidFill>
              <a:latin typeface="Arial"/>
              <a:ea typeface="ＭＳ Ｐゴシック" pitchFamily="34" charset="-128"/>
              <a:cs typeface="Arial"/>
            </a:endParaRPr>
          </a:p>
        </p:txBody>
      </p:sp>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401282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38208346"/>
              </p:ext>
            </p:extLst>
          </p:nvPr>
        </p:nvGraphicFramePr>
        <p:xfrm>
          <a:off x="1589" y="1595"/>
          <a:ext cx="1587" cy="1587"/>
        </p:xfrm>
        <a:graphic>
          <a:graphicData uri="http://schemas.openxmlformats.org/presentationml/2006/ole">
            <mc:AlternateContent xmlns:mc="http://schemas.openxmlformats.org/markup-compatibility/2006">
              <mc:Choice xmlns:v="urn:schemas-microsoft-com:vml" Requires="v">
                <p:oleObj spid="_x0000_s1251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5"/>
                        <a:ext cx="1587" cy="1587"/>
                      </a:xfrm>
                      <a:prstGeom prst="rect">
                        <a:avLst/>
                      </a:prstGeom>
                    </p:spPr>
                  </p:pic>
                </p:oleObj>
              </mc:Fallback>
            </mc:AlternateContent>
          </a:graphicData>
        </a:graphic>
      </p:graphicFrame>
      <p:sp>
        <p:nvSpPr>
          <p:cNvPr id="6" name="Title 1"/>
          <p:cNvSpPr>
            <a:spLocks noGrp="1"/>
          </p:cNvSpPr>
          <p:nvPr>
            <p:ph type="title"/>
          </p:nvPr>
        </p:nvSpPr>
        <p:spPr>
          <a:xfrm>
            <a:off x="685800" y="209550"/>
            <a:ext cx="7848600" cy="514350"/>
          </a:xfrm>
        </p:spPr>
        <p:txBody>
          <a:bodyPr anchor="t">
            <a:noAutofit/>
          </a:bodyPr>
          <a:lstStyle>
            <a:lvl1pPr algn="l">
              <a:lnSpc>
                <a:spcPts val="3000"/>
              </a:lnSpc>
              <a:defRPr sz="3200" b="0">
                <a:solidFill>
                  <a:srgbClr val="EA0000"/>
                </a:solidFill>
                <a:latin typeface="Myriad Pro Cond"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685800" y="1028701"/>
            <a:ext cx="7848600" cy="3394472"/>
          </a:xfrm>
        </p:spPr>
        <p:txBody>
          <a:bodyPr/>
          <a:lstStyle>
            <a:lvl1pPr>
              <a:buClr>
                <a:srgbClr val="EA0000"/>
              </a:buClr>
              <a:buSzPct val="120000"/>
              <a:defRPr sz="2200">
                <a:solidFill>
                  <a:schemeClr val="tx1">
                    <a:lumMod val="75000"/>
                    <a:lumOff val="25000"/>
                  </a:schemeClr>
                </a:solidFill>
              </a:defRPr>
            </a:lvl1pPr>
            <a:lvl2pPr>
              <a:defRPr sz="2000">
                <a:solidFill>
                  <a:schemeClr val="tx1">
                    <a:lumMod val="75000"/>
                    <a:lumOff val="25000"/>
                  </a:schemeClr>
                </a:solidFill>
              </a:defRPr>
            </a:lvl2pPr>
          </a:lstStyle>
          <a:p>
            <a:pPr lvl="0"/>
            <a:r>
              <a:rPr lang="en-US"/>
              <a:t>Edit Master text styles</a:t>
            </a:r>
          </a:p>
          <a:p>
            <a:pPr lvl="1"/>
            <a:r>
              <a:rPr lang="en-US"/>
              <a:t>Second level</a:t>
            </a:r>
          </a:p>
        </p:txBody>
      </p:sp>
      <p:sp>
        <p:nvSpPr>
          <p:cNvPr id="8" name="TextBox 7"/>
          <p:cNvSpPr txBox="1"/>
          <p:nvPr userDrawn="1"/>
        </p:nvSpPr>
        <p:spPr>
          <a:xfrm rot="5400000">
            <a:off x="6844099" y="2473305"/>
            <a:ext cx="4267200" cy="254044"/>
          </a:xfrm>
          <a:prstGeom prst="rect">
            <a:avLst/>
          </a:prstGeom>
          <a:noFill/>
        </p:spPr>
        <p:txBody>
          <a:bodyPr wrap="square" rtlCol="0">
            <a:spAutoFit/>
          </a:bodyPr>
          <a:lstStyle/>
          <a:p>
            <a:pPr algn="ctr"/>
            <a:r>
              <a:rPr lang="en-US" sz="1051" dirty="0">
                <a:solidFill>
                  <a:schemeClr val="bg1">
                    <a:lumMod val="75000"/>
                  </a:schemeClr>
                </a:solidFill>
                <a:latin typeface="+mn-lt"/>
              </a:rPr>
              <a:t>CONFIDENTIAL &amp;</a:t>
            </a:r>
            <a:r>
              <a:rPr lang="en-US" sz="1051" baseline="0" dirty="0">
                <a:solidFill>
                  <a:schemeClr val="bg1">
                    <a:lumMod val="75000"/>
                  </a:schemeClr>
                </a:solidFill>
                <a:latin typeface="+mn-lt"/>
              </a:rPr>
              <a:t> PROPRIETARY</a:t>
            </a:r>
            <a:endParaRPr lang="en-US" sz="1051" dirty="0">
              <a:solidFill>
                <a:schemeClr val="bg1">
                  <a:lumMod val="75000"/>
                </a:schemeClr>
              </a:solidFill>
              <a:latin typeface="+mn-lt"/>
            </a:endParaRPr>
          </a:p>
        </p:txBody>
      </p:sp>
      <p:sp>
        <p:nvSpPr>
          <p:cNvPr id="9"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extLst>
      <p:ext uri="{BB962C8B-B14F-4D97-AF65-F5344CB8AC3E}">
        <p14:creationId xmlns:p14="http://schemas.microsoft.com/office/powerpoint/2010/main" val="1436499593"/>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7" name="Picture 6" descr="pexels-photo-320517.jpeg"/>
          <p:cNvPicPr>
            <a:picLocks noChangeAspect="1"/>
          </p:cNvPicPr>
          <p:nvPr userDrawn="1"/>
        </p:nvPicPr>
        <p:blipFill rotWithShape="1">
          <a:blip r:embed="rId2" cstate="print">
            <a:alphaModFix amt="40000"/>
            <a:extLst>
              <a:ext uri="{28A0092B-C50C-407E-A947-70E740481C1C}">
                <a14:useLocalDpi xmlns:a14="http://schemas.microsoft.com/office/drawing/2010/main"/>
              </a:ext>
            </a:extLst>
          </a:blip>
          <a:srcRect/>
          <a:stretch/>
        </p:blipFill>
        <p:spPr>
          <a:xfrm>
            <a:off x="0" y="-28575"/>
            <a:ext cx="9153525" cy="5181696"/>
          </a:xfrm>
          <a:prstGeom prst="rect">
            <a:avLst/>
          </a:prstGeom>
        </p:spPr>
      </p:pic>
      <p:sp>
        <p:nvSpPr>
          <p:cNvPr id="9" name="TextBox 8"/>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solidFill>
                <a:latin typeface="Arial"/>
                <a:ea typeface="ＭＳ Ｐゴシック" pitchFamily="34" charset="-128"/>
                <a:cs typeface="Arial"/>
              </a:rPr>
              <a:pPr/>
              <a:t>‹#›</a:t>
            </a:fld>
            <a:endParaRPr lang="en-US" sz="600" dirty="0">
              <a:solidFill>
                <a:prstClr val="black"/>
              </a:solidFill>
              <a:latin typeface="Arial"/>
              <a:ea typeface="ＭＳ Ｐゴシック" pitchFamily="34" charset="-128"/>
              <a:cs typeface="Arial"/>
            </a:endParaRPr>
          </a:p>
        </p:txBody>
      </p:sp>
      <p:sp>
        <p:nvSpPr>
          <p:cNvPr id="6" name="TextBox 5"/>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1338670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26703"/>
            <a:ext cx="7772400" cy="525065"/>
          </a:xfrm>
        </p:spPr>
        <p:txBody>
          <a:bodyPr anchor="t" anchorCtr="0">
            <a:normAutofit/>
          </a:bodyPr>
          <a:lstStyle>
            <a:lvl1pPr marL="0" indent="0" algn="ctr">
              <a:buNone/>
              <a:defRPr sz="2251" b="1">
                <a:solidFill>
                  <a:schemeClr val="tx1">
                    <a:lumMod val="65000"/>
                    <a:lumOff val="35000"/>
                  </a:schemeClr>
                </a:solidFill>
              </a:defRPr>
            </a:lvl1pPr>
            <a:lvl2pPr marL="342894" indent="0">
              <a:buNone/>
              <a:defRPr sz="1351">
                <a:solidFill>
                  <a:schemeClr val="tx1">
                    <a:tint val="75000"/>
                  </a:schemeClr>
                </a:solidFill>
              </a:defRPr>
            </a:lvl2pPr>
            <a:lvl3pPr marL="685790" indent="0">
              <a:buNone/>
              <a:defRPr sz="1200">
                <a:solidFill>
                  <a:schemeClr val="tx1">
                    <a:tint val="75000"/>
                  </a:schemeClr>
                </a:solidFill>
              </a:defRPr>
            </a:lvl3pPr>
            <a:lvl4pPr marL="1028685" indent="0">
              <a:buNone/>
              <a:defRPr sz="1051">
                <a:solidFill>
                  <a:schemeClr val="tx1">
                    <a:tint val="75000"/>
                  </a:schemeClr>
                </a:solidFill>
              </a:defRPr>
            </a:lvl4pPr>
            <a:lvl5pPr marL="1371580" indent="0">
              <a:buNone/>
              <a:defRPr sz="1051">
                <a:solidFill>
                  <a:schemeClr val="tx1">
                    <a:tint val="75000"/>
                  </a:schemeClr>
                </a:solidFill>
              </a:defRPr>
            </a:lvl5pPr>
            <a:lvl6pPr marL="1714474" indent="0">
              <a:buNone/>
              <a:defRPr sz="1051">
                <a:solidFill>
                  <a:schemeClr val="tx1">
                    <a:tint val="75000"/>
                  </a:schemeClr>
                </a:solidFill>
              </a:defRPr>
            </a:lvl6pPr>
            <a:lvl7pPr marL="2057370" indent="0">
              <a:buNone/>
              <a:defRPr sz="1051">
                <a:solidFill>
                  <a:schemeClr val="tx1">
                    <a:tint val="75000"/>
                  </a:schemeClr>
                </a:solidFill>
              </a:defRPr>
            </a:lvl7pPr>
            <a:lvl8pPr marL="2400264" indent="0">
              <a:buNone/>
              <a:defRPr sz="1051">
                <a:solidFill>
                  <a:schemeClr val="tx1">
                    <a:tint val="75000"/>
                  </a:schemeClr>
                </a:solidFill>
              </a:defRPr>
            </a:lvl8pPr>
            <a:lvl9pPr marL="2743158" indent="0">
              <a:buNone/>
              <a:defRPr sz="1051">
                <a:solidFill>
                  <a:schemeClr val="tx1">
                    <a:tint val="75000"/>
                  </a:schemeClr>
                </a:solidFill>
              </a:defRPr>
            </a:lvl9pPr>
          </a:lstStyle>
          <a:p>
            <a:pPr lvl="0"/>
            <a:r>
              <a:rPr lang="en-US" dirty="0"/>
              <a:t>Click to edit Master text styles</a:t>
            </a:r>
          </a:p>
        </p:txBody>
      </p:sp>
      <p:sp>
        <p:nvSpPr>
          <p:cNvPr id="8" name="TextBox 7"/>
          <p:cNvSpPr txBox="1"/>
          <p:nvPr userDrawn="1"/>
        </p:nvSpPr>
        <p:spPr>
          <a:xfrm>
            <a:off x="8436627" y="4830883"/>
            <a:ext cx="481399" cy="153888"/>
          </a:xfrm>
          <a:prstGeom prst="rect">
            <a:avLst/>
          </a:prstGeom>
          <a:noFill/>
        </p:spPr>
        <p:txBody>
          <a:bodyPr wrap="square" rtlCol="0">
            <a:spAutoFit/>
          </a:bodyPr>
          <a:lstStyle/>
          <a:p>
            <a:pPr algn="r"/>
            <a:fld id="{F04DEB21-3AF6-B14D-9580-63B36ACF4B90}" type="slidenum">
              <a:rPr lang="en-US" sz="600" baseline="-25000">
                <a:solidFill>
                  <a:srgbClr val="FFFFFF"/>
                </a:solidFill>
                <a:latin typeface="Arial"/>
                <a:ea typeface="ＭＳ Ｐゴシック" pitchFamily="34" charset="-128"/>
                <a:cs typeface="Arial"/>
              </a:rPr>
              <a:pPr algn="r"/>
              <a:t>‹#›</a:t>
            </a:fld>
            <a:endParaRPr lang="en-US" sz="600" baseline="-25000" dirty="0">
              <a:solidFill>
                <a:srgbClr val="FFFFFF"/>
              </a:solidFill>
              <a:latin typeface="Arial"/>
              <a:ea typeface="ＭＳ Ｐゴシック" pitchFamily="34" charset="-128"/>
              <a:cs typeface="Aria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838" y="150891"/>
            <a:ext cx="1115167" cy="988410"/>
          </a:xfrm>
          <a:prstGeom prst="rect">
            <a:avLst/>
          </a:prstGeom>
        </p:spPr>
      </p:pic>
      <p:sp>
        <p:nvSpPr>
          <p:cNvPr id="7" name="TextBox 6"/>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solidFill>
                <a:latin typeface="Arial"/>
                <a:ea typeface="ＭＳ Ｐゴシック" pitchFamily="34" charset="-128"/>
                <a:cs typeface="Arial"/>
              </a:rPr>
              <a:pPr/>
              <a:t>‹#›</a:t>
            </a:fld>
            <a:endParaRPr lang="en-US" sz="600" dirty="0">
              <a:solidFill>
                <a:prstClr val="black"/>
              </a:solidFill>
              <a:latin typeface="Arial"/>
              <a:ea typeface="ＭＳ Ｐゴシック" pitchFamily="34" charset="-128"/>
              <a:cs typeface="Arial"/>
            </a:endParaRPr>
          </a:p>
        </p:txBody>
      </p:sp>
      <p:sp>
        <p:nvSpPr>
          <p:cNvPr id="9" name="TextBox 8"/>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1487234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1_Title Slide">
  <p:cSld name="21_Title Slide">
    <p:spTree>
      <p:nvGrpSpPr>
        <p:cNvPr id="1" name="Shape 80"/>
        <p:cNvGrpSpPr/>
        <p:nvPr/>
      </p:nvGrpSpPr>
      <p:grpSpPr>
        <a:xfrm>
          <a:off x="0" y="0"/>
          <a:ext cx="0" cy="0"/>
          <a:chOff x="0" y="0"/>
          <a:chExt cx="0" cy="0"/>
        </a:xfrm>
      </p:grpSpPr>
      <p:pic>
        <p:nvPicPr>
          <p:cNvPr id="81" name="Shape 81" descr="cvr_EMV-CardImg.png"/>
          <p:cNvPicPr preferRelativeResize="0"/>
          <p:nvPr/>
        </p:nvPicPr>
        <p:blipFill rotWithShape="1">
          <a:blip r:embed="rId2">
            <a:alphaModFix/>
          </a:blip>
          <a:srcRect/>
          <a:stretch/>
        </p:blipFill>
        <p:spPr>
          <a:xfrm>
            <a:off x="0" y="-19050"/>
            <a:ext cx="9144000" cy="5147786"/>
          </a:xfrm>
          <a:prstGeom prst="rect">
            <a:avLst/>
          </a:prstGeom>
          <a:noFill/>
          <a:ln>
            <a:noFill/>
          </a:ln>
        </p:spPr>
      </p:pic>
      <p:sp>
        <p:nvSpPr>
          <p:cNvPr id="82" name="Shape 82"/>
          <p:cNvSpPr/>
          <p:nvPr/>
        </p:nvSpPr>
        <p:spPr>
          <a:xfrm>
            <a:off x="-9204" y="-19049"/>
            <a:ext cx="9162408" cy="5171055"/>
          </a:xfrm>
          <a:prstGeom prst="rect">
            <a:avLst/>
          </a:prstGeom>
          <a:solidFill>
            <a:schemeClr val="lt2">
              <a:alpha val="61960"/>
            </a:schemeClr>
          </a:solidFill>
          <a:ln>
            <a:noFill/>
          </a:ln>
        </p:spPr>
        <p:txBody>
          <a:bodyPr spcFirstLastPara="1" wrap="square" lIns="68569" tIns="34275" rIns="68569" bIns="34275" anchor="ctr" anchorCtr="0">
            <a:noAutofit/>
          </a:bodyPr>
          <a:lstStyle/>
          <a:p>
            <a:pPr algn="ctr" fontAlgn="auto">
              <a:spcBef>
                <a:spcPts val="0"/>
              </a:spcBef>
              <a:spcAft>
                <a:spcPts val="0"/>
              </a:spcAft>
            </a:pPr>
            <a:endParaRPr sz="1800" baseline="-25000">
              <a:solidFill>
                <a:srgbClr val="000000"/>
              </a:solidFill>
              <a:latin typeface="Calibri"/>
              <a:ea typeface="Calibri"/>
              <a:cs typeface="Calibri"/>
              <a:sym typeface="Calibri"/>
            </a:endParaRPr>
          </a:p>
        </p:txBody>
      </p:sp>
      <p:sp>
        <p:nvSpPr>
          <p:cNvPr id="83" name="Shape 83"/>
          <p:cNvSpPr txBox="1"/>
          <p:nvPr/>
        </p:nvSpPr>
        <p:spPr>
          <a:xfrm>
            <a:off x="304005" y="4868373"/>
            <a:ext cx="2562225" cy="184666"/>
          </a:xfrm>
          <a:prstGeom prst="rect">
            <a:avLst/>
          </a:prstGeom>
          <a:noFill/>
          <a:ln>
            <a:noFill/>
          </a:ln>
        </p:spPr>
        <p:txBody>
          <a:bodyPr spcFirstLastPara="1" wrap="square" lIns="68569" tIns="34275" rIns="68569" bIns="34275" anchor="t" anchorCtr="0">
            <a:noAutofit/>
          </a:bodyPr>
          <a:lstStyle/>
          <a:p>
            <a:pPr fontAlgn="auto">
              <a:spcBef>
                <a:spcPts val="0"/>
              </a:spcBef>
              <a:spcAft>
                <a:spcPts val="0"/>
              </a:spcAft>
            </a:pPr>
            <a:r>
              <a:rPr lang="en-US" sz="751">
                <a:solidFill>
                  <a:srgbClr val="595959"/>
                </a:solidFill>
                <a:latin typeface="Arial Narrow"/>
                <a:ea typeface="Arial Narrow"/>
                <a:cs typeface="Arial Narrow"/>
                <a:sym typeface="Arial Narrow"/>
              </a:rPr>
              <a:t>Proprietary &amp; Confidential</a:t>
            </a:r>
            <a:endParaRPr sz="751">
              <a:solidFill>
                <a:srgbClr val="595959"/>
              </a:solidFill>
              <a:latin typeface="Arial Narrow"/>
              <a:ea typeface="Arial Narrow"/>
              <a:cs typeface="Arial Narrow"/>
              <a:sym typeface="Arial Narrow"/>
            </a:endParaRPr>
          </a:p>
        </p:txBody>
      </p:sp>
      <p:sp>
        <p:nvSpPr>
          <p:cNvPr id="84" name="Shape 84"/>
          <p:cNvSpPr txBox="1"/>
          <p:nvPr/>
        </p:nvSpPr>
        <p:spPr>
          <a:xfrm>
            <a:off x="71849" y="4891926"/>
            <a:ext cx="481399" cy="161583"/>
          </a:xfrm>
          <a:prstGeom prst="rect">
            <a:avLst/>
          </a:prstGeom>
          <a:noFill/>
          <a:ln>
            <a:noFill/>
          </a:ln>
        </p:spPr>
        <p:txBody>
          <a:bodyPr spcFirstLastPara="1" wrap="square" lIns="68569" tIns="34275" rIns="68569" bIns="34275" anchor="t" anchorCtr="0">
            <a:noAutofit/>
          </a:bodyPr>
          <a:lstStyle/>
          <a:p>
            <a:pPr fontAlgn="auto">
              <a:spcBef>
                <a:spcPts val="0"/>
              </a:spcBef>
              <a:spcAft>
                <a:spcPts val="0"/>
              </a:spcAft>
            </a:pPr>
            <a:fld id="{00000000-1234-1234-1234-123412341234}" type="slidenum">
              <a:rPr lang="en-US" sz="600">
                <a:solidFill>
                  <a:srgbClr val="7F7F7F"/>
                </a:solidFill>
                <a:latin typeface="Arial"/>
                <a:ea typeface="Arial"/>
                <a:cs typeface="Arial"/>
                <a:sym typeface="Arial"/>
              </a:rPr>
              <a:pPr fontAlgn="auto">
                <a:spcBef>
                  <a:spcPts val="0"/>
                </a:spcBef>
                <a:spcAft>
                  <a:spcPts val="0"/>
                </a:spcAft>
              </a:pPr>
              <a:t>‹#›</a:t>
            </a:fld>
            <a:endParaRPr sz="600">
              <a:solidFill>
                <a:srgbClr val="7F7F7F"/>
              </a:solidFill>
              <a:latin typeface="Arial"/>
              <a:ea typeface="Arial"/>
              <a:cs typeface="Arial"/>
              <a:sym typeface="Arial"/>
            </a:endParaRPr>
          </a:p>
        </p:txBody>
      </p:sp>
      <p:pic>
        <p:nvPicPr>
          <p:cNvPr id="85" name="Shape 85" descr="WEX_Logo.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6754" y="4482153"/>
            <a:ext cx="564223" cy="470188"/>
          </a:xfrm>
          <a:prstGeom prst="rect">
            <a:avLst/>
          </a:prstGeom>
          <a:noFill/>
          <a:ln>
            <a:noFill/>
          </a:ln>
        </p:spPr>
      </p:pic>
    </p:spTree>
    <p:extLst>
      <p:ext uri="{BB962C8B-B14F-4D97-AF65-F5344CB8AC3E}">
        <p14:creationId xmlns:p14="http://schemas.microsoft.com/office/powerpoint/2010/main" val="2960611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5_Custom Layout">
  <p:cSld name="7_Custom Layout">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 y="-28575"/>
            <a:ext cx="9099195" cy="5151254"/>
          </a:xfrm>
          <a:prstGeom prst="rect">
            <a:avLst/>
          </a:prstGeom>
          <a:noFill/>
          <a:ln>
            <a:noFill/>
          </a:ln>
        </p:spPr>
      </p:pic>
      <p:sp>
        <p:nvSpPr>
          <p:cNvPr id="88" name="Shape 88"/>
          <p:cNvSpPr txBox="1"/>
          <p:nvPr/>
        </p:nvSpPr>
        <p:spPr>
          <a:xfrm>
            <a:off x="42053" y="4891926"/>
            <a:ext cx="481399" cy="161583"/>
          </a:xfrm>
          <a:prstGeom prst="rect">
            <a:avLst/>
          </a:prstGeom>
          <a:noFill/>
          <a:ln>
            <a:noFill/>
          </a:ln>
        </p:spPr>
        <p:txBody>
          <a:bodyPr spcFirstLastPara="1" wrap="square" lIns="68569" tIns="34275" rIns="68569" bIns="34275" anchor="t" anchorCtr="0">
            <a:noAutofit/>
          </a:bodyPr>
          <a:lstStyle/>
          <a:p>
            <a:pPr fontAlgn="auto">
              <a:spcBef>
                <a:spcPts val="0"/>
              </a:spcBef>
              <a:spcAft>
                <a:spcPts val="0"/>
              </a:spcAft>
            </a:pPr>
            <a:fld id="{00000000-1234-1234-1234-123412341234}" type="slidenum">
              <a:rPr lang="en-US" sz="600">
                <a:solidFill>
                  <a:prstClr val="white"/>
                </a:solidFill>
                <a:latin typeface="Arial"/>
                <a:ea typeface="Arial"/>
                <a:cs typeface="Arial"/>
                <a:sym typeface="Arial"/>
              </a:rPr>
              <a:pPr fontAlgn="auto">
                <a:spcBef>
                  <a:spcPts val="0"/>
                </a:spcBef>
                <a:spcAft>
                  <a:spcPts val="0"/>
                </a:spcAft>
              </a:pPr>
              <a:t>‹#›</a:t>
            </a:fld>
            <a:endParaRPr sz="600">
              <a:solidFill>
                <a:prstClr val="white"/>
              </a:solidFill>
              <a:latin typeface="Arial"/>
              <a:ea typeface="Arial"/>
              <a:cs typeface="Arial"/>
              <a:sym typeface="Arial"/>
            </a:endParaRPr>
          </a:p>
        </p:txBody>
      </p:sp>
      <p:sp>
        <p:nvSpPr>
          <p:cNvPr id="89" name="Shape 89"/>
          <p:cNvSpPr/>
          <p:nvPr/>
        </p:nvSpPr>
        <p:spPr>
          <a:xfrm>
            <a:off x="0" y="-28575"/>
            <a:ext cx="9144000" cy="5181696"/>
          </a:xfrm>
          <a:prstGeom prst="rect">
            <a:avLst/>
          </a:prstGeom>
          <a:gradFill>
            <a:gsLst>
              <a:gs pos="0">
                <a:srgbClr val="DC012A">
                  <a:alpha val="80000"/>
                </a:srgbClr>
              </a:gs>
              <a:gs pos="100000">
                <a:srgbClr val="000000">
                  <a:alpha val="80000"/>
                </a:srgbClr>
              </a:gs>
            </a:gsLst>
            <a:lin ang="0" scaled="0"/>
          </a:gradFill>
          <a:ln>
            <a:noFill/>
          </a:ln>
        </p:spPr>
        <p:txBody>
          <a:bodyPr spcFirstLastPara="1" wrap="square" lIns="68569" tIns="34275" rIns="68569" bIns="34275" anchor="ctr" anchorCtr="0">
            <a:noAutofit/>
          </a:bodyPr>
          <a:lstStyle/>
          <a:p>
            <a:pPr algn="ctr" fontAlgn="auto">
              <a:spcBef>
                <a:spcPts val="0"/>
              </a:spcBef>
              <a:spcAft>
                <a:spcPts val="0"/>
              </a:spcAft>
            </a:pPr>
            <a:endParaRPr>
              <a:solidFill>
                <a:prstClr val="black"/>
              </a:solidFill>
              <a:latin typeface="Calibri"/>
              <a:ea typeface="Calibri"/>
              <a:cs typeface="Calibri"/>
              <a:sym typeface="Calibri"/>
            </a:endParaRPr>
          </a:p>
        </p:txBody>
      </p:sp>
      <p:sp>
        <p:nvSpPr>
          <p:cNvPr id="90" name="Shape 90"/>
          <p:cNvSpPr txBox="1"/>
          <p:nvPr/>
        </p:nvSpPr>
        <p:spPr>
          <a:xfrm>
            <a:off x="71849" y="4891926"/>
            <a:ext cx="481399" cy="161583"/>
          </a:xfrm>
          <a:prstGeom prst="rect">
            <a:avLst/>
          </a:prstGeom>
          <a:noFill/>
          <a:ln>
            <a:noFill/>
          </a:ln>
        </p:spPr>
        <p:txBody>
          <a:bodyPr spcFirstLastPara="1" wrap="square" lIns="68569" tIns="34275" rIns="68569" bIns="34275" anchor="t" anchorCtr="0">
            <a:noAutofit/>
          </a:bodyPr>
          <a:lstStyle/>
          <a:p>
            <a:pPr fontAlgn="auto">
              <a:spcBef>
                <a:spcPts val="0"/>
              </a:spcBef>
              <a:spcAft>
                <a:spcPts val="0"/>
              </a:spcAft>
            </a:pPr>
            <a:fld id="{00000000-1234-1234-1234-123412341234}" type="slidenum">
              <a:rPr lang="en-US" sz="600">
                <a:solidFill>
                  <a:srgbClr val="FFFFFF"/>
                </a:solidFill>
                <a:latin typeface="Arial"/>
                <a:ea typeface="Arial"/>
                <a:cs typeface="Arial"/>
                <a:sym typeface="Arial"/>
              </a:rPr>
              <a:pPr fontAlgn="auto">
                <a:spcBef>
                  <a:spcPts val="0"/>
                </a:spcBef>
                <a:spcAft>
                  <a:spcPts val="0"/>
                </a:spcAft>
              </a:pPr>
              <a:t>‹#›</a:t>
            </a:fld>
            <a:endParaRPr sz="600">
              <a:solidFill>
                <a:srgbClr val="FFFFFF"/>
              </a:solidFill>
              <a:latin typeface="Arial"/>
              <a:ea typeface="Arial"/>
              <a:cs typeface="Arial"/>
              <a:sym typeface="Arial"/>
            </a:endParaRPr>
          </a:p>
        </p:txBody>
      </p:sp>
      <p:sp>
        <p:nvSpPr>
          <p:cNvPr id="91" name="Shape 91"/>
          <p:cNvSpPr txBox="1"/>
          <p:nvPr/>
        </p:nvSpPr>
        <p:spPr>
          <a:xfrm>
            <a:off x="304005" y="4868373"/>
            <a:ext cx="2562225" cy="184666"/>
          </a:xfrm>
          <a:prstGeom prst="rect">
            <a:avLst/>
          </a:prstGeom>
          <a:noFill/>
          <a:ln>
            <a:noFill/>
          </a:ln>
        </p:spPr>
        <p:txBody>
          <a:bodyPr spcFirstLastPara="1" wrap="square" lIns="68569" tIns="34275" rIns="68569" bIns="34275" anchor="t" anchorCtr="0">
            <a:noAutofit/>
          </a:bodyPr>
          <a:lstStyle/>
          <a:p>
            <a:pPr fontAlgn="auto">
              <a:spcBef>
                <a:spcPts val="0"/>
              </a:spcBef>
              <a:spcAft>
                <a:spcPts val="0"/>
              </a:spcAft>
            </a:pPr>
            <a:r>
              <a:rPr lang="en-US" sz="751">
                <a:solidFill>
                  <a:prstClr val="white"/>
                </a:solidFill>
                <a:latin typeface="Arial Narrow"/>
                <a:ea typeface="Arial Narrow"/>
                <a:cs typeface="Arial Narrow"/>
                <a:sym typeface="Arial Narrow"/>
              </a:rPr>
              <a:t>Proprietary &amp; Confidential</a:t>
            </a:r>
            <a:endParaRPr sz="751">
              <a:solidFill>
                <a:prstClr val="white"/>
              </a:solidFill>
              <a:latin typeface="Arial Narrow"/>
              <a:ea typeface="Arial Narrow"/>
              <a:cs typeface="Arial Narrow"/>
              <a:sym typeface="Arial Narrow"/>
            </a:endParaRPr>
          </a:p>
        </p:txBody>
      </p:sp>
    </p:spTree>
    <p:extLst>
      <p:ext uri="{BB962C8B-B14F-4D97-AF65-F5344CB8AC3E}">
        <p14:creationId xmlns:p14="http://schemas.microsoft.com/office/powerpoint/2010/main" val="3950444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pic>
        <p:nvPicPr>
          <p:cNvPr id="6" name="Picture 5" descr="SupplyChain-iPad.png"/>
          <p:cNvPicPr>
            <a:picLocks noChangeAspect="1"/>
          </p:cNvPicPr>
          <p:nvPr userDrawn="1"/>
        </p:nvPicPr>
        <p:blipFill rotWithShape="1">
          <a:blip r:embed="rId2" cstate="email">
            <a:extLst>
              <a:ext uri="{28A0092B-C50C-407E-A947-70E740481C1C}">
                <a14:useLocalDpi xmlns:a14="http://schemas.microsoft.com/office/drawing/2010/main"/>
              </a:ext>
            </a:extLst>
          </a:blip>
          <a:srcRect r="-104"/>
          <a:stretch/>
        </p:blipFill>
        <p:spPr>
          <a:xfrm>
            <a:off x="-3082" y="-38099"/>
            <a:ext cx="9147083" cy="5190847"/>
          </a:xfrm>
          <a:prstGeom prst="rect">
            <a:avLst/>
          </a:prstGeom>
        </p:spPr>
      </p:pic>
      <p:pic>
        <p:nvPicPr>
          <p:cNvPr id="5" name="Picture 4" descr="Left_Red-Edge.png"/>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0" y="3657602"/>
            <a:ext cx="953517" cy="1497074"/>
          </a:xfrm>
          <a:prstGeom prst="rect">
            <a:avLst/>
          </a:prstGeom>
        </p:spPr>
      </p:pic>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srgbClr val="FFFFFF"/>
                </a:solidFill>
                <a:latin typeface="Arial"/>
                <a:ea typeface="ＭＳ Ｐゴシック" pitchFamily="34" charset="-128"/>
                <a:cs typeface="Arial"/>
              </a:rPr>
              <a:pPr/>
              <a:t>‹#›</a:t>
            </a:fld>
            <a:endParaRPr lang="en-US" sz="600" dirty="0">
              <a:solidFill>
                <a:srgbClr val="FFFFFF"/>
              </a:solidFill>
              <a:latin typeface="Arial"/>
              <a:ea typeface="ＭＳ Ｐゴシック" pitchFamily="34" charset="-128"/>
              <a:cs typeface="Arial"/>
            </a:endParaRPr>
          </a:p>
        </p:txBody>
      </p:sp>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2433724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4" indent="0" algn="ctr">
              <a:buNone/>
              <a:defRPr sz="1500"/>
            </a:lvl2pPr>
            <a:lvl3pPr marL="685790" indent="0" algn="ctr">
              <a:buNone/>
              <a:defRPr sz="1351"/>
            </a:lvl3pPr>
            <a:lvl4pPr marL="1028685" indent="0" algn="ctr">
              <a:buNone/>
              <a:defRPr sz="1200"/>
            </a:lvl4pPr>
            <a:lvl5pPr marL="1371580" indent="0" algn="ctr">
              <a:buNone/>
              <a:defRPr sz="1200"/>
            </a:lvl5pPr>
            <a:lvl6pPr marL="1714474" indent="0" algn="ctr">
              <a:buNone/>
              <a:defRPr sz="1200"/>
            </a:lvl6pPr>
            <a:lvl7pPr marL="2057370" indent="0" algn="ctr">
              <a:buNone/>
              <a:defRPr sz="1200"/>
            </a:lvl7pPr>
            <a:lvl8pPr marL="2400264" indent="0" algn="ctr">
              <a:buNone/>
              <a:defRPr sz="1200"/>
            </a:lvl8pPr>
            <a:lvl9pPr marL="2743158"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173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714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7"/>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894" indent="0">
              <a:buNone/>
              <a:defRPr sz="1500">
                <a:solidFill>
                  <a:schemeClr val="tx1">
                    <a:tint val="75000"/>
                  </a:schemeClr>
                </a:solidFill>
              </a:defRPr>
            </a:lvl2pPr>
            <a:lvl3pPr marL="685790" indent="0">
              <a:buNone/>
              <a:defRPr sz="1351">
                <a:solidFill>
                  <a:schemeClr val="tx1">
                    <a:tint val="75000"/>
                  </a:schemeClr>
                </a:solidFill>
              </a:defRPr>
            </a:lvl3pPr>
            <a:lvl4pPr marL="1028685" indent="0">
              <a:buNone/>
              <a:defRPr sz="1200">
                <a:solidFill>
                  <a:schemeClr val="tx1">
                    <a:tint val="75000"/>
                  </a:schemeClr>
                </a:solidFill>
              </a:defRPr>
            </a:lvl4pPr>
            <a:lvl5pPr marL="1371580" indent="0">
              <a:buNone/>
              <a:defRPr sz="1200">
                <a:solidFill>
                  <a:schemeClr val="tx1">
                    <a:tint val="75000"/>
                  </a:schemeClr>
                </a:solidFill>
              </a:defRPr>
            </a:lvl5pPr>
            <a:lvl6pPr marL="1714474" indent="0">
              <a:buNone/>
              <a:defRPr sz="1200">
                <a:solidFill>
                  <a:schemeClr val="tx1">
                    <a:tint val="75000"/>
                  </a:schemeClr>
                </a:solidFill>
              </a:defRPr>
            </a:lvl6pPr>
            <a:lvl7pPr marL="2057370" indent="0">
              <a:buNone/>
              <a:defRPr sz="1200">
                <a:solidFill>
                  <a:schemeClr val="tx1">
                    <a:tint val="75000"/>
                  </a:schemeClr>
                </a:solidFill>
              </a:defRPr>
            </a:lvl7pPr>
            <a:lvl8pPr marL="2400264" indent="0">
              <a:buNone/>
              <a:defRPr sz="1200">
                <a:solidFill>
                  <a:schemeClr val="tx1">
                    <a:tint val="75000"/>
                  </a:schemeClr>
                </a:solidFill>
              </a:defRPr>
            </a:lvl8pPr>
            <a:lvl9pPr marL="2743158"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162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1635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3"/>
            <a:ext cx="3868340" cy="617934"/>
          </a:xfrm>
        </p:spPr>
        <p:txBody>
          <a:bodyPr anchor="b"/>
          <a:lstStyle>
            <a:lvl1pPr marL="0" indent="0">
              <a:buNone/>
              <a:defRPr sz="1800" b="1"/>
            </a:lvl1pPr>
            <a:lvl2pPr marL="342894" indent="0">
              <a:buNone/>
              <a:defRPr sz="1500" b="1"/>
            </a:lvl2pPr>
            <a:lvl3pPr marL="685790" indent="0">
              <a:buNone/>
              <a:defRPr sz="1351" b="1"/>
            </a:lvl3pPr>
            <a:lvl4pPr marL="1028685" indent="0">
              <a:buNone/>
              <a:defRPr sz="1200" b="1"/>
            </a:lvl4pPr>
            <a:lvl5pPr marL="1371580" indent="0">
              <a:buNone/>
              <a:defRPr sz="1200" b="1"/>
            </a:lvl5pPr>
            <a:lvl6pPr marL="1714474" indent="0">
              <a:buNone/>
              <a:defRPr sz="1200" b="1"/>
            </a:lvl6pPr>
            <a:lvl7pPr marL="2057370" indent="0">
              <a:buNone/>
              <a:defRPr sz="1200" b="1"/>
            </a:lvl7pPr>
            <a:lvl8pPr marL="2400264" indent="0">
              <a:buNone/>
              <a:defRPr sz="1200" b="1"/>
            </a:lvl8pPr>
            <a:lvl9pPr marL="2743158"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260873"/>
            <a:ext cx="3887391" cy="617934"/>
          </a:xfrm>
        </p:spPr>
        <p:txBody>
          <a:bodyPr anchor="b"/>
          <a:lstStyle>
            <a:lvl1pPr marL="0" indent="0">
              <a:buNone/>
              <a:defRPr sz="1800" b="1"/>
            </a:lvl1pPr>
            <a:lvl2pPr marL="342894" indent="0">
              <a:buNone/>
              <a:defRPr sz="1500" b="1"/>
            </a:lvl2pPr>
            <a:lvl3pPr marL="685790" indent="0">
              <a:buNone/>
              <a:defRPr sz="1351" b="1"/>
            </a:lvl3pPr>
            <a:lvl4pPr marL="1028685" indent="0">
              <a:buNone/>
              <a:defRPr sz="1200" b="1"/>
            </a:lvl4pPr>
            <a:lvl5pPr marL="1371580" indent="0">
              <a:buNone/>
              <a:defRPr sz="1200" b="1"/>
            </a:lvl5pPr>
            <a:lvl6pPr marL="1714474" indent="0">
              <a:buNone/>
              <a:defRPr sz="1200" b="1"/>
            </a:lvl6pPr>
            <a:lvl7pPr marL="2057370" indent="0">
              <a:buNone/>
              <a:defRPr sz="1200" b="1"/>
            </a:lvl7pPr>
            <a:lvl8pPr marL="2400264" indent="0">
              <a:buNone/>
              <a:defRPr sz="1200" b="1"/>
            </a:lvl8pPr>
            <a:lvl9pPr marL="2743158" indent="0">
              <a:buNone/>
              <a:defRPr sz="1200" b="1"/>
            </a:lvl9pPr>
          </a:lstStyle>
          <a:p>
            <a:pPr lvl="0"/>
            <a:r>
              <a:rPr lang="en-US"/>
              <a:t>Edit Master text styles</a:t>
            </a:r>
          </a:p>
        </p:txBody>
      </p:sp>
      <p:sp>
        <p:nvSpPr>
          <p:cNvPr id="6" name="Content Placeholder 5"/>
          <p:cNvSpPr>
            <a:spLocks noGrp="1"/>
          </p:cNvSpPr>
          <p:nvPr>
            <p:ph sz="quarter" idx="4"/>
          </p:nvPr>
        </p:nvSpPr>
        <p:spPr>
          <a:xfrm>
            <a:off x="4629153"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32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75475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198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11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2"/>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3"/>
            <a:ext cx="2949179" cy="2858691"/>
          </a:xfrm>
        </p:spPr>
        <p:txBody>
          <a:bodyPr/>
          <a:lstStyle>
            <a:lvl1pPr marL="0" indent="0">
              <a:buNone/>
              <a:defRPr sz="1200"/>
            </a:lvl1pPr>
            <a:lvl2pPr marL="342894" indent="0">
              <a:buNone/>
              <a:defRPr sz="1051"/>
            </a:lvl2pPr>
            <a:lvl3pPr marL="685790" indent="0">
              <a:buNone/>
              <a:defRPr sz="900"/>
            </a:lvl3pPr>
            <a:lvl4pPr marL="1028685" indent="0">
              <a:buNone/>
              <a:defRPr sz="751"/>
            </a:lvl4pPr>
            <a:lvl5pPr marL="1371580" indent="0">
              <a:buNone/>
              <a:defRPr sz="751"/>
            </a:lvl5pPr>
            <a:lvl6pPr marL="1714474" indent="0">
              <a:buNone/>
              <a:defRPr sz="751"/>
            </a:lvl6pPr>
            <a:lvl7pPr marL="2057370" indent="0">
              <a:buNone/>
              <a:defRPr sz="751"/>
            </a:lvl7pPr>
            <a:lvl8pPr marL="2400264" indent="0">
              <a:buNone/>
              <a:defRPr sz="751"/>
            </a:lvl8pPr>
            <a:lvl9pPr marL="2743158"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502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2"/>
            <a:ext cx="4629151" cy="3655219"/>
          </a:xfrm>
        </p:spPr>
        <p:txBody>
          <a:bodyPr anchor="t"/>
          <a:lstStyle>
            <a:lvl1pPr marL="0" indent="0">
              <a:buNone/>
              <a:defRPr sz="2400"/>
            </a:lvl1pPr>
            <a:lvl2pPr marL="342894" indent="0">
              <a:buNone/>
              <a:defRPr sz="2100"/>
            </a:lvl2pPr>
            <a:lvl3pPr marL="685790" indent="0">
              <a:buNone/>
              <a:defRPr sz="1800"/>
            </a:lvl3pPr>
            <a:lvl4pPr marL="1028685" indent="0">
              <a:buNone/>
              <a:defRPr sz="1500"/>
            </a:lvl4pPr>
            <a:lvl5pPr marL="1371580" indent="0">
              <a:buNone/>
              <a:defRPr sz="1500"/>
            </a:lvl5pPr>
            <a:lvl6pPr marL="1714474" indent="0">
              <a:buNone/>
              <a:defRPr sz="1500"/>
            </a:lvl6pPr>
            <a:lvl7pPr marL="2057370" indent="0">
              <a:buNone/>
              <a:defRPr sz="1500"/>
            </a:lvl7pPr>
            <a:lvl8pPr marL="2400264" indent="0">
              <a:buNone/>
              <a:defRPr sz="1500"/>
            </a:lvl8pPr>
            <a:lvl9pPr marL="2743158"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3"/>
            <a:ext cx="2949179" cy="2858691"/>
          </a:xfrm>
        </p:spPr>
        <p:txBody>
          <a:bodyPr/>
          <a:lstStyle>
            <a:lvl1pPr marL="0" indent="0">
              <a:buNone/>
              <a:defRPr sz="1200"/>
            </a:lvl1pPr>
            <a:lvl2pPr marL="342894" indent="0">
              <a:buNone/>
              <a:defRPr sz="1051"/>
            </a:lvl2pPr>
            <a:lvl3pPr marL="685790" indent="0">
              <a:buNone/>
              <a:defRPr sz="900"/>
            </a:lvl3pPr>
            <a:lvl4pPr marL="1028685" indent="0">
              <a:buNone/>
              <a:defRPr sz="751"/>
            </a:lvl4pPr>
            <a:lvl5pPr marL="1371580" indent="0">
              <a:buNone/>
              <a:defRPr sz="751"/>
            </a:lvl5pPr>
            <a:lvl6pPr marL="1714474" indent="0">
              <a:buNone/>
              <a:defRPr sz="751"/>
            </a:lvl6pPr>
            <a:lvl7pPr marL="2057370" indent="0">
              <a:buNone/>
              <a:defRPr sz="751"/>
            </a:lvl7pPr>
            <a:lvl8pPr marL="2400264" indent="0">
              <a:buNone/>
              <a:defRPr sz="751"/>
            </a:lvl8pPr>
            <a:lvl9pPr marL="2743158"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460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658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7"/>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929D2F-B4C9-491C-A9FB-92F152A1B4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9105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pic>
        <p:nvPicPr>
          <p:cNvPr id="6" name="Picture 5" descr="SupplyChain-iPad.png"/>
          <p:cNvPicPr>
            <a:picLocks noChangeAspect="1"/>
          </p:cNvPicPr>
          <p:nvPr userDrawn="1"/>
        </p:nvPicPr>
        <p:blipFill rotWithShape="1">
          <a:blip r:embed="rId2" cstate="email">
            <a:extLst>
              <a:ext uri="{28A0092B-C50C-407E-A947-70E740481C1C}">
                <a14:useLocalDpi xmlns:a14="http://schemas.microsoft.com/office/drawing/2010/main"/>
              </a:ext>
            </a:extLst>
          </a:blip>
          <a:srcRect r="-104"/>
          <a:stretch/>
        </p:blipFill>
        <p:spPr>
          <a:xfrm>
            <a:off x="-3082" y="-38099"/>
            <a:ext cx="9147083" cy="5190847"/>
          </a:xfrm>
          <a:prstGeom prst="rect">
            <a:avLst/>
          </a:prstGeom>
        </p:spPr>
      </p:pic>
      <p:pic>
        <p:nvPicPr>
          <p:cNvPr id="5" name="Picture 4" descr="Left_Red-Edge.png"/>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0" y="3657602"/>
            <a:ext cx="953517" cy="1497074"/>
          </a:xfrm>
          <a:prstGeom prst="rect">
            <a:avLst/>
          </a:prstGeom>
        </p:spPr>
      </p:pic>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srgbClr val="FFFFFF"/>
                </a:solidFill>
                <a:latin typeface="Arial"/>
                <a:ea typeface="ＭＳ Ｐゴシック" pitchFamily="34" charset="-128"/>
                <a:cs typeface="Arial"/>
              </a:rPr>
              <a:pPr/>
              <a:t>‹#›</a:t>
            </a:fld>
            <a:endParaRPr lang="en-US" sz="600" dirty="0">
              <a:solidFill>
                <a:srgbClr val="FFFFFF"/>
              </a:solidFill>
              <a:latin typeface="Arial"/>
              <a:ea typeface="ＭＳ Ｐゴシック" pitchFamily="34" charset="-128"/>
              <a:cs typeface="Arial"/>
            </a:endParaRPr>
          </a:p>
        </p:txBody>
      </p:sp>
      <p:sp>
        <p:nvSpPr>
          <p:cNvPr id="7" name="TextBox 6"/>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white"/>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3866821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24400" y="0"/>
            <a:ext cx="4419600" cy="5162550"/>
          </a:xfrm>
          <a:prstGeom prst="rect">
            <a:avLst/>
          </a:prstGeom>
        </p:spPr>
      </p:pic>
      <p:sp>
        <p:nvSpPr>
          <p:cNvPr id="8" name="Freeform 7"/>
          <p:cNvSpPr/>
          <p:nvPr userDrawn="1"/>
        </p:nvSpPr>
        <p:spPr>
          <a:xfrm>
            <a:off x="6348711" y="3850629"/>
            <a:ext cx="2845299" cy="1378603"/>
          </a:xfrm>
          <a:custGeom>
            <a:avLst/>
            <a:gdLst>
              <a:gd name="connsiteX0" fmla="*/ 0 w 4293581"/>
              <a:gd name="connsiteY0" fmla="*/ 2028139 h 2037616"/>
              <a:gd name="connsiteX1" fmla="*/ 4284103 w 4293581"/>
              <a:gd name="connsiteY1" fmla="*/ 2037616 h 2037616"/>
              <a:gd name="connsiteX2" fmla="*/ 4293581 w 4293581"/>
              <a:gd name="connsiteY2" fmla="*/ 0 h 2037616"/>
              <a:gd name="connsiteX3" fmla="*/ 0 w 4293581"/>
              <a:gd name="connsiteY3" fmla="*/ 2028139 h 2037616"/>
            </a:gdLst>
            <a:ahLst/>
            <a:cxnLst>
              <a:cxn ang="0">
                <a:pos x="connsiteX0" y="connsiteY0"/>
              </a:cxn>
              <a:cxn ang="0">
                <a:pos x="connsiteX1" y="connsiteY1"/>
              </a:cxn>
              <a:cxn ang="0">
                <a:pos x="connsiteX2" y="connsiteY2"/>
              </a:cxn>
              <a:cxn ang="0">
                <a:pos x="connsiteX3" y="connsiteY3"/>
              </a:cxn>
            </a:cxnLst>
            <a:rect l="l" t="t" r="r" b="b"/>
            <a:pathLst>
              <a:path w="4293581" h="2037616">
                <a:moveTo>
                  <a:pt x="0" y="2028139"/>
                </a:moveTo>
                <a:lnTo>
                  <a:pt x="4284103" y="2037616"/>
                </a:lnTo>
                <a:cubicBezTo>
                  <a:pt x="4287262" y="1358411"/>
                  <a:pt x="4290422" y="679205"/>
                  <a:pt x="4293581" y="0"/>
                </a:cubicBezTo>
                <a:lnTo>
                  <a:pt x="0" y="2028139"/>
                </a:ln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6" name="Slide Number Placeholder 5"/>
          <p:cNvSpPr>
            <a:spLocks noGrp="1"/>
          </p:cNvSpPr>
          <p:nvPr>
            <p:ph type="sldNum" sz="quarter" idx="12"/>
          </p:nvPr>
        </p:nvSpPr>
        <p:spPr>
          <a:xfrm>
            <a:off x="151999" y="4815419"/>
            <a:ext cx="308360" cy="273844"/>
          </a:xfrm>
        </p:spPr>
        <p:txBody>
          <a:bodyPr/>
          <a:lstStyle/>
          <a:p>
            <a:fld id="{B023EA5A-6C57-4921-B38C-4B2B64BE9ACB}" type="slidenum">
              <a:rPr lang="en-US">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5" y="1388153"/>
            <a:ext cx="151999" cy="942321"/>
          </a:xfrm>
          <a:prstGeom prst="rect">
            <a:avLst/>
          </a:prstGeom>
          <a:solidFill>
            <a:srgbClr val="DC012A"/>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4263920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tx1"/>
        </a:solidFill>
        <a:effectLst/>
      </p:bgPr>
    </p:bg>
    <p:spTree>
      <p:nvGrpSpPr>
        <p:cNvPr id="1" name=""/>
        <p:cNvGrpSpPr/>
        <p:nvPr/>
      </p:nvGrpSpPr>
      <p:grpSpPr>
        <a:xfrm>
          <a:off x="0" y="0"/>
          <a:ext cx="0" cy="0"/>
          <a:chOff x="0" y="0"/>
          <a:chExt cx="0" cy="0"/>
        </a:xfrm>
      </p:grpSpPr>
      <p:pic>
        <p:nvPicPr>
          <p:cNvPr id="11" name="Picture 10" descr="nc-bg-12.jpg"/>
          <p:cNvPicPr>
            <a:picLocks noChangeAspect="1"/>
          </p:cNvPicPr>
          <p:nvPr userDrawn="1"/>
        </p:nvPicPr>
        <p:blipFill>
          <a:blip r:embed="rId2" cstate="email">
            <a:alphaModFix amt="40000"/>
            <a:extLst>
              <a:ext uri="{28A0092B-C50C-407E-A947-70E740481C1C}">
                <a14:useLocalDpi xmlns:a14="http://schemas.microsoft.com/office/drawing/2010/main"/>
              </a:ext>
            </a:extLst>
          </a:blip>
          <a:stretch>
            <a:fillRect/>
          </a:stretch>
        </p:blipFill>
        <p:spPr>
          <a:xfrm>
            <a:off x="-5671" y="-7143"/>
            <a:ext cx="9157881" cy="5151308"/>
          </a:xfrm>
          <a:prstGeom prst="rect">
            <a:avLst/>
          </a:prstGeom>
        </p:spPr>
      </p:pic>
      <p:sp>
        <p:nvSpPr>
          <p:cNvPr id="6" name="Slide Number Placeholder 5"/>
          <p:cNvSpPr>
            <a:spLocks noGrp="1"/>
          </p:cNvSpPr>
          <p:nvPr>
            <p:ph type="sldNum" sz="quarter" idx="12"/>
          </p:nvPr>
        </p:nvSpPr>
        <p:spPr>
          <a:xfrm>
            <a:off x="151999" y="4815419"/>
            <a:ext cx="308360" cy="273844"/>
          </a:xfrm>
        </p:spPr>
        <p:txBody>
          <a:bodyPr/>
          <a:lstStyle/>
          <a:p>
            <a:fld id="{B023EA5A-6C57-4921-B38C-4B2B64BE9ACB}" type="slidenum">
              <a:rPr lang="en-US">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5" y="1388153"/>
            <a:ext cx="151999" cy="942321"/>
          </a:xfrm>
          <a:prstGeom prst="rect">
            <a:avLst/>
          </a:prstGeom>
          <a:solidFill>
            <a:srgbClr val="DC012A"/>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2922088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descr="iStock-537453548.jpg"/>
          <p:cNvPicPr>
            <a:picLocks noChangeAspect="1"/>
          </p:cNvPicPr>
          <p:nvPr userDrawn="1"/>
        </p:nvPicPr>
        <p:blipFill rotWithShape="1">
          <a:blip r:embed="rId2" cstate="email">
            <a:extLst>
              <a:ext uri="{28A0092B-C50C-407E-A947-70E740481C1C}">
                <a14:useLocalDpi xmlns:a14="http://schemas.microsoft.com/office/drawing/2010/main"/>
              </a:ext>
            </a:extLst>
          </a:blip>
          <a:srcRect t="-293" b="-161"/>
          <a:stretch/>
        </p:blipFill>
        <p:spPr>
          <a:xfrm>
            <a:off x="5145318" y="-20544"/>
            <a:ext cx="3998685" cy="5164045"/>
          </a:xfrm>
          <a:prstGeom prst="rect">
            <a:avLst/>
          </a:prstGeom>
        </p:spPr>
      </p:pic>
      <p:sp>
        <p:nvSpPr>
          <p:cNvPr id="8" name="Freeform 7"/>
          <p:cNvSpPr/>
          <p:nvPr userDrawn="1"/>
        </p:nvSpPr>
        <p:spPr>
          <a:xfrm>
            <a:off x="6348711" y="3850629"/>
            <a:ext cx="2845299" cy="1378603"/>
          </a:xfrm>
          <a:custGeom>
            <a:avLst/>
            <a:gdLst>
              <a:gd name="connsiteX0" fmla="*/ 0 w 4293581"/>
              <a:gd name="connsiteY0" fmla="*/ 2028139 h 2037616"/>
              <a:gd name="connsiteX1" fmla="*/ 4284103 w 4293581"/>
              <a:gd name="connsiteY1" fmla="*/ 2037616 h 2037616"/>
              <a:gd name="connsiteX2" fmla="*/ 4293581 w 4293581"/>
              <a:gd name="connsiteY2" fmla="*/ 0 h 2037616"/>
              <a:gd name="connsiteX3" fmla="*/ 0 w 4293581"/>
              <a:gd name="connsiteY3" fmla="*/ 2028139 h 2037616"/>
            </a:gdLst>
            <a:ahLst/>
            <a:cxnLst>
              <a:cxn ang="0">
                <a:pos x="connsiteX0" y="connsiteY0"/>
              </a:cxn>
              <a:cxn ang="0">
                <a:pos x="connsiteX1" y="connsiteY1"/>
              </a:cxn>
              <a:cxn ang="0">
                <a:pos x="connsiteX2" y="connsiteY2"/>
              </a:cxn>
              <a:cxn ang="0">
                <a:pos x="connsiteX3" y="connsiteY3"/>
              </a:cxn>
            </a:cxnLst>
            <a:rect l="l" t="t" r="r" b="b"/>
            <a:pathLst>
              <a:path w="4293581" h="2037616">
                <a:moveTo>
                  <a:pt x="0" y="2028139"/>
                </a:moveTo>
                <a:lnTo>
                  <a:pt x="4284103" y="2037616"/>
                </a:lnTo>
                <a:cubicBezTo>
                  <a:pt x="4287262" y="1358411"/>
                  <a:pt x="4290422" y="679205"/>
                  <a:pt x="4293581" y="0"/>
                </a:cubicBezTo>
                <a:lnTo>
                  <a:pt x="0" y="2028139"/>
                </a:ln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6" name="Slide Number Placeholder 5"/>
          <p:cNvSpPr>
            <a:spLocks noGrp="1"/>
          </p:cNvSpPr>
          <p:nvPr>
            <p:ph type="sldNum" sz="quarter" idx="12"/>
          </p:nvPr>
        </p:nvSpPr>
        <p:spPr>
          <a:xfrm>
            <a:off x="151999" y="4815419"/>
            <a:ext cx="308360" cy="273844"/>
          </a:xfrm>
        </p:spPr>
        <p:txBody>
          <a:bodyPr/>
          <a:lstStyle/>
          <a:p>
            <a:fld id="{B023EA5A-6C57-4921-B38C-4B2B64BE9ACB}" type="slidenum">
              <a:rPr lang="en-US">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5" y="1388153"/>
            <a:ext cx="151999" cy="942321"/>
          </a:xfrm>
          <a:prstGeom prst="rect">
            <a:avLst/>
          </a:prstGeom>
          <a:solidFill>
            <a:srgbClr val="DC012A"/>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274614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ctrTitle"/>
          </p:nvPr>
        </p:nvSpPr>
        <p:spPr>
          <a:xfrm>
            <a:off x="2895600" y="2146301"/>
            <a:ext cx="6248400" cy="1085850"/>
          </a:xfrm>
          <a:noFill/>
        </p:spPr>
        <p:txBody>
          <a:bodyPr anchor="t">
            <a:normAutofit/>
          </a:bodyPr>
          <a:lstStyle>
            <a:lvl1pPr>
              <a:lnSpc>
                <a:spcPts val="3000"/>
              </a:lnSpc>
              <a:defRPr sz="3600" b="0">
                <a:solidFill>
                  <a:srgbClr val="DA1A32"/>
                </a:solidFill>
                <a:latin typeface="Myriad Pro Cond"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2895603" y="3232150"/>
            <a:ext cx="6261100" cy="685800"/>
          </a:xfrm>
        </p:spPr>
        <p:txBody>
          <a:bodyPr>
            <a:normAutofit/>
          </a:bodyPr>
          <a:lstStyle>
            <a:lvl1pPr marL="0" indent="0" algn="ctr">
              <a:buNone/>
              <a:defRPr sz="2000" b="1" baseline="0">
                <a:solidFill>
                  <a:schemeClr val="tx1">
                    <a:lumMod val="75000"/>
                    <a:lumOff val="25000"/>
                  </a:schemeClr>
                </a:solidFill>
              </a:defRPr>
            </a:lvl1pPr>
            <a:lvl2pPr marL="457194" indent="0" algn="ctr">
              <a:buNone/>
              <a:defRPr>
                <a:solidFill>
                  <a:schemeClr val="tx1">
                    <a:tint val="75000"/>
                  </a:schemeClr>
                </a:solidFill>
              </a:defRPr>
            </a:lvl2pPr>
            <a:lvl3pPr marL="914386" indent="0" algn="ctr">
              <a:buNone/>
              <a:defRPr>
                <a:solidFill>
                  <a:schemeClr val="tx1">
                    <a:tint val="75000"/>
                  </a:schemeClr>
                </a:solidFill>
              </a:defRPr>
            </a:lvl3pPr>
            <a:lvl4pPr marL="1371580" indent="0" algn="ctr">
              <a:buNone/>
              <a:defRPr>
                <a:solidFill>
                  <a:schemeClr val="tx1">
                    <a:tint val="75000"/>
                  </a:schemeClr>
                </a:solidFill>
              </a:defRPr>
            </a:lvl4pPr>
            <a:lvl5pPr marL="1828773" indent="0" algn="ctr">
              <a:buNone/>
              <a:defRPr>
                <a:solidFill>
                  <a:schemeClr val="tx1">
                    <a:tint val="75000"/>
                  </a:schemeClr>
                </a:solidFill>
              </a:defRPr>
            </a:lvl5pPr>
            <a:lvl6pPr marL="2285966" indent="0" algn="ctr">
              <a:buNone/>
              <a:defRPr>
                <a:solidFill>
                  <a:schemeClr val="tx1">
                    <a:tint val="75000"/>
                  </a:schemeClr>
                </a:solidFill>
              </a:defRPr>
            </a:lvl6pPr>
            <a:lvl7pPr marL="2743158" indent="0" algn="ctr">
              <a:buNone/>
              <a:defRPr>
                <a:solidFill>
                  <a:schemeClr val="tx1">
                    <a:tint val="75000"/>
                  </a:schemeClr>
                </a:solidFill>
              </a:defRPr>
            </a:lvl7pPr>
            <a:lvl8pPr marL="3200352" indent="0" algn="ctr">
              <a:buNone/>
              <a:defRPr>
                <a:solidFill>
                  <a:schemeClr val="tx1">
                    <a:tint val="75000"/>
                  </a:schemeClr>
                </a:solidFill>
              </a:defRPr>
            </a:lvl8pPr>
            <a:lvl9pPr marL="3657546"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
        <p:nvSpPr>
          <p:cNvPr id="3" name="Rectangle 2"/>
          <p:cNvSpPr/>
          <p:nvPr userDrawn="1"/>
        </p:nvSpPr>
        <p:spPr>
          <a:xfrm>
            <a:off x="7391400" y="4171950"/>
            <a:ext cx="1676400" cy="9144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603012"/>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9" name="TextBox 8"/>
          <p:cNvSpPr txBox="1"/>
          <p:nvPr userDrawn="1"/>
        </p:nvSpPr>
        <p:spPr>
          <a:xfrm>
            <a:off x="71849" y="4891919"/>
            <a:ext cx="481399" cy="184666"/>
          </a:xfrm>
          <a:prstGeom prst="rect">
            <a:avLst/>
          </a:prstGeom>
          <a:noFill/>
        </p:spPr>
        <p:txBody>
          <a:bodyPr wrap="square" rtlCol="0">
            <a:spAutoFit/>
          </a:bodyPr>
          <a:lstStyle/>
          <a:p>
            <a:fld id="{F04DEB21-3AF6-B14D-9580-63B36ACF4B90}" type="slidenum">
              <a:rPr lang="en-US" sz="600">
                <a:solidFill>
                  <a:prstClr val="black">
                    <a:lumMod val="65000"/>
                    <a:lumOff val="35000"/>
                  </a:prstClr>
                </a:solidFill>
                <a:latin typeface="Arial"/>
                <a:ea typeface="ＭＳ Ｐゴシック" pitchFamily="34" charset="-128"/>
                <a:cs typeface="Arial"/>
              </a:rPr>
              <a:pPr/>
              <a:t>‹#›</a:t>
            </a:fld>
            <a:endParaRPr lang="en-US" sz="600" dirty="0">
              <a:solidFill>
                <a:prstClr val="black">
                  <a:lumMod val="65000"/>
                  <a:lumOff val="35000"/>
                </a:prstClr>
              </a:solidFill>
              <a:latin typeface="Arial"/>
              <a:ea typeface="ＭＳ Ｐゴシック" pitchFamily="34" charset="-128"/>
              <a:cs typeface="Aria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65000"/>
                    <a:lumOff val="35000"/>
                  </a:prstClr>
                </a:solidFill>
                <a:latin typeface="Arial Narrow" panose="020B0606020202030204" pitchFamily="34" charset="0"/>
                <a:cs typeface="+mn-cs"/>
              </a:rPr>
              <a:t>Proprietary &amp; Confidential</a:t>
            </a:r>
          </a:p>
        </p:txBody>
      </p:sp>
      <p:sp>
        <p:nvSpPr>
          <p:cNvPr id="8" name="Rectangle 7"/>
          <p:cNvSpPr/>
          <p:nvPr userDrawn="1"/>
        </p:nvSpPr>
        <p:spPr>
          <a:xfrm>
            <a:off x="-1" y="952138"/>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5" descr="iStock-537453548.jpg"/>
          <p:cNvPicPr>
            <a:picLocks noChangeAspect="1"/>
          </p:cNvPicPr>
          <p:nvPr userDrawn="1"/>
        </p:nvPicPr>
        <p:blipFill rotWithShape="1">
          <a:blip r:embed="rId2" cstate="email">
            <a:extLst>
              <a:ext uri="{28A0092B-C50C-407E-A947-70E740481C1C}">
                <a14:useLocalDpi xmlns:a14="http://schemas.microsoft.com/office/drawing/2010/main"/>
              </a:ext>
            </a:extLst>
          </a:blip>
          <a:srcRect t="-293" b="-161"/>
          <a:stretch/>
        </p:blipFill>
        <p:spPr>
          <a:xfrm>
            <a:off x="5145318" y="-20544"/>
            <a:ext cx="3998685" cy="5164045"/>
          </a:xfrm>
          <a:prstGeom prst="rect">
            <a:avLst/>
          </a:prstGeom>
        </p:spPr>
      </p:pic>
    </p:spTree>
    <p:extLst>
      <p:ext uri="{BB962C8B-B14F-4D97-AF65-F5344CB8AC3E}">
        <p14:creationId xmlns:p14="http://schemas.microsoft.com/office/powerpoint/2010/main" val="240966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95"/>
          <a:ext cx="1587" cy="1587"/>
        </p:xfrm>
        <a:graphic>
          <a:graphicData uri="http://schemas.openxmlformats.org/presentationml/2006/ole">
            <mc:AlternateContent xmlns:mc="http://schemas.openxmlformats.org/markup-compatibility/2006">
              <mc:Choice xmlns:v="urn:schemas-microsoft-com:vml" Requires="v">
                <p:oleObj spid="_x0000_s14547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95"/>
                        <a:ext cx="1587" cy="1587"/>
                      </a:xfrm>
                      <a:prstGeom prst="rect">
                        <a:avLst/>
                      </a:prstGeom>
                    </p:spPr>
                  </p:pic>
                </p:oleObj>
              </mc:Fallback>
            </mc:AlternateContent>
          </a:graphicData>
        </a:graphic>
      </p:graphicFrame>
      <p:sp>
        <p:nvSpPr>
          <p:cNvPr id="2" name="Title 1"/>
          <p:cNvSpPr>
            <a:spLocks noGrp="1"/>
          </p:cNvSpPr>
          <p:nvPr>
            <p:ph type="title"/>
          </p:nvPr>
        </p:nvSpPr>
        <p:spPr>
          <a:xfrm>
            <a:off x="685800" y="209550"/>
            <a:ext cx="7848600" cy="514350"/>
          </a:xfrm>
        </p:spPr>
        <p:txBody>
          <a:bodyPr anchor="t">
            <a:noAutofit/>
          </a:bodyPr>
          <a:lstStyle>
            <a:lvl1pPr algn="l">
              <a:lnSpc>
                <a:spcPts val="3000"/>
              </a:lnSpc>
              <a:defRPr sz="3200" b="0">
                <a:solidFill>
                  <a:srgbClr val="EA0000"/>
                </a:solidFill>
                <a:latin typeface="Myriad Pro Cond"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5800" y="1028701"/>
            <a:ext cx="7848600" cy="3394472"/>
          </a:xfrm>
        </p:spPr>
        <p:txBody>
          <a:bodyPr/>
          <a:lstStyle>
            <a:lvl1pPr>
              <a:buClr>
                <a:srgbClr val="EA0000"/>
              </a:buClr>
              <a:buSzPct val="120000"/>
              <a:defRPr sz="2200">
                <a:solidFill>
                  <a:schemeClr val="tx1">
                    <a:lumMod val="75000"/>
                    <a:lumOff val="25000"/>
                  </a:schemeClr>
                </a:solidFill>
              </a:defRPr>
            </a:lvl1pPr>
            <a:lvl2pPr>
              <a:defRPr sz="2000">
                <a:solidFill>
                  <a:schemeClr val="tx1">
                    <a:lumMod val="75000"/>
                    <a:lumOff val="25000"/>
                  </a:schemeClr>
                </a:solidFill>
              </a:defRPr>
            </a:lvl2pPr>
          </a:lstStyle>
          <a:p>
            <a:pPr lvl="0"/>
            <a:r>
              <a:rPr lang="en-US"/>
              <a:t>Edit Master text styles</a:t>
            </a:r>
          </a:p>
          <a:p>
            <a:pPr lvl="1"/>
            <a:r>
              <a:rPr lang="en-US"/>
              <a:t>Second level</a:t>
            </a:r>
          </a:p>
        </p:txBody>
      </p:sp>
      <p:sp>
        <p:nvSpPr>
          <p:cNvPr id="5" name="TextBox 4"/>
          <p:cNvSpPr txBox="1"/>
          <p:nvPr userDrawn="1"/>
        </p:nvSpPr>
        <p:spPr>
          <a:xfrm rot="5400000">
            <a:off x="6844099" y="2473305"/>
            <a:ext cx="4267200" cy="254044"/>
          </a:xfrm>
          <a:prstGeom prst="rect">
            <a:avLst/>
          </a:prstGeom>
          <a:noFill/>
        </p:spPr>
        <p:txBody>
          <a:bodyPr wrap="square" rtlCol="0">
            <a:spAutoFit/>
          </a:bodyPr>
          <a:lstStyle/>
          <a:p>
            <a:pPr algn="ctr"/>
            <a:r>
              <a:rPr lang="en-US" sz="1051" dirty="0">
                <a:solidFill>
                  <a:schemeClr val="bg1">
                    <a:lumMod val="75000"/>
                  </a:schemeClr>
                </a:solidFill>
                <a:latin typeface="+mn-lt"/>
              </a:rPr>
              <a:t>CONFIDENTIAL &amp;</a:t>
            </a:r>
            <a:r>
              <a:rPr lang="en-US" sz="1051" baseline="0" dirty="0">
                <a:solidFill>
                  <a:schemeClr val="bg1">
                    <a:lumMod val="75000"/>
                  </a:schemeClr>
                </a:solidFill>
                <a:latin typeface="+mn-lt"/>
              </a:rPr>
              <a:t> PROPRIETARY</a:t>
            </a:r>
            <a:endParaRPr lang="en-US" sz="1051" dirty="0">
              <a:solidFill>
                <a:schemeClr val="bg1">
                  <a:lumMod val="75000"/>
                </a:schemeClr>
              </a:solidFill>
              <a:latin typeface="+mn-lt"/>
            </a:endParaRPr>
          </a:p>
        </p:txBody>
      </p:sp>
      <p:sp>
        <p:nvSpPr>
          <p:cNvPr id="8"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extLst>
      <p:ext uri="{BB962C8B-B14F-4D97-AF65-F5344CB8AC3E}">
        <p14:creationId xmlns:p14="http://schemas.microsoft.com/office/powerpoint/2010/main" val="291771338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0" y="1047750"/>
            <a:ext cx="8229600" cy="514350"/>
          </a:xfrm>
        </p:spPr>
        <p:txBody>
          <a:bodyPr>
            <a:noAutofit/>
          </a:bodyPr>
          <a:lstStyle>
            <a:lvl1pPr algn="ctr">
              <a:lnSpc>
                <a:spcPts val="3000"/>
              </a:lnSpc>
              <a:defRPr sz="3600" b="0">
                <a:solidFill>
                  <a:schemeClr val="tx1">
                    <a:lumMod val="75000"/>
                    <a:lumOff val="25000"/>
                  </a:schemeClr>
                </a:solidFill>
                <a:latin typeface="Myriad Pro Cond" pitchFamily="34" charset="0"/>
              </a:defRPr>
            </a:lvl1pPr>
          </a:lstStyle>
          <a:p>
            <a:r>
              <a:rPr lang="en-US"/>
              <a:t>Click to edit Master title style</a:t>
            </a:r>
            <a:endParaRPr lang="en-US" dirty="0"/>
          </a:p>
        </p:txBody>
      </p:sp>
      <p:sp>
        <p:nvSpPr>
          <p:cNvPr id="5"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
        <p:nvSpPr>
          <p:cNvPr id="7" name="Slide Number Placeholder 1"/>
          <p:cNvSpPr>
            <a:spLocks noGrp="1"/>
          </p:cNvSpPr>
          <p:nvPr>
            <p:ph type="sldNum" sz="quarter" idx="10"/>
          </p:nvPr>
        </p:nvSpPr>
        <p:spPr>
          <a:xfrm>
            <a:off x="8592263" y="4778382"/>
            <a:ext cx="533400" cy="365125"/>
          </a:xfrm>
        </p:spPr>
        <p:txBody>
          <a:bodyPr/>
          <a:lstStyle>
            <a:lvl1pPr>
              <a:defRPr lang="en-US" sz="1000" smtClean="0"/>
            </a:lvl1pPr>
          </a:lstStyle>
          <a:p>
            <a:fld id="{B7C84B4B-5107-4B3D-9287-2237ACB8EFFC}" type="slidenum">
              <a:rPr lang="uk-UA" smtClean="0"/>
              <a:pPr/>
              <a:t>‹#›</a:t>
            </a:fld>
            <a:endParaRPr lang="uk-UA" dirty="0"/>
          </a:p>
        </p:txBody>
      </p:sp>
    </p:spTree>
    <p:extLst>
      <p:ext uri="{BB962C8B-B14F-4D97-AF65-F5344CB8AC3E}">
        <p14:creationId xmlns:p14="http://schemas.microsoft.com/office/powerpoint/2010/main" val="175299999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9.xml"/><Relationship Id="rId7" Type="http://schemas.openxmlformats.org/officeDocument/2006/relationships/vmlDrawing" Target="../drawings/vmlDrawing4.v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image" Target="../media/image1.emf"/><Relationship Id="rId4" Type="http://schemas.openxmlformats.org/officeDocument/2006/relationships/slideLayout" Target="../slideLayouts/slideLayout10.xml"/><Relationship Id="rId9"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image" Target="../media/image6.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1706972117"/>
              </p:ext>
            </p:extLst>
          </p:nvPr>
        </p:nvGraphicFramePr>
        <p:xfrm>
          <a:off x="1589" y="1595"/>
          <a:ext cx="1587" cy="1587"/>
        </p:xfrm>
        <a:graphic>
          <a:graphicData uri="http://schemas.openxmlformats.org/presentationml/2006/ole">
            <mc:AlternateContent xmlns:mc="http://schemas.openxmlformats.org/markup-compatibility/2006">
              <mc:Choice xmlns:v="urn:schemas-microsoft-com:vml" Requires="v">
                <p:oleObj spid="_x0000_s1376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9" y="1595"/>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28600" y="4670151"/>
            <a:ext cx="533400" cy="365125"/>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7C84B4B-5107-4B3D-9287-2237ACB8EFFC}" type="slidenum">
              <a:rPr lang="en-US" smtClean="0"/>
              <a:pPr/>
              <a:t>‹#›</a:t>
            </a:fld>
            <a:endParaRPr lang="en-US" dirty="0"/>
          </a:p>
        </p:txBody>
      </p:sp>
      <p:sp>
        <p:nvSpPr>
          <p:cNvPr id="8"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6" r:id="rId3"/>
    <p:sldLayoutId id="2147483715" r:id="rId4"/>
    <p:sldLayoutId id="2147483717" r:id="rId5"/>
    <p:sldLayoutId id="2147483718" r:id="rId6"/>
  </p:sldLayoutIdLst>
  <p:transition>
    <p:fade thruBlk="1"/>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94" algn="ctr" rtl="0" eaLnBrk="1" fontAlgn="base" hangingPunct="1">
        <a:spcBef>
          <a:spcPct val="0"/>
        </a:spcBef>
        <a:spcAft>
          <a:spcPct val="0"/>
        </a:spcAft>
        <a:defRPr sz="4400">
          <a:solidFill>
            <a:schemeClr val="tx1"/>
          </a:solidFill>
          <a:latin typeface="Calibri" pitchFamily="34" charset="0"/>
        </a:defRPr>
      </a:lvl6pPr>
      <a:lvl7pPr marL="914386" algn="ctr" rtl="0" eaLnBrk="1" fontAlgn="base" hangingPunct="1">
        <a:spcBef>
          <a:spcPct val="0"/>
        </a:spcBef>
        <a:spcAft>
          <a:spcPct val="0"/>
        </a:spcAft>
        <a:defRPr sz="4400">
          <a:solidFill>
            <a:schemeClr val="tx1"/>
          </a:solidFill>
          <a:latin typeface="Calibri" pitchFamily="34" charset="0"/>
        </a:defRPr>
      </a:lvl7pPr>
      <a:lvl8pPr marL="1371580" algn="ctr" rtl="0" eaLnBrk="1" fontAlgn="base" hangingPunct="1">
        <a:spcBef>
          <a:spcPct val="0"/>
        </a:spcBef>
        <a:spcAft>
          <a:spcPct val="0"/>
        </a:spcAft>
        <a:defRPr sz="4400">
          <a:solidFill>
            <a:schemeClr val="tx1"/>
          </a:solidFill>
          <a:latin typeface="Calibri" pitchFamily="34" charset="0"/>
        </a:defRPr>
      </a:lvl8pPr>
      <a:lvl9pPr marL="1828773" algn="ctr" rtl="0" eaLnBrk="1" fontAlgn="base" hangingPunct="1">
        <a:spcBef>
          <a:spcPct val="0"/>
        </a:spcBef>
        <a:spcAft>
          <a:spcPct val="0"/>
        </a:spcAft>
        <a:defRPr sz="4400">
          <a:solidFill>
            <a:schemeClr val="tx1"/>
          </a:solidFill>
          <a:latin typeface="Calibri" pitchFamily="34" charset="0"/>
        </a:defRPr>
      </a:lvl9pPr>
    </p:titleStyle>
    <p:bodyStyle>
      <a:lvl1pPr marL="342894" indent="-342894"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9" indent="-285746"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82" indent="-228597"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76" indent="-228597"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70" indent="-228597"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62"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56"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9"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42"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6" rtl="0" eaLnBrk="1" latinLnBrk="0" hangingPunct="1">
        <a:defRPr sz="1800" kern="1200">
          <a:solidFill>
            <a:schemeClr val="tx1"/>
          </a:solidFill>
          <a:latin typeface="+mn-lt"/>
          <a:ea typeface="+mn-ea"/>
          <a:cs typeface="+mn-cs"/>
        </a:defRPr>
      </a:lvl1pPr>
      <a:lvl2pPr marL="457194"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80" algn="l" defTabSz="914386" rtl="0" eaLnBrk="1" latinLnBrk="0" hangingPunct="1">
        <a:defRPr sz="1800" kern="1200">
          <a:solidFill>
            <a:schemeClr val="tx1"/>
          </a:solidFill>
          <a:latin typeface="+mn-lt"/>
          <a:ea typeface="+mn-ea"/>
          <a:cs typeface="+mn-cs"/>
        </a:defRPr>
      </a:lvl4pPr>
      <a:lvl5pPr marL="1828773" algn="l" defTabSz="914386" rtl="0" eaLnBrk="1" latinLnBrk="0" hangingPunct="1">
        <a:defRPr sz="1800" kern="1200">
          <a:solidFill>
            <a:schemeClr val="tx1"/>
          </a:solidFill>
          <a:latin typeface="+mn-lt"/>
          <a:ea typeface="+mn-ea"/>
          <a:cs typeface="+mn-cs"/>
        </a:defRPr>
      </a:lvl5pPr>
      <a:lvl6pPr marL="2285966" algn="l" defTabSz="914386" rtl="0" eaLnBrk="1" latinLnBrk="0" hangingPunct="1">
        <a:defRPr sz="1800" kern="1200">
          <a:solidFill>
            <a:schemeClr val="tx1"/>
          </a:solidFill>
          <a:latin typeface="+mn-lt"/>
          <a:ea typeface="+mn-ea"/>
          <a:cs typeface="+mn-cs"/>
        </a:defRPr>
      </a:lvl6pPr>
      <a:lvl7pPr marL="2743158" algn="l" defTabSz="914386" rtl="0" eaLnBrk="1" latinLnBrk="0" hangingPunct="1">
        <a:defRPr sz="1800" kern="1200">
          <a:solidFill>
            <a:schemeClr val="tx1"/>
          </a:solidFill>
          <a:latin typeface="+mn-lt"/>
          <a:ea typeface="+mn-ea"/>
          <a:cs typeface="+mn-cs"/>
        </a:defRPr>
      </a:lvl7pPr>
      <a:lvl8pPr marL="3200352" algn="l" defTabSz="914386" rtl="0" eaLnBrk="1" latinLnBrk="0" hangingPunct="1">
        <a:defRPr sz="1800" kern="1200">
          <a:solidFill>
            <a:schemeClr val="tx1"/>
          </a:solidFill>
          <a:latin typeface="+mn-lt"/>
          <a:ea typeface="+mn-ea"/>
          <a:cs typeface="+mn-cs"/>
        </a:defRPr>
      </a:lvl8pPr>
      <a:lvl9pPr marL="3657546" algn="l" defTabSz="9143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extLst/>
          </p:nvPr>
        </p:nvGraphicFramePr>
        <p:xfrm>
          <a:off x="1589" y="1595"/>
          <a:ext cx="1587" cy="1587"/>
        </p:xfrm>
        <a:graphic>
          <a:graphicData uri="http://schemas.openxmlformats.org/presentationml/2006/ole">
            <mc:AlternateContent xmlns:mc="http://schemas.openxmlformats.org/markup-compatibility/2006">
              <mc:Choice xmlns:v="urn:schemas-microsoft-com:vml" Requires="v">
                <p:oleObj spid="_x0000_s144446"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9" y="1595"/>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28600" y="4670151"/>
            <a:ext cx="533400" cy="365125"/>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7C84B4B-5107-4B3D-9287-2237ACB8EFFC}" type="slidenum">
              <a:rPr lang="en-US" smtClean="0"/>
              <a:pPr/>
              <a:t>‹#›</a:t>
            </a:fld>
            <a:endParaRPr lang="en-US" dirty="0"/>
          </a:p>
        </p:txBody>
      </p:sp>
      <p:sp>
        <p:nvSpPr>
          <p:cNvPr id="8" name="Slide Number Placeholder 5"/>
          <p:cNvSpPr txBox="1">
            <a:spLocks/>
          </p:cNvSpPr>
          <p:nvPr userDrawn="1"/>
        </p:nvSpPr>
        <p:spPr>
          <a:xfrm>
            <a:off x="1828800" y="4721232"/>
            <a:ext cx="5486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kern="120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000" dirty="0"/>
              <a:t>CONFIDENTIAL</a:t>
            </a:r>
            <a:r>
              <a:rPr lang="en-US" sz="1000" baseline="0" dirty="0"/>
              <a:t> AND PROPRIETARY</a:t>
            </a:r>
            <a:endParaRPr lang="en-US" sz="1000" dirty="0"/>
          </a:p>
        </p:txBody>
      </p:sp>
    </p:spTree>
    <p:extLst>
      <p:ext uri="{BB962C8B-B14F-4D97-AF65-F5344CB8AC3E}">
        <p14:creationId xmlns:p14="http://schemas.microsoft.com/office/powerpoint/2010/main" val="38624719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ransition>
    <p:fade thruBlk="1"/>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94" algn="ctr" rtl="0" eaLnBrk="1" fontAlgn="base" hangingPunct="1">
        <a:spcBef>
          <a:spcPct val="0"/>
        </a:spcBef>
        <a:spcAft>
          <a:spcPct val="0"/>
        </a:spcAft>
        <a:defRPr sz="4400">
          <a:solidFill>
            <a:schemeClr val="tx1"/>
          </a:solidFill>
          <a:latin typeface="Calibri" pitchFamily="34" charset="0"/>
        </a:defRPr>
      </a:lvl6pPr>
      <a:lvl7pPr marL="914386" algn="ctr" rtl="0" eaLnBrk="1" fontAlgn="base" hangingPunct="1">
        <a:spcBef>
          <a:spcPct val="0"/>
        </a:spcBef>
        <a:spcAft>
          <a:spcPct val="0"/>
        </a:spcAft>
        <a:defRPr sz="4400">
          <a:solidFill>
            <a:schemeClr val="tx1"/>
          </a:solidFill>
          <a:latin typeface="Calibri" pitchFamily="34" charset="0"/>
        </a:defRPr>
      </a:lvl7pPr>
      <a:lvl8pPr marL="1371580" algn="ctr" rtl="0" eaLnBrk="1" fontAlgn="base" hangingPunct="1">
        <a:spcBef>
          <a:spcPct val="0"/>
        </a:spcBef>
        <a:spcAft>
          <a:spcPct val="0"/>
        </a:spcAft>
        <a:defRPr sz="4400">
          <a:solidFill>
            <a:schemeClr val="tx1"/>
          </a:solidFill>
          <a:latin typeface="Calibri" pitchFamily="34" charset="0"/>
        </a:defRPr>
      </a:lvl8pPr>
      <a:lvl9pPr marL="1828773" algn="ctr" rtl="0" eaLnBrk="1" fontAlgn="base" hangingPunct="1">
        <a:spcBef>
          <a:spcPct val="0"/>
        </a:spcBef>
        <a:spcAft>
          <a:spcPct val="0"/>
        </a:spcAft>
        <a:defRPr sz="4400">
          <a:solidFill>
            <a:schemeClr val="tx1"/>
          </a:solidFill>
          <a:latin typeface="Calibri" pitchFamily="34" charset="0"/>
        </a:defRPr>
      </a:lvl9pPr>
    </p:titleStyle>
    <p:bodyStyle>
      <a:lvl1pPr marL="342894" indent="-342894"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9" indent="-285746"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82" indent="-228597"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76" indent="-228597"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70" indent="-228597"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62"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56"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9"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42" indent="-228597"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6" rtl="0" eaLnBrk="1" latinLnBrk="0" hangingPunct="1">
        <a:defRPr sz="1800" kern="1200">
          <a:solidFill>
            <a:schemeClr val="tx1"/>
          </a:solidFill>
          <a:latin typeface="+mn-lt"/>
          <a:ea typeface="+mn-ea"/>
          <a:cs typeface="+mn-cs"/>
        </a:defRPr>
      </a:lvl1pPr>
      <a:lvl2pPr marL="457194"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80" algn="l" defTabSz="914386" rtl="0" eaLnBrk="1" latinLnBrk="0" hangingPunct="1">
        <a:defRPr sz="1800" kern="1200">
          <a:solidFill>
            <a:schemeClr val="tx1"/>
          </a:solidFill>
          <a:latin typeface="+mn-lt"/>
          <a:ea typeface="+mn-ea"/>
          <a:cs typeface="+mn-cs"/>
        </a:defRPr>
      </a:lvl4pPr>
      <a:lvl5pPr marL="1828773" algn="l" defTabSz="914386" rtl="0" eaLnBrk="1" latinLnBrk="0" hangingPunct="1">
        <a:defRPr sz="1800" kern="1200">
          <a:solidFill>
            <a:schemeClr val="tx1"/>
          </a:solidFill>
          <a:latin typeface="+mn-lt"/>
          <a:ea typeface="+mn-ea"/>
          <a:cs typeface="+mn-cs"/>
        </a:defRPr>
      </a:lvl5pPr>
      <a:lvl6pPr marL="2285966" algn="l" defTabSz="914386" rtl="0" eaLnBrk="1" latinLnBrk="0" hangingPunct="1">
        <a:defRPr sz="1800" kern="1200">
          <a:solidFill>
            <a:schemeClr val="tx1"/>
          </a:solidFill>
          <a:latin typeface="+mn-lt"/>
          <a:ea typeface="+mn-ea"/>
          <a:cs typeface="+mn-cs"/>
        </a:defRPr>
      </a:lvl6pPr>
      <a:lvl7pPr marL="2743158" algn="l" defTabSz="914386" rtl="0" eaLnBrk="1" latinLnBrk="0" hangingPunct="1">
        <a:defRPr sz="1800" kern="1200">
          <a:solidFill>
            <a:schemeClr val="tx1"/>
          </a:solidFill>
          <a:latin typeface="+mn-lt"/>
          <a:ea typeface="+mn-ea"/>
          <a:cs typeface="+mn-cs"/>
        </a:defRPr>
      </a:lvl7pPr>
      <a:lvl8pPr marL="3200352" algn="l" defTabSz="914386" rtl="0" eaLnBrk="1" latinLnBrk="0" hangingPunct="1">
        <a:defRPr sz="1800" kern="1200">
          <a:solidFill>
            <a:schemeClr val="tx1"/>
          </a:solidFill>
          <a:latin typeface="+mn-lt"/>
          <a:ea typeface="+mn-ea"/>
          <a:cs typeface="+mn-cs"/>
        </a:defRPr>
      </a:lvl8pPr>
      <a:lvl9pPr marL="3657546" algn="l" defTabSz="9143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and_wCard-DarkwEffects.png"/>
          <p:cNvPicPr>
            <a:picLocks noChangeAspect="1"/>
          </p:cNvPicPr>
          <p:nvPr userDrawn="1"/>
        </p:nvPicPr>
        <p:blipFill rotWithShape="1">
          <a:blip r:embed="rId45" cstate="email">
            <a:extLst>
              <a:ext uri="{28A0092B-C50C-407E-A947-70E740481C1C}">
                <a14:useLocalDpi xmlns:a14="http://schemas.microsoft.com/office/drawing/2010/main"/>
              </a:ext>
            </a:extLst>
          </a:blip>
          <a:srcRect/>
          <a:stretch/>
        </p:blipFill>
        <p:spPr>
          <a:xfrm>
            <a:off x="5" y="-21861"/>
            <a:ext cx="9162815" cy="665825"/>
          </a:xfrm>
          <a:prstGeom prst="rect">
            <a:avLst/>
          </a:prstGeom>
        </p:spPr>
      </p:pic>
      <p:sp>
        <p:nvSpPr>
          <p:cNvPr id="2" name="Title Placeholder 1"/>
          <p:cNvSpPr>
            <a:spLocks noGrp="1"/>
          </p:cNvSpPr>
          <p:nvPr>
            <p:ph type="title"/>
          </p:nvPr>
        </p:nvSpPr>
        <p:spPr>
          <a:xfrm>
            <a:off x="228600" y="112011"/>
            <a:ext cx="8610600" cy="42065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1511" y="852406"/>
            <a:ext cx="8217695" cy="35868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2053" y="4891919"/>
            <a:ext cx="481399" cy="184666"/>
          </a:xfrm>
          <a:prstGeom prst="rect">
            <a:avLst/>
          </a:prstGeom>
          <a:noFill/>
        </p:spPr>
        <p:txBody>
          <a:bodyPr wrap="square" rtlCol="0">
            <a:spAutoFit/>
          </a:bodyPr>
          <a:lstStyle/>
          <a:p>
            <a:fld id="{F04DEB21-3AF6-B14D-9580-63B36ACF4B90}" type="slidenum">
              <a:rPr lang="en-US" sz="600">
                <a:solidFill>
                  <a:prstClr val="black">
                    <a:lumMod val="50000"/>
                    <a:lumOff val="50000"/>
                  </a:prstClr>
                </a:solidFill>
                <a:latin typeface="Arial"/>
                <a:ea typeface="ＭＳ Ｐゴシック" pitchFamily="34" charset="-128"/>
                <a:cs typeface="Arial"/>
              </a:rPr>
              <a:pPr/>
              <a:t>‹#›</a:t>
            </a:fld>
            <a:endParaRPr lang="en-US" sz="600" dirty="0">
              <a:solidFill>
                <a:prstClr val="black">
                  <a:lumMod val="50000"/>
                  <a:lumOff val="50000"/>
                </a:prstClr>
              </a:solidFill>
              <a:latin typeface="Arial"/>
              <a:ea typeface="ＭＳ Ｐゴシック" pitchFamily="34" charset="-128"/>
              <a:cs typeface="Arial"/>
            </a:endParaRPr>
          </a:p>
        </p:txBody>
      </p:sp>
      <p:pic>
        <p:nvPicPr>
          <p:cNvPr id="9" name="Picture 8" descr="WEX-Wedge_Gray.png"/>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rot="10800000">
            <a:off x="7565078" y="4391304"/>
            <a:ext cx="1584017" cy="752196"/>
          </a:xfrm>
          <a:prstGeom prst="rect">
            <a:avLst/>
          </a:prstGeom>
        </p:spPr>
      </p:pic>
      <p:sp>
        <p:nvSpPr>
          <p:cNvPr id="4" name="Rectangle 3"/>
          <p:cNvSpPr/>
          <p:nvPr userDrawn="1"/>
        </p:nvSpPr>
        <p:spPr>
          <a:xfrm>
            <a:off x="-1" y="1023575"/>
            <a:ext cx="152401" cy="82562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TextBox 4"/>
          <p:cNvSpPr txBox="1"/>
          <p:nvPr userDrawn="1"/>
        </p:nvSpPr>
        <p:spPr>
          <a:xfrm>
            <a:off x="304005" y="4868379"/>
            <a:ext cx="2562225" cy="207877"/>
          </a:xfrm>
          <a:prstGeom prst="rect">
            <a:avLst/>
          </a:prstGeom>
          <a:noFill/>
        </p:spPr>
        <p:txBody>
          <a:bodyPr wrap="square" rtlCol="0">
            <a:spAutoFit/>
          </a:bodyPr>
          <a:lstStyle/>
          <a:p>
            <a:pPr fontAlgn="auto">
              <a:spcBef>
                <a:spcPts val="0"/>
              </a:spcBef>
              <a:spcAft>
                <a:spcPts val="0"/>
              </a:spcAft>
            </a:pPr>
            <a:r>
              <a:rPr lang="en-US" sz="751" dirty="0">
                <a:solidFill>
                  <a:prstClr val="black">
                    <a:lumMod val="50000"/>
                    <a:lumOff val="50000"/>
                  </a:prstClr>
                </a:solidFill>
                <a:latin typeface="Arial Narrow" panose="020B0606020202030204" pitchFamily="34" charset="0"/>
                <a:cs typeface="+mn-cs"/>
              </a:rPr>
              <a:t>Proprietary &amp; Confidential</a:t>
            </a:r>
          </a:p>
        </p:txBody>
      </p:sp>
    </p:spTree>
    <p:extLst>
      <p:ext uri="{BB962C8B-B14F-4D97-AF65-F5344CB8AC3E}">
        <p14:creationId xmlns:p14="http://schemas.microsoft.com/office/powerpoint/2010/main" val="127979408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Lst>
  <p:hf hdr="0" ftr="0" dt="0"/>
  <p:txStyles>
    <p:titleStyle>
      <a:lvl1pPr algn="l" defTabSz="342894" rtl="0" eaLnBrk="1" latinLnBrk="0" hangingPunct="1">
        <a:spcBef>
          <a:spcPct val="0"/>
        </a:spcBef>
        <a:buNone/>
        <a:defRPr sz="2400" b="1" kern="1200">
          <a:solidFill>
            <a:schemeClr val="bg1"/>
          </a:solidFill>
          <a:latin typeface="Arial Narrow"/>
          <a:ea typeface="+mj-ea"/>
          <a:cs typeface="Arial Narrow"/>
        </a:defRPr>
      </a:lvl1pPr>
    </p:titleStyle>
    <p:bodyStyle>
      <a:lvl1pPr marL="170258" indent="-170258" algn="l" defTabSz="342894" rtl="0" eaLnBrk="1" latinLnBrk="0" hangingPunct="1">
        <a:lnSpc>
          <a:spcPct val="100000"/>
        </a:lnSpc>
        <a:spcBef>
          <a:spcPct val="20000"/>
        </a:spcBef>
        <a:spcAft>
          <a:spcPts val="451"/>
        </a:spcAft>
        <a:buClr>
          <a:schemeClr val="accent6"/>
        </a:buClr>
        <a:buFont typeface="Arial" panose="020B0604020202020204" pitchFamily="34" charset="0"/>
        <a:buChar char="•"/>
        <a:defRPr sz="1951" kern="1200">
          <a:solidFill>
            <a:schemeClr val="tx1"/>
          </a:solidFill>
          <a:latin typeface="Arial Narrow"/>
          <a:ea typeface="+mn-ea"/>
          <a:cs typeface="Arial Narrow"/>
        </a:defRPr>
      </a:lvl1pPr>
      <a:lvl2pPr marL="472672" indent="-257172" algn="l" defTabSz="342894" rtl="0" eaLnBrk="1" latinLnBrk="0" hangingPunct="1">
        <a:lnSpc>
          <a:spcPct val="100000"/>
        </a:lnSpc>
        <a:spcBef>
          <a:spcPct val="20000"/>
        </a:spcBef>
        <a:spcAft>
          <a:spcPts val="451"/>
        </a:spcAft>
        <a:buClr>
          <a:schemeClr val="tx1">
            <a:lumMod val="75000"/>
            <a:lumOff val="25000"/>
          </a:schemeClr>
        </a:buClr>
        <a:buSzPct val="90000"/>
        <a:buFont typeface="Arial" panose="020B0604020202020204" pitchFamily="34" charset="0"/>
        <a:buChar char="─"/>
        <a:defRPr sz="1651" kern="1200">
          <a:solidFill>
            <a:schemeClr val="tx1">
              <a:lumMod val="75000"/>
              <a:lumOff val="25000"/>
            </a:schemeClr>
          </a:solidFill>
          <a:latin typeface="Arial Narrow"/>
          <a:ea typeface="+mn-ea"/>
          <a:cs typeface="Arial Narrow"/>
        </a:defRPr>
      </a:lvl2pPr>
      <a:lvl3pPr marL="817948" indent="-132158" algn="l" defTabSz="342894" rtl="0" eaLnBrk="1" latinLnBrk="0" hangingPunct="1">
        <a:lnSpc>
          <a:spcPct val="100000"/>
        </a:lnSpc>
        <a:spcBef>
          <a:spcPct val="20000"/>
        </a:spcBef>
        <a:spcAft>
          <a:spcPts val="451"/>
        </a:spcAft>
        <a:buFont typeface="Arial" panose="020B0604020202020204" pitchFamily="34" charset="0"/>
        <a:buChar char="•"/>
        <a:defRPr sz="1200" kern="1200">
          <a:solidFill>
            <a:schemeClr val="tx1"/>
          </a:solidFill>
          <a:latin typeface="Arial Narrow"/>
          <a:ea typeface="+mn-ea"/>
          <a:cs typeface="Arial Narrow"/>
        </a:defRPr>
      </a:lvl3pPr>
      <a:lvl4pPr marL="1028685" indent="0" algn="l" defTabSz="342894" rtl="0" eaLnBrk="1" latinLnBrk="0" hangingPunct="1">
        <a:lnSpc>
          <a:spcPct val="100000"/>
        </a:lnSpc>
        <a:spcBef>
          <a:spcPct val="20000"/>
        </a:spcBef>
        <a:spcAft>
          <a:spcPts val="451"/>
        </a:spcAft>
        <a:buFontTx/>
        <a:buNone/>
        <a:defRPr sz="1051" kern="1200">
          <a:solidFill>
            <a:schemeClr val="tx1">
              <a:lumMod val="50000"/>
              <a:lumOff val="50000"/>
            </a:schemeClr>
          </a:solidFill>
          <a:latin typeface="Arial Narrow"/>
          <a:ea typeface="+mn-ea"/>
          <a:cs typeface="Arial Narrow"/>
        </a:defRPr>
      </a:lvl4pPr>
      <a:lvl5pPr marL="1371580" indent="0" algn="l" defTabSz="342894" rtl="0" eaLnBrk="1" latinLnBrk="0" hangingPunct="1">
        <a:lnSpc>
          <a:spcPct val="100000"/>
        </a:lnSpc>
        <a:spcBef>
          <a:spcPct val="20000"/>
        </a:spcBef>
        <a:spcAft>
          <a:spcPts val="451"/>
        </a:spcAft>
        <a:buFontTx/>
        <a:buNone/>
        <a:defRPr sz="1051" kern="1200">
          <a:solidFill>
            <a:schemeClr val="tx1">
              <a:lumMod val="50000"/>
              <a:lumOff val="50000"/>
            </a:schemeClr>
          </a:solidFill>
          <a:latin typeface="Arial Narrow"/>
          <a:ea typeface="+mn-ea"/>
          <a:cs typeface="Arial Narrow"/>
        </a:defRPr>
      </a:lvl5pPr>
      <a:lvl6pPr marL="1885922" indent="-171448" algn="l" defTabSz="342894" rtl="0" eaLnBrk="1" latinLnBrk="0" hangingPunct="1">
        <a:spcBef>
          <a:spcPct val="20000"/>
        </a:spcBef>
        <a:buFont typeface="Arial"/>
        <a:buChar char="•"/>
        <a:defRPr sz="1500" kern="1200">
          <a:solidFill>
            <a:schemeClr val="tx1"/>
          </a:solidFill>
          <a:latin typeface="+mn-lt"/>
          <a:ea typeface="+mn-ea"/>
          <a:cs typeface="+mn-cs"/>
        </a:defRPr>
      </a:lvl6pPr>
      <a:lvl7pPr marL="2228816" indent="-171448" algn="l" defTabSz="342894" rtl="0" eaLnBrk="1" latinLnBrk="0" hangingPunct="1">
        <a:spcBef>
          <a:spcPct val="20000"/>
        </a:spcBef>
        <a:buFont typeface="Arial"/>
        <a:buChar char="•"/>
        <a:defRPr sz="1500" kern="1200">
          <a:solidFill>
            <a:schemeClr val="tx1"/>
          </a:solidFill>
          <a:latin typeface="+mn-lt"/>
          <a:ea typeface="+mn-ea"/>
          <a:cs typeface="+mn-cs"/>
        </a:defRPr>
      </a:lvl7pPr>
      <a:lvl8pPr marL="2571712" indent="-171448" algn="l" defTabSz="342894" rtl="0" eaLnBrk="1" latinLnBrk="0" hangingPunct="1">
        <a:spcBef>
          <a:spcPct val="20000"/>
        </a:spcBef>
        <a:buFont typeface="Arial"/>
        <a:buChar char="•"/>
        <a:defRPr sz="1500" kern="1200">
          <a:solidFill>
            <a:schemeClr val="tx1"/>
          </a:solidFill>
          <a:latin typeface="+mn-lt"/>
          <a:ea typeface="+mn-ea"/>
          <a:cs typeface="+mn-cs"/>
        </a:defRPr>
      </a:lvl8pPr>
      <a:lvl9pPr marL="2914606" indent="-171448" algn="l" defTabSz="34289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4" rtl="0" eaLnBrk="1" latinLnBrk="0" hangingPunct="1">
        <a:defRPr sz="1351" kern="1200">
          <a:solidFill>
            <a:schemeClr val="tx1"/>
          </a:solidFill>
          <a:latin typeface="+mn-lt"/>
          <a:ea typeface="+mn-ea"/>
          <a:cs typeface="+mn-cs"/>
        </a:defRPr>
      </a:lvl1pPr>
      <a:lvl2pPr marL="342894" algn="l" defTabSz="342894" rtl="0" eaLnBrk="1" latinLnBrk="0" hangingPunct="1">
        <a:defRPr sz="1351" kern="1200">
          <a:solidFill>
            <a:schemeClr val="tx1"/>
          </a:solidFill>
          <a:latin typeface="+mn-lt"/>
          <a:ea typeface="+mn-ea"/>
          <a:cs typeface="+mn-cs"/>
        </a:defRPr>
      </a:lvl2pPr>
      <a:lvl3pPr marL="685790" algn="l" defTabSz="342894" rtl="0" eaLnBrk="1" latinLnBrk="0" hangingPunct="1">
        <a:defRPr sz="1351" kern="1200">
          <a:solidFill>
            <a:schemeClr val="tx1"/>
          </a:solidFill>
          <a:latin typeface="+mn-lt"/>
          <a:ea typeface="+mn-ea"/>
          <a:cs typeface="+mn-cs"/>
        </a:defRPr>
      </a:lvl3pPr>
      <a:lvl4pPr marL="1028685" algn="l" defTabSz="342894" rtl="0" eaLnBrk="1" latinLnBrk="0" hangingPunct="1">
        <a:defRPr sz="1351" kern="1200">
          <a:solidFill>
            <a:schemeClr val="tx1"/>
          </a:solidFill>
          <a:latin typeface="+mn-lt"/>
          <a:ea typeface="+mn-ea"/>
          <a:cs typeface="+mn-cs"/>
        </a:defRPr>
      </a:lvl4pPr>
      <a:lvl5pPr marL="1371580" algn="l" defTabSz="342894" rtl="0" eaLnBrk="1" latinLnBrk="0" hangingPunct="1">
        <a:defRPr sz="1351" kern="1200">
          <a:solidFill>
            <a:schemeClr val="tx1"/>
          </a:solidFill>
          <a:latin typeface="+mn-lt"/>
          <a:ea typeface="+mn-ea"/>
          <a:cs typeface="+mn-cs"/>
        </a:defRPr>
      </a:lvl5pPr>
      <a:lvl6pPr marL="1714474" algn="l" defTabSz="342894" rtl="0" eaLnBrk="1" latinLnBrk="0" hangingPunct="1">
        <a:defRPr sz="1351" kern="1200">
          <a:solidFill>
            <a:schemeClr val="tx1"/>
          </a:solidFill>
          <a:latin typeface="+mn-lt"/>
          <a:ea typeface="+mn-ea"/>
          <a:cs typeface="+mn-cs"/>
        </a:defRPr>
      </a:lvl6pPr>
      <a:lvl7pPr marL="2057370" algn="l" defTabSz="342894" rtl="0" eaLnBrk="1" latinLnBrk="0" hangingPunct="1">
        <a:defRPr sz="1351" kern="1200">
          <a:solidFill>
            <a:schemeClr val="tx1"/>
          </a:solidFill>
          <a:latin typeface="+mn-lt"/>
          <a:ea typeface="+mn-ea"/>
          <a:cs typeface="+mn-cs"/>
        </a:defRPr>
      </a:lvl7pPr>
      <a:lvl8pPr marL="2400264" algn="l" defTabSz="342894" rtl="0" eaLnBrk="1" latinLnBrk="0" hangingPunct="1">
        <a:defRPr sz="1351" kern="1200">
          <a:solidFill>
            <a:schemeClr val="tx1"/>
          </a:solidFill>
          <a:latin typeface="+mn-lt"/>
          <a:ea typeface="+mn-ea"/>
          <a:cs typeface="+mn-cs"/>
        </a:defRPr>
      </a:lvl8pPr>
      <a:lvl9pPr marL="2743158" algn="l" defTabSz="342894"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5/7/2018</a:t>
            </a:fld>
            <a:endParaRPr lang="en-US" dirty="0"/>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C84B4B-5107-4B3D-9287-2237ACB8EFFC}" type="slidenum">
              <a:rPr lang="en-US" smtClean="0"/>
              <a:pPr/>
              <a:t>‹#›</a:t>
            </a:fld>
            <a:endParaRPr lang="en-US" dirty="0"/>
          </a:p>
        </p:txBody>
      </p:sp>
    </p:spTree>
    <p:extLst>
      <p:ext uri="{BB962C8B-B14F-4D97-AF65-F5344CB8AC3E}">
        <p14:creationId xmlns:p14="http://schemas.microsoft.com/office/powerpoint/2010/main" val="118648794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782" r:id="rId13"/>
    <p:sldLayoutId id="2147483783" r:id="rId14"/>
    <p:sldLayoutId id="2147483784" r:id="rId15"/>
    <p:sldLayoutId id="2147483786" r:id="rId16"/>
  </p:sldLayoutIdLst>
  <p:hf hdr="0" ftr="0" dt="0"/>
  <p:txStyles>
    <p:titleStyle>
      <a:lvl1pPr algn="l" defTabSz="68579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8" indent="-171448" algn="l" defTabSz="685790"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42" indent="-171448" algn="l" defTabSz="68579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7" indent="-171448" algn="l" defTabSz="68579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3" indent="-171448" algn="l" defTabSz="68579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27" indent="-171448" algn="l" defTabSz="68579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22" indent="-171448" algn="l" defTabSz="68579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16" indent="-171448" algn="l" defTabSz="68579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12" indent="-171448" algn="l" defTabSz="68579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06" indent="-171448" algn="l" defTabSz="68579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0" rtl="0" eaLnBrk="1" latinLnBrk="0" hangingPunct="1">
        <a:defRPr sz="1351" kern="1200">
          <a:solidFill>
            <a:schemeClr val="tx1"/>
          </a:solidFill>
          <a:latin typeface="+mn-lt"/>
          <a:ea typeface="+mn-ea"/>
          <a:cs typeface="+mn-cs"/>
        </a:defRPr>
      </a:lvl1pPr>
      <a:lvl2pPr marL="342894" algn="l" defTabSz="685790" rtl="0" eaLnBrk="1" latinLnBrk="0" hangingPunct="1">
        <a:defRPr sz="1351" kern="1200">
          <a:solidFill>
            <a:schemeClr val="tx1"/>
          </a:solidFill>
          <a:latin typeface="+mn-lt"/>
          <a:ea typeface="+mn-ea"/>
          <a:cs typeface="+mn-cs"/>
        </a:defRPr>
      </a:lvl2pPr>
      <a:lvl3pPr marL="685790" algn="l" defTabSz="685790" rtl="0" eaLnBrk="1" latinLnBrk="0" hangingPunct="1">
        <a:defRPr sz="1351" kern="1200">
          <a:solidFill>
            <a:schemeClr val="tx1"/>
          </a:solidFill>
          <a:latin typeface="+mn-lt"/>
          <a:ea typeface="+mn-ea"/>
          <a:cs typeface="+mn-cs"/>
        </a:defRPr>
      </a:lvl3pPr>
      <a:lvl4pPr marL="1028685" algn="l" defTabSz="685790" rtl="0" eaLnBrk="1" latinLnBrk="0" hangingPunct="1">
        <a:defRPr sz="1351" kern="1200">
          <a:solidFill>
            <a:schemeClr val="tx1"/>
          </a:solidFill>
          <a:latin typeface="+mn-lt"/>
          <a:ea typeface="+mn-ea"/>
          <a:cs typeface="+mn-cs"/>
        </a:defRPr>
      </a:lvl4pPr>
      <a:lvl5pPr marL="1371580" algn="l" defTabSz="685790" rtl="0" eaLnBrk="1" latinLnBrk="0" hangingPunct="1">
        <a:defRPr sz="1351" kern="1200">
          <a:solidFill>
            <a:schemeClr val="tx1"/>
          </a:solidFill>
          <a:latin typeface="+mn-lt"/>
          <a:ea typeface="+mn-ea"/>
          <a:cs typeface="+mn-cs"/>
        </a:defRPr>
      </a:lvl5pPr>
      <a:lvl6pPr marL="1714474" algn="l" defTabSz="685790" rtl="0" eaLnBrk="1" latinLnBrk="0" hangingPunct="1">
        <a:defRPr sz="1351" kern="1200">
          <a:solidFill>
            <a:schemeClr val="tx1"/>
          </a:solidFill>
          <a:latin typeface="+mn-lt"/>
          <a:ea typeface="+mn-ea"/>
          <a:cs typeface="+mn-cs"/>
        </a:defRPr>
      </a:lvl6pPr>
      <a:lvl7pPr marL="2057370" algn="l" defTabSz="685790" rtl="0" eaLnBrk="1" latinLnBrk="0" hangingPunct="1">
        <a:defRPr sz="1351" kern="1200">
          <a:solidFill>
            <a:schemeClr val="tx1"/>
          </a:solidFill>
          <a:latin typeface="+mn-lt"/>
          <a:ea typeface="+mn-ea"/>
          <a:cs typeface="+mn-cs"/>
        </a:defRPr>
      </a:lvl7pPr>
      <a:lvl8pPr marL="2400264" algn="l" defTabSz="685790" rtl="0" eaLnBrk="1" latinLnBrk="0" hangingPunct="1">
        <a:defRPr sz="1351" kern="1200">
          <a:solidFill>
            <a:schemeClr val="tx1"/>
          </a:solidFill>
          <a:latin typeface="+mn-lt"/>
          <a:ea typeface="+mn-ea"/>
          <a:cs typeface="+mn-cs"/>
        </a:defRPr>
      </a:lvl8pPr>
      <a:lvl9pPr marL="2743158" algn="l" defTabSz="68579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66.xml"/><Relationship Id="rId5" Type="http://schemas.openxmlformats.org/officeDocument/2006/relationships/image" Target="../media/image5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419352"/>
            <a:ext cx="6248400" cy="1549940"/>
          </a:xfrm>
        </p:spPr>
        <p:txBody>
          <a:bodyPr anchor="t">
            <a:normAutofit/>
          </a:bodyPr>
          <a:lstStyle/>
          <a:p>
            <a:pPr algn="l">
              <a:lnSpc>
                <a:spcPct val="100000"/>
              </a:lnSpc>
            </a:pPr>
            <a:r>
              <a:rPr lang="en-US" dirty="0">
                <a:solidFill>
                  <a:schemeClr val="tx1"/>
                </a:solidFill>
              </a:rPr>
              <a:t>Integrated Payables     Powered by Regions Intersect </a:t>
            </a:r>
          </a:p>
        </p:txBody>
      </p:sp>
    </p:spTree>
    <p:extLst>
      <p:ext uri="{BB962C8B-B14F-4D97-AF65-F5344CB8AC3E}">
        <p14:creationId xmlns:p14="http://schemas.microsoft.com/office/powerpoint/2010/main" val="117214750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31253" y="216408"/>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712472" y="216408"/>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pic>
        <p:nvPicPr>
          <p:cNvPr id="8" name="Picture 7"/>
          <p:cNvPicPr>
            <a:picLocks noChangeAspect="1"/>
          </p:cNvPicPr>
          <p:nvPr/>
        </p:nvPicPr>
        <p:blipFill>
          <a:blip r:embed="rId2"/>
          <a:stretch>
            <a:fillRect/>
          </a:stretch>
        </p:blipFill>
        <p:spPr>
          <a:xfrm>
            <a:off x="116508" y="1595064"/>
            <a:ext cx="5551600" cy="1920599"/>
          </a:xfrm>
          <a:prstGeom prst="rect">
            <a:avLst/>
          </a:prstGeom>
          <a:ln>
            <a:noFill/>
          </a:ln>
        </p:spPr>
      </p:pic>
      <p:pic>
        <p:nvPicPr>
          <p:cNvPr id="9" name="Picture 8"/>
          <p:cNvPicPr>
            <a:picLocks noChangeAspect="1"/>
          </p:cNvPicPr>
          <p:nvPr/>
        </p:nvPicPr>
        <p:blipFill>
          <a:blip r:embed="rId3"/>
          <a:stretch>
            <a:fillRect/>
          </a:stretch>
        </p:blipFill>
        <p:spPr>
          <a:xfrm>
            <a:off x="5638800" y="1610663"/>
            <a:ext cx="3276600" cy="1920599"/>
          </a:xfrm>
          <a:prstGeom prst="rect">
            <a:avLst/>
          </a:prstGeom>
          <a:ln>
            <a:noFill/>
          </a:ln>
        </p:spPr>
      </p:pic>
      <p:sp>
        <p:nvSpPr>
          <p:cNvPr id="15" name="Oval 14"/>
          <p:cNvSpPr/>
          <p:nvPr/>
        </p:nvSpPr>
        <p:spPr>
          <a:xfrm>
            <a:off x="6800825" y="2343150"/>
            <a:ext cx="533400" cy="1371600"/>
          </a:xfrm>
          <a:prstGeom prst="ellipse">
            <a:avLst/>
          </a:prstGeom>
          <a:noFill/>
          <a:ln w="76200">
            <a:solidFill>
              <a:srgbClr val="1548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143000" y="1406220"/>
            <a:ext cx="1108192" cy="408891"/>
          </a:xfrm>
          <a:prstGeom prst="ellipse">
            <a:avLst/>
          </a:prstGeom>
          <a:noFill/>
          <a:ln w="76200">
            <a:solidFill>
              <a:srgbClr val="1548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18E655E-A037-401C-A04C-EDA5CD643CFF}"/>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AEDEB264-10E6-4D5F-BCA8-BB54BAD3F000}"/>
              </a:ext>
            </a:extLst>
          </p:cNvPr>
          <p:cNvSpPr>
            <a:spLocks noGrp="1"/>
          </p:cNvSpPr>
          <p:nvPr>
            <p:ph type="sldNum" sz="quarter" idx="10"/>
          </p:nvPr>
        </p:nvSpPr>
        <p:spPr/>
        <p:txBody>
          <a:bodyPr/>
          <a:lstStyle/>
          <a:p>
            <a:fld id="{B7C84B4B-5107-4B3D-9287-2237ACB8EFFC}" type="slidenum">
              <a:rPr lang="uk-UA" smtClean="0"/>
              <a:pPr/>
              <a:t>10</a:t>
            </a:fld>
            <a:endParaRPr lang="uk-UA" dirty="0"/>
          </a:p>
        </p:txBody>
      </p:sp>
    </p:spTree>
    <p:extLst>
      <p:ext uri="{BB962C8B-B14F-4D97-AF65-F5344CB8AC3E}">
        <p14:creationId xmlns:p14="http://schemas.microsoft.com/office/powerpoint/2010/main" val="23578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31253" y="216408"/>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712472" y="216408"/>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4" y="1123951"/>
            <a:ext cx="8320805" cy="3120303"/>
          </a:xfrm>
          <a:prstGeom prst="rect">
            <a:avLst/>
          </a:prstGeom>
        </p:spPr>
      </p:pic>
      <p:pic>
        <p:nvPicPr>
          <p:cNvPr id="2" name="Picture 1" descr="Regions logo with white 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971" y="2321726"/>
            <a:ext cx="852855" cy="151139"/>
          </a:xfrm>
          <a:prstGeom prst="rect">
            <a:avLst/>
          </a:prstGeom>
        </p:spPr>
      </p:pic>
      <p:sp>
        <p:nvSpPr>
          <p:cNvPr id="3" name="Rectangle 2"/>
          <p:cNvSpPr/>
          <p:nvPr/>
        </p:nvSpPr>
        <p:spPr>
          <a:xfrm>
            <a:off x="3266077" y="2274175"/>
            <a:ext cx="906971" cy="593156"/>
          </a:xfrm>
          <a:prstGeom prst="rect">
            <a:avLst/>
          </a:prstGeom>
          <a:noFill/>
          <a:ln w="117475" cap="rnd">
            <a:solidFill>
              <a:srgbClr val="4B7310"/>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12862" y="1882895"/>
            <a:ext cx="2301985" cy="1375716"/>
          </a:xfrm>
          <a:prstGeom prst="ellipse">
            <a:avLst/>
          </a:prstGeom>
          <a:solidFill>
            <a:srgbClr val="F9B715">
              <a:alpha val="3000"/>
            </a:srgbClr>
          </a:solidFill>
          <a:ln w="180975">
            <a:solidFill>
              <a:srgbClr val="F9B715">
                <a:alpha val="84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C971EEE-276F-4A33-B0D1-41AA05BFAE02}"/>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02DAC7-5E9E-4E0D-ABDB-0E640C39E04E}"/>
              </a:ext>
            </a:extLst>
          </p:cNvPr>
          <p:cNvSpPr>
            <a:spLocks noGrp="1"/>
          </p:cNvSpPr>
          <p:nvPr>
            <p:ph type="sldNum" sz="quarter" idx="10"/>
          </p:nvPr>
        </p:nvSpPr>
        <p:spPr/>
        <p:txBody>
          <a:bodyPr/>
          <a:lstStyle/>
          <a:p>
            <a:fld id="{B7C84B4B-5107-4B3D-9287-2237ACB8EFFC}" type="slidenum">
              <a:rPr lang="uk-UA" smtClean="0"/>
              <a:pPr/>
              <a:t>11</a:t>
            </a:fld>
            <a:endParaRPr lang="uk-UA" dirty="0"/>
          </a:p>
        </p:txBody>
      </p:sp>
    </p:spTree>
    <p:extLst>
      <p:ext uri="{BB962C8B-B14F-4D97-AF65-F5344CB8AC3E}">
        <p14:creationId xmlns:p14="http://schemas.microsoft.com/office/powerpoint/2010/main" val="13607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801" y="172951"/>
            <a:ext cx="7083591" cy="361847"/>
            <a:chOff x="2" y="921026"/>
            <a:chExt cx="18889574" cy="964924"/>
          </a:xfrm>
        </p:grpSpPr>
        <p:sp>
          <p:nvSpPr>
            <p:cNvPr id="6" name="Rectangle 5"/>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720973" y="172949"/>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AR-Exchange Quick View</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6" y="788577"/>
            <a:ext cx="4093749" cy="4252363"/>
          </a:xfrm>
          <a:prstGeom prst="rect">
            <a:avLst/>
          </a:prstGeom>
        </p:spPr>
      </p:pic>
      <p:pic>
        <p:nvPicPr>
          <p:cNvPr id="3" name="Picture 2"/>
          <p:cNvPicPr>
            <a:picLocks noChangeAspect="1"/>
          </p:cNvPicPr>
          <p:nvPr/>
        </p:nvPicPr>
        <p:blipFill>
          <a:blip r:embed="rId3"/>
          <a:stretch>
            <a:fillRect/>
          </a:stretch>
        </p:blipFill>
        <p:spPr>
          <a:xfrm>
            <a:off x="6294431" y="788577"/>
            <a:ext cx="1870471" cy="3816159"/>
          </a:xfrm>
          <a:prstGeom prst="rect">
            <a:avLst/>
          </a:prstGeom>
        </p:spPr>
      </p:pic>
      <p:sp>
        <p:nvSpPr>
          <p:cNvPr id="2" name="Slide Number Placeholder 1">
            <a:extLst>
              <a:ext uri="{FF2B5EF4-FFF2-40B4-BE49-F238E27FC236}">
                <a16:creationId xmlns:a16="http://schemas.microsoft.com/office/drawing/2014/main" id="{5FB6B977-70DE-46CD-9717-7F7E4ACD8F57}"/>
              </a:ext>
            </a:extLst>
          </p:cNvPr>
          <p:cNvSpPr>
            <a:spLocks noGrp="1"/>
          </p:cNvSpPr>
          <p:nvPr>
            <p:ph type="sldNum" sz="quarter" idx="10"/>
          </p:nvPr>
        </p:nvSpPr>
        <p:spPr/>
        <p:txBody>
          <a:bodyPr/>
          <a:lstStyle/>
          <a:p>
            <a:fld id="{B7C84B4B-5107-4B3D-9287-2237ACB8EFFC}" type="slidenum">
              <a:rPr lang="uk-UA" smtClean="0"/>
              <a:pPr/>
              <a:t>12</a:t>
            </a:fld>
            <a:endParaRPr lang="uk-UA" dirty="0"/>
          </a:p>
        </p:txBody>
      </p:sp>
    </p:spTree>
    <p:extLst>
      <p:ext uri="{BB962C8B-B14F-4D97-AF65-F5344CB8AC3E}">
        <p14:creationId xmlns:p14="http://schemas.microsoft.com/office/powerpoint/2010/main" val="330883158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8834" y="208240"/>
            <a:ext cx="7083591" cy="361847"/>
            <a:chOff x="2" y="921026"/>
            <a:chExt cx="18889574" cy="964924"/>
          </a:xfrm>
        </p:grpSpPr>
        <p:sp>
          <p:nvSpPr>
            <p:cNvPr id="6" name="Rectangle 5"/>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8145" y="194649"/>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AR-Exchange Portal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5" y="857956"/>
            <a:ext cx="7924057" cy="3881508"/>
          </a:xfrm>
          <a:prstGeom prst="rect">
            <a:avLst/>
          </a:prstGeom>
        </p:spPr>
      </p:pic>
      <p:sp>
        <p:nvSpPr>
          <p:cNvPr id="9" name="TextBox 8">
            <a:extLst>
              <a:ext uri="{FF2B5EF4-FFF2-40B4-BE49-F238E27FC236}">
                <a16:creationId xmlns:a16="http://schemas.microsoft.com/office/drawing/2014/main" id="{3BE827B4-55B5-4694-8186-8C5A23A9CAE5}"/>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49B62DEE-6496-4A09-8913-4882F795EE3C}"/>
              </a:ext>
            </a:extLst>
          </p:cNvPr>
          <p:cNvSpPr>
            <a:spLocks noGrp="1"/>
          </p:cNvSpPr>
          <p:nvPr>
            <p:ph type="sldNum" sz="quarter" idx="10"/>
          </p:nvPr>
        </p:nvSpPr>
        <p:spPr/>
        <p:txBody>
          <a:bodyPr/>
          <a:lstStyle/>
          <a:p>
            <a:fld id="{B7C84B4B-5107-4B3D-9287-2237ACB8EFFC}" type="slidenum">
              <a:rPr lang="uk-UA" smtClean="0"/>
              <a:pPr/>
              <a:t>13</a:t>
            </a:fld>
            <a:endParaRPr lang="uk-UA" dirty="0"/>
          </a:p>
        </p:txBody>
      </p:sp>
    </p:spTree>
    <p:extLst>
      <p:ext uri="{BB962C8B-B14F-4D97-AF65-F5344CB8AC3E}">
        <p14:creationId xmlns:p14="http://schemas.microsoft.com/office/powerpoint/2010/main" val="326673372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Vendor Engagement Strategy</a:t>
            </a:r>
          </a:p>
        </p:txBody>
      </p:sp>
      <p:sp>
        <p:nvSpPr>
          <p:cNvPr id="11" name="Pentagon 10"/>
          <p:cNvSpPr/>
          <p:nvPr/>
        </p:nvSpPr>
        <p:spPr>
          <a:xfrm>
            <a:off x="1884543" y="3383628"/>
            <a:ext cx="985839" cy="516863"/>
          </a:xfrm>
          <a:prstGeom prst="homePlate">
            <a:avLst/>
          </a:prstGeom>
          <a:solidFill>
            <a:srgbClr val="AD15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013">
              <a:solidFill>
                <a:prstClr val="white"/>
              </a:solidFill>
            </a:endParaRPr>
          </a:p>
        </p:txBody>
      </p:sp>
      <p:sp>
        <p:nvSpPr>
          <p:cNvPr id="12" name="Pentagon 11"/>
          <p:cNvSpPr/>
          <p:nvPr/>
        </p:nvSpPr>
        <p:spPr>
          <a:xfrm>
            <a:off x="1899414" y="2621596"/>
            <a:ext cx="985839" cy="516863"/>
          </a:xfrm>
          <a:prstGeom prst="homePlate">
            <a:avLst/>
          </a:prstGeom>
          <a:solidFill>
            <a:srgbClr val="AD15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013">
              <a:solidFill>
                <a:prstClr val="white"/>
              </a:solidFill>
            </a:endParaRPr>
          </a:p>
        </p:txBody>
      </p:sp>
      <p:sp>
        <p:nvSpPr>
          <p:cNvPr id="13" name="Pentagon 12"/>
          <p:cNvSpPr/>
          <p:nvPr/>
        </p:nvSpPr>
        <p:spPr>
          <a:xfrm>
            <a:off x="1899414" y="1278321"/>
            <a:ext cx="985839" cy="516863"/>
          </a:xfrm>
          <a:prstGeom prst="homePlate">
            <a:avLst/>
          </a:prstGeom>
          <a:solidFill>
            <a:srgbClr val="AD15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013">
              <a:solidFill>
                <a:prstClr val="white"/>
              </a:solidFill>
            </a:endParaRPr>
          </a:p>
        </p:txBody>
      </p:sp>
      <p:graphicFrame>
        <p:nvGraphicFramePr>
          <p:cNvPr id="14" name="Table 13"/>
          <p:cNvGraphicFramePr>
            <a:graphicFrameLocks noGrp="1"/>
          </p:cNvGraphicFramePr>
          <p:nvPr>
            <p:extLst/>
          </p:nvPr>
        </p:nvGraphicFramePr>
        <p:xfrm>
          <a:off x="2921794" y="1282935"/>
          <a:ext cx="4235302" cy="1327794"/>
        </p:xfrm>
        <a:graphic>
          <a:graphicData uri="http://schemas.openxmlformats.org/drawingml/2006/table">
            <a:tbl>
              <a:tblPr firstRow="1" bandRow="1">
                <a:tableStyleId>{5C22544A-7EE6-4342-B048-85BDC9FD1C3A}</a:tableStyleId>
              </a:tblPr>
              <a:tblGrid>
                <a:gridCol w="2117651">
                  <a:extLst>
                    <a:ext uri="{9D8B030D-6E8A-4147-A177-3AD203B41FA5}">
                      <a16:colId xmlns:a16="http://schemas.microsoft.com/office/drawing/2014/main" val="20000"/>
                    </a:ext>
                  </a:extLst>
                </a:gridCol>
                <a:gridCol w="2117651">
                  <a:extLst>
                    <a:ext uri="{9D8B030D-6E8A-4147-A177-3AD203B41FA5}">
                      <a16:colId xmlns:a16="http://schemas.microsoft.com/office/drawing/2014/main" val="20001"/>
                    </a:ext>
                  </a:extLst>
                </a:gridCol>
              </a:tblGrid>
              <a:tr h="554356">
                <a:tc>
                  <a:txBody>
                    <a:bodyPr/>
                    <a:lstStyle/>
                    <a:p>
                      <a:r>
                        <a:rPr lang="en-US" sz="1100" dirty="0">
                          <a:latin typeface="Arial Narrow" panose="020B0606020202030204" pitchFamily="34" charset="0"/>
                        </a:rPr>
                        <a:t>1. Scrub and segment Target Suppliers </a:t>
                      </a:r>
                      <a:r>
                        <a:rPr lang="en-US" sz="1100" baseline="0" dirty="0">
                          <a:latin typeface="Arial Narrow" panose="020B0606020202030204" pitchFamily="34" charset="0"/>
                        </a:rPr>
                        <a:t>(volume, spend, type, Top 25, industry, cash forward, etc.)</a:t>
                      </a:r>
                      <a:endParaRPr lang="en-US" sz="1100" dirty="0">
                        <a:latin typeface="Arial Narrow" panose="020B0606020202030204" pitchFamily="34" charset="0"/>
                      </a:endParaRPr>
                    </a:p>
                  </a:txBody>
                  <a:tcPr marL="51435" marR="51435" marT="25719" marB="25719"/>
                </a:tc>
                <a:tc>
                  <a:txBody>
                    <a:bodyPr/>
                    <a:lstStyle/>
                    <a:p>
                      <a:r>
                        <a:rPr lang="en-US" sz="1100" dirty="0">
                          <a:latin typeface="Arial Narrow" panose="020B0606020202030204" pitchFamily="34" charset="0"/>
                        </a:rPr>
                        <a:t>2.  Internal</a:t>
                      </a:r>
                      <a:r>
                        <a:rPr lang="en-US" sz="1100" baseline="0" dirty="0">
                          <a:latin typeface="Arial Narrow" panose="020B0606020202030204" pitchFamily="34" charset="0"/>
                        </a:rPr>
                        <a:t> </a:t>
                      </a:r>
                      <a:r>
                        <a:rPr lang="en-US" sz="1100" dirty="0">
                          <a:latin typeface="Arial Narrow" panose="020B0606020202030204" pitchFamily="34" charset="0"/>
                        </a:rPr>
                        <a:t>Communications (AP, Treasury, Procurement, Operations, etc.)</a:t>
                      </a:r>
                    </a:p>
                  </a:txBody>
                  <a:tcPr marL="51435" marR="51435" marT="25719" marB="25719"/>
                </a:tc>
                <a:extLst>
                  <a:ext uri="{0D108BD9-81ED-4DB2-BD59-A6C34878D82A}">
                    <a16:rowId xmlns:a16="http://schemas.microsoft.com/office/drawing/2014/main" val="10000"/>
                  </a:ext>
                </a:extLst>
              </a:tr>
              <a:tr h="386716">
                <a:tc>
                  <a:txBody>
                    <a:bodyPr/>
                    <a:lstStyle/>
                    <a:p>
                      <a:r>
                        <a:rPr lang="en-US" sz="1100" dirty="0">
                          <a:latin typeface="Arial Narrow" panose="020B0606020202030204" pitchFamily="34" charset="0"/>
                        </a:rPr>
                        <a:t>3. Waterfall Approach - </a:t>
                      </a:r>
                      <a:r>
                        <a:rPr lang="en-US" sz="1100" baseline="0" dirty="0">
                          <a:latin typeface="Arial Narrow" panose="020B0606020202030204" pitchFamily="34" charset="0"/>
                        </a:rPr>
                        <a:t>payment types, ACH, </a:t>
                      </a:r>
                      <a:r>
                        <a:rPr lang="en-US" sz="1100" dirty="0">
                          <a:latin typeface="Arial Narrow" panose="020B0606020202030204" pitchFamily="34" charset="0"/>
                        </a:rPr>
                        <a:t>check</a:t>
                      </a:r>
                      <a:r>
                        <a:rPr lang="en-US" sz="1100" baseline="0" dirty="0">
                          <a:latin typeface="Arial Narrow" panose="020B0606020202030204" pitchFamily="34" charset="0"/>
                        </a:rPr>
                        <a:t> run </a:t>
                      </a:r>
                      <a:r>
                        <a:rPr lang="en-US" sz="1100" dirty="0">
                          <a:latin typeface="Arial Narrow" panose="020B0606020202030204" pitchFamily="34" charset="0"/>
                        </a:rPr>
                        <a:t>strategy, etc.</a:t>
                      </a:r>
                    </a:p>
                  </a:txBody>
                  <a:tcPr marL="51435" marR="51435" marT="25719" marB="25719"/>
                </a:tc>
                <a:tc>
                  <a:txBody>
                    <a:bodyPr/>
                    <a:lstStyle/>
                    <a:p>
                      <a:r>
                        <a:rPr lang="en-US" sz="1100" dirty="0">
                          <a:latin typeface="Arial Narrow" panose="020B0606020202030204" pitchFamily="34" charset="0"/>
                        </a:rPr>
                        <a:t>4. Obtain Cash Forward Reports</a:t>
                      </a:r>
                    </a:p>
                  </a:txBody>
                  <a:tcPr marL="51435" marR="51435" marT="25719" marB="25719"/>
                </a:tc>
                <a:extLst>
                  <a:ext uri="{0D108BD9-81ED-4DB2-BD59-A6C34878D82A}">
                    <a16:rowId xmlns:a16="http://schemas.microsoft.com/office/drawing/2014/main" val="10001"/>
                  </a:ext>
                </a:extLst>
              </a:tr>
              <a:tr h="386716">
                <a:tc>
                  <a:txBody>
                    <a:bodyPr/>
                    <a:lstStyle/>
                    <a:p>
                      <a:r>
                        <a:rPr lang="en-US" sz="1100" dirty="0">
                          <a:latin typeface="Arial Narrow" panose="020B0606020202030204" pitchFamily="34" charset="0"/>
                        </a:rPr>
                        <a:t>5.  Set goals, timelines, and milestones</a:t>
                      </a:r>
                    </a:p>
                  </a:txBody>
                  <a:tcPr marL="51435" marR="51435" marT="25719" marB="25719"/>
                </a:tc>
                <a:tc>
                  <a:txBody>
                    <a:bodyPr/>
                    <a:lstStyle/>
                    <a:p>
                      <a:r>
                        <a:rPr lang="en-US" sz="1100" dirty="0">
                          <a:latin typeface="Arial Narrow" panose="020B0606020202030204" pitchFamily="34" charset="0"/>
                        </a:rPr>
                        <a:t>6.  External</a:t>
                      </a:r>
                      <a:r>
                        <a:rPr lang="en-US" sz="1100" baseline="0" dirty="0">
                          <a:latin typeface="Arial Narrow" panose="020B0606020202030204" pitchFamily="34" charset="0"/>
                        </a:rPr>
                        <a:t> Communications (Letters, emails, scripts, microsite)</a:t>
                      </a:r>
                      <a:endParaRPr lang="en-US" sz="1100" dirty="0">
                        <a:latin typeface="Arial Narrow" panose="020B0606020202030204" pitchFamily="34" charset="0"/>
                      </a:endParaRPr>
                    </a:p>
                  </a:txBody>
                  <a:tcPr marL="51435" marR="51435" marT="25719" marB="25719"/>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nvPr>
        </p:nvGraphicFramePr>
        <p:xfrm>
          <a:off x="2934839" y="2622301"/>
          <a:ext cx="4222256" cy="657234"/>
        </p:xfrm>
        <a:graphic>
          <a:graphicData uri="http://schemas.openxmlformats.org/drawingml/2006/table">
            <a:tbl>
              <a:tblPr firstRow="1" bandRow="1">
                <a:tableStyleId>{5C22544A-7EE6-4342-B048-85BDC9FD1C3A}</a:tableStyleId>
              </a:tblPr>
              <a:tblGrid>
                <a:gridCol w="2111128">
                  <a:extLst>
                    <a:ext uri="{9D8B030D-6E8A-4147-A177-3AD203B41FA5}">
                      <a16:colId xmlns:a16="http://schemas.microsoft.com/office/drawing/2014/main" val="20000"/>
                    </a:ext>
                  </a:extLst>
                </a:gridCol>
                <a:gridCol w="2111128">
                  <a:extLst>
                    <a:ext uri="{9D8B030D-6E8A-4147-A177-3AD203B41FA5}">
                      <a16:colId xmlns:a16="http://schemas.microsoft.com/office/drawing/2014/main" val="20001"/>
                    </a:ext>
                  </a:extLst>
                </a:gridCol>
              </a:tblGrid>
              <a:tr h="219076">
                <a:tc>
                  <a:txBody>
                    <a:bodyPr/>
                    <a:lstStyle/>
                    <a:p>
                      <a:r>
                        <a:rPr lang="en-US" sz="1100" dirty="0">
                          <a:latin typeface="Arial Narrow" panose="020B0606020202030204" pitchFamily="34" charset="0"/>
                        </a:rPr>
                        <a:t>1.  Executive Letters (CFO)</a:t>
                      </a:r>
                    </a:p>
                  </a:txBody>
                  <a:tcPr marL="51435" marR="51435" marT="25719" marB="25719"/>
                </a:tc>
                <a:tc>
                  <a:txBody>
                    <a:bodyPr/>
                    <a:lstStyle/>
                    <a:p>
                      <a:r>
                        <a:rPr lang="en-US" sz="1100" dirty="0">
                          <a:latin typeface="Arial Narrow" panose="020B0606020202030204" pitchFamily="34" charset="0"/>
                        </a:rPr>
                        <a:t>2.  Phone Campaign</a:t>
                      </a:r>
                    </a:p>
                  </a:txBody>
                  <a:tcPr marL="51435" marR="51435" marT="25719" marB="25719"/>
                </a:tc>
                <a:extLst>
                  <a:ext uri="{0D108BD9-81ED-4DB2-BD59-A6C34878D82A}">
                    <a16:rowId xmlns:a16="http://schemas.microsoft.com/office/drawing/2014/main" val="10000"/>
                  </a:ext>
                </a:extLst>
              </a:tr>
              <a:tr h="219076">
                <a:tc>
                  <a:txBody>
                    <a:bodyPr/>
                    <a:lstStyle/>
                    <a:p>
                      <a:r>
                        <a:rPr lang="en-US" sz="1100" dirty="0">
                          <a:latin typeface="Arial Narrow" panose="020B0606020202030204" pitchFamily="34" charset="0"/>
                        </a:rPr>
                        <a:t>3.  Check Stuffers</a:t>
                      </a:r>
                    </a:p>
                  </a:txBody>
                  <a:tcPr marL="51435" marR="51435" marT="25719" marB="25719"/>
                </a:tc>
                <a:tc>
                  <a:txBody>
                    <a:bodyPr/>
                    <a:lstStyle/>
                    <a:p>
                      <a:r>
                        <a:rPr lang="en-US" sz="1100" dirty="0">
                          <a:latin typeface="Arial Narrow" panose="020B0606020202030204" pitchFamily="34" charset="0"/>
                        </a:rPr>
                        <a:t>4.  Emails</a:t>
                      </a:r>
                    </a:p>
                  </a:txBody>
                  <a:tcPr marL="51435" marR="51435" marT="25719" marB="25719"/>
                </a:tc>
                <a:extLst>
                  <a:ext uri="{0D108BD9-81ED-4DB2-BD59-A6C34878D82A}">
                    <a16:rowId xmlns:a16="http://schemas.microsoft.com/office/drawing/2014/main" val="10001"/>
                  </a:ext>
                </a:extLst>
              </a:tr>
              <a:tr h="219076">
                <a:tc>
                  <a:txBody>
                    <a:bodyPr/>
                    <a:lstStyle/>
                    <a:p>
                      <a:r>
                        <a:rPr lang="en-US" sz="1100" dirty="0">
                          <a:latin typeface="Arial Narrow" panose="020B0606020202030204" pitchFamily="34" charset="0"/>
                        </a:rPr>
                        <a:t>5.  Joint Strategic Calls</a:t>
                      </a:r>
                    </a:p>
                  </a:txBody>
                  <a:tcPr marL="51435" marR="51435" marT="25719" marB="25719"/>
                </a:tc>
                <a:tc>
                  <a:txBody>
                    <a:bodyPr/>
                    <a:lstStyle/>
                    <a:p>
                      <a:r>
                        <a:rPr lang="en-US" sz="1100" dirty="0">
                          <a:latin typeface="Arial Narrow" panose="020B0606020202030204" pitchFamily="34" charset="0"/>
                        </a:rPr>
                        <a:t>6.  Microsite</a:t>
                      </a:r>
                    </a:p>
                  </a:txBody>
                  <a:tcPr marL="51435" marR="51435" marT="25719" marB="25719"/>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nvPr>
        </p:nvGraphicFramePr>
        <p:xfrm>
          <a:off x="2934839" y="3367928"/>
          <a:ext cx="4222254" cy="824874"/>
        </p:xfrm>
        <a:graphic>
          <a:graphicData uri="http://schemas.openxmlformats.org/drawingml/2006/table">
            <a:tbl>
              <a:tblPr firstRow="1" bandRow="1">
                <a:tableStyleId>{5C22544A-7EE6-4342-B048-85BDC9FD1C3A}</a:tableStyleId>
              </a:tblPr>
              <a:tblGrid>
                <a:gridCol w="2111127">
                  <a:extLst>
                    <a:ext uri="{9D8B030D-6E8A-4147-A177-3AD203B41FA5}">
                      <a16:colId xmlns:a16="http://schemas.microsoft.com/office/drawing/2014/main" val="20000"/>
                    </a:ext>
                  </a:extLst>
                </a:gridCol>
                <a:gridCol w="2111127">
                  <a:extLst>
                    <a:ext uri="{9D8B030D-6E8A-4147-A177-3AD203B41FA5}">
                      <a16:colId xmlns:a16="http://schemas.microsoft.com/office/drawing/2014/main" val="20001"/>
                    </a:ext>
                  </a:extLst>
                </a:gridCol>
              </a:tblGrid>
              <a:tr h="386716">
                <a:tc>
                  <a:txBody>
                    <a:bodyPr/>
                    <a:lstStyle/>
                    <a:p>
                      <a:r>
                        <a:rPr lang="en-US" sz="1100" dirty="0">
                          <a:latin typeface="Arial Narrow" panose="020B0606020202030204" pitchFamily="34" charset="0"/>
                        </a:rPr>
                        <a:t>1.  Weekly Progress Reports</a:t>
                      </a:r>
                      <a:r>
                        <a:rPr lang="en-US" sz="1100" baseline="0" dirty="0">
                          <a:latin typeface="Arial Narrow" panose="020B0606020202030204" pitchFamily="34" charset="0"/>
                        </a:rPr>
                        <a:t> (Goals, Enrolled, volume, type, etc.)</a:t>
                      </a:r>
                      <a:endParaRPr lang="en-US" sz="1100" dirty="0">
                        <a:latin typeface="Arial Narrow" panose="020B0606020202030204" pitchFamily="34" charset="0"/>
                      </a:endParaRPr>
                    </a:p>
                  </a:txBody>
                  <a:tcPr marL="51435" marR="51435" marT="25719" marB="25719"/>
                </a:tc>
                <a:tc>
                  <a:txBody>
                    <a:bodyPr/>
                    <a:lstStyle/>
                    <a:p>
                      <a:r>
                        <a:rPr lang="en-US" sz="1100" dirty="0">
                          <a:latin typeface="Arial Narrow" panose="020B0606020202030204" pitchFamily="34" charset="0"/>
                        </a:rPr>
                        <a:t>2.  Monitor Payments – Follow-up Calls</a:t>
                      </a:r>
                    </a:p>
                  </a:txBody>
                  <a:tcPr marL="51435" marR="51435" marT="25719" marB="25719"/>
                </a:tc>
                <a:extLst>
                  <a:ext uri="{0D108BD9-81ED-4DB2-BD59-A6C34878D82A}">
                    <a16:rowId xmlns:a16="http://schemas.microsoft.com/office/drawing/2014/main" val="10000"/>
                  </a:ext>
                </a:extLst>
              </a:tr>
              <a:tr h="219076">
                <a:tc>
                  <a:txBody>
                    <a:bodyPr/>
                    <a:lstStyle/>
                    <a:p>
                      <a:r>
                        <a:rPr lang="en-US" sz="1100" dirty="0">
                          <a:latin typeface="Arial Narrow" panose="020B0606020202030204" pitchFamily="34" charset="0"/>
                        </a:rPr>
                        <a:t>3.  Supplier feedback</a:t>
                      </a:r>
                    </a:p>
                  </a:txBody>
                  <a:tcPr marL="51435" marR="51435" marT="25719" marB="25719"/>
                </a:tc>
                <a:tc>
                  <a:txBody>
                    <a:bodyPr/>
                    <a:lstStyle/>
                    <a:p>
                      <a:r>
                        <a:rPr lang="en-US" sz="1100" dirty="0">
                          <a:latin typeface="Arial Narrow" panose="020B0606020202030204" pitchFamily="34" charset="0"/>
                        </a:rPr>
                        <a:t>4.  Campaign Adjustments</a:t>
                      </a:r>
                    </a:p>
                  </a:txBody>
                  <a:tcPr marL="51435" marR="51435" marT="25719" marB="25719"/>
                </a:tc>
                <a:extLst>
                  <a:ext uri="{0D108BD9-81ED-4DB2-BD59-A6C34878D82A}">
                    <a16:rowId xmlns:a16="http://schemas.microsoft.com/office/drawing/2014/main" val="10001"/>
                  </a:ext>
                </a:extLst>
              </a:tr>
              <a:tr h="219076">
                <a:tc>
                  <a:txBody>
                    <a:bodyPr/>
                    <a:lstStyle/>
                    <a:p>
                      <a:r>
                        <a:rPr lang="en-US" sz="1100" dirty="0">
                          <a:latin typeface="Arial Narrow" panose="020B0606020202030204" pitchFamily="34" charset="0"/>
                        </a:rPr>
                        <a:t>5.  Best Practices</a:t>
                      </a:r>
                    </a:p>
                  </a:txBody>
                  <a:tcPr marL="51435" marR="51435" marT="25719" marB="25719"/>
                </a:tc>
                <a:tc>
                  <a:txBody>
                    <a:bodyPr/>
                    <a:lstStyle/>
                    <a:p>
                      <a:r>
                        <a:rPr lang="en-US" sz="1100" dirty="0">
                          <a:latin typeface="Arial Narrow" panose="020B0606020202030204" pitchFamily="34" charset="0"/>
                        </a:rPr>
                        <a:t>6.  Market trends</a:t>
                      </a:r>
                    </a:p>
                  </a:txBody>
                  <a:tcPr marL="51435" marR="51435" marT="25719" marB="25719"/>
                </a:tc>
                <a:extLst>
                  <a:ext uri="{0D108BD9-81ED-4DB2-BD59-A6C34878D82A}">
                    <a16:rowId xmlns:a16="http://schemas.microsoft.com/office/drawing/2014/main" val="10002"/>
                  </a:ext>
                </a:extLst>
              </a:tr>
            </a:tbl>
          </a:graphicData>
        </a:graphic>
      </p:graphicFrame>
      <p:sp>
        <p:nvSpPr>
          <p:cNvPr id="17" name="TextBox 16"/>
          <p:cNvSpPr txBox="1"/>
          <p:nvPr/>
        </p:nvSpPr>
        <p:spPr>
          <a:xfrm>
            <a:off x="2147683" y="1393066"/>
            <a:ext cx="602667" cy="265457"/>
          </a:xfrm>
          <a:prstGeom prst="rect">
            <a:avLst/>
          </a:prstGeom>
          <a:noFill/>
        </p:spPr>
        <p:txBody>
          <a:bodyPr wrap="square" rtlCol="0" anchor="ctr">
            <a:spAutoFit/>
          </a:bodyPr>
          <a:lstStyle/>
          <a:p>
            <a:pPr algn="ctr" fontAlgn="auto">
              <a:spcBef>
                <a:spcPts val="0"/>
              </a:spcBef>
              <a:spcAft>
                <a:spcPts val="0"/>
              </a:spcAft>
            </a:pPr>
            <a:r>
              <a:rPr lang="en-US" sz="1125" b="1" dirty="0">
                <a:solidFill>
                  <a:prstClr val="white"/>
                </a:solidFill>
                <a:latin typeface="Arial Narrow" panose="020B0606020202030204" pitchFamily="34" charset="0"/>
                <a:cs typeface="Arial"/>
              </a:rPr>
              <a:t>Plan</a:t>
            </a:r>
            <a:endParaRPr lang="en-US" sz="1125" dirty="0">
              <a:solidFill>
                <a:prstClr val="black"/>
              </a:solidFill>
              <a:latin typeface="Arial Narrow" panose="020B0606020202030204" pitchFamily="34" charset="0"/>
              <a:cs typeface="+mn-cs"/>
            </a:endParaRPr>
          </a:p>
        </p:txBody>
      </p:sp>
      <p:sp>
        <p:nvSpPr>
          <p:cNvPr id="18" name="TextBox 17"/>
          <p:cNvSpPr txBox="1"/>
          <p:nvPr/>
        </p:nvSpPr>
        <p:spPr>
          <a:xfrm>
            <a:off x="2181227" y="2746260"/>
            <a:ext cx="602667" cy="265457"/>
          </a:xfrm>
          <a:prstGeom prst="rect">
            <a:avLst/>
          </a:prstGeom>
          <a:noFill/>
        </p:spPr>
        <p:txBody>
          <a:bodyPr wrap="square" rtlCol="0" anchor="ctr">
            <a:spAutoFit/>
          </a:bodyPr>
          <a:lstStyle/>
          <a:p>
            <a:pPr algn="ctr" fontAlgn="auto">
              <a:spcBef>
                <a:spcPts val="0"/>
              </a:spcBef>
              <a:spcAft>
                <a:spcPts val="0"/>
              </a:spcAft>
            </a:pPr>
            <a:r>
              <a:rPr lang="en-US" sz="1125" b="1" dirty="0">
                <a:solidFill>
                  <a:prstClr val="white"/>
                </a:solidFill>
                <a:latin typeface="Arial Narrow" panose="020B0606020202030204" pitchFamily="34" charset="0"/>
                <a:cs typeface="Arial"/>
              </a:rPr>
              <a:t>Do</a:t>
            </a:r>
            <a:endParaRPr lang="en-US" sz="1125" dirty="0">
              <a:solidFill>
                <a:prstClr val="black"/>
              </a:solidFill>
              <a:latin typeface="Arial Narrow" panose="020B0606020202030204" pitchFamily="34" charset="0"/>
              <a:cs typeface="+mn-cs"/>
            </a:endParaRPr>
          </a:p>
        </p:txBody>
      </p:sp>
      <p:sp>
        <p:nvSpPr>
          <p:cNvPr id="19" name="TextBox 18"/>
          <p:cNvSpPr txBox="1"/>
          <p:nvPr/>
        </p:nvSpPr>
        <p:spPr>
          <a:xfrm>
            <a:off x="2056691" y="3509332"/>
            <a:ext cx="693655" cy="265457"/>
          </a:xfrm>
          <a:prstGeom prst="rect">
            <a:avLst/>
          </a:prstGeom>
          <a:noFill/>
        </p:spPr>
        <p:txBody>
          <a:bodyPr wrap="square" rtlCol="0" anchor="ctr">
            <a:spAutoFit/>
          </a:bodyPr>
          <a:lstStyle/>
          <a:p>
            <a:pPr algn="ctr" fontAlgn="auto">
              <a:spcBef>
                <a:spcPts val="0"/>
              </a:spcBef>
              <a:spcAft>
                <a:spcPts val="0"/>
              </a:spcAft>
            </a:pPr>
            <a:r>
              <a:rPr lang="en-US" sz="1125" b="1" dirty="0">
                <a:solidFill>
                  <a:prstClr val="white"/>
                </a:solidFill>
                <a:latin typeface="Arial Narrow" panose="020B0606020202030204" pitchFamily="34" charset="0"/>
                <a:cs typeface="Arial"/>
              </a:rPr>
              <a:t>Review</a:t>
            </a:r>
            <a:endParaRPr lang="en-US" sz="1125" dirty="0">
              <a:solidFill>
                <a:prstClr val="black"/>
              </a:solidFill>
              <a:latin typeface="Arial Narrow" panose="020B0606020202030204" pitchFamily="34" charset="0"/>
              <a:cs typeface="+mn-cs"/>
            </a:endParaRPr>
          </a:p>
        </p:txBody>
      </p:sp>
      <p:sp>
        <p:nvSpPr>
          <p:cNvPr id="20" name="TextBox 19">
            <a:extLst>
              <a:ext uri="{FF2B5EF4-FFF2-40B4-BE49-F238E27FC236}">
                <a16:creationId xmlns:a16="http://schemas.microsoft.com/office/drawing/2014/main" id="{1B692534-49C0-4C51-AD45-315BC92D60EA}"/>
              </a:ext>
            </a:extLst>
          </p:cNvPr>
          <p:cNvSpPr txBox="1"/>
          <p:nvPr/>
        </p:nvSpPr>
        <p:spPr>
          <a:xfrm>
            <a:off x="32662" y="4726901"/>
            <a:ext cx="1947703" cy="369332"/>
          </a:xfrm>
          <a:prstGeom prst="rect">
            <a:avLst/>
          </a:prstGeom>
          <a:solidFill>
            <a:schemeClr val="bg1"/>
          </a:solidFill>
        </p:spPr>
        <p:txBody>
          <a:bodyPr wrap="square" rtlCol="0">
            <a:spAutoFit/>
          </a:bodyPr>
          <a:lstStyle/>
          <a:p>
            <a:endParaRPr lang="en-US" dirty="0"/>
          </a:p>
        </p:txBody>
      </p:sp>
      <p:sp>
        <p:nvSpPr>
          <p:cNvPr id="22" name="Slide Number Placeholder 1">
            <a:extLst>
              <a:ext uri="{FF2B5EF4-FFF2-40B4-BE49-F238E27FC236}">
                <a16:creationId xmlns:a16="http://schemas.microsoft.com/office/drawing/2014/main" id="{7D6C4C53-343A-4348-BDB7-E9D587663E4C}"/>
              </a:ext>
            </a:extLst>
          </p:cNvPr>
          <p:cNvSpPr txBox="1">
            <a:spLocks/>
          </p:cNvSpPr>
          <p:nvPr/>
        </p:nvSpPr>
        <p:spPr>
          <a:xfrm>
            <a:off x="9758756" y="4756178"/>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lang="en-US" sz="1000" kern="1200" smtClean="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B7C84B4B-5107-4B3D-9287-2237ACB8EFFC}" type="slidenum">
              <a:rPr lang="uk-UA">
                <a:solidFill>
                  <a:srgbClr val="000000">
                    <a:tint val="75000"/>
                  </a:srgbClr>
                </a:solidFill>
                <a:latin typeface="Calibri"/>
              </a:rPr>
              <a:pPr/>
              <a:t>14</a:t>
            </a:fld>
            <a:endParaRPr lang="uk-UA" dirty="0">
              <a:solidFill>
                <a:srgbClr val="000000">
                  <a:tint val="75000"/>
                </a:srgbClr>
              </a:solidFill>
              <a:latin typeface="Calibri"/>
            </a:endParaRPr>
          </a:p>
        </p:txBody>
      </p:sp>
      <p:pic>
        <p:nvPicPr>
          <p:cNvPr id="2" name="Picture 1">
            <a:extLst>
              <a:ext uri="{FF2B5EF4-FFF2-40B4-BE49-F238E27FC236}">
                <a16:creationId xmlns:a16="http://schemas.microsoft.com/office/drawing/2014/main" id="{FA01FFF5-0E44-4C7D-89C4-68F190E27B05}"/>
              </a:ext>
            </a:extLst>
          </p:cNvPr>
          <p:cNvPicPr>
            <a:picLocks noChangeAspect="1"/>
          </p:cNvPicPr>
          <p:nvPr/>
        </p:nvPicPr>
        <p:blipFill>
          <a:blip r:embed="rId2"/>
          <a:stretch>
            <a:fillRect/>
          </a:stretch>
        </p:blipFill>
        <p:spPr>
          <a:xfrm>
            <a:off x="10025457" y="1811116"/>
            <a:ext cx="157131" cy="1620958"/>
          </a:xfrm>
          <a:prstGeom prst="rect">
            <a:avLst/>
          </a:prstGeom>
        </p:spPr>
      </p:pic>
      <p:sp>
        <p:nvSpPr>
          <p:cNvPr id="5" name="Rectangle 4">
            <a:extLst>
              <a:ext uri="{FF2B5EF4-FFF2-40B4-BE49-F238E27FC236}">
                <a16:creationId xmlns:a16="http://schemas.microsoft.com/office/drawing/2014/main" id="{AD77232E-B444-4E83-B371-69754A4A486D}"/>
              </a:ext>
            </a:extLst>
          </p:cNvPr>
          <p:cNvSpPr/>
          <p:nvPr/>
        </p:nvSpPr>
        <p:spPr>
          <a:xfrm>
            <a:off x="8691218" y="4850012"/>
            <a:ext cx="316112"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tint val="75000"/>
                  </a:srgbClr>
                </a:solidFill>
                <a:effectLst/>
                <a:uLnTx/>
                <a:uFillTx/>
                <a:latin typeface="Calibri"/>
              </a:rPr>
              <a:t>14</a:t>
            </a:r>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id="{9E6B66F0-8270-4DEE-A1B8-99B9BC38B770}"/>
              </a:ext>
            </a:extLst>
          </p:cNvPr>
          <p:cNvPicPr>
            <a:picLocks noChangeAspect="1"/>
          </p:cNvPicPr>
          <p:nvPr/>
        </p:nvPicPr>
        <p:blipFill>
          <a:blip r:embed="rId2"/>
          <a:stretch>
            <a:fillRect/>
          </a:stretch>
        </p:blipFill>
        <p:spPr>
          <a:xfrm>
            <a:off x="8839200" y="1705799"/>
            <a:ext cx="157244" cy="1666790"/>
          </a:xfrm>
          <a:prstGeom prst="rect">
            <a:avLst/>
          </a:prstGeom>
        </p:spPr>
      </p:pic>
    </p:spTree>
    <p:extLst>
      <p:ext uri="{BB962C8B-B14F-4D97-AF65-F5344CB8AC3E}">
        <p14:creationId xmlns:p14="http://schemas.microsoft.com/office/powerpoint/2010/main" val="283074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9141" y="1550453"/>
            <a:ext cx="4710377" cy="427435"/>
          </a:xfrm>
          <a:prstGeom prst="rect">
            <a:avLst/>
          </a:prstGeom>
        </p:spPr>
        <p:txBody>
          <a:bodyPr vert="horz" lIns="68580" tIns="34291" rIns="68580" bIns="34291" rtlCol="0" anchor="t" anchorCtr="0">
            <a:noAutofit/>
          </a:bodyPr>
          <a:lstStyle>
            <a:lvl1pPr algn="l" defTabSz="457200" rtl="0" eaLnBrk="1" latinLnBrk="0" hangingPunct="1">
              <a:spcBef>
                <a:spcPct val="0"/>
              </a:spcBef>
              <a:buNone/>
              <a:defRPr sz="3200" b="1" kern="1200">
                <a:solidFill>
                  <a:schemeClr val="bg1"/>
                </a:solidFill>
                <a:latin typeface="Arial Narrow"/>
                <a:ea typeface="+mj-ea"/>
                <a:cs typeface="Arial Narrow"/>
              </a:defRPr>
            </a:lvl1pPr>
          </a:lstStyle>
          <a:p>
            <a:pPr fontAlgn="auto">
              <a:spcAft>
                <a:spcPts val="0"/>
              </a:spcAft>
            </a:pPr>
            <a:r>
              <a:rPr lang="en-US" sz="2400" dirty="0">
                <a:solidFill>
                  <a:prstClr val="black"/>
                </a:solidFill>
              </a:rPr>
              <a:t>What is Paygenus?</a:t>
            </a:r>
          </a:p>
        </p:txBody>
      </p:sp>
      <p:sp>
        <p:nvSpPr>
          <p:cNvPr id="5" name="TextBox 4"/>
          <p:cNvSpPr txBox="1"/>
          <p:nvPr/>
        </p:nvSpPr>
        <p:spPr>
          <a:xfrm>
            <a:off x="342224" y="1982801"/>
            <a:ext cx="3848776" cy="369332"/>
          </a:xfrm>
          <a:prstGeom prst="rect">
            <a:avLst/>
          </a:prstGeom>
          <a:noFill/>
        </p:spPr>
        <p:txBody>
          <a:bodyPr wrap="square" rtlCol="0">
            <a:spAutoFit/>
          </a:bodyPr>
          <a:lstStyle/>
          <a:p>
            <a:pPr fontAlgn="auto">
              <a:spcBef>
                <a:spcPts val="0"/>
              </a:spcBef>
              <a:spcAft>
                <a:spcPts val="0"/>
              </a:spcAft>
            </a:pPr>
            <a:r>
              <a:rPr lang="en-US" i="1" dirty="0">
                <a:solidFill>
                  <a:prstClr val="black">
                    <a:lumMod val="50000"/>
                    <a:lumOff val="50000"/>
                  </a:prstClr>
                </a:solidFill>
                <a:latin typeface="Arial Narrow" charset="0"/>
                <a:ea typeface="Arial Narrow" charset="0"/>
                <a:cs typeface="Arial Narrow" charset="0"/>
              </a:rPr>
              <a:t>Delivering Value Across the Supply Chain</a:t>
            </a:r>
          </a:p>
        </p:txBody>
      </p:sp>
      <p:sp>
        <p:nvSpPr>
          <p:cNvPr id="7" name="Slide Number Placeholder 1">
            <a:extLst>
              <a:ext uri="{FF2B5EF4-FFF2-40B4-BE49-F238E27FC236}">
                <a16:creationId xmlns:a16="http://schemas.microsoft.com/office/drawing/2014/main" id="{BC8D5060-8BC6-4235-B6BF-3C198982A956}"/>
              </a:ext>
            </a:extLst>
          </p:cNvPr>
          <p:cNvSpPr txBox="1">
            <a:spLocks/>
          </p:cNvSpPr>
          <p:nvPr/>
        </p:nvSpPr>
        <p:spPr>
          <a:xfrm>
            <a:off x="9716932" y="4754746"/>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lang="en-US" sz="1000" kern="1200" smtClean="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B7C84B4B-5107-4B3D-9287-2237ACB8EFFC}" type="slidenum">
              <a:rPr lang="uk-UA">
                <a:solidFill>
                  <a:srgbClr val="000000">
                    <a:tint val="75000"/>
                  </a:srgbClr>
                </a:solidFill>
                <a:latin typeface="Calibri"/>
              </a:rPr>
              <a:pPr/>
              <a:t>15</a:t>
            </a:fld>
            <a:endParaRPr lang="uk-UA" dirty="0">
              <a:solidFill>
                <a:srgbClr val="000000">
                  <a:tint val="75000"/>
                </a:srgbClr>
              </a:solidFill>
              <a:latin typeface="Calibri"/>
            </a:endParaRPr>
          </a:p>
        </p:txBody>
      </p:sp>
      <p:sp>
        <p:nvSpPr>
          <p:cNvPr id="3" name="Right Triangle 2">
            <a:extLst>
              <a:ext uri="{FF2B5EF4-FFF2-40B4-BE49-F238E27FC236}">
                <a16:creationId xmlns:a16="http://schemas.microsoft.com/office/drawing/2014/main" id="{694F9626-9CB0-421C-9D67-52613DEB9B5F}"/>
              </a:ext>
            </a:extLst>
          </p:cNvPr>
          <p:cNvSpPr/>
          <p:nvPr/>
        </p:nvSpPr>
        <p:spPr>
          <a:xfrm>
            <a:off x="0" y="3638551"/>
            <a:ext cx="1524000" cy="1504951"/>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a:extLst>
              <a:ext uri="{FF2B5EF4-FFF2-40B4-BE49-F238E27FC236}">
                <a16:creationId xmlns:a16="http://schemas.microsoft.com/office/drawing/2014/main" id="{9516DD05-0C23-49CA-87D6-48E7ACE6A531}"/>
              </a:ext>
            </a:extLst>
          </p:cNvPr>
          <p:cNvPicPr>
            <a:picLocks noChangeAspect="1"/>
          </p:cNvPicPr>
          <p:nvPr/>
        </p:nvPicPr>
        <p:blipFill>
          <a:blip r:embed="rId2"/>
          <a:stretch>
            <a:fillRect/>
          </a:stretch>
        </p:blipFill>
        <p:spPr>
          <a:xfrm>
            <a:off x="10025457" y="1811116"/>
            <a:ext cx="157131" cy="1620958"/>
          </a:xfrm>
          <a:prstGeom prst="rect">
            <a:avLst/>
          </a:prstGeom>
        </p:spPr>
      </p:pic>
      <p:sp>
        <p:nvSpPr>
          <p:cNvPr id="8" name="Rectangle 7">
            <a:extLst>
              <a:ext uri="{FF2B5EF4-FFF2-40B4-BE49-F238E27FC236}">
                <a16:creationId xmlns:a16="http://schemas.microsoft.com/office/drawing/2014/main" id="{EDE85318-E1E3-42F5-B548-5E8974C4971C}"/>
              </a:ext>
            </a:extLst>
          </p:cNvPr>
          <p:cNvSpPr/>
          <p:nvPr/>
        </p:nvSpPr>
        <p:spPr>
          <a:xfrm>
            <a:off x="8713979" y="4851631"/>
            <a:ext cx="316112"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tint val="75000"/>
                  </a:srgbClr>
                </a:solidFill>
                <a:effectLst/>
                <a:uLnTx/>
                <a:uFillTx/>
                <a:latin typeface="Calibri"/>
              </a:rPr>
              <a:t>15</a:t>
            </a:r>
            <a:endParaRPr kumimoji="0" lang="en-US" sz="1800" b="0" i="0" u="none" strike="noStrike" kern="0" cap="none" spc="0" normalizeH="0" baseline="0" noProof="0" dirty="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id="{5BF82015-A5CB-4472-A439-2E3AD5273B60}"/>
              </a:ext>
            </a:extLst>
          </p:cNvPr>
          <p:cNvPicPr>
            <a:picLocks noChangeAspect="1"/>
          </p:cNvPicPr>
          <p:nvPr/>
        </p:nvPicPr>
        <p:blipFill>
          <a:blip r:embed="rId2"/>
          <a:stretch>
            <a:fillRect/>
          </a:stretch>
        </p:blipFill>
        <p:spPr>
          <a:xfrm>
            <a:off x="8839200" y="1705799"/>
            <a:ext cx="157244" cy="1666790"/>
          </a:xfrm>
          <a:prstGeom prst="rect">
            <a:avLst/>
          </a:prstGeom>
        </p:spPr>
      </p:pic>
    </p:spTree>
    <p:extLst>
      <p:ext uri="{BB962C8B-B14F-4D97-AF65-F5344CB8AC3E}">
        <p14:creationId xmlns:p14="http://schemas.microsoft.com/office/powerpoint/2010/main" val="384833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EX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135" y="4534826"/>
            <a:ext cx="468128" cy="389954"/>
          </a:xfrm>
          <a:prstGeom prst="rect">
            <a:avLst/>
          </a:prstGeom>
        </p:spPr>
      </p:pic>
      <p:sp>
        <p:nvSpPr>
          <p:cNvPr id="11" name="Rectangle 10"/>
          <p:cNvSpPr/>
          <p:nvPr/>
        </p:nvSpPr>
        <p:spPr>
          <a:xfrm>
            <a:off x="-85738" y="-135731"/>
            <a:ext cx="4658604" cy="53415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41" name="Group 40"/>
          <p:cNvGrpSpPr/>
          <p:nvPr/>
        </p:nvGrpSpPr>
        <p:grpSpPr>
          <a:xfrm>
            <a:off x="1634843" y="1375790"/>
            <a:ext cx="6047509" cy="2759797"/>
            <a:chOff x="568426" y="1783758"/>
            <a:chExt cx="3197698" cy="3596372"/>
          </a:xfrm>
        </p:grpSpPr>
        <p:sp>
          <p:nvSpPr>
            <p:cNvPr id="42" name="Rectangle 41"/>
            <p:cNvSpPr/>
            <p:nvPr/>
          </p:nvSpPr>
          <p:spPr>
            <a:xfrm>
              <a:off x="569298" y="1784640"/>
              <a:ext cx="3196826" cy="3595490"/>
            </a:xfrm>
            <a:prstGeom prst="rect">
              <a:avLst/>
            </a:prstGeom>
            <a:solidFill>
              <a:schemeClr val="bg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3" name="Rectangle 42"/>
            <p:cNvSpPr/>
            <p:nvPr/>
          </p:nvSpPr>
          <p:spPr>
            <a:xfrm>
              <a:off x="568426" y="1783758"/>
              <a:ext cx="3197698" cy="1706219"/>
            </a:xfrm>
            <a:prstGeom prst="rect">
              <a:avLst/>
            </a:prstGeom>
            <a:solidFill>
              <a:srgbClr val="DC012A"/>
            </a:solidFill>
            <a:ln>
              <a:noFill/>
            </a:ln>
            <a:effectLst>
              <a:outerShdw blurRad="50800" dist="38100" dir="5400000" algn="t"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0" name="TextBox 9"/>
          <p:cNvSpPr txBox="1"/>
          <p:nvPr/>
        </p:nvSpPr>
        <p:spPr>
          <a:xfrm>
            <a:off x="1766197" y="1669093"/>
            <a:ext cx="5784801" cy="1061829"/>
          </a:xfrm>
          <a:prstGeom prst="rect">
            <a:avLst/>
          </a:prstGeom>
          <a:noFill/>
        </p:spPr>
        <p:txBody>
          <a:bodyPr wrap="square" rtlCol="0">
            <a:spAutoFit/>
          </a:bodyPr>
          <a:lstStyle/>
          <a:p>
            <a:pPr algn="ctr" fontAlgn="auto">
              <a:spcBef>
                <a:spcPts val="0"/>
              </a:spcBef>
              <a:spcAft>
                <a:spcPts val="0"/>
              </a:spcAft>
            </a:pPr>
            <a:r>
              <a:rPr lang="en-US" sz="2100" dirty="0">
                <a:solidFill>
                  <a:prstClr val="white"/>
                </a:solidFill>
                <a:latin typeface="Arial Narrow"/>
                <a:cs typeface="Arial Narrow"/>
              </a:rPr>
              <a:t>A</a:t>
            </a:r>
            <a:r>
              <a:rPr lang="en-US" sz="2100" b="1" dirty="0">
                <a:solidFill>
                  <a:prstClr val="white"/>
                </a:solidFill>
                <a:latin typeface="Arial Narrow"/>
                <a:cs typeface="Arial Narrow"/>
              </a:rPr>
              <a:t> </a:t>
            </a:r>
            <a:r>
              <a:rPr lang="en-US" sz="2100" dirty="0">
                <a:solidFill>
                  <a:prstClr val="white"/>
                </a:solidFill>
                <a:latin typeface="Arial Narrow"/>
                <a:cs typeface="Arial Narrow"/>
              </a:rPr>
              <a:t>powerful </a:t>
            </a:r>
            <a:r>
              <a:rPr lang="en-US" sz="2100" b="1" dirty="0">
                <a:solidFill>
                  <a:prstClr val="white"/>
                </a:solidFill>
                <a:latin typeface="Arial Narrow"/>
                <a:cs typeface="Arial Narrow"/>
              </a:rPr>
              <a:t>B2B payment network </a:t>
            </a:r>
            <a:r>
              <a:rPr lang="en-US" sz="2100" dirty="0">
                <a:solidFill>
                  <a:prstClr val="white"/>
                </a:solidFill>
                <a:latin typeface="Arial Narrow"/>
                <a:cs typeface="Arial Narrow"/>
              </a:rPr>
              <a:t>that </a:t>
            </a:r>
            <a:r>
              <a:rPr lang="en-US" sz="2100" b="1" dirty="0">
                <a:solidFill>
                  <a:prstClr val="white"/>
                </a:solidFill>
                <a:latin typeface="Arial Narrow"/>
                <a:cs typeface="Arial Narrow"/>
              </a:rPr>
              <a:t>connects buyers and suppliers </a:t>
            </a:r>
            <a:r>
              <a:rPr lang="en-US" sz="2100" dirty="0">
                <a:solidFill>
                  <a:prstClr val="white"/>
                </a:solidFill>
                <a:latin typeface="Arial Narrow"/>
                <a:cs typeface="Arial Narrow"/>
              </a:rPr>
              <a:t>delivering simplified payment execution.</a:t>
            </a:r>
          </a:p>
        </p:txBody>
      </p:sp>
      <p:sp>
        <p:nvSpPr>
          <p:cNvPr id="18" name="TextBox 17"/>
          <p:cNvSpPr txBox="1"/>
          <p:nvPr/>
        </p:nvSpPr>
        <p:spPr>
          <a:xfrm>
            <a:off x="3035174" y="2874383"/>
            <a:ext cx="4544847" cy="982705"/>
          </a:xfrm>
          <a:prstGeom prst="rect">
            <a:avLst/>
          </a:prstGeom>
          <a:noFill/>
        </p:spPr>
        <p:txBody>
          <a:bodyPr wrap="square" rtlCol="0">
            <a:spAutoFit/>
          </a:bodyPr>
          <a:lstStyle/>
          <a:p>
            <a:pPr marL="130967" indent="-130967" fontAlgn="auto">
              <a:spcBef>
                <a:spcPts val="3751"/>
              </a:spcBef>
              <a:spcAft>
                <a:spcPts val="0"/>
              </a:spcAft>
              <a:buFont typeface="Arial"/>
              <a:buChar char="•"/>
            </a:pPr>
            <a:r>
              <a:rPr lang="en-US" sz="1651" dirty="0">
                <a:solidFill>
                  <a:prstClr val="black"/>
                </a:solidFill>
                <a:latin typeface="Arial Narrow"/>
                <a:cs typeface="Arial Narrow"/>
              </a:rPr>
              <a:t>A standardized approach to payment processing</a:t>
            </a:r>
          </a:p>
          <a:p>
            <a:pPr marL="130967" indent="-130967" fontAlgn="auto">
              <a:spcBef>
                <a:spcPts val="451"/>
              </a:spcBef>
              <a:spcAft>
                <a:spcPts val="0"/>
              </a:spcAft>
              <a:buFont typeface="Arial"/>
              <a:buChar char="•"/>
            </a:pPr>
            <a:r>
              <a:rPr lang="en-US" sz="1651" dirty="0">
                <a:solidFill>
                  <a:prstClr val="black"/>
                </a:solidFill>
                <a:latin typeface="Arial Narrow"/>
                <a:cs typeface="Arial Narrow"/>
              </a:rPr>
              <a:t>Cost savings and improved cash flow </a:t>
            </a:r>
          </a:p>
          <a:p>
            <a:pPr marL="130967" indent="-130967" fontAlgn="auto">
              <a:spcBef>
                <a:spcPts val="451"/>
              </a:spcBef>
              <a:spcAft>
                <a:spcPts val="0"/>
              </a:spcAft>
              <a:buFont typeface="Arial"/>
              <a:buChar char="•"/>
            </a:pPr>
            <a:r>
              <a:rPr lang="en-US" sz="1651" dirty="0">
                <a:solidFill>
                  <a:prstClr val="black"/>
                </a:solidFill>
                <a:latin typeface="Arial Narrow"/>
                <a:cs typeface="Arial Narrow"/>
              </a:rPr>
              <a:t>A balanced approach across the financial supply chain</a:t>
            </a:r>
          </a:p>
        </p:txBody>
      </p:sp>
      <p:sp>
        <p:nvSpPr>
          <p:cNvPr id="16" name="Rectangle 15"/>
          <p:cNvSpPr/>
          <p:nvPr/>
        </p:nvSpPr>
        <p:spPr>
          <a:xfrm>
            <a:off x="-1143000" y="1388154"/>
            <a:ext cx="151999" cy="942321"/>
          </a:xfrm>
          <a:prstGeom prst="rect">
            <a:avLst/>
          </a:prstGeom>
          <a:solidFill>
            <a:srgbClr val="DC012A"/>
          </a:solid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3" name="TextBox 2"/>
          <p:cNvSpPr txBox="1"/>
          <p:nvPr/>
        </p:nvSpPr>
        <p:spPr>
          <a:xfrm>
            <a:off x="1634844" y="2976520"/>
            <a:ext cx="1295961" cy="600421"/>
          </a:xfrm>
          <a:prstGeom prst="rect">
            <a:avLst/>
          </a:prstGeom>
          <a:noFill/>
        </p:spPr>
        <p:txBody>
          <a:bodyPr wrap="square" rtlCol="0">
            <a:spAutoFit/>
          </a:bodyPr>
          <a:lstStyle/>
          <a:p>
            <a:pPr algn="ctr" fontAlgn="auto">
              <a:spcBef>
                <a:spcPts val="0"/>
              </a:spcBef>
              <a:spcAft>
                <a:spcPts val="0"/>
              </a:spcAft>
            </a:pPr>
            <a:r>
              <a:rPr lang="en-US" sz="1651" dirty="0">
                <a:solidFill>
                  <a:prstClr val="black"/>
                </a:solidFill>
                <a:latin typeface="Arial Narrow"/>
                <a:cs typeface="Arial Narrow"/>
              </a:rPr>
              <a:t>MEMBERS EXPERIENCE</a:t>
            </a:r>
          </a:p>
        </p:txBody>
      </p:sp>
      <p:cxnSp>
        <p:nvCxnSpPr>
          <p:cNvPr id="7" name="Straight Connector 6"/>
          <p:cNvCxnSpPr/>
          <p:nvPr/>
        </p:nvCxnSpPr>
        <p:spPr>
          <a:xfrm>
            <a:off x="2930799" y="2907076"/>
            <a:ext cx="0" cy="913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45415"/>
            <a:ext cx="3581400" cy="2089150"/>
          </a:xfrm>
          <a:prstGeom prst="rect">
            <a:avLst/>
          </a:prstGeom>
        </p:spPr>
      </p:pic>
      <p:sp>
        <p:nvSpPr>
          <p:cNvPr id="2" name="Slide Number Placeholder 1">
            <a:extLst>
              <a:ext uri="{FF2B5EF4-FFF2-40B4-BE49-F238E27FC236}">
                <a16:creationId xmlns:a16="http://schemas.microsoft.com/office/drawing/2014/main" id="{38C7B0F5-0E00-4855-86B9-4B5B963216B4}"/>
              </a:ext>
            </a:extLst>
          </p:cNvPr>
          <p:cNvSpPr>
            <a:spLocks noGrp="1"/>
          </p:cNvSpPr>
          <p:nvPr>
            <p:ph type="sldNum" sz="quarter" idx="4294967295"/>
          </p:nvPr>
        </p:nvSpPr>
        <p:spPr>
          <a:xfrm>
            <a:off x="8648700" y="4842493"/>
            <a:ext cx="381000" cy="273051"/>
          </a:xfrm>
        </p:spPr>
        <p:txBody>
          <a:bodyPr/>
          <a:lstStyle/>
          <a:p>
            <a:fld id="{B023EA5A-6C57-4921-B38C-4B2B64BE9ACB}" type="slidenum">
              <a:rPr lang="en-US" smtClean="0">
                <a:solidFill>
                  <a:prstClr val="black">
                    <a:tint val="75000"/>
                  </a:prstClr>
                </a:solidFill>
              </a:rPr>
              <a:pPr/>
              <a:t>16</a:t>
            </a:fld>
            <a:endParaRPr lang="en-US" dirty="0">
              <a:solidFill>
                <a:prstClr val="black">
                  <a:tint val="75000"/>
                </a:prstClr>
              </a:solidFill>
            </a:endParaRPr>
          </a:p>
        </p:txBody>
      </p:sp>
      <p:pic>
        <p:nvPicPr>
          <p:cNvPr id="19" name="Picture 18">
            <a:extLst>
              <a:ext uri="{FF2B5EF4-FFF2-40B4-BE49-F238E27FC236}">
                <a16:creationId xmlns:a16="http://schemas.microsoft.com/office/drawing/2014/main" id="{FCCA06DF-9AC1-4DD8-BBEA-E1C34F92559B}"/>
              </a:ext>
            </a:extLst>
          </p:cNvPr>
          <p:cNvPicPr>
            <a:picLocks noChangeAspect="1"/>
          </p:cNvPicPr>
          <p:nvPr/>
        </p:nvPicPr>
        <p:blipFill>
          <a:blip r:embed="rId5"/>
          <a:stretch>
            <a:fillRect/>
          </a:stretch>
        </p:blipFill>
        <p:spPr>
          <a:xfrm>
            <a:off x="10025457" y="1811116"/>
            <a:ext cx="157131" cy="1620958"/>
          </a:xfrm>
          <a:prstGeom prst="rect">
            <a:avLst/>
          </a:prstGeom>
        </p:spPr>
      </p:pic>
      <p:pic>
        <p:nvPicPr>
          <p:cNvPr id="15" name="Picture 14">
            <a:extLst>
              <a:ext uri="{FF2B5EF4-FFF2-40B4-BE49-F238E27FC236}">
                <a16:creationId xmlns:a16="http://schemas.microsoft.com/office/drawing/2014/main" id="{1E6C81CA-F2CC-4AC9-9420-3C2B48733D47}"/>
              </a:ext>
            </a:extLst>
          </p:cNvPr>
          <p:cNvPicPr>
            <a:picLocks noChangeAspect="1"/>
          </p:cNvPicPr>
          <p:nvPr/>
        </p:nvPicPr>
        <p:blipFill>
          <a:blip r:embed="rId5"/>
          <a:stretch>
            <a:fillRect/>
          </a:stretch>
        </p:blipFill>
        <p:spPr>
          <a:xfrm>
            <a:off x="8839200" y="1705799"/>
            <a:ext cx="157244" cy="1666790"/>
          </a:xfrm>
          <a:prstGeom prst="rect">
            <a:avLst/>
          </a:prstGeom>
        </p:spPr>
      </p:pic>
    </p:spTree>
    <p:extLst>
      <p:ext uri="{BB962C8B-B14F-4D97-AF65-F5344CB8AC3E}">
        <p14:creationId xmlns:p14="http://schemas.microsoft.com/office/powerpoint/2010/main" val="26044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3204" y="2337048"/>
            <a:ext cx="4623547" cy="2129557"/>
          </a:xfrm>
          <a:prstGeom prst="rect">
            <a:avLst/>
          </a:prstGeom>
          <a:noFill/>
        </p:spPr>
        <p:txBody>
          <a:bodyPr wrap="square" rtlCol="0">
            <a:spAutoFit/>
          </a:bodyPr>
          <a:lstStyle/>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Flexible framework</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multiple payment types</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migrate to electronic payments Day One</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reduce costs</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optimize discount opportunities</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simplify integration / remittance / reconciliation</a:t>
            </a:r>
          </a:p>
        </p:txBody>
      </p:sp>
      <p:sp>
        <p:nvSpPr>
          <p:cNvPr id="11" name="TextBox 10"/>
          <p:cNvSpPr txBox="1"/>
          <p:nvPr/>
        </p:nvSpPr>
        <p:spPr>
          <a:xfrm>
            <a:off x="432805" y="1177627"/>
            <a:ext cx="4443999" cy="923330"/>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Arial Narrow" panose="020B0606020202030204" pitchFamily="34" charset="0"/>
                <a:cs typeface="+mn-cs"/>
              </a:rPr>
              <a:t>Powers our</a:t>
            </a:r>
            <a:r>
              <a:rPr lang="en-US" b="1" dirty="0">
                <a:solidFill>
                  <a:prstClr val="black"/>
                </a:solidFill>
                <a:latin typeface="Arial Narrow" panose="020B0606020202030204" pitchFamily="34" charset="0"/>
                <a:cs typeface="+mn-cs"/>
              </a:rPr>
              <a:t> Integrated Payables </a:t>
            </a:r>
            <a:r>
              <a:rPr lang="en-US" dirty="0">
                <a:solidFill>
                  <a:prstClr val="black"/>
                </a:solidFill>
                <a:latin typeface="Arial Narrow" panose="020B0606020202030204" pitchFamily="34" charset="0"/>
                <a:cs typeface="+mn-cs"/>
              </a:rPr>
              <a:t>which </a:t>
            </a:r>
            <a:r>
              <a:rPr lang="en-US" b="1" dirty="0">
                <a:solidFill>
                  <a:prstClr val="black"/>
                </a:solidFill>
                <a:latin typeface="Arial Narrow" panose="020B0606020202030204" pitchFamily="34" charset="0"/>
                <a:cs typeface="+mn-cs"/>
              </a:rPr>
              <a:t>accelerates the move to electronic payments</a:t>
            </a:r>
            <a:r>
              <a:rPr lang="en-US" dirty="0">
                <a:solidFill>
                  <a:prstClr val="black"/>
                </a:solidFill>
                <a:latin typeface="Arial Narrow" panose="020B0606020202030204" pitchFamily="34" charset="0"/>
                <a:cs typeface="+mn-cs"/>
              </a:rPr>
              <a:t> and comes closer to achieving the perfect payment</a:t>
            </a:r>
          </a:p>
        </p:txBody>
      </p:sp>
      <p:sp>
        <p:nvSpPr>
          <p:cNvPr id="12" name="Title 1"/>
          <p:cNvSpPr txBox="1">
            <a:spLocks/>
          </p:cNvSpPr>
          <p:nvPr/>
        </p:nvSpPr>
        <p:spPr>
          <a:xfrm>
            <a:off x="425606" y="343127"/>
            <a:ext cx="3705095" cy="969955"/>
          </a:xfrm>
          <a:prstGeom prst="rect">
            <a:avLst/>
          </a:prstGeom>
        </p:spPr>
        <p:txBody>
          <a:bodyPr vert="horz" lIns="68580" tIns="34291" rIns="68580" bIns="3429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10000"/>
              </a:lnSpc>
              <a:spcBef>
                <a:spcPts val="900"/>
              </a:spcBef>
              <a:spcAft>
                <a:spcPts val="0"/>
              </a:spcAft>
            </a:pPr>
            <a:r>
              <a:rPr lang="en-US" sz="2400" b="1" dirty="0">
                <a:solidFill>
                  <a:prstClr val="black"/>
                </a:solidFill>
                <a:latin typeface="Arial Narrow" panose="020B0606020202030204" pitchFamily="34" charset="0"/>
              </a:rPr>
              <a:t>Why </a:t>
            </a:r>
            <a:r>
              <a:rPr lang="en-US" sz="2400" b="1" dirty="0" err="1">
                <a:solidFill>
                  <a:prstClr val="black"/>
                </a:solidFill>
                <a:latin typeface="Arial Narrow" panose="020B0606020202030204" pitchFamily="34" charset="0"/>
              </a:rPr>
              <a:t>Paygenus</a:t>
            </a:r>
            <a:r>
              <a:rPr lang="en-US" sz="2400" b="1" dirty="0">
                <a:solidFill>
                  <a:prstClr val="black"/>
                </a:solidFill>
                <a:latin typeface="Arial Narrow" panose="020B0606020202030204" pitchFamily="34" charset="0"/>
              </a:rPr>
              <a:t>?</a:t>
            </a:r>
          </a:p>
        </p:txBody>
      </p:sp>
      <p:sp>
        <p:nvSpPr>
          <p:cNvPr id="3" name="TextBox 2"/>
          <p:cNvSpPr txBox="1"/>
          <p:nvPr/>
        </p:nvSpPr>
        <p:spPr>
          <a:xfrm rot="16200000">
            <a:off x="-1502384" y="3171896"/>
            <a:ext cx="2262534" cy="403957"/>
          </a:xfrm>
          <a:prstGeom prst="rect">
            <a:avLst/>
          </a:prstGeom>
          <a:noFill/>
        </p:spPr>
        <p:txBody>
          <a:bodyPr wrap="square" rtlCol="0">
            <a:spAutoFit/>
          </a:bodyPr>
          <a:lstStyle/>
          <a:p>
            <a:pPr algn="ctr" fontAlgn="auto">
              <a:spcBef>
                <a:spcPts val="0"/>
              </a:spcBef>
              <a:spcAft>
                <a:spcPts val="0"/>
              </a:spcAft>
            </a:pPr>
            <a:r>
              <a:rPr lang="en-US" sz="2025" b="1" dirty="0">
                <a:solidFill>
                  <a:prstClr val="white">
                    <a:lumMod val="85000"/>
                  </a:prstClr>
                </a:solidFill>
                <a:latin typeface="Arial Narrow" panose="020B0606020202030204" pitchFamily="34" charset="0"/>
                <a:cs typeface="+mn-cs"/>
              </a:rPr>
              <a:t>PAYGENUS VALUE</a:t>
            </a:r>
          </a:p>
        </p:txBody>
      </p:sp>
      <p:sp>
        <p:nvSpPr>
          <p:cNvPr id="2" name="TextBox 1"/>
          <p:cNvSpPr txBox="1"/>
          <p:nvPr/>
        </p:nvSpPr>
        <p:spPr>
          <a:xfrm>
            <a:off x="432749" y="728076"/>
            <a:ext cx="1528763" cy="323165"/>
          </a:xfrm>
          <a:prstGeom prst="rect">
            <a:avLst/>
          </a:prstGeom>
          <a:noFill/>
        </p:spPr>
        <p:txBody>
          <a:bodyPr wrap="square" rtlCol="0">
            <a:spAutoFit/>
          </a:bodyPr>
          <a:lstStyle/>
          <a:p>
            <a:pPr fontAlgn="auto">
              <a:spcBef>
                <a:spcPts val="0"/>
              </a:spcBef>
              <a:spcAft>
                <a:spcPts val="0"/>
              </a:spcAft>
            </a:pPr>
            <a:r>
              <a:rPr lang="en-US" sz="1500" i="1" dirty="0">
                <a:solidFill>
                  <a:prstClr val="black">
                    <a:lumMod val="50000"/>
                    <a:lumOff val="50000"/>
                  </a:prstClr>
                </a:solidFill>
                <a:latin typeface="Arial Narrow" panose="020B0606020202030204" pitchFamily="34" charset="0"/>
                <a:cs typeface="+mn-cs"/>
              </a:rPr>
              <a:t>For Buyers</a:t>
            </a:r>
          </a:p>
        </p:txBody>
      </p:sp>
      <p:sp>
        <p:nvSpPr>
          <p:cNvPr id="4" name="TextBox 3"/>
          <p:cNvSpPr txBox="1"/>
          <p:nvPr/>
        </p:nvSpPr>
        <p:spPr>
          <a:xfrm>
            <a:off x="1170409" y="4505143"/>
            <a:ext cx="3821907" cy="276999"/>
          </a:xfrm>
          <a:prstGeom prst="rect">
            <a:avLst/>
          </a:prstGeom>
          <a:noFill/>
        </p:spPr>
        <p:txBody>
          <a:bodyPr wrap="square" rtlCol="0">
            <a:spAutoFit/>
          </a:bodyPr>
          <a:lstStyle/>
          <a:p>
            <a:pPr fontAlgn="auto">
              <a:spcBef>
                <a:spcPts val="0"/>
              </a:spcBef>
              <a:spcAft>
                <a:spcPts val="0"/>
              </a:spcAft>
            </a:pPr>
            <a:r>
              <a:rPr lang="en-US" sz="1200" b="1" i="1" dirty="0">
                <a:solidFill>
                  <a:srgbClr val="B90425"/>
                </a:solidFill>
                <a:latin typeface="Arial Narrow" panose="020B0606020202030204" pitchFamily="34" charset="0"/>
                <a:cs typeface="+mn-cs"/>
              </a:rPr>
              <a:t>Hundreds of thousands of network participants</a:t>
            </a:r>
          </a:p>
        </p:txBody>
      </p:sp>
      <p:sp>
        <p:nvSpPr>
          <p:cNvPr id="5" name="Slide Number Placeholder 4">
            <a:extLst>
              <a:ext uri="{FF2B5EF4-FFF2-40B4-BE49-F238E27FC236}">
                <a16:creationId xmlns:a16="http://schemas.microsoft.com/office/drawing/2014/main" id="{BFCAD012-AA66-40A3-A313-6F9620376B2E}"/>
              </a:ext>
            </a:extLst>
          </p:cNvPr>
          <p:cNvSpPr>
            <a:spLocks noGrp="1"/>
          </p:cNvSpPr>
          <p:nvPr>
            <p:ph type="sldNum" sz="quarter" idx="4294967295"/>
          </p:nvPr>
        </p:nvSpPr>
        <p:spPr>
          <a:xfrm>
            <a:off x="8643937" y="4859311"/>
            <a:ext cx="390525" cy="274637"/>
          </a:xfrm>
        </p:spPr>
        <p:txBody>
          <a:bodyPr/>
          <a:lstStyle/>
          <a:p>
            <a:fld id="{B023EA5A-6C57-4921-B38C-4B2B64BE9ACB}" type="slidenum">
              <a:rPr lang="en-US" smtClean="0">
                <a:solidFill>
                  <a:prstClr val="black">
                    <a:tint val="75000"/>
                  </a:prstClr>
                </a:solidFill>
              </a:rPr>
              <a:pPr/>
              <a:t>17</a:t>
            </a:fld>
            <a:endParaRPr lang="en-US" dirty="0">
              <a:solidFill>
                <a:prstClr val="black">
                  <a:tint val="75000"/>
                </a:prstClr>
              </a:solidFill>
            </a:endParaRPr>
          </a:p>
        </p:txBody>
      </p:sp>
      <p:pic>
        <p:nvPicPr>
          <p:cNvPr id="16" name="Picture 15">
            <a:extLst>
              <a:ext uri="{FF2B5EF4-FFF2-40B4-BE49-F238E27FC236}">
                <a16:creationId xmlns:a16="http://schemas.microsoft.com/office/drawing/2014/main" id="{78674608-5975-4106-B63F-C3A9E056D617}"/>
              </a:ext>
            </a:extLst>
          </p:cNvPr>
          <p:cNvPicPr>
            <a:picLocks noChangeAspect="1"/>
          </p:cNvPicPr>
          <p:nvPr/>
        </p:nvPicPr>
        <p:blipFill>
          <a:blip r:embed="rId2"/>
          <a:stretch>
            <a:fillRect/>
          </a:stretch>
        </p:blipFill>
        <p:spPr>
          <a:xfrm>
            <a:off x="10025457" y="1811116"/>
            <a:ext cx="157131" cy="1620958"/>
          </a:xfrm>
          <a:prstGeom prst="rect">
            <a:avLst/>
          </a:prstGeom>
        </p:spPr>
      </p:pic>
      <p:pic>
        <p:nvPicPr>
          <p:cNvPr id="10" name="Picture 9">
            <a:extLst>
              <a:ext uri="{FF2B5EF4-FFF2-40B4-BE49-F238E27FC236}">
                <a16:creationId xmlns:a16="http://schemas.microsoft.com/office/drawing/2014/main" id="{F20419C0-7F5C-40AE-958E-A5ACD9D7B14D}"/>
              </a:ext>
            </a:extLst>
          </p:cNvPr>
          <p:cNvPicPr>
            <a:picLocks noChangeAspect="1"/>
          </p:cNvPicPr>
          <p:nvPr/>
        </p:nvPicPr>
        <p:blipFill>
          <a:blip r:embed="rId2"/>
          <a:stretch>
            <a:fillRect/>
          </a:stretch>
        </p:blipFill>
        <p:spPr>
          <a:xfrm>
            <a:off x="8839200" y="1705799"/>
            <a:ext cx="157244" cy="1666790"/>
          </a:xfrm>
          <a:prstGeom prst="rect">
            <a:avLst/>
          </a:prstGeom>
        </p:spPr>
      </p:pic>
      <p:sp>
        <p:nvSpPr>
          <p:cNvPr id="6" name="Right Triangle 5">
            <a:extLst>
              <a:ext uri="{FF2B5EF4-FFF2-40B4-BE49-F238E27FC236}">
                <a16:creationId xmlns:a16="http://schemas.microsoft.com/office/drawing/2014/main" id="{1155A144-7A2C-49FB-A29E-45435E694B47}"/>
              </a:ext>
            </a:extLst>
          </p:cNvPr>
          <p:cNvSpPr/>
          <p:nvPr/>
        </p:nvSpPr>
        <p:spPr>
          <a:xfrm>
            <a:off x="0" y="3638550"/>
            <a:ext cx="1524000" cy="1495398"/>
          </a:xfrm>
          <a:prstGeom prst="r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0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3941" y="2183304"/>
            <a:ext cx="4341283" cy="2129557"/>
          </a:xfrm>
          <a:prstGeom prst="rect">
            <a:avLst/>
          </a:prstGeom>
          <a:noFill/>
        </p:spPr>
        <p:txBody>
          <a:bodyPr wrap="square" rtlCol="0">
            <a:spAutoFit/>
          </a:bodyPr>
          <a:lstStyle/>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faster electronic payment delivery</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full remittance data</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reduce DSO</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reliable, secure settlement</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better visibility over payment timing / details</a:t>
            </a:r>
          </a:p>
          <a:p>
            <a:pPr marL="471482" indent="-3572" fontAlgn="auto">
              <a:spcBef>
                <a:spcPts val="751"/>
              </a:spcBef>
              <a:spcAft>
                <a:spcPts val="0"/>
              </a:spcAft>
            </a:pPr>
            <a:r>
              <a:rPr lang="en-US" sz="1651" dirty="0">
                <a:solidFill>
                  <a:prstClr val="black">
                    <a:lumMod val="65000"/>
                    <a:lumOff val="35000"/>
                  </a:prstClr>
                </a:solidFill>
                <a:latin typeface="Arial Narrow" panose="020B0606020202030204" pitchFamily="34" charset="0"/>
                <a:cs typeface="+mn-cs"/>
              </a:rPr>
              <a:t>accelerate the sales cycle / lower cost</a:t>
            </a:r>
          </a:p>
        </p:txBody>
      </p:sp>
      <p:sp>
        <p:nvSpPr>
          <p:cNvPr id="11" name="TextBox 10"/>
          <p:cNvSpPr txBox="1"/>
          <p:nvPr/>
        </p:nvSpPr>
        <p:spPr>
          <a:xfrm>
            <a:off x="439949" y="1177635"/>
            <a:ext cx="3990127" cy="646331"/>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Arial Narrow" panose="020B0606020202030204" pitchFamily="34" charset="0"/>
                <a:cs typeface="+mn-cs"/>
              </a:rPr>
              <a:t>Streamlines receivables </a:t>
            </a:r>
            <a:r>
              <a:rPr lang="en-US" dirty="0">
                <a:solidFill>
                  <a:prstClr val="black"/>
                </a:solidFill>
                <a:latin typeface="Arial Narrow" panose="020B0606020202030204" pitchFamily="34" charset="0"/>
                <a:cs typeface="+mn-cs"/>
              </a:rPr>
              <a:t>by becoming a member of the </a:t>
            </a:r>
            <a:r>
              <a:rPr lang="en-US" dirty="0" err="1">
                <a:solidFill>
                  <a:prstClr val="black"/>
                </a:solidFill>
                <a:latin typeface="Arial Narrow" panose="020B0606020202030204" pitchFamily="34" charset="0"/>
                <a:cs typeface="+mn-cs"/>
              </a:rPr>
              <a:t>Paygenus</a:t>
            </a:r>
            <a:r>
              <a:rPr lang="en-US" dirty="0">
                <a:solidFill>
                  <a:prstClr val="black"/>
                </a:solidFill>
                <a:latin typeface="Arial Narrow" panose="020B0606020202030204" pitchFamily="34" charset="0"/>
                <a:cs typeface="+mn-cs"/>
              </a:rPr>
              <a:t> Payment Network</a:t>
            </a:r>
          </a:p>
        </p:txBody>
      </p:sp>
      <p:sp>
        <p:nvSpPr>
          <p:cNvPr id="12" name="Title 1"/>
          <p:cNvSpPr txBox="1">
            <a:spLocks/>
          </p:cNvSpPr>
          <p:nvPr/>
        </p:nvSpPr>
        <p:spPr>
          <a:xfrm>
            <a:off x="425606" y="343127"/>
            <a:ext cx="3705095" cy="969955"/>
          </a:xfrm>
          <a:prstGeom prst="rect">
            <a:avLst/>
          </a:prstGeom>
        </p:spPr>
        <p:txBody>
          <a:bodyPr vert="horz" lIns="68580" tIns="34291" rIns="68580" bIns="3429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10000"/>
              </a:lnSpc>
              <a:spcBef>
                <a:spcPts val="900"/>
              </a:spcBef>
              <a:spcAft>
                <a:spcPts val="0"/>
              </a:spcAft>
            </a:pPr>
            <a:r>
              <a:rPr lang="en-US" sz="2400" b="1" dirty="0">
                <a:solidFill>
                  <a:prstClr val="black"/>
                </a:solidFill>
                <a:latin typeface="Arial Narrow" panose="020B0606020202030204" pitchFamily="34" charset="0"/>
              </a:rPr>
              <a:t>Why </a:t>
            </a:r>
            <a:r>
              <a:rPr lang="en-US" sz="2400" b="1" dirty="0" err="1">
                <a:solidFill>
                  <a:prstClr val="black"/>
                </a:solidFill>
                <a:latin typeface="Arial Narrow" panose="020B0606020202030204" pitchFamily="34" charset="0"/>
              </a:rPr>
              <a:t>Paygenus</a:t>
            </a:r>
            <a:r>
              <a:rPr lang="en-US" sz="2400" b="1" dirty="0">
                <a:solidFill>
                  <a:prstClr val="black"/>
                </a:solidFill>
                <a:latin typeface="Arial Narrow" panose="020B0606020202030204" pitchFamily="34" charset="0"/>
              </a:rPr>
              <a:t>?</a:t>
            </a:r>
          </a:p>
        </p:txBody>
      </p:sp>
      <p:sp>
        <p:nvSpPr>
          <p:cNvPr id="3" name="TextBox 2"/>
          <p:cNvSpPr txBox="1"/>
          <p:nvPr/>
        </p:nvSpPr>
        <p:spPr>
          <a:xfrm rot="16200000">
            <a:off x="-1414846" y="3027598"/>
            <a:ext cx="2163980" cy="403957"/>
          </a:xfrm>
          <a:prstGeom prst="rect">
            <a:avLst/>
          </a:prstGeom>
          <a:noFill/>
        </p:spPr>
        <p:txBody>
          <a:bodyPr wrap="square" rtlCol="0">
            <a:spAutoFit/>
          </a:bodyPr>
          <a:lstStyle/>
          <a:p>
            <a:pPr algn="ctr" fontAlgn="auto">
              <a:spcBef>
                <a:spcPts val="0"/>
              </a:spcBef>
              <a:spcAft>
                <a:spcPts val="0"/>
              </a:spcAft>
            </a:pPr>
            <a:r>
              <a:rPr lang="en-US" sz="2025" b="1" dirty="0">
                <a:solidFill>
                  <a:prstClr val="white">
                    <a:lumMod val="85000"/>
                  </a:prstClr>
                </a:solidFill>
                <a:latin typeface="Arial Narrow" panose="020B0606020202030204" pitchFamily="34" charset="0"/>
                <a:cs typeface="+mn-cs"/>
              </a:rPr>
              <a:t>PAYGENUS VALUE</a:t>
            </a:r>
          </a:p>
        </p:txBody>
      </p:sp>
      <p:sp>
        <p:nvSpPr>
          <p:cNvPr id="15" name="TextBox 14"/>
          <p:cNvSpPr txBox="1"/>
          <p:nvPr/>
        </p:nvSpPr>
        <p:spPr>
          <a:xfrm>
            <a:off x="608165" y="4358192"/>
            <a:ext cx="3821907" cy="276999"/>
          </a:xfrm>
          <a:prstGeom prst="rect">
            <a:avLst/>
          </a:prstGeom>
          <a:noFill/>
        </p:spPr>
        <p:txBody>
          <a:bodyPr wrap="square" rtlCol="0">
            <a:spAutoFit/>
          </a:bodyPr>
          <a:lstStyle/>
          <a:p>
            <a:pPr fontAlgn="auto">
              <a:spcBef>
                <a:spcPts val="0"/>
              </a:spcBef>
              <a:spcAft>
                <a:spcPts val="0"/>
              </a:spcAft>
            </a:pPr>
            <a:r>
              <a:rPr lang="en-US" sz="1200" b="1" i="1" dirty="0">
                <a:solidFill>
                  <a:srgbClr val="B90425"/>
                </a:solidFill>
                <a:latin typeface="Arial Narrow" panose="020B0606020202030204" pitchFamily="34" charset="0"/>
                <a:cs typeface="+mn-cs"/>
              </a:rPr>
              <a:t>Hundreds of thousands of network participants</a:t>
            </a:r>
          </a:p>
        </p:txBody>
      </p:sp>
      <p:sp>
        <p:nvSpPr>
          <p:cNvPr id="14" name="TextBox 13"/>
          <p:cNvSpPr txBox="1"/>
          <p:nvPr/>
        </p:nvSpPr>
        <p:spPr>
          <a:xfrm>
            <a:off x="432749" y="728076"/>
            <a:ext cx="1528763" cy="323165"/>
          </a:xfrm>
          <a:prstGeom prst="rect">
            <a:avLst/>
          </a:prstGeom>
          <a:noFill/>
        </p:spPr>
        <p:txBody>
          <a:bodyPr wrap="square" rtlCol="0">
            <a:spAutoFit/>
          </a:bodyPr>
          <a:lstStyle/>
          <a:p>
            <a:pPr fontAlgn="auto">
              <a:spcBef>
                <a:spcPts val="0"/>
              </a:spcBef>
              <a:spcAft>
                <a:spcPts val="0"/>
              </a:spcAft>
            </a:pPr>
            <a:r>
              <a:rPr lang="en-US" sz="1500" i="1" dirty="0">
                <a:solidFill>
                  <a:prstClr val="black">
                    <a:lumMod val="50000"/>
                    <a:lumOff val="50000"/>
                  </a:prstClr>
                </a:solidFill>
                <a:latin typeface="Arial Narrow" panose="020B0606020202030204" pitchFamily="34" charset="0"/>
                <a:cs typeface="+mn-cs"/>
              </a:rPr>
              <a:t>For Suppliers</a:t>
            </a:r>
          </a:p>
        </p:txBody>
      </p:sp>
      <p:sp>
        <p:nvSpPr>
          <p:cNvPr id="8" name="TextBox 7">
            <a:extLst>
              <a:ext uri="{FF2B5EF4-FFF2-40B4-BE49-F238E27FC236}">
                <a16:creationId xmlns:a16="http://schemas.microsoft.com/office/drawing/2014/main" id="{379033D7-F381-46F0-8AB5-C93A4BE8B522}"/>
              </a:ext>
            </a:extLst>
          </p:cNvPr>
          <p:cNvSpPr txBox="1"/>
          <p:nvPr/>
        </p:nvSpPr>
        <p:spPr>
          <a:xfrm>
            <a:off x="38275" y="4774169"/>
            <a:ext cx="1947703" cy="369332"/>
          </a:xfrm>
          <a:prstGeom prst="rect">
            <a:avLst/>
          </a:prstGeom>
          <a:solidFill>
            <a:schemeClr val="bg1"/>
          </a:solidFill>
        </p:spPr>
        <p:txBody>
          <a:bodyPr wrap="square" rtlCol="0">
            <a:spAutoFit/>
          </a:bodyPr>
          <a:lstStyle/>
          <a:p>
            <a:endParaRPr lang="en-US" dirty="0"/>
          </a:p>
        </p:txBody>
      </p:sp>
      <p:sp>
        <p:nvSpPr>
          <p:cNvPr id="10" name="Slide Number Placeholder 1">
            <a:extLst>
              <a:ext uri="{FF2B5EF4-FFF2-40B4-BE49-F238E27FC236}">
                <a16:creationId xmlns:a16="http://schemas.microsoft.com/office/drawing/2014/main" id="{5DCA40B2-C129-47F7-9E65-ACE8E14F10FB}"/>
              </a:ext>
            </a:extLst>
          </p:cNvPr>
          <p:cNvSpPr txBox="1">
            <a:spLocks/>
          </p:cNvSpPr>
          <p:nvPr/>
        </p:nvSpPr>
        <p:spPr>
          <a:xfrm>
            <a:off x="9753600" y="4782819"/>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lang="en-US" sz="1000" kern="1200" smtClean="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B7C84B4B-5107-4B3D-9287-2237ACB8EFFC}" type="slidenum">
              <a:rPr lang="uk-UA">
                <a:solidFill>
                  <a:srgbClr val="000000">
                    <a:tint val="75000"/>
                  </a:srgbClr>
                </a:solidFill>
                <a:latin typeface="Calibri"/>
              </a:rPr>
              <a:pPr/>
              <a:t>18</a:t>
            </a:fld>
            <a:endParaRPr lang="uk-UA" dirty="0">
              <a:solidFill>
                <a:srgbClr val="000000">
                  <a:tint val="75000"/>
                </a:srgbClr>
              </a:solidFill>
              <a:latin typeface="Calibri"/>
            </a:endParaRPr>
          </a:p>
        </p:txBody>
      </p:sp>
      <p:pic>
        <p:nvPicPr>
          <p:cNvPr id="17" name="Picture 16">
            <a:extLst>
              <a:ext uri="{FF2B5EF4-FFF2-40B4-BE49-F238E27FC236}">
                <a16:creationId xmlns:a16="http://schemas.microsoft.com/office/drawing/2014/main" id="{16844F15-BE22-493A-A163-5AB40ED40BF8}"/>
              </a:ext>
            </a:extLst>
          </p:cNvPr>
          <p:cNvPicPr>
            <a:picLocks noChangeAspect="1"/>
          </p:cNvPicPr>
          <p:nvPr/>
        </p:nvPicPr>
        <p:blipFill>
          <a:blip r:embed="rId2"/>
          <a:stretch>
            <a:fillRect/>
          </a:stretch>
        </p:blipFill>
        <p:spPr>
          <a:xfrm>
            <a:off x="10025457" y="1811116"/>
            <a:ext cx="157131" cy="1620958"/>
          </a:xfrm>
          <a:prstGeom prst="rect">
            <a:avLst/>
          </a:prstGeom>
        </p:spPr>
      </p:pic>
      <p:pic>
        <p:nvPicPr>
          <p:cNvPr id="2" name="Picture 1">
            <a:extLst>
              <a:ext uri="{FF2B5EF4-FFF2-40B4-BE49-F238E27FC236}">
                <a16:creationId xmlns:a16="http://schemas.microsoft.com/office/drawing/2014/main" id="{E6C25191-6E31-4E7C-9B5D-6BA1914279AF}"/>
              </a:ext>
            </a:extLst>
          </p:cNvPr>
          <p:cNvPicPr>
            <a:picLocks noChangeAspect="1"/>
          </p:cNvPicPr>
          <p:nvPr/>
        </p:nvPicPr>
        <p:blipFill>
          <a:blip r:embed="rId3"/>
          <a:stretch>
            <a:fillRect/>
          </a:stretch>
        </p:blipFill>
        <p:spPr>
          <a:xfrm>
            <a:off x="3733800" y="4825161"/>
            <a:ext cx="310923" cy="280440"/>
          </a:xfrm>
          <a:prstGeom prst="rect">
            <a:avLst/>
          </a:prstGeom>
        </p:spPr>
      </p:pic>
      <p:sp>
        <p:nvSpPr>
          <p:cNvPr id="16" name="Rectangle 15">
            <a:extLst>
              <a:ext uri="{FF2B5EF4-FFF2-40B4-BE49-F238E27FC236}">
                <a16:creationId xmlns:a16="http://schemas.microsoft.com/office/drawing/2014/main" id="{F10C9774-A7EA-48FB-8169-D1B0A91AB34E}"/>
              </a:ext>
            </a:extLst>
          </p:cNvPr>
          <p:cNvSpPr/>
          <p:nvPr/>
        </p:nvSpPr>
        <p:spPr>
          <a:xfrm>
            <a:off x="8759766" y="4863159"/>
            <a:ext cx="316112"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tint val="75000"/>
                  </a:srgbClr>
                </a:solidFill>
                <a:effectLst/>
                <a:uLnTx/>
                <a:uFillTx/>
                <a:latin typeface="Calibri"/>
              </a:rPr>
              <a:t>18</a:t>
            </a:r>
            <a:endParaRPr kumimoji="0" lang="en-US" sz="1800" b="0" i="0" u="none" strike="noStrike" kern="0" cap="none" spc="0" normalizeH="0" baseline="0" noProof="0" dirty="0">
              <a:ln>
                <a:noFill/>
              </a:ln>
              <a:solidFill>
                <a:sysClr val="windowText" lastClr="000000"/>
              </a:solidFill>
              <a:effectLst/>
              <a:uLnTx/>
              <a:uFillTx/>
            </a:endParaRPr>
          </a:p>
        </p:txBody>
      </p:sp>
      <p:pic>
        <p:nvPicPr>
          <p:cNvPr id="18" name="Picture 17">
            <a:extLst>
              <a:ext uri="{FF2B5EF4-FFF2-40B4-BE49-F238E27FC236}">
                <a16:creationId xmlns:a16="http://schemas.microsoft.com/office/drawing/2014/main" id="{738B1023-62DF-4437-B18B-1442DEC27780}"/>
              </a:ext>
            </a:extLst>
          </p:cNvPr>
          <p:cNvPicPr>
            <a:picLocks noChangeAspect="1"/>
          </p:cNvPicPr>
          <p:nvPr/>
        </p:nvPicPr>
        <p:blipFill>
          <a:blip r:embed="rId2"/>
          <a:stretch>
            <a:fillRect/>
          </a:stretch>
        </p:blipFill>
        <p:spPr>
          <a:xfrm>
            <a:off x="8839200" y="1705799"/>
            <a:ext cx="157244" cy="1666790"/>
          </a:xfrm>
          <a:prstGeom prst="rect">
            <a:avLst/>
          </a:prstGeom>
        </p:spPr>
      </p:pic>
    </p:spTree>
    <p:extLst>
      <p:ext uri="{BB962C8B-B14F-4D97-AF65-F5344CB8AC3E}">
        <p14:creationId xmlns:p14="http://schemas.microsoft.com/office/powerpoint/2010/main" val="5901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1"/>
            <a:ext cx="5191506" cy="51435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2" name="Group 1"/>
          <p:cNvGrpSpPr/>
          <p:nvPr/>
        </p:nvGrpSpPr>
        <p:grpSpPr>
          <a:xfrm>
            <a:off x="104780" y="1078318"/>
            <a:ext cx="6420016" cy="2788512"/>
            <a:chOff x="197483" y="2071029"/>
            <a:chExt cx="8560021" cy="3718016"/>
          </a:xfrm>
        </p:grpSpPr>
        <p:grpSp>
          <p:nvGrpSpPr>
            <p:cNvPr id="3" name="Group 7"/>
            <p:cNvGrpSpPr>
              <a:grpSpLocks/>
            </p:cNvGrpSpPr>
            <p:nvPr/>
          </p:nvGrpSpPr>
          <p:grpSpPr bwMode="auto">
            <a:xfrm>
              <a:off x="197483" y="2711453"/>
              <a:ext cx="6423074" cy="3077592"/>
              <a:chOff x="2830700" y="2879995"/>
              <a:chExt cx="6423045" cy="3076483"/>
            </a:xfrm>
          </p:grpSpPr>
          <p:sp>
            <p:nvSpPr>
              <p:cNvPr id="5" name="Rectangle 4"/>
              <p:cNvSpPr/>
              <p:nvPr/>
            </p:nvSpPr>
            <p:spPr>
              <a:xfrm>
                <a:off x="6092966" y="3026464"/>
                <a:ext cx="2787638" cy="182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6" name="Rectangle 5"/>
              <p:cNvSpPr/>
              <p:nvPr/>
            </p:nvSpPr>
            <p:spPr>
              <a:xfrm>
                <a:off x="6095539" y="3322749"/>
                <a:ext cx="2644762" cy="18249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7" name="Rectangle 6"/>
              <p:cNvSpPr/>
              <p:nvPr/>
            </p:nvSpPr>
            <p:spPr>
              <a:xfrm>
                <a:off x="6095539" y="3633787"/>
                <a:ext cx="2082790" cy="1824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8" name="Rectangle 7"/>
              <p:cNvSpPr/>
              <p:nvPr/>
            </p:nvSpPr>
            <p:spPr>
              <a:xfrm>
                <a:off x="6095539" y="3906738"/>
                <a:ext cx="1841491" cy="18249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9" name="Rectangle 8"/>
              <p:cNvSpPr/>
              <p:nvPr/>
            </p:nvSpPr>
            <p:spPr>
              <a:xfrm>
                <a:off x="6095539" y="4197146"/>
                <a:ext cx="1841491" cy="18249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10" name="Rectangle 9"/>
              <p:cNvSpPr/>
              <p:nvPr/>
            </p:nvSpPr>
            <p:spPr>
              <a:xfrm>
                <a:off x="6095539" y="4495489"/>
                <a:ext cx="1552568" cy="18249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11" name="Rectangle 10"/>
              <p:cNvSpPr/>
              <p:nvPr/>
            </p:nvSpPr>
            <p:spPr>
              <a:xfrm>
                <a:off x="6095539" y="4781136"/>
                <a:ext cx="1416043" cy="18249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12" name="Rectangle 11"/>
              <p:cNvSpPr/>
              <p:nvPr/>
            </p:nvSpPr>
            <p:spPr>
              <a:xfrm>
                <a:off x="6095539" y="5073130"/>
                <a:ext cx="920746" cy="18249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13" name="Rectangle 12"/>
              <p:cNvSpPr/>
              <p:nvPr/>
            </p:nvSpPr>
            <p:spPr>
              <a:xfrm>
                <a:off x="6095539" y="5380995"/>
                <a:ext cx="593722" cy="18249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14" name="Rectangle 13"/>
              <p:cNvSpPr/>
              <p:nvPr/>
            </p:nvSpPr>
            <p:spPr>
              <a:xfrm>
                <a:off x="6095539" y="5660294"/>
                <a:ext cx="406398" cy="182497"/>
              </a:xfrm>
              <a:prstGeom prst="rect">
                <a:avLst/>
              </a:prstGeom>
              <a:solidFill>
                <a:schemeClr val="bg1">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solidFill>
                    <a:prstClr val="white"/>
                  </a:solidFill>
                </a:endParaRPr>
              </a:p>
            </p:txBody>
          </p:sp>
          <p:sp>
            <p:nvSpPr>
              <p:cNvPr id="15" name="Rectangle 23"/>
              <p:cNvSpPr>
                <a:spLocks noChangeArrowheads="1"/>
              </p:cNvSpPr>
              <p:nvPr/>
            </p:nvSpPr>
            <p:spPr bwMode="auto">
              <a:xfrm>
                <a:off x="2830700" y="2879995"/>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Resistence</a:t>
                </a:r>
                <a:r>
                  <a:rPr lang="sr-Latn-CS" sz="1051" dirty="0">
                    <a:solidFill>
                      <a:prstClr val="white"/>
                    </a:solidFill>
                    <a:latin typeface="Arial Narrow" charset="0"/>
                    <a:ea typeface="Arial Narrow" charset="0"/>
                    <a:cs typeface="Arial Narrow" charset="0"/>
                  </a:rPr>
                  <a:t> to </a:t>
                </a:r>
                <a:r>
                  <a:rPr lang="sr-Latn-CS" sz="1051" dirty="0" err="1">
                    <a:solidFill>
                      <a:prstClr val="white"/>
                    </a:solidFill>
                    <a:latin typeface="Arial Narrow" charset="0"/>
                    <a:ea typeface="Arial Narrow" charset="0"/>
                    <a:cs typeface="Arial Narrow" charset="0"/>
                  </a:rPr>
                  <a:t>change</a:t>
                </a:r>
                <a:r>
                  <a:rPr lang="sr-Latn-CS" sz="1051" dirty="0">
                    <a:solidFill>
                      <a:prstClr val="white"/>
                    </a:solidFill>
                    <a:latin typeface="Arial Narrow" charset="0"/>
                    <a:ea typeface="Arial Narrow" charset="0"/>
                    <a:cs typeface="Arial Narrow" charset="0"/>
                  </a:rPr>
                  <a:t> from </a:t>
                </a:r>
                <a:r>
                  <a:rPr lang="sr-Latn-CS" sz="1051" dirty="0" err="1">
                    <a:solidFill>
                      <a:prstClr val="white"/>
                    </a:solidFill>
                    <a:latin typeface="Arial Narrow" charset="0"/>
                    <a:ea typeface="Arial Narrow" charset="0"/>
                    <a:cs typeface="Arial Narrow" charset="0"/>
                  </a:rPr>
                  <a:t>suppliers</a:t>
                </a:r>
                <a:endParaRPr lang="sr-Latn-CS" sz="1051" dirty="0">
                  <a:solidFill>
                    <a:prstClr val="white"/>
                  </a:solidFill>
                  <a:latin typeface="Arial Narrow" charset="0"/>
                  <a:ea typeface="Arial Narrow" charset="0"/>
                  <a:cs typeface="Arial Narrow" charset="0"/>
                </a:endParaRPr>
              </a:p>
            </p:txBody>
          </p:sp>
          <p:sp>
            <p:nvSpPr>
              <p:cNvPr id="16" name="Rectangle 24"/>
              <p:cNvSpPr>
                <a:spLocks noChangeArrowheads="1"/>
              </p:cNvSpPr>
              <p:nvPr/>
            </p:nvSpPr>
            <p:spPr bwMode="auto">
              <a:xfrm>
                <a:off x="2830700" y="3169693"/>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Difficulty</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of</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integrating</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with</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financial</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system</a:t>
                </a:r>
                <a:endParaRPr lang="sr-Latn-CS" sz="1051" dirty="0">
                  <a:solidFill>
                    <a:prstClr val="white"/>
                  </a:solidFill>
                  <a:latin typeface="Arial Narrow" charset="0"/>
                  <a:ea typeface="Arial Narrow" charset="0"/>
                  <a:cs typeface="Arial Narrow" charset="0"/>
                </a:endParaRPr>
              </a:p>
            </p:txBody>
          </p:sp>
          <p:sp>
            <p:nvSpPr>
              <p:cNvPr id="17" name="Rectangle 25"/>
              <p:cNvSpPr>
                <a:spLocks noChangeArrowheads="1"/>
              </p:cNvSpPr>
              <p:nvPr/>
            </p:nvSpPr>
            <p:spPr bwMode="auto">
              <a:xfrm>
                <a:off x="2830700" y="3482217"/>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a:solidFill>
                      <a:prstClr val="white"/>
                    </a:solidFill>
                    <a:latin typeface="Arial Narrow" charset="0"/>
                    <a:ea typeface="Arial Narrow" charset="0"/>
                    <a:cs typeface="Arial Narrow" charset="0"/>
                  </a:rPr>
                  <a:t>No </a:t>
                </a:r>
                <a:r>
                  <a:rPr lang="sr-Latn-CS" sz="1051" dirty="0" err="1">
                    <a:solidFill>
                      <a:prstClr val="white"/>
                    </a:solidFill>
                    <a:latin typeface="Arial Narrow" charset="0"/>
                    <a:ea typeface="Arial Narrow" charset="0"/>
                    <a:cs typeface="Arial Narrow" charset="0"/>
                  </a:rPr>
                  <a:t>compelling</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reason</a:t>
                </a:r>
                <a:r>
                  <a:rPr lang="sr-Latn-CS" sz="1051" dirty="0">
                    <a:solidFill>
                      <a:prstClr val="white"/>
                    </a:solidFill>
                    <a:latin typeface="Arial Narrow" charset="0"/>
                    <a:ea typeface="Arial Narrow" charset="0"/>
                    <a:cs typeface="Arial Narrow" charset="0"/>
                  </a:rPr>
                  <a:t> to </a:t>
                </a:r>
                <a:r>
                  <a:rPr lang="sr-Latn-CS" sz="1051" dirty="0" err="1">
                    <a:solidFill>
                      <a:prstClr val="white"/>
                    </a:solidFill>
                    <a:latin typeface="Arial Narrow" charset="0"/>
                    <a:ea typeface="Arial Narrow" charset="0"/>
                    <a:cs typeface="Arial Narrow" charset="0"/>
                  </a:rPr>
                  <a:t>change</a:t>
                </a:r>
                <a:endParaRPr lang="sr-Latn-CS" sz="1051" dirty="0">
                  <a:solidFill>
                    <a:prstClr val="white"/>
                  </a:solidFill>
                  <a:latin typeface="Arial Narrow" charset="0"/>
                  <a:ea typeface="Arial Narrow" charset="0"/>
                  <a:cs typeface="Arial Narrow" charset="0"/>
                </a:endParaRPr>
              </a:p>
            </p:txBody>
          </p:sp>
          <p:sp>
            <p:nvSpPr>
              <p:cNvPr id="18" name="Rectangle 26"/>
              <p:cNvSpPr>
                <a:spLocks noChangeArrowheads="1"/>
              </p:cNvSpPr>
              <p:nvPr/>
            </p:nvSpPr>
            <p:spPr bwMode="auto">
              <a:xfrm>
                <a:off x="2830700" y="3771917"/>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Risk</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management</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issues</a:t>
                </a:r>
                <a:endParaRPr lang="sr-Latn-CS" sz="1051" dirty="0">
                  <a:solidFill>
                    <a:prstClr val="white"/>
                  </a:solidFill>
                  <a:latin typeface="Arial Narrow" charset="0"/>
                  <a:ea typeface="Arial Narrow" charset="0"/>
                  <a:cs typeface="Arial Narrow" charset="0"/>
                </a:endParaRPr>
              </a:p>
            </p:txBody>
          </p:sp>
          <p:sp>
            <p:nvSpPr>
              <p:cNvPr id="19" name="Rectangle 27"/>
              <p:cNvSpPr>
                <a:spLocks noChangeArrowheads="1"/>
              </p:cNvSpPr>
              <p:nvPr/>
            </p:nvSpPr>
            <p:spPr bwMode="auto">
              <a:xfrm>
                <a:off x="2830700" y="4061613"/>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Cost</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of</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new</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technology</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required</a:t>
                </a:r>
                <a:endParaRPr lang="sr-Latn-CS" sz="1051" dirty="0">
                  <a:solidFill>
                    <a:prstClr val="white"/>
                  </a:solidFill>
                  <a:latin typeface="Arial Narrow" charset="0"/>
                  <a:ea typeface="Arial Narrow" charset="0"/>
                  <a:cs typeface="Arial Narrow" charset="0"/>
                </a:endParaRPr>
              </a:p>
            </p:txBody>
          </p:sp>
          <p:sp>
            <p:nvSpPr>
              <p:cNvPr id="20" name="Rectangle 28"/>
              <p:cNvSpPr>
                <a:spLocks noChangeArrowheads="1"/>
              </p:cNvSpPr>
              <p:nvPr/>
            </p:nvSpPr>
            <p:spPr bwMode="auto">
              <a:xfrm>
                <a:off x="2830700" y="4351312"/>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Difficulty</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changing</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payments</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processes</a:t>
                </a:r>
                <a:endParaRPr lang="sr-Latn-CS" sz="1051" dirty="0">
                  <a:solidFill>
                    <a:prstClr val="white"/>
                  </a:solidFill>
                  <a:latin typeface="Arial Narrow" charset="0"/>
                  <a:ea typeface="Arial Narrow" charset="0"/>
                  <a:cs typeface="Arial Narrow" charset="0"/>
                </a:endParaRPr>
              </a:p>
            </p:txBody>
          </p:sp>
          <p:sp>
            <p:nvSpPr>
              <p:cNvPr id="21" name="Rectangle 29"/>
              <p:cNvSpPr>
                <a:spLocks noChangeArrowheads="1"/>
              </p:cNvSpPr>
              <p:nvPr/>
            </p:nvSpPr>
            <p:spPr bwMode="auto">
              <a:xfrm>
                <a:off x="2830700" y="4641008"/>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Risk</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of</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damaging</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supplier</a:t>
                </a:r>
                <a:r>
                  <a:rPr lang="en-US" sz="1051" dirty="0">
                    <a:solidFill>
                      <a:prstClr val="white"/>
                    </a:solidFill>
                    <a:latin typeface="Arial Narrow" charset="0"/>
                    <a:ea typeface="Arial Narrow" charset="0"/>
                    <a:cs typeface="Arial Narrow" charset="0"/>
                  </a:rPr>
                  <a:t> relationships</a:t>
                </a:r>
                <a:endParaRPr lang="sr-Latn-CS" sz="1051" dirty="0">
                  <a:solidFill>
                    <a:prstClr val="white"/>
                  </a:solidFill>
                  <a:latin typeface="Arial Narrow" charset="0"/>
                  <a:ea typeface="Arial Narrow" charset="0"/>
                  <a:cs typeface="Arial Narrow" charset="0"/>
                </a:endParaRPr>
              </a:p>
            </p:txBody>
          </p:sp>
          <p:sp>
            <p:nvSpPr>
              <p:cNvPr id="22" name="Rectangle 30"/>
              <p:cNvSpPr>
                <a:spLocks noChangeArrowheads="1"/>
              </p:cNvSpPr>
              <p:nvPr/>
            </p:nvSpPr>
            <p:spPr bwMode="auto">
              <a:xfrm>
                <a:off x="2830700" y="4930706"/>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Lack</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of</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support</a:t>
                </a:r>
                <a:r>
                  <a:rPr lang="sr-Latn-CS" sz="1051" dirty="0">
                    <a:solidFill>
                      <a:prstClr val="white"/>
                    </a:solidFill>
                    <a:latin typeface="Arial Narrow" charset="0"/>
                    <a:ea typeface="Arial Narrow" charset="0"/>
                    <a:cs typeface="Arial Narrow" charset="0"/>
                  </a:rPr>
                  <a:t> from </a:t>
                </a:r>
                <a:r>
                  <a:rPr lang="sr-Latn-CS" sz="1051" dirty="0" err="1">
                    <a:solidFill>
                      <a:prstClr val="white"/>
                    </a:solidFill>
                    <a:latin typeface="Arial Narrow" charset="0"/>
                    <a:ea typeface="Arial Narrow" charset="0"/>
                    <a:cs typeface="Arial Narrow" charset="0"/>
                  </a:rPr>
                  <a:t>the</a:t>
                </a:r>
                <a:r>
                  <a:rPr lang="sr-Latn-CS" sz="1051" dirty="0">
                    <a:solidFill>
                      <a:prstClr val="white"/>
                    </a:solidFill>
                    <a:latin typeface="Arial Narrow" charset="0"/>
                    <a:ea typeface="Arial Narrow" charset="0"/>
                    <a:cs typeface="Arial Narrow" charset="0"/>
                  </a:rPr>
                  <a:t> top</a:t>
                </a:r>
              </a:p>
            </p:txBody>
          </p:sp>
          <p:sp>
            <p:nvSpPr>
              <p:cNvPr id="23" name="Rectangle 31"/>
              <p:cNvSpPr>
                <a:spLocks noChangeArrowheads="1"/>
              </p:cNvSpPr>
              <p:nvPr/>
            </p:nvSpPr>
            <p:spPr bwMode="auto">
              <a:xfrm>
                <a:off x="2830700" y="5220404"/>
                <a:ext cx="3200407"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Difficulty</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coordinating</a:t>
                </a:r>
                <a:r>
                  <a:rPr lang="sr-Latn-CS" sz="1051" dirty="0">
                    <a:solidFill>
                      <a:prstClr val="white"/>
                    </a:solidFill>
                    <a:latin typeface="Arial Narrow" charset="0"/>
                    <a:ea typeface="Arial Narrow" charset="0"/>
                    <a:cs typeface="Arial Narrow" charset="0"/>
                  </a:rPr>
                  <a:t> </a:t>
                </a:r>
                <a:r>
                  <a:rPr lang="sr-Latn-CS" sz="1051" dirty="0" err="1">
                    <a:solidFill>
                      <a:prstClr val="white"/>
                    </a:solidFill>
                    <a:latin typeface="Arial Narrow" charset="0"/>
                    <a:ea typeface="Arial Narrow" charset="0"/>
                    <a:cs typeface="Arial Narrow" charset="0"/>
                  </a:rPr>
                  <a:t>with</a:t>
                </a:r>
                <a:r>
                  <a:rPr lang="sr-Latn-CS" sz="1051" dirty="0">
                    <a:solidFill>
                      <a:prstClr val="white"/>
                    </a:solidFill>
                    <a:latin typeface="Arial Narrow" charset="0"/>
                    <a:ea typeface="Arial Narrow" charset="0"/>
                    <a:cs typeface="Arial Narrow" charset="0"/>
                  </a:rPr>
                  <a:t> multiple </a:t>
                </a:r>
                <a:r>
                  <a:rPr lang="sr-Latn-CS" sz="1051" dirty="0" err="1">
                    <a:solidFill>
                      <a:prstClr val="white"/>
                    </a:solidFill>
                    <a:latin typeface="Arial Narrow" charset="0"/>
                    <a:ea typeface="Arial Narrow" charset="0"/>
                    <a:cs typeface="Arial Narrow" charset="0"/>
                  </a:rPr>
                  <a:t>banks</a:t>
                </a:r>
                <a:endParaRPr lang="sr-Latn-CS" sz="1051" dirty="0">
                  <a:solidFill>
                    <a:prstClr val="white"/>
                  </a:solidFill>
                  <a:latin typeface="Arial Narrow" charset="0"/>
                  <a:ea typeface="Arial Narrow" charset="0"/>
                  <a:cs typeface="Arial Narrow" charset="0"/>
                </a:endParaRPr>
              </a:p>
            </p:txBody>
          </p:sp>
          <p:sp>
            <p:nvSpPr>
              <p:cNvPr id="24" name="Rectangle 32"/>
              <p:cNvSpPr>
                <a:spLocks noChangeArrowheads="1"/>
              </p:cNvSpPr>
              <p:nvPr/>
            </p:nvSpPr>
            <p:spPr bwMode="auto">
              <a:xfrm>
                <a:off x="2830700" y="5510106"/>
                <a:ext cx="3200405" cy="446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auto">
                  <a:lnSpc>
                    <a:spcPct val="150000"/>
                  </a:lnSpc>
                  <a:spcBef>
                    <a:spcPts val="0"/>
                  </a:spcBef>
                  <a:spcAft>
                    <a:spcPts val="0"/>
                  </a:spcAft>
                </a:pPr>
                <a:r>
                  <a:rPr lang="sr-Latn-CS" sz="1051" dirty="0" err="1">
                    <a:solidFill>
                      <a:prstClr val="white"/>
                    </a:solidFill>
                    <a:latin typeface="Arial Narrow" charset="0"/>
                    <a:ea typeface="Arial Narrow" charset="0"/>
                    <a:cs typeface="Arial Narrow" charset="0"/>
                  </a:rPr>
                  <a:t>Other</a:t>
                </a:r>
                <a:endParaRPr lang="en-US" sz="1051" dirty="0">
                  <a:solidFill>
                    <a:prstClr val="white"/>
                  </a:solidFill>
                  <a:latin typeface="Arial Narrow" charset="0"/>
                  <a:ea typeface="Arial Narrow" charset="0"/>
                  <a:cs typeface="Arial Narrow" charset="0"/>
                </a:endParaRPr>
              </a:p>
            </p:txBody>
          </p:sp>
          <p:sp>
            <p:nvSpPr>
              <p:cNvPr id="25" name="Rectangle 33"/>
              <p:cNvSpPr>
                <a:spLocks noChangeArrowheads="1"/>
              </p:cNvSpPr>
              <p:nvPr/>
            </p:nvSpPr>
            <p:spPr bwMode="auto">
              <a:xfrm>
                <a:off x="8960930" y="2935118"/>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38%</a:t>
                </a:r>
              </a:p>
            </p:txBody>
          </p:sp>
          <p:sp>
            <p:nvSpPr>
              <p:cNvPr id="26" name="Rectangle 34"/>
              <p:cNvSpPr>
                <a:spLocks noChangeArrowheads="1"/>
              </p:cNvSpPr>
              <p:nvPr/>
            </p:nvSpPr>
            <p:spPr bwMode="auto">
              <a:xfrm>
                <a:off x="8813610" y="3234337"/>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36%</a:t>
                </a:r>
              </a:p>
            </p:txBody>
          </p:sp>
          <p:sp>
            <p:nvSpPr>
              <p:cNvPr id="27" name="Rectangle 35"/>
              <p:cNvSpPr>
                <a:spLocks noChangeArrowheads="1"/>
              </p:cNvSpPr>
              <p:nvPr/>
            </p:nvSpPr>
            <p:spPr bwMode="auto">
              <a:xfrm>
                <a:off x="8264784" y="3547122"/>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28%</a:t>
                </a:r>
              </a:p>
            </p:txBody>
          </p:sp>
          <p:sp>
            <p:nvSpPr>
              <p:cNvPr id="28" name="Rectangle 36"/>
              <p:cNvSpPr>
                <a:spLocks noChangeArrowheads="1"/>
              </p:cNvSpPr>
              <p:nvPr/>
            </p:nvSpPr>
            <p:spPr bwMode="auto">
              <a:xfrm>
                <a:off x="8042108" y="3845434"/>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25%</a:t>
                </a:r>
              </a:p>
            </p:txBody>
          </p:sp>
          <p:sp>
            <p:nvSpPr>
              <p:cNvPr id="29" name="Rectangle 37"/>
              <p:cNvSpPr>
                <a:spLocks noChangeArrowheads="1"/>
              </p:cNvSpPr>
              <p:nvPr/>
            </p:nvSpPr>
            <p:spPr bwMode="auto">
              <a:xfrm>
                <a:off x="8042108" y="4107872"/>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25%</a:t>
                </a:r>
              </a:p>
            </p:txBody>
          </p:sp>
          <p:sp>
            <p:nvSpPr>
              <p:cNvPr id="30" name="Rectangle 38"/>
              <p:cNvSpPr>
                <a:spLocks noChangeArrowheads="1"/>
              </p:cNvSpPr>
              <p:nvPr/>
            </p:nvSpPr>
            <p:spPr bwMode="auto">
              <a:xfrm>
                <a:off x="7744895" y="4424499"/>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21%</a:t>
                </a:r>
              </a:p>
            </p:txBody>
          </p:sp>
          <p:sp>
            <p:nvSpPr>
              <p:cNvPr id="31" name="Rectangle 39"/>
              <p:cNvSpPr>
                <a:spLocks noChangeArrowheads="1"/>
              </p:cNvSpPr>
              <p:nvPr/>
            </p:nvSpPr>
            <p:spPr bwMode="auto">
              <a:xfrm>
                <a:off x="7584449" y="4682760"/>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19%</a:t>
                </a:r>
              </a:p>
            </p:txBody>
          </p:sp>
          <p:sp>
            <p:nvSpPr>
              <p:cNvPr id="32" name="Rectangle 40"/>
              <p:cNvSpPr>
                <a:spLocks noChangeArrowheads="1"/>
              </p:cNvSpPr>
              <p:nvPr/>
            </p:nvSpPr>
            <p:spPr bwMode="auto">
              <a:xfrm>
                <a:off x="7099483" y="4971534"/>
                <a:ext cx="292815"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13%</a:t>
                </a:r>
              </a:p>
            </p:txBody>
          </p:sp>
          <p:sp>
            <p:nvSpPr>
              <p:cNvPr id="33" name="Rectangle 41"/>
              <p:cNvSpPr>
                <a:spLocks noChangeArrowheads="1"/>
              </p:cNvSpPr>
              <p:nvPr/>
            </p:nvSpPr>
            <p:spPr bwMode="auto">
              <a:xfrm>
                <a:off x="6772458" y="5283885"/>
                <a:ext cx="211596"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8%</a:t>
                </a:r>
              </a:p>
            </p:txBody>
          </p:sp>
          <p:sp>
            <p:nvSpPr>
              <p:cNvPr id="34" name="Rectangle 42"/>
              <p:cNvSpPr>
                <a:spLocks noChangeArrowheads="1"/>
              </p:cNvSpPr>
              <p:nvPr/>
            </p:nvSpPr>
            <p:spPr bwMode="auto">
              <a:xfrm>
                <a:off x="6590801" y="5588985"/>
                <a:ext cx="211596" cy="323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auto">
                  <a:lnSpc>
                    <a:spcPct val="150000"/>
                  </a:lnSpc>
                  <a:spcBef>
                    <a:spcPts val="0"/>
                  </a:spcBef>
                  <a:spcAft>
                    <a:spcPts val="0"/>
                  </a:spcAft>
                </a:pPr>
                <a:r>
                  <a:rPr lang="sr-Latn-CS" sz="1051" b="1" dirty="0">
                    <a:solidFill>
                      <a:prstClr val="white"/>
                    </a:solidFill>
                    <a:latin typeface="Arial Narrow" charset="0"/>
                    <a:ea typeface="Arial Narrow" charset="0"/>
                    <a:cs typeface="Arial Narrow" charset="0"/>
                  </a:rPr>
                  <a:t>6%</a:t>
                </a:r>
              </a:p>
            </p:txBody>
          </p:sp>
        </p:grpSp>
        <p:sp>
          <p:nvSpPr>
            <p:cNvPr id="4" name="TextBox 43"/>
            <p:cNvSpPr txBox="1">
              <a:spLocks noChangeArrowheads="1"/>
            </p:cNvSpPr>
            <p:nvPr/>
          </p:nvSpPr>
          <p:spPr bwMode="auto">
            <a:xfrm>
              <a:off x="1439954" y="2071029"/>
              <a:ext cx="7317550" cy="46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endParaRPr lang="en-US" sz="1651" b="1" dirty="0">
                <a:solidFill>
                  <a:srgbClr val="44546A"/>
                </a:solidFill>
                <a:latin typeface="Arial Narrow"/>
                <a:cs typeface="Arial Narrow"/>
              </a:endParaRPr>
            </a:p>
          </p:txBody>
        </p:sp>
      </p:grpSp>
      <p:sp>
        <p:nvSpPr>
          <p:cNvPr id="36" name="TextBox 45"/>
          <p:cNvSpPr txBox="1">
            <a:spLocks noChangeArrowheads="1"/>
          </p:cNvSpPr>
          <p:nvPr/>
        </p:nvSpPr>
        <p:spPr bwMode="auto">
          <a:xfrm>
            <a:off x="3500699" y="3987129"/>
            <a:ext cx="2072615" cy="1062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ja-JP" altLang="en-US" sz="1051" dirty="0">
                <a:solidFill>
                  <a:prstClr val="white"/>
                </a:solidFill>
                <a:latin typeface="Arial Narrow"/>
                <a:cs typeface="Arial Narrow"/>
              </a:rPr>
              <a:t>“</a:t>
            </a:r>
            <a:r>
              <a:rPr lang="en-US" altLang="ja-JP" sz="1051" b="1" dirty="0">
                <a:solidFill>
                  <a:prstClr val="white"/>
                </a:solidFill>
                <a:latin typeface="Arial Narrow" panose="020B0606020202030204" pitchFamily="34" charset="0"/>
                <a:cs typeface="Arial Narrow"/>
              </a:rPr>
              <a:t>Regions</a:t>
            </a:r>
            <a:r>
              <a:rPr lang="en-US" altLang="ja-JP" sz="1051" dirty="0">
                <a:solidFill>
                  <a:prstClr val="white"/>
                </a:solidFill>
                <a:latin typeface="Arial Narrow" panose="020B0606020202030204" pitchFamily="34" charset="0"/>
                <a:cs typeface="Arial Narrow"/>
              </a:rPr>
              <a:t> is well positioned to </a:t>
            </a:r>
            <a:br>
              <a:rPr lang="en-US" altLang="ja-JP" sz="1051" dirty="0">
                <a:solidFill>
                  <a:prstClr val="white"/>
                </a:solidFill>
                <a:latin typeface="Arial Narrow" panose="020B0606020202030204" pitchFamily="34" charset="0"/>
                <a:cs typeface="Arial Narrow"/>
              </a:rPr>
            </a:br>
            <a:r>
              <a:rPr lang="en-US" altLang="ja-JP" sz="1051" dirty="0">
                <a:solidFill>
                  <a:prstClr val="white"/>
                </a:solidFill>
                <a:latin typeface="Arial Narrow" panose="020B0606020202030204" pitchFamily="34" charset="0"/>
                <a:cs typeface="Arial Narrow"/>
              </a:rPr>
              <a:t>  remove each of the</a:t>
            </a:r>
            <a:br>
              <a:rPr lang="en-US" altLang="ja-JP" sz="1051" dirty="0">
                <a:solidFill>
                  <a:prstClr val="white"/>
                </a:solidFill>
                <a:latin typeface="Arial Narrow" panose="020B0606020202030204" pitchFamily="34" charset="0"/>
                <a:cs typeface="Arial Narrow"/>
              </a:rPr>
            </a:br>
            <a:r>
              <a:rPr lang="en-US" altLang="ja-JP" sz="1051" dirty="0">
                <a:solidFill>
                  <a:prstClr val="white"/>
                </a:solidFill>
                <a:latin typeface="Arial Narrow" panose="020B0606020202030204" pitchFamily="34" charset="0"/>
                <a:cs typeface="Arial Narrow"/>
              </a:rPr>
              <a:t>  barriers associated with</a:t>
            </a:r>
            <a:br>
              <a:rPr lang="en-US" altLang="ja-JP" sz="1051" dirty="0">
                <a:solidFill>
                  <a:prstClr val="white"/>
                </a:solidFill>
                <a:latin typeface="Arial Narrow" panose="020B0606020202030204" pitchFamily="34" charset="0"/>
                <a:cs typeface="Arial Narrow"/>
              </a:rPr>
            </a:br>
            <a:r>
              <a:rPr lang="en-US" altLang="ja-JP" sz="1051" dirty="0">
                <a:solidFill>
                  <a:prstClr val="white"/>
                </a:solidFill>
                <a:latin typeface="Arial Narrow" panose="020B0606020202030204" pitchFamily="34" charset="0"/>
                <a:cs typeface="Arial Narrow"/>
              </a:rPr>
              <a:t>  making the conversion to</a:t>
            </a:r>
            <a:br>
              <a:rPr lang="en-US" altLang="ja-JP" sz="1051" dirty="0">
                <a:solidFill>
                  <a:prstClr val="white"/>
                </a:solidFill>
                <a:latin typeface="Arial Narrow" panose="020B0606020202030204" pitchFamily="34" charset="0"/>
                <a:cs typeface="Arial Narrow"/>
              </a:rPr>
            </a:br>
            <a:r>
              <a:rPr lang="en-US" altLang="ja-JP" sz="1051" dirty="0">
                <a:solidFill>
                  <a:prstClr val="white"/>
                </a:solidFill>
                <a:latin typeface="Arial Narrow" panose="020B0606020202030204" pitchFamily="34" charset="0"/>
                <a:cs typeface="Arial Narrow"/>
              </a:rPr>
              <a:t>  electronic payments.</a:t>
            </a:r>
            <a:r>
              <a:rPr lang="ja-JP" altLang="en-US" sz="1051" dirty="0">
                <a:solidFill>
                  <a:prstClr val="white"/>
                </a:solidFill>
                <a:latin typeface="Arial Narrow" panose="020B0606020202030204" pitchFamily="34" charset="0"/>
                <a:cs typeface="Arial Narrow"/>
              </a:rPr>
              <a:t>”</a:t>
            </a:r>
            <a:r>
              <a:rPr lang="en-US" altLang="ja-JP" sz="1051" dirty="0">
                <a:solidFill>
                  <a:prstClr val="white"/>
                </a:solidFill>
                <a:latin typeface="Arial Narrow" panose="020B0606020202030204" pitchFamily="34" charset="0"/>
                <a:cs typeface="Arial Narrow"/>
              </a:rPr>
              <a:t>  </a:t>
            </a:r>
          </a:p>
          <a:p>
            <a:pPr eaLnBrk="1" fontAlgn="auto" hangingPunct="1">
              <a:spcBef>
                <a:spcPts val="0"/>
              </a:spcBef>
              <a:spcAft>
                <a:spcPts val="0"/>
              </a:spcAft>
            </a:pPr>
            <a:r>
              <a:rPr lang="en-US" altLang="ja-JP" sz="1051" dirty="0">
                <a:solidFill>
                  <a:prstClr val="white"/>
                </a:solidFill>
                <a:latin typeface="Arial Narrow" panose="020B0606020202030204" pitchFamily="34" charset="0"/>
                <a:cs typeface="Arial Narrow"/>
              </a:rPr>
              <a:t>     - CFO of Fortune 1000</a:t>
            </a:r>
            <a:endParaRPr lang="en-US" sz="1051" dirty="0">
              <a:solidFill>
                <a:prstClr val="white"/>
              </a:solidFill>
              <a:latin typeface="Arial Narrow" panose="020B0606020202030204" pitchFamily="34" charset="0"/>
              <a:cs typeface="Arial Narrow"/>
            </a:endParaRPr>
          </a:p>
        </p:txBody>
      </p:sp>
      <p:sp>
        <p:nvSpPr>
          <p:cNvPr id="37" name="Title 1"/>
          <p:cNvSpPr txBox="1">
            <a:spLocks/>
          </p:cNvSpPr>
          <p:nvPr/>
        </p:nvSpPr>
        <p:spPr>
          <a:xfrm>
            <a:off x="187077" y="328063"/>
            <a:ext cx="3611167" cy="427435"/>
          </a:xfrm>
          <a:prstGeom prst="rect">
            <a:avLst/>
          </a:prstGeom>
        </p:spPr>
        <p:txBody>
          <a:bodyPr vert="horz" lIns="68580" tIns="34291" rIns="68580" bIns="34291" rtlCol="0" anchor="t" anchorCtr="0">
            <a:noAutofit/>
          </a:bodyPr>
          <a:lstStyle>
            <a:lvl1pPr algn="l" defTabSz="457200" rtl="0" eaLnBrk="1" latinLnBrk="0" hangingPunct="1">
              <a:spcBef>
                <a:spcPct val="0"/>
              </a:spcBef>
              <a:buNone/>
              <a:defRPr sz="2800" b="0" kern="1200">
                <a:solidFill>
                  <a:schemeClr val="bg1"/>
                </a:solidFill>
                <a:latin typeface="Arial Narrow"/>
                <a:ea typeface="+mj-ea"/>
                <a:cs typeface="Arial Narrow"/>
              </a:defRPr>
            </a:lvl1pPr>
          </a:lstStyle>
          <a:p>
            <a:pPr fontAlgn="auto">
              <a:spcAft>
                <a:spcPts val="0"/>
              </a:spcAft>
            </a:pPr>
            <a:r>
              <a:rPr lang="en-US" sz="2400" b="1" dirty="0">
                <a:solidFill>
                  <a:prstClr val="white"/>
                </a:solidFill>
              </a:rPr>
              <a:t>Leaving the Check Behind</a:t>
            </a:r>
          </a:p>
        </p:txBody>
      </p:sp>
      <p:sp>
        <p:nvSpPr>
          <p:cNvPr id="38" name="TextBox 37"/>
          <p:cNvSpPr txBox="1"/>
          <p:nvPr/>
        </p:nvSpPr>
        <p:spPr>
          <a:xfrm>
            <a:off x="416878" y="715059"/>
            <a:ext cx="4175108" cy="369332"/>
          </a:xfrm>
          <a:prstGeom prst="rect">
            <a:avLst/>
          </a:prstGeom>
          <a:noFill/>
        </p:spPr>
        <p:txBody>
          <a:bodyPr wrap="square" rtlCol="0">
            <a:spAutoFit/>
          </a:bodyPr>
          <a:lstStyle/>
          <a:p>
            <a:pPr fontAlgn="auto">
              <a:spcBef>
                <a:spcPts val="0"/>
              </a:spcBef>
              <a:spcAft>
                <a:spcPts val="0"/>
              </a:spcAft>
            </a:pPr>
            <a:r>
              <a:rPr lang="en-US" i="1" dirty="0">
                <a:solidFill>
                  <a:prstClr val="white"/>
                </a:solidFill>
                <a:latin typeface="Arial Narrow" charset="0"/>
                <a:ea typeface="Arial Narrow" charset="0"/>
                <a:cs typeface="Arial Narrow" charset="0"/>
              </a:rPr>
              <a:t>Overcoming barriers is critical to success</a:t>
            </a:r>
          </a:p>
        </p:txBody>
      </p:sp>
      <p:sp>
        <p:nvSpPr>
          <p:cNvPr id="40" name="Slide Number Placeholder 1">
            <a:extLst>
              <a:ext uri="{FF2B5EF4-FFF2-40B4-BE49-F238E27FC236}">
                <a16:creationId xmlns:a16="http://schemas.microsoft.com/office/drawing/2014/main" id="{E3809FDF-6229-484C-A72B-39C2AFECC697}"/>
              </a:ext>
            </a:extLst>
          </p:cNvPr>
          <p:cNvSpPr txBox="1">
            <a:spLocks/>
          </p:cNvSpPr>
          <p:nvPr/>
        </p:nvSpPr>
        <p:spPr>
          <a:xfrm>
            <a:off x="9683601" y="4778380"/>
            <a:ext cx="533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lang="en-US" sz="1000" kern="1200" smtClean="0">
                <a:solidFill>
                  <a:schemeClr val="tx1">
                    <a:tint val="75000"/>
                  </a:schemeClr>
                </a:solidFill>
                <a:latin typeface="+mj-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B7C84B4B-5107-4B3D-9287-2237ACB8EFFC}" type="slidenum">
              <a:rPr lang="uk-UA">
                <a:solidFill>
                  <a:srgbClr val="000000">
                    <a:tint val="75000"/>
                  </a:srgbClr>
                </a:solidFill>
                <a:latin typeface="Calibri"/>
              </a:rPr>
              <a:pPr/>
              <a:t>19</a:t>
            </a:fld>
            <a:endParaRPr lang="uk-UA" dirty="0">
              <a:solidFill>
                <a:srgbClr val="000000">
                  <a:tint val="75000"/>
                </a:srgbClr>
              </a:solidFill>
              <a:latin typeface="Calibri"/>
            </a:endParaRPr>
          </a:p>
        </p:txBody>
      </p:sp>
      <p:pic>
        <p:nvPicPr>
          <p:cNvPr id="44" name="Picture 43">
            <a:extLst>
              <a:ext uri="{FF2B5EF4-FFF2-40B4-BE49-F238E27FC236}">
                <a16:creationId xmlns:a16="http://schemas.microsoft.com/office/drawing/2014/main" id="{C0EF18FF-1D86-4A1F-B3C7-0751AD34E983}"/>
              </a:ext>
            </a:extLst>
          </p:cNvPr>
          <p:cNvPicPr>
            <a:picLocks noChangeAspect="1"/>
          </p:cNvPicPr>
          <p:nvPr/>
        </p:nvPicPr>
        <p:blipFill>
          <a:blip r:embed="rId2"/>
          <a:stretch>
            <a:fillRect/>
          </a:stretch>
        </p:blipFill>
        <p:spPr>
          <a:xfrm>
            <a:off x="10025457" y="1811116"/>
            <a:ext cx="157131" cy="1620958"/>
          </a:xfrm>
          <a:prstGeom prst="rect">
            <a:avLst/>
          </a:prstGeom>
        </p:spPr>
      </p:pic>
      <p:sp>
        <p:nvSpPr>
          <p:cNvPr id="41" name="Rectangle 40">
            <a:extLst>
              <a:ext uri="{FF2B5EF4-FFF2-40B4-BE49-F238E27FC236}">
                <a16:creationId xmlns:a16="http://schemas.microsoft.com/office/drawing/2014/main" id="{E94F5EE7-E51F-4D8A-8575-4E0D741F9026}"/>
              </a:ext>
            </a:extLst>
          </p:cNvPr>
          <p:cNvSpPr/>
          <p:nvPr/>
        </p:nvSpPr>
        <p:spPr>
          <a:xfrm>
            <a:off x="8692205" y="4897279"/>
            <a:ext cx="316112"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tint val="75000"/>
                  </a:srgbClr>
                </a:solidFill>
                <a:effectLst/>
                <a:uLnTx/>
                <a:uFillTx/>
                <a:latin typeface="Calibri"/>
              </a:rPr>
              <a:t>19</a:t>
            </a:r>
            <a:endParaRPr kumimoji="0" lang="en-US" sz="1800" b="0" i="0" u="none" strike="noStrike" kern="0" cap="none" spc="0" normalizeH="0" baseline="0" noProof="0" dirty="0">
              <a:ln>
                <a:noFill/>
              </a:ln>
              <a:solidFill>
                <a:sysClr val="windowText" lastClr="000000"/>
              </a:solidFill>
              <a:effectLst/>
              <a:uLnTx/>
              <a:uFillTx/>
            </a:endParaRPr>
          </a:p>
        </p:txBody>
      </p:sp>
      <p:pic>
        <p:nvPicPr>
          <p:cNvPr id="42" name="Picture 41">
            <a:extLst>
              <a:ext uri="{FF2B5EF4-FFF2-40B4-BE49-F238E27FC236}">
                <a16:creationId xmlns:a16="http://schemas.microsoft.com/office/drawing/2014/main" id="{61542634-5038-47FF-A9E7-B8FBDAB5A9B6}"/>
              </a:ext>
            </a:extLst>
          </p:cNvPr>
          <p:cNvPicPr>
            <a:picLocks noChangeAspect="1"/>
          </p:cNvPicPr>
          <p:nvPr/>
        </p:nvPicPr>
        <p:blipFill>
          <a:blip r:embed="rId2"/>
          <a:stretch>
            <a:fillRect/>
          </a:stretch>
        </p:blipFill>
        <p:spPr>
          <a:xfrm>
            <a:off x="8839200" y="1705799"/>
            <a:ext cx="157244" cy="1666790"/>
          </a:xfrm>
          <a:prstGeom prst="rect">
            <a:avLst/>
          </a:prstGeom>
        </p:spPr>
      </p:pic>
    </p:spTree>
    <p:extLst>
      <p:ext uri="{BB962C8B-B14F-4D97-AF65-F5344CB8AC3E}">
        <p14:creationId xmlns:p14="http://schemas.microsoft.com/office/powerpoint/2010/main" val="6690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2472" y="216408"/>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grpSp>
        <p:nvGrpSpPr>
          <p:cNvPr id="6" name="Group 5"/>
          <p:cNvGrpSpPr/>
          <p:nvPr/>
        </p:nvGrpSpPr>
        <p:grpSpPr>
          <a:xfrm>
            <a:off x="762001" y="216408"/>
            <a:ext cx="7083591" cy="361847"/>
            <a:chOff x="2" y="921026"/>
            <a:chExt cx="18889574" cy="964924"/>
          </a:xfrm>
        </p:grpSpPr>
        <p:sp>
          <p:nvSpPr>
            <p:cNvPr id="7" name="Rectangle 6"/>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762005" y="193321"/>
            <a:ext cx="2148089" cy="369332"/>
          </a:xfrm>
          <a:prstGeom prst="rect">
            <a:avLst/>
          </a:prstGeom>
        </p:spPr>
        <p:txBody>
          <a:bodyPr wrap="none">
            <a:spAutoFit/>
          </a:bodyPr>
          <a:lstStyle/>
          <a:p>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&amp; Paygenus</a:t>
            </a:r>
          </a:p>
        </p:txBody>
      </p:sp>
      <p:sp>
        <p:nvSpPr>
          <p:cNvPr id="11" name="TextBox 10"/>
          <p:cNvSpPr txBox="1"/>
          <p:nvPr/>
        </p:nvSpPr>
        <p:spPr>
          <a:xfrm>
            <a:off x="578744" y="1962154"/>
            <a:ext cx="2012056" cy="369332"/>
          </a:xfrm>
          <a:prstGeom prst="rect">
            <a:avLst/>
          </a:prstGeom>
          <a:noFill/>
          <a:ln w="38100">
            <a:solidFill>
              <a:srgbClr val="00B050"/>
            </a:solidFill>
          </a:ln>
        </p:spPr>
        <p:txBody>
          <a:bodyPr wrap="square" rtlCol="0">
            <a:spAutoFit/>
          </a:bodyPr>
          <a:lstStyle/>
          <a:p>
            <a:pPr algn="ctr"/>
            <a:r>
              <a:rPr lang="en-US" b="1" dirty="0">
                <a:solidFill>
                  <a:srgbClr val="00B050"/>
                </a:solidFill>
                <a:effectLst>
                  <a:outerShdw blurRad="38100" dist="38100" dir="2700000" algn="tl">
                    <a:srgbClr val="000000">
                      <a:alpha val="43137"/>
                    </a:srgbClr>
                  </a:outerShdw>
                </a:effectLst>
              </a:rPr>
              <a:t>INTERSECT</a:t>
            </a:r>
          </a:p>
        </p:txBody>
      </p:sp>
      <p:sp>
        <p:nvSpPr>
          <p:cNvPr id="12" name="Plus 11"/>
          <p:cNvSpPr/>
          <p:nvPr/>
        </p:nvSpPr>
        <p:spPr>
          <a:xfrm>
            <a:off x="2921818" y="1926283"/>
            <a:ext cx="693085" cy="569268"/>
          </a:xfrm>
          <a:prstGeom prst="mathPlus">
            <a:avLst/>
          </a:prstGeom>
          <a:solidFill>
            <a:srgbClr val="E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 12"/>
          <p:cNvSpPr/>
          <p:nvPr/>
        </p:nvSpPr>
        <p:spPr>
          <a:xfrm>
            <a:off x="5883575" y="2058522"/>
            <a:ext cx="457200" cy="304801"/>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A0000"/>
              </a:solidFill>
            </a:endParaRPr>
          </a:p>
        </p:txBody>
      </p:sp>
      <p:sp>
        <p:nvSpPr>
          <p:cNvPr id="14" name="TextBox 13"/>
          <p:cNvSpPr txBox="1"/>
          <p:nvPr/>
        </p:nvSpPr>
        <p:spPr>
          <a:xfrm>
            <a:off x="6466359" y="1815172"/>
            <a:ext cx="1582484" cy="646331"/>
          </a:xfrm>
          <a:prstGeom prst="rect">
            <a:avLst/>
          </a:prstGeom>
          <a:noFill/>
        </p:spPr>
        <p:txBody>
          <a:bodyPr wrap="none" rtlCol="0">
            <a:spAutoFit/>
          </a:bodyPr>
          <a:lstStyle/>
          <a:p>
            <a:r>
              <a:rPr lang="en-US" b="1" dirty="0">
                <a:solidFill>
                  <a:schemeClr val="accent5"/>
                </a:solidFill>
                <a:effectLst>
                  <a:outerShdw blurRad="38100" dist="38100" dir="2700000" algn="tl">
                    <a:srgbClr val="000000">
                      <a:alpha val="43137"/>
                    </a:srgbClr>
                  </a:outerShdw>
                </a:effectLst>
              </a:rPr>
              <a:t>Payables </a:t>
            </a:r>
          </a:p>
          <a:p>
            <a:r>
              <a:rPr lang="en-US" b="1" dirty="0">
                <a:solidFill>
                  <a:schemeClr val="accent5"/>
                </a:solidFill>
                <a:effectLst>
                  <a:outerShdw blurRad="38100" dist="38100" dir="2700000" algn="tl">
                    <a:srgbClr val="000000">
                      <a:alpha val="43137"/>
                    </a:srgbClr>
                  </a:outerShdw>
                </a:effectLst>
              </a:rPr>
              <a:t>Optimization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276351"/>
            <a:ext cx="3581400" cy="2089151"/>
          </a:xfrm>
          <a:prstGeom prst="rect">
            <a:avLst/>
          </a:prstGeom>
        </p:spPr>
      </p:pic>
      <p:sp>
        <p:nvSpPr>
          <p:cNvPr id="2" name="TextBox 1">
            <a:extLst>
              <a:ext uri="{FF2B5EF4-FFF2-40B4-BE49-F238E27FC236}">
                <a16:creationId xmlns:a16="http://schemas.microsoft.com/office/drawing/2014/main" id="{25EE4A81-3974-4352-86B2-FFD6B5A3363A}"/>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10" name="Slide Number Placeholder 9">
            <a:extLst>
              <a:ext uri="{FF2B5EF4-FFF2-40B4-BE49-F238E27FC236}">
                <a16:creationId xmlns:a16="http://schemas.microsoft.com/office/drawing/2014/main" id="{79E72D57-6ABD-414F-AECA-DA384F97B9AD}"/>
              </a:ext>
            </a:extLst>
          </p:cNvPr>
          <p:cNvSpPr>
            <a:spLocks noGrp="1"/>
          </p:cNvSpPr>
          <p:nvPr>
            <p:ph type="sldNum" sz="quarter" idx="10"/>
          </p:nvPr>
        </p:nvSpPr>
        <p:spPr/>
        <p:txBody>
          <a:bodyPr/>
          <a:lstStyle/>
          <a:p>
            <a:fld id="{B7C84B4B-5107-4B3D-9287-2237ACB8EFFC}" type="slidenum">
              <a:rPr lang="uk-UA" smtClean="0"/>
              <a:pPr/>
              <a:t>2</a:t>
            </a:fld>
            <a:endParaRPr lang="uk-UA" dirty="0"/>
          </a:p>
        </p:txBody>
      </p:sp>
    </p:spTree>
    <p:extLst>
      <p:ext uri="{BB962C8B-B14F-4D97-AF65-F5344CB8AC3E}">
        <p14:creationId xmlns:p14="http://schemas.microsoft.com/office/powerpoint/2010/main" val="16359644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80">
                                          <p:stCondLst>
                                            <p:cond delay="0"/>
                                          </p:stCondLst>
                                        </p:cTn>
                                        <p:tgtEl>
                                          <p:spTgt spid="14"/>
                                        </p:tgtEl>
                                      </p:cBhvr>
                                    </p:animEffect>
                                    <p:anim calcmode="lin" valueType="num">
                                      <p:cBhvr>
                                        <p:cTn id="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gtEl>
                                      </p:cBhvr>
                                      <p:to x="100000" y="60000"/>
                                    </p:animScale>
                                    <p:animScale>
                                      <p:cBhvr>
                                        <p:cTn id="27" dur="166" decel="50000">
                                          <p:stCondLst>
                                            <p:cond delay="676"/>
                                          </p:stCondLst>
                                        </p:cTn>
                                        <p:tgtEl>
                                          <p:spTgt spid="14"/>
                                        </p:tgtEl>
                                      </p:cBhvr>
                                      <p:to x="100000" y="100000"/>
                                    </p:animScale>
                                    <p:animScale>
                                      <p:cBhvr>
                                        <p:cTn id="28" dur="26">
                                          <p:stCondLst>
                                            <p:cond delay="1312"/>
                                          </p:stCondLst>
                                        </p:cTn>
                                        <p:tgtEl>
                                          <p:spTgt spid="14"/>
                                        </p:tgtEl>
                                      </p:cBhvr>
                                      <p:to x="100000" y="80000"/>
                                    </p:animScale>
                                    <p:animScale>
                                      <p:cBhvr>
                                        <p:cTn id="29" dur="166" decel="50000">
                                          <p:stCondLst>
                                            <p:cond delay="1338"/>
                                          </p:stCondLst>
                                        </p:cTn>
                                        <p:tgtEl>
                                          <p:spTgt spid="14"/>
                                        </p:tgtEl>
                                      </p:cBhvr>
                                      <p:to x="100000" y="100000"/>
                                    </p:animScale>
                                    <p:animScale>
                                      <p:cBhvr>
                                        <p:cTn id="30" dur="26">
                                          <p:stCondLst>
                                            <p:cond delay="1642"/>
                                          </p:stCondLst>
                                        </p:cTn>
                                        <p:tgtEl>
                                          <p:spTgt spid="14"/>
                                        </p:tgtEl>
                                      </p:cBhvr>
                                      <p:to x="100000" y="90000"/>
                                    </p:animScale>
                                    <p:animScale>
                                      <p:cBhvr>
                                        <p:cTn id="31" dur="166" decel="50000">
                                          <p:stCondLst>
                                            <p:cond delay="1668"/>
                                          </p:stCondLst>
                                        </p:cTn>
                                        <p:tgtEl>
                                          <p:spTgt spid="14"/>
                                        </p:tgtEl>
                                      </p:cBhvr>
                                      <p:to x="100000" y="100000"/>
                                    </p:animScale>
                                    <p:animScale>
                                      <p:cBhvr>
                                        <p:cTn id="32" dur="26">
                                          <p:stCondLst>
                                            <p:cond delay="1808"/>
                                          </p:stCondLst>
                                        </p:cTn>
                                        <p:tgtEl>
                                          <p:spTgt spid="14"/>
                                        </p:tgtEl>
                                      </p:cBhvr>
                                      <p:to x="100000" y="95000"/>
                                    </p:animScale>
                                    <p:animScale>
                                      <p:cBhvr>
                                        <p:cTn id="3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57151"/>
            <a:ext cx="7886700" cy="1210867"/>
          </a:xfrm>
        </p:spPr>
        <p:txBody>
          <a:bodyPr/>
          <a:lstStyle/>
          <a:p>
            <a:r>
              <a:rPr lang="en-US" dirty="0"/>
              <a:t>A Supplier’s Perspective of Virtual Accounts</a:t>
            </a:r>
          </a:p>
        </p:txBody>
      </p:sp>
      <p:sp>
        <p:nvSpPr>
          <p:cNvPr id="3" name="Slide Number Placeholder 2">
            <a:extLst>
              <a:ext uri="{FF2B5EF4-FFF2-40B4-BE49-F238E27FC236}">
                <a16:creationId xmlns:a16="http://schemas.microsoft.com/office/drawing/2014/main" id="{C5446F46-9D33-4AD8-8353-5D32CF0C6D33}"/>
              </a:ext>
            </a:extLst>
          </p:cNvPr>
          <p:cNvSpPr>
            <a:spLocks noGrp="1"/>
          </p:cNvSpPr>
          <p:nvPr>
            <p:ph type="sldNum" sz="quarter" idx="12"/>
          </p:nvPr>
        </p:nvSpPr>
        <p:spPr>
          <a:xfrm>
            <a:off x="6932117" y="4847637"/>
            <a:ext cx="2057400" cy="273844"/>
          </a:xfrm>
        </p:spPr>
        <p:txBody>
          <a:bodyPr/>
          <a:lstStyle/>
          <a:p>
            <a:fld id="{53929D2F-B4C9-491C-A9FB-92F152A1B42E}" type="slidenum">
              <a:rPr lang="en-US" smtClean="0">
                <a:solidFill>
                  <a:prstClr val="black">
                    <a:tint val="75000"/>
                  </a:prstClr>
                </a:solidFill>
              </a:rPr>
              <a:pPr/>
              <a:t>20</a:t>
            </a:fld>
            <a:endParaRPr lang="en-US" dirty="0">
              <a:solidFill>
                <a:prstClr val="black">
                  <a:tint val="75000"/>
                </a:prstClr>
              </a:solidFill>
            </a:endParaRPr>
          </a:p>
        </p:txBody>
      </p:sp>
      <p:pic>
        <p:nvPicPr>
          <p:cNvPr id="4" name="Picture 3"/>
          <p:cNvPicPr>
            <a:picLocks noChangeAspect="1"/>
          </p:cNvPicPr>
          <p:nvPr/>
        </p:nvPicPr>
        <p:blipFill rotWithShape="1">
          <a:blip r:embed="rId2"/>
          <a:srcRect b="9221"/>
          <a:stretch/>
        </p:blipFill>
        <p:spPr>
          <a:xfrm>
            <a:off x="1133491" y="894158"/>
            <a:ext cx="6730627" cy="3506397"/>
          </a:xfrm>
          <a:prstGeom prst="rect">
            <a:avLst/>
          </a:prstGeom>
        </p:spPr>
      </p:pic>
      <p:pic>
        <p:nvPicPr>
          <p:cNvPr id="6" name="Picture 5">
            <a:extLst>
              <a:ext uri="{FF2B5EF4-FFF2-40B4-BE49-F238E27FC236}">
                <a16:creationId xmlns:a16="http://schemas.microsoft.com/office/drawing/2014/main" id="{6E590360-3081-4B7E-A41F-39624599B6F8}"/>
              </a:ext>
            </a:extLst>
          </p:cNvPr>
          <p:cNvPicPr>
            <a:picLocks noChangeAspect="1"/>
          </p:cNvPicPr>
          <p:nvPr/>
        </p:nvPicPr>
        <p:blipFill>
          <a:blip r:embed="rId3"/>
          <a:stretch>
            <a:fillRect/>
          </a:stretch>
        </p:blipFill>
        <p:spPr>
          <a:xfrm>
            <a:off x="10025457" y="1811116"/>
            <a:ext cx="157131" cy="1620958"/>
          </a:xfrm>
          <a:prstGeom prst="rect">
            <a:avLst/>
          </a:prstGeom>
        </p:spPr>
      </p:pic>
      <p:pic>
        <p:nvPicPr>
          <p:cNvPr id="7" name="Picture 6">
            <a:extLst>
              <a:ext uri="{FF2B5EF4-FFF2-40B4-BE49-F238E27FC236}">
                <a16:creationId xmlns:a16="http://schemas.microsoft.com/office/drawing/2014/main" id="{581391E0-C206-4EB9-A9BD-E770205784DF}"/>
              </a:ext>
            </a:extLst>
          </p:cNvPr>
          <p:cNvPicPr>
            <a:picLocks noChangeAspect="1"/>
          </p:cNvPicPr>
          <p:nvPr/>
        </p:nvPicPr>
        <p:blipFill>
          <a:blip r:embed="rId3"/>
          <a:stretch>
            <a:fillRect/>
          </a:stretch>
        </p:blipFill>
        <p:spPr>
          <a:xfrm>
            <a:off x="8839200" y="1705799"/>
            <a:ext cx="157244" cy="1666790"/>
          </a:xfrm>
          <a:prstGeom prst="rect">
            <a:avLst/>
          </a:prstGeom>
        </p:spPr>
      </p:pic>
    </p:spTree>
    <p:extLst>
      <p:ext uri="{BB962C8B-B14F-4D97-AF65-F5344CB8AC3E}">
        <p14:creationId xmlns:p14="http://schemas.microsoft.com/office/powerpoint/2010/main" val="122939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419352"/>
            <a:ext cx="6248400" cy="1549940"/>
          </a:xfrm>
        </p:spPr>
        <p:txBody>
          <a:bodyPr anchor="t">
            <a:normAutofit fontScale="90000"/>
          </a:bodyPr>
          <a:lstStyle/>
          <a:p>
            <a:pPr algn="l">
              <a:lnSpc>
                <a:spcPct val="100000"/>
              </a:lnSpc>
            </a:pPr>
            <a:r>
              <a:rPr lang="en-US" dirty="0">
                <a:solidFill>
                  <a:schemeClr val="tx1"/>
                </a:solidFill>
              </a:rPr>
              <a:t>Optimize your Accounts Payables Integrated Payables                   Powered by Regions Intersect </a:t>
            </a:r>
          </a:p>
        </p:txBody>
      </p:sp>
    </p:spTree>
    <p:extLst>
      <p:ext uri="{BB962C8B-B14F-4D97-AF65-F5344CB8AC3E}">
        <p14:creationId xmlns:p14="http://schemas.microsoft.com/office/powerpoint/2010/main" val="62389336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31253" y="216408"/>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712472" y="216408"/>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60" y="1073703"/>
            <a:ext cx="8320805" cy="3120303"/>
          </a:xfrm>
          <a:prstGeom prst="rect">
            <a:avLst/>
          </a:prstGeom>
        </p:spPr>
      </p:pic>
      <p:pic>
        <p:nvPicPr>
          <p:cNvPr id="2" name="Picture 1" descr="Regions logo with white 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971" y="2321726"/>
            <a:ext cx="852855" cy="151139"/>
          </a:xfrm>
          <a:prstGeom prst="rect">
            <a:avLst/>
          </a:prstGeom>
        </p:spPr>
      </p:pic>
      <p:sp>
        <p:nvSpPr>
          <p:cNvPr id="3" name="Rectangle 2"/>
          <p:cNvSpPr/>
          <p:nvPr/>
        </p:nvSpPr>
        <p:spPr>
          <a:xfrm>
            <a:off x="3266077" y="2274175"/>
            <a:ext cx="906971" cy="593156"/>
          </a:xfrm>
          <a:prstGeom prst="rect">
            <a:avLst/>
          </a:prstGeom>
          <a:noFill/>
          <a:ln w="117475" cap="rnd">
            <a:solidFill>
              <a:srgbClr val="4B7310"/>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AFC425-A8A1-4EFB-85E3-0496DAE00A70}"/>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08668A9B-CE4D-4188-BFEC-BBB8B9252AB5}"/>
              </a:ext>
            </a:extLst>
          </p:cNvPr>
          <p:cNvSpPr>
            <a:spLocks noGrp="1"/>
          </p:cNvSpPr>
          <p:nvPr>
            <p:ph type="sldNum" sz="quarter" idx="10"/>
          </p:nvPr>
        </p:nvSpPr>
        <p:spPr/>
        <p:txBody>
          <a:bodyPr/>
          <a:lstStyle/>
          <a:p>
            <a:fld id="{B7C84B4B-5107-4B3D-9287-2237ACB8EFFC}" type="slidenum">
              <a:rPr lang="uk-UA" smtClean="0"/>
              <a:pPr/>
              <a:t>3</a:t>
            </a:fld>
            <a:endParaRPr lang="uk-UA" dirty="0"/>
          </a:p>
        </p:txBody>
      </p:sp>
    </p:spTree>
    <p:extLst>
      <p:ext uri="{BB962C8B-B14F-4D97-AF65-F5344CB8AC3E}">
        <p14:creationId xmlns:p14="http://schemas.microsoft.com/office/powerpoint/2010/main" val="34316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31253" y="216408"/>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712472" y="216408"/>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60" y="1073703"/>
            <a:ext cx="8320805" cy="3120303"/>
          </a:xfrm>
          <a:prstGeom prst="rect">
            <a:avLst/>
          </a:prstGeom>
        </p:spPr>
      </p:pic>
      <p:pic>
        <p:nvPicPr>
          <p:cNvPr id="2" name="Picture 1" descr="Regions logo with white 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971" y="2321726"/>
            <a:ext cx="852855" cy="151139"/>
          </a:xfrm>
          <a:prstGeom prst="rect">
            <a:avLst/>
          </a:prstGeom>
        </p:spPr>
      </p:pic>
      <p:sp>
        <p:nvSpPr>
          <p:cNvPr id="3" name="Rectangle 2"/>
          <p:cNvSpPr/>
          <p:nvPr/>
        </p:nvSpPr>
        <p:spPr>
          <a:xfrm>
            <a:off x="3266077" y="2274175"/>
            <a:ext cx="906971" cy="593156"/>
          </a:xfrm>
          <a:prstGeom prst="rect">
            <a:avLst/>
          </a:prstGeom>
          <a:noFill/>
          <a:ln w="117475" cap="rnd">
            <a:solidFill>
              <a:srgbClr val="4B7310"/>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998762" y="1869563"/>
            <a:ext cx="2301985" cy="1375716"/>
          </a:xfrm>
          <a:prstGeom prst="ellipse">
            <a:avLst/>
          </a:prstGeom>
          <a:solidFill>
            <a:srgbClr val="F9B715">
              <a:alpha val="3000"/>
            </a:srgbClr>
          </a:solidFill>
          <a:ln w="180975">
            <a:solidFill>
              <a:srgbClr val="F9B715">
                <a:alpha val="84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8D7CDDE-646B-48E5-A957-4113CDDACED4}"/>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F8F6B2CE-B6E2-4246-AC65-10240285AE61}"/>
              </a:ext>
            </a:extLst>
          </p:cNvPr>
          <p:cNvSpPr>
            <a:spLocks noGrp="1"/>
          </p:cNvSpPr>
          <p:nvPr>
            <p:ph type="sldNum" sz="quarter" idx="10"/>
          </p:nvPr>
        </p:nvSpPr>
        <p:spPr/>
        <p:txBody>
          <a:bodyPr/>
          <a:lstStyle/>
          <a:p>
            <a:fld id="{B7C84B4B-5107-4B3D-9287-2237ACB8EFFC}" type="slidenum">
              <a:rPr lang="uk-UA" smtClean="0"/>
              <a:pPr/>
              <a:t>4</a:t>
            </a:fld>
            <a:endParaRPr lang="uk-UA" dirty="0"/>
          </a:p>
        </p:txBody>
      </p:sp>
    </p:spTree>
    <p:extLst>
      <p:ext uri="{BB962C8B-B14F-4D97-AF65-F5344CB8AC3E}">
        <p14:creationId xmlns:p14="http://schemas.microsoft.com/office/powerpoint/2010/main" val="18826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706278" y="205240"/>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803861" y="205240"/>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sp>
        <p:nvSpPr>
          <p:cNvPr id="11" name="Rectangle 10"/>
          <p:cNvSpPr/>
          <p:nvPr/>
        </p:nvSpPr>
        <p:spPr>
          <a:xfrm>
            <a:off x="741450" y="1418056"/>
            <a:ext cx="8114833" cy="1949252"/>
          </a:xfrm>
          <a:prstGeom prst="rect">
            <a:avLst/>
          </a:prstGeom>
        </p:spPr>
        <p:txBody>
          <a:bodyPr wrap="square">
            <a:spAutoFit/>
          </a:bodyPr>
          <a:lstStyle/>
          <a:p>
            <a:pPr marL="236335" indent="-236335" defTabSz="171448" fontAlgn="auto">
              <a:spcBef>
                <a:spcPts val="225"/>
              </a:spcBef>
              <a:spcAft>
                <a:spcPts val="0"/>
              </a:spcAft>
              <a:buClr>
                <a:srgbClr val="F6AA13"/>
              </a:buClr>
              <a:buFont typeface="Wingdings 3" panose="05040102010807070707" pitchFamily="18" charset="2"/>
              <a:buChar char=""/>
              <a:tabLst>
                <a:tab pos="386353" algn="l"/>
              </a:tabLst>
              <a:defRPr/>
            </a:pPr>
            <a:r>
              <a:rPr lang="en-US" sz="1425" dirty="0">
                <a:solidFill>
                  <a:schemeClr val="tx1">
                    <a:lumMod val="65000"/>
                    <a:lumOff val="35000"/>
                  </a:schemeClr>
                </a:solidFill>
                <a:cs typeface="Open Sans"/>
              </a:rPr>
              <a:t>Buyers can choose to manually assign the payment method at the time of payment or define business rules to assign different payments methods based on payment attributes like amount or date.</a:t>
            </a:r>
          </a:p>
          <a:p>
            <a:pPr marL="236335" indent="-236335" defTabSz="171448" fontAlgn="auto">
              <a:spcBef>
                <a:spcPts val="225"/>
              </a:spcBef>
              <a:spcAft>
                <a:spcPts val="0"/>
              </a:spcAft>
              <a:buClr>
                <a:srgbClr val="F6AA13"/>
              </a:buClr>
              <a:buFont typeface="Wingdings 3" panose="05040102010807070707" pitchFamily="18" charset="2"/>
              <a:buChar char=""/>
              <a:tabLst>
                <a:tab pos="386353" algn="l"/>
              </a:tabLst>
              <a:defRPr/>
            </a:pPr>
            <a:r>
              <a:rPr lang="en-US" sz="1425" dirty="0">
                <a:solidFill>
                  <a:schemeClr val="tx1">
                    <a:lumMod val="65000"/>
                    <a:lumOff val="35000"/>
                  </a:schemeClr>
                </a:solidFill>
                <a:cs typeface="Open Sans"/>
              </a:rPr>
              <a:t>Buyers can implement Organization-wide payment policies, i.e. “All payments over a certain amount must be paid by ACH.”</a:t>
            </a:r>
          </a:p>
          <a:p>
            <a:pPr marL="236335" indent="-236335" defTabSz="171448" fontAlgn="auto">
              <a:spcBef>
                <a:spcPts val="225"/>
              </a:spcBef>
              <a:spcAft>
                <a:spcPts val="0"/>
              </a:spcAft>
              <a:buClr>
                <a:srgbClr val="F6AA13"/>
              </a:buClr>
              <a:buFont typeface="Wingdings 3" panose="05040102010807070707" pitchFamily="18" charset="2"/>
              <a:buChar char=""/>
              <a:tabLst>
                <a:tab pos="386353" algn="l"/>
              </a:tabLst>
              <a:defRPr/>
            </a:pPr>
            <a:r>
              <a:rPr lang="en-US" sz="1425" dirty="0">
                <a:solidFill>
                  <a:schemeClr val="tx1">
                    <a:lumMod val="65000"/>
                    <a:lumOff val="35000"/>
                  </a:schemeClr>
                </a:solidFill>
                <a:cs typeface="Open Sans"/>
              </a:rPr>
              <a:t>Buyers can create dynamic payment rules at the Supplier level.</a:t>
            </a:r>
          </a:p>
          <a:p>
            <a:pPr marL="236335" indent="-236335" defTabSz="171448" fontAlgn="auto">
              <a:spcBef>
                <a:spcPts val="225"/>
              </a:spcBef>
              <a:spcAft>
                <a:spcPts val="0"/>
              </a:spcAft>
              <a:buClr>
                <a:srgbClr val="F6AA13"/>
              </a:buClr>
              <a:buFont typeface="Wingdings 3" panose="05040102010807070707" pitchFamily="18" charset="2"/>
              <a:buChar char=""/>
              <a:tabLst>
                <a:tab pos="386353" algn="l"/>
              </a:tabLst>
              <a:defRPr/>
            </a:pPr>
            <a:r>
              <a:rPr lang="en-US" sz="1425" dirty="0">
                <a:solidFill>
                  <a:schemeClr val="tx1">
                    <a:lumMod val="65000"/>
                    <a:lumOff val="35000"/>
                  </a:schemeClr>
                </a:solidFill>
                <a:cs typeface="Open Sans"/>
              </a:rPr>
              <a:t>Available for defined merchants and one-off payments.</a:t>
            </a:r>
          </a:p>
          <a:p>
            <a:pPr marL="236335" indent="-236335" defTabSz="171448" fontAlgn="auto">
              <a:spcBef>
                <a:spcPts val="225"/>
              </a:spcBef>
              <a:spcAft>
                <a:spcPts val="0"/>
              </a:spcAft>
              <a:buClr>
                <a:srgbClr val="F6AA13"/>
              </a:buClr>
              <a:buFont typeface="Wingdings 3" panose="05040102010807070707" pitchFamily="18" charset="2"/>
              <a:buChar char=""/>
              <a:tabLst>
                <a:tab pos="386353" algn="l"/>
              </a:tabLst>
              <a:defRPr/>
            </a:pPr>
            <a:r>
              <a:rPr lang="en-US" sz="1425" dirty="0">
                <a:solidFill>
                  <a:schemeClr val="tx1">
                    <a:lumMod val="65000"/>
                    <a:lumOff val="35000"/>
                  </a:schemeClr>
                </a:solidFill>
                <a:cs typeface="Open Sans"/>
              </a:rPr>
              <a:t>Payment rules can be overridden if permissioned and using specific AP parser</a:t>
            </a:r>
          </a:p>
        </p:txBody>
      </p:sp>
      <p:sp>
        <p:nvSpPr>
          <p:cNvPr id="2" name="Rectangle 1"/>
          <p:cNvSpPr/>
          <p:nvPr/>
        </p:nvSpPr>
        <p:spPr>
          <a:xfrm>
            <a:off x="-149773" y="824032"/>
            <a:ext cx="8556735" cy="553998"/>
          </a:xfrm>
          <a:prstGeom prst="rect">
            <a:avLst/>
          </a:prstGeom>
        </p:spPr>
        <p:txBody>
          <a:bodyPr wrap="square">
            <a:spAutoFit/>
          </a:bodyPr>
          <a:lstStyle/>
          <a:p>
            <a:pPr marL="666146" lvl="1" indent="-323251">
              <a:spcAft>
                <a:spcPts val="1351"/>
              </a:spcAft>
              <a:buClr>
                <a:srgbClr val="F9B715"/>
              </a:buClr>
              <a:buSzPct val="90000"/>
              <a:buFont typeface="Webdings" panose="05030102010509060703" pitchFamily="18" charset="2"/>
              <a:buChar char="&lt;"/>
            </a:pPr>
            <a:r>
              <a:rPr lang="en-US" sz="1500" dirty="0">
                <a:solidFill>
                  <a:schemeClr val="tx1">
                    <a:lumMod val="65000"/>
                    <a:lumOff val="35000"/>
                  </a:schemeClr>
                </a:solidFill>
                <a:ea typeface="Open Sans Light" panose="020B0306030504020204" pitchFamily="34" charset="0"/>
                <a:cs typeface="Open Sans Light" panose="020B0306030504020204" pitchFamily="34" charset="0"/>
              </a:rPr>
              <a:t>Dynamic Payments allow Buyers to pay their Suppliers using different methods based on payment attributes.</a:t>
            </a:r>
          </a:p>
        </p:txBody>
      </p:sp>
      <p:pic>
        <p:nvPicPr>
          <p:cNvPr id="12" name="Picture 11"/>
          <p:cNvPicPr>
            <a:picLocks noChangeAspect="1"/>
          </p:cNvPicPr>
          <p:nvPr/>
        </p:nvPicPr>
        <p:blipFill>
          <a:blip r:embed="rId3"/>
          <a:stretch>
            <a:fillRect/>
          </a:stretch>
        </p:blipFill>
        <p:spPr>
          <a:xfrm>
            <a:off x="1752600" y="3367313"/>
            <a:ext cx="4360035" cy="1673507"/>
          </a:xfrm>
          <a:prstGeom prst="rect">
            <a:avLst/>
          </a:prstGeom>
        </p:spPr>
      </p:pic>
      <p:sp>
        <p:nvSpPr>
          <p:cNvPr id="3" name="Slide Number Placeholder 2">
            <a:extLst>
              <a:ext uri="{FF2B5EF4-FFF2-40B4-BE49-F238E27FC236}">
                <a16:creationId xmlns:a16="http://schemas.microsoft.com/office/drawing/2014/main" id="{E16D7060-A7B5-4BD4-8274-C02107A2AFD3}"/>
              </a:ext>
            </a:extLst>
          </p:cNvPr>
          <p:cNvSpPr>
            <a:spLocks noGrp="1"/>
          </p:cNvSpPr>
          <p:nvPr>
            <p:ph type="sldNum" sz="quarter" idx="10"/>
          </p:nvPr>
        </p:nvSpPr>
        <p:spPr/>
        <p:txBody>
          <a:bodyPr/>
          <a:lstStyle/>
          <a:p>
            <a:fld id="{B7C84B4B-5107-4B3D-9287-2237ACB8EFFC}" type="slidenum">
              <a:rPr lang="uk-UA" smtClean="0"/>
              <a:pPr/>
              <a:t>5</a:t>
            </a:fld>
            <a:endParaRPr lang="uk-UA" dirty="0"/>
          </a:p>
        </p:txBody>
      </p:sp>
    </p:spTree>
    <p:extLst>
      <p:ext uri="{BB962C8B-B14F-4D97-AF65-F5344CB8AC3E}">
        <p14:creationId xmlns:p14="http://schemas.microsoft.com/office/powerpoint/2010/main" val="140886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51909" y="218512"/>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749492" y="215540"/>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sp>
        <p:nvSpPr>
          <p:cNvPr id="12" name="Content Placeholder 1"/>
          <p:cNvSpPr txBox="1">
            <a:spLocks/>
          </p:cNvSpPr>
          <p:nvPr/>
        </p:nvSpPr>
        <p:spPr>
          <a:xfrm>
            <a:off x="165220" y="995613"/>
            <a:ext cx="8065616" cy="921631"/>
          </a:xfrm>
          <a:prstGeom prst="rect">
            <a:avLst/>
          </a:prstGeom>
        </p:spPr>
        <p:txBody>
          <a:bodyPr vert="horz" lIns="34291" tIns="17145" rIns="34291" bIns="17145"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r>
              <a:rPr lang="en-US" sz="1651" b="1" dirty="0">
                <a:solidFill>
                  <a:schemeClr val="tx1">
                    <a:lumMod val="75000"/>
                    <a:lumOff val="25000"/>
                  </a:schemeClr>
                </a:solidFill>
              </a:rPr>
              <a:t>Business Rules Engine</a:t>
            </a:r>
          </a:p>
          <a:p>
            <a:pPr marL="432048" lvl="3" algn="l"/>
            <a:endParaRPr lang="en-US" sz="1051" dirty="0"/>
          </a:p>
        </p:txBody>
      </p:sp>
      <p:pic>
        <p:nvPicPr>
          <p:cNvPr id="13" name="Picture 12"/>
          <p:cNvPicPr>
            <a:picLocks noChangeAspect="1"/>
          </p:cNvPicPr>
          <p:nvPr/>
        </p:nvPicPr>
        <p:blipFill>
          <a:blip r:embed="rId2"/>
          <a:stretch>
            <a:fillRect/>
          </a:stretch>
        </p:blipFill>
        <p:spPr>
          <a:xfrm>
            <a:off x="2928655" y="671697"/>
            <a:ext cx="5163284" cy="4198756"/>
          </a:xfrm>
          <a:prstGeom prst="rect">
            <a:avLst/>
          </a:prstGeom>
          <a:ln>
            <a:solidFill>
              <a:srgbClr val="262626"/>
            </a:solidFill>
          </a:ln>
        </p:spPr>
      </p:pic>
      <p:sp>
        <p:nvSpPr>
          <p:cNvPr id="17" name="Rectangle 16"/>
          <p:cNvSpPr/>
          <p:nvPr/>
        </p:nvSpPr>
        <p:spPr>
          <a:xfrm>
            <a:off x="3788816" y="1496851"/>
            <a:ext cx="3213491" cy="351041"/>
          </a:xfrm>
          <a:prstGeom prst="rect">
            <a:avLst/>
          </a:prstGeom>
          <a:solidFill>
            <a:srgbClr val="F6AA13">
              <a:alpha val="4000"/>
            </a:srgbClr>
          </a:solidFill>
          <a:ln w="25400">
            <a:solidFill>
              <a:srgbClr val="F6AA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809921" y="2092826"/>
            <a:ext cx="3216451" cy="351041"/>
          </a:xfrm>
          <a:prstGeom prst="rect">
            <a:avLst/>
          </a:prstGeom>
          <a:solidFill>
            <a:srgbClr val="F6AA13">
              <a:alpha val="4000"/>
            </a:srgbClr>
          </a:solidFill>
          <a:ln w="22225">
            <a:solidFill>
              <a:srgbClr val="F6AA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809921" y="2614154"/>
            <a:ext cx="3216451" cy="351041"/>
          </a:xfrm>
          <a:prstGeom prst="rect">
            <a:avLst/>
          </a:prstGeom>
          <a:solidFill>
            <a:srgbClr val="F6AA13">
              <a:alpha val="4000"/>
            </a:srgbClr>
          </a:solidFill>
          <a:ln w="22225">
            <a:solidFill>
              <a:srgbClr val="F6AA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128724" y="1867705"/>
            <a:ext cx="985360" cy="151839"/>
          </a:xfrm>
          <a:prstGeom prst="ellipse">
            <a:avLst/>
          </a:prstGeom>
          <a:noFill/>
          <a:ln w="76200">
            <a:solidFill>
              <a:srgbClr val="1548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257800" y="2429121"/>
            <a:ext cx="985360" cy="151839"/>
          </a:xfrm>
          <a:prstGeom prst="ellipse">
            <a:avLst/>
          </a:prstGeom>
          <a:noFill/>
          <a:ln w="76200">
            <a:solidFill>
              <a:srgbClr val="1548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170067" y="2998388"/>
            <a:ext cx="985360" cy="151839"/>
          </a:xfrm>
          <a:prstGeom prst="ellipse">
            <a:avLst/>
          </a:prstGeom>
          <a:noFill/>
          <a:ln w="76200">
            <a:solidFill>
              <a:srgbClr val="1548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94537" y="1346981"/>
            <a:ext cx="2763435" cy="3467616"/>
          </a:xfrm>
          <a:prstGeom prst="rect">
            <a:avLst/>
          </a:prstGeom>
          <a:noFill/>
        </p:spPr>
        <p:txBody>
          <a:bodyPr wrap="square" rtlCol="0">
            <a:spAutoFit/>
          </a:bodyPr>
          <a:lstStyle/>
          <a:p>
            <a:pPr marL="323251" indent="-323251">
              <a:spcAft>
                <a:spcPts val="1351"/>
              </a:spcAft>
              <a:buClr>
                <a:srgbClr val="F9B715"/>
              </a:buClr>
              <a:buSzPct val="90000"/>
              <a:buFont typeface="Webdings" panose="05030102010509060703" pitchFamily="18" charset="2"/>
              <a:buChar char="&lt;"/>
            </a:pPr>
            <a:r>
              <a:rPr lang="en-US" sz="1400" b="1" dirty="0">
                <a:solidFill>
                  <a:schemeClr val="tx1">
                    <a:lumMod val="65000"/>
                    <a:lumOff val="35000"/>
                  </a:schemeClr>
                </a:solidFill>
                <a:latin typeface="+mj-lt"/>
                <a:ea typeface="Open Sans Light" panose="020B0306030504020204" pitchFamily="34" charset="0"/>
                <a:cs typeface="Open Sans Light" panose="020B0306030504020204" pitchFamily="34" charset="0"/>
              </a:rPr>
              <a:t>A</a:t>
            </a: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 </a:t>
            </a:r>
            <a:r>
              <a:rPr lang="mr-IN"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a:t>
            </a: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 Rule Nickname:  Large Ticket</a:t>
            </a:r>
          </a:p>
          <a:p>
            <a:pPr marL="666146" lvl="1" indent="-323251">
              <a:lnSpc>
                <a:spcPct val="50000"/>
              </a:lnSpc>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Amount Greater than or equal to $75K</a:t>
            </a:r>
          </a:p>
          <a:p>
            <a:pPr marL="666146" lvl="1" indent="-323251">
              <a:lnSpc>
                <a:spcPct val="50000"/>
              </a:lnSpc>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Payment Type = Check</a:t>
            </a:r>
          </a:p>
          <a:p>
            <a:pPr marL="323251" indent="-323251">
              <a:spcAft>
                <a:spcPts val="1351"/>
              </a:spcAft>
              <a:buClr>
                <a:srgbClr val="F9B715"/>
              </a:buClr>
              <a:buSzPct val="90000"/>
              <a:buFont typeface="Webdings" panose="05030102010509060703" pitchFamily="18" charset="2"/>
              <a:buChar char="&lt;"/>
            </a:pPr>
            <a:r>
              <a:rPr lang="en-US" sz="1400" b="1" dirty="0">
                <a:solidFill>
                  <a:schemeClr val="tx1">
                    <a:lumMod val="65000"/>
                    <a:lumOff val="35000"/>
                  </a:schemeClr>
                </a:solidFill>
                <a:latin typeface="+mj-lt"/>
                <a:ea typeface="Open Sans Light" panose="020B0306030504020204" pitchFamily="34" charset="0"/>
                <a:cs typeface="Open Sans Light" panose="020B0306030504020204" pitchFamily="34" charset="0"/>
              </a:rPr>
              <a:t>B</a:t>
            </a: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 </a:t>
            </a:r>
            <a:r>
              <a:rPr lang="mr-IN"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a:t>
            </a: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 Rule Nickname:  Mid Ticket</a:t>
            </a:r>
          </a:p>
          <a:p>
            <a:pPr marL="666146" lvl="1" indent="-323251">
              <a:lnSpc>
                <a:spcPct val="50000"/>
              </a:lnSpc>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Amount Between $35k - $74.9k</a:t>
            </a:r>
          </a:p>
          <a:p>
            <a:pPr marL="666146" lvl="1" indent="-323251">
              <a:lnSpc>
                <a:spcPct val="50000"/>
              </a:lnSpc>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Payment Type = ACH Direct Funds</a:t>
            </a:r>
          </a:p>
          <a:p>
            <a:pPr marL="323251" indent="-323251">
              <a:spcAft>
                <a:spcPts val="1351"/>
              </a:spcAft>
              <a:buClr>
                <a:srgbClr val="F9B715"/>
              </a:buClr>
              <a:buSzPct val="90000"/>
              <a:buFont typeface="Webdings" panose="05030102010509060703" pitchFamily="18" charset="2"/>
              <a:buChar char="&lt;"/>
            </a:pPr>
            <a:r>
              <a:rPr lang="en-US" sz="1400" b="1" dirty="0">
                <a:solidFill>
                  <a:schemeClr val="tx1">
                    <a:lumMod val="65000"/>
                    <a:lumOff val="35000"/>
                  </a:schemeClr>
                </a:solidFill>
                <a:latin typeface="+mj-lt"/>
                <a:ea typeface="Open Sans Light" panose="020B0306030504020204" pitchFamily="34" charset="0"/>
                <a:cs typeface="Open Sans Light" panose="020B0306030504020204" pitchFamily="34" charset="0"/>
              </a:rPr>
              <a:t>C</a:t>
            </a: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 </a:t>
            </a:r>
            <a:r>
              <a:rPr lang="mr-IN"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a:t>
            </a: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 Rule Nickname:  Card</a:t>
            </a:r>
          </a:p>
          <a:p>
            <a:pPr marL="666146" lvl="1" indent="-323251">
              <a:lnSpc>
                <a:spcPct val="50000"/>
              </a:lnSpc>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Amount Between $0 </a:t>
            </a:r>
            <a:r>
              <a:rPr lang="mr-IN"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a:t>
            </a: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 $34.9k</a:t>
            </a:r>
          </a:p>
          <a:p>
            <a:pPr marL="666146" lvl="1" indent="-323251">
              <a:lnSpc>
                <a:spcPct val="50000"/>
              </a:lnSpc>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Payment Type = Card</a:t>
            </a:r>
          </a:p>
        </p:txBody>
      </p:sp>
      <p:sp>
        <p:nvSpPr>
          <p:cNvPr id="2" name="TextBox 1"/>
          <p:cNvSpPr txBox="1"/>
          <p:nvPr/>
        </p:nvSpPr>
        <p:spPr>
          <a:xfrm>
            <a:off x="7225894" y="1499205"/>
            <a:ext cx="211671" cy="438710"/>
          </a:xfrm>
          <a:prstGeom prst="rect">
            <a:avLst/>
          </a:prstGeom>
          <a:noFill/>
        </p:spPr>
        <p:txBody>
          <a:bodyPr wrap="square" rtlCol="0">
            <a:spAutoFit/>
          </a:bodyPr>
          <a:lstStyle/>
          <a:p>
            <a:r>
              <a:rPr lang="en-US" sz="2251" b="1" dirty="0">
                <a:solidFill>
                  <a:srgbClr val="164884"/>
                </a:solidFill>
              </a:rPr>
              <a:t>A</a:t>
            </a:r>
          </a:p>
        </p:txBody>
      </p:sp>
      <p:sp>
        <p:nvSpPr>
          <p:cNvPr id="27" name="TextBox 26"/>
          <p:cNvSpPr txBox="1"/>
          <p:nvPr/>
        </p:nvSpPr>
        <p:spPr>
          <a:xfrm>
            <a:off x="7241654" y="2066453"/>
            <a:ext cx="211671" cy="438710"/>
          </a:xfrm>
          <a:prstGeom prst="rect">
            <a:avLst/>
          </a:prstGeom>
          <a:noFill/>
        </p:spPr>
        <p:txBody>
          <a:bodyPr wrap="square" rtlCol="0">
            <a:spAutoFit/>
          </a:bodyPr>
          <a:lstStyle/>
          <a:p>
            <a:r>
              <a:rPr lang="en-US" sz="2251" b="1" dirty="0">
                <a:solidFill>
                  <a:srgbClr val="164884"/>
                </a:solidFill>
              </a:rPr>
              <a:t>B</a:t>
            </a:r>
          </a:p>
        </p:txBody>
      </p:sp>
      <p:sp>
        <p:nvSpPr>
          <p:cNvPr id="28" name="TextBox 27"/>
          <p:cNvSpPr txBox="1"/>
          <p:nvPr/>
        </p:nvSpPr>
        <p:spPr>
          <a:xfrm>
            <a:off x="7260134" y="2580954"/>
            <a:ext cx="211671" cy="438710"/>
          </a:xfrm>
          <a:prstGeom prst="rect">
            <a:avLst/>
          </a:prstGeom>
          <a:noFill/>
        </p:spPr>
        <p:txBody>
          <a:bodyPr wrap="square" rtlCol="0">
            <a:spAutoFit/>
          </a:bodyPr>
          <a:lstStyle/>
          <a:p>
            <a:r>
              <a:rPr lang="en-US" sz="2251" b="1" dirty="0">
                <a:solidFill>
                  <a:srgbClr val="164884"/>
                </a:solidFill>
              </a:rPr>
              <a:t>C</a:t>
            </a:r>
          </a:p>
        </p:txBody>
      </p:sp>
      <p:sp>
        <p:nvSpPr>
          <p:cNvPr id="19" name="TextBox 18">
            <a:extLst>
              <a:ext uri="{FF2B5EF4-FFF2-40B4-BE49-F238E27FC236}">
                <a16:creationId xmlns:a16="http://schemas.microsoft.com/office/drawing/2014/main" id="{7B045AB1-2C8D-475D-A186-DDBC5A286417}"/>
              </a:ext>
            </a:extLst>
          </p:cNvPr>
          <p:cNvSpPr txBox="1"/>
          <p:nvPr/>
        </p:nvSpPr>
        <p:spPr>
          <a:xfrm>
            <a:off x="3614903" y="4870453"/>
            <a:ext cx="2006507" cy="369332"/>
          </a:xfrm>
          <a:prstGeom prst="rect">
            <a:avLst/>
          </a:prstGeom>
          <a:solidFill>
            <a:schemeClr val="bg1"/>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497C797E-9530-43FE-ABB7-C1FA8DC9B259}"/>
              </a:ext>
            </a:extLst>
          </p:cNvPr>
          <p:cNvSpPr>
            <a:spLocks noGrp="1"/>
          </p:cNvSpPr>
          <p:nvPr>
            <p:ph type="sldNum" sz="quarter" idx="10"/>
          </p:nvPr>
        </p:nvSpPr>
        <p:spPr/>
        <p:txBody>
          <a:bodyPr/>
          <a:lstStyle/>
          <a:p>
            <a:fld id="{B7C84B4B-5107-4B3D-9287-2237ACB8EFFC}" type="slidenum">
              <a:rPr lang="uk-UA" smtClean="0"/>
              <a:pPr/>
              <a:t>6</a:t>
            </a:fld>
            <a:endParaRPr lang="uk-UA" dirty="0"/>
          </a:p>
        </p:txBody>
      </p:sp>
    </p:spTree>
    <p:extLst>
      <p:ext uri="{BB962C8B-B14F-4D97-AF65-F5344CB8AC3E}">
        <p14:creationId xmlns:p14="http://schemas.microsoft.com/office/powerpoint/2010/main" val="31942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dissolve">
                                      <p:cBhvr>
                                        <p:cTn id="15" dur="500"/>
                                        <p:tgtEl>
                                          <p:spTgt spid="26">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dissolve">
                                      <p:cBhvr>
                                        <p:cTn id="18" dur="500"/>
                                        <p:tgtEl>
                                          <p:spTgt spid="26">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6">
                                            <p:txEl>
                                              <p:pRg st="3" end="3"/>
                                            </p:txEl>
                                          </p:spTgt>
                                        </p:tgtEl>
                                        <p:attrNameLst>
                                          <p:attrName>style.visibility</p:attrName>
                                        </p:attrNameLst>
                                      </p:cBhvr>
                                      <p:to>
                                        <p:strVal val="visible"/>
                                      </p:to>
                                    </p:set>
                                    <p:animEffect transition="in" filter="dissolve">
                                      <p:cBhvr>
                                        <p:cTn id="34" dur="500"/>
                                        <p:tgtEl>
                                          <p:spTgt spid="26">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26">
                                            <p:txEl>
                                              <p:pRg st="4" end="4"/>
                                            </p:txEl>
                                          </p:spTgt>
                                        </p:tgtEl>
                                        <p:attrNameLst>
                                          <p:attrName>style.visibility</p:attrName>
                                        </p:attrNameLst>
                                      </p:cBhvr>
                                      <p:to>
                                        <p:strVal val="visible"/>
                                      </p:to>
                                    </p:set>
                                    <p:animEffect transition="in" filter="dissolve">
                                      <p:cBhvr>
                                        <p:cTn id="37" dur="500"/>
                                        <p:tgtEl>
                                          <p:spTgt spid="26">
                                            <p:txEl>
                                              <p:pRg st="4" end="4"/>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26">
                                            <p:txEl>
                                              <p:pRg st="5" end="5"/>
                                            </p:txEl>
                                          </p:spTgt>
                                        </p:tgtEl>
                                        <p:attrNameLst>
                                          <p:attrName>style.visibility</p:attrName>
                                        </p:attrNameLst>
                                      </p:cBhvr>
                                      <p:to>
                                        <p:strVal val="visible"/>
                                      </p:to>
                                    </p:set>
                                    <p:animEffect transition="in" filter="dissolve">
                                      <p:cBhvr>
                                        <p:cTn id="40" dur="500"/>
                                        <p:tgtEl>
                                          <p:spTgt spid="26">
                                            <p:txEl>
                                              <p:pRg st="5" end="5"/>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dissolv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6">
                                            <p:txEl>
                                              <p:pRg st="6" end="6"/>
                                            </p:txEl>
                                          </p:spTgt>
                                        </p:tgtEl>
                                        <p:attrNameLst>
                                          <p:attrName>style.visibility</p:attrName>
                                        </p:attrNameLst>
                                      </p:cBhvr>
                                      <p:to>
                                        <p:strVal val="visible"/>
                                      </p:to>
                                    </p:set>
                                    <p:animEffect transition="in" filter="dissolve">
                                      <p:cBhvr>
                                        <p:cTn id="56" dur="500"/>
                                        <p:tgtEl>
                                          <p:spTgt spid="26">
                                            <p:txEl>
                                              <p:pRg st="6" end="6"/>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26">
                                            <p:txEl>
                                              <p:pRg st="7" end="7"/>
                                            </p:txEl>
                                          </p:spTgt>
                                        </p:tgtEl>
                                        <p:attrNameLst>
                                          <p:attrName>style.visibility</p:attrName>
                                        </p:attrNameLst>
                                      </p:cBhvr>
                                      <p:to>
                                        <p:strVal val="visible"/>
                                      </p:to>
                                    </p:set>
                                    <p:animEffect transition="in" filter="dissolve">
                                      <p:cBhvr>
                                        <p:cTn id="59" dur="500"/>
                                        <p:tgtEl>
                                          <p:spTgt spid="26">
                                            <p:txEl>
                                              <p:pRg st="7" end="7"/>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26">
                                            <p:txEl>
                                              <p:pRg st="8" end="8"/>
                                            </p:txEl>
                                          </p:spTgt>
                                        </p:tgtEl>
                                        <p:attrNameLst>
                                          <p:attrName>style.visibility</p:attrName>
                                        </p:attrNameLst>
                                      </p:cBhvr>
                                      <p:to>
                                        <p:strVal val="visible"/>
                                      </p:to>
                                    </p:set>
                                    <p:animEffect transition="in" filter="dissolve">
                                      <p:cBhvr>
                                        <p:cTn id="62" dur="500"/>
                                        <p:tgtEl>
                                          <p:spTgt spid="26">
                                            <p:txEl>
                                              <p:pRg st="8" end="8"/>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dissolve">
                                      <p:cBhvr>
                                        <p:cTn id="65" dur="500"/>
                                        <p:tgtEl>
                                          <p:spTgt spid="2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dissolv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16" grpId="0" animBg="1"/>
      <p:bldP spid="24" grpId="0" animBg="1"/>
      <p:bldP spid="25" grpId="0" animBg="1"/>
      <p:bldP spid="2"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987" y="229437"/>
            <a:ext cx="7083591" cy="361847"/>
            <a:chOff x="2" y="921026"/>
            <a:chExt cx="18889574" cy="964924"/>
          </a:xfrm>
        </p:grpSpPr>
        <p:sp>
          <p:nvSpPr>
            <p:cNvPr id="6" name="Rectangle 5"/>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858571" y="245033"/>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sp>
        <p:nvSpPr>
          <p:cNvPr id="10" name="TextBox 9"/>
          <p:cNvSpPr txBox="1"/>
          <p:nvPr/>
        </p:nvSpPr>
        <p:spPr>
          <a:xfrm>
            <a:off x="457204" y="877872"/>
            <a:ext cx="8508725" cy="3713837"/>
          </a:xfrm>
          <a:prstGeom prst="rect">
            <a:avLst/>
          </a:prstGeom>
          <a:noFill/>
        </p:spPr>
        <p:txBody>
          <a:bodyPr wrap="square" rtlCol="0">
            <a:spAutoFit/>
          </a:bodyPr>
          <a:lstStyle/>
          <a:p>
            <a:pPr>
              <a:spcAft>
                <a:spcPts val="1351"/>
              </a:spcAft>
              <a:buClr>
                <a:srgbClr val="F9B715"/>
              </a:buClr>
              <a:buSzPct val="90000"/>
            </a:pPr>
            <a:r>
              <a:rPr lang="en-US" b="1" dirty="0">
                <a:solidFill>
                  <a:schemeClr val="tx1">
                    <a:lumMod val="65000"/>
                    <a:lumOff val="35000"/>
                  </a:schemeClr>
                </a:solidFill>
                <a:effectLst>
                  <a:outerShdw blurRad="38100" dist="38100" dir="2700000" algn="tl">
                    <a:srgbClr val="000000">
                      <a:alpha val="43137"/>
                    </a:srgbClr>
                  </a:outerShdw>
                </a:effectLst>
                <a:latin typeface="+mj-lt"/>
                <a:ea typeface="Open Sans Light" panose="020B0306030504020204" pitchFamily="34" charset="0"/>
                <a:cs typeface="Open Sans Light" panose="020B0306030504020204" pitchFamily="34" charset="0"/>
              </a:rPr>
              <a:t>Other frequent use cases we’ve seen:</a:t>
            </a:r>
          </a:p>
          <a:p>
            <a:pPr marL="323251" indent="-323251">
              <a:spcAft>
                <a:spcPts val="1351"/>
              </a:spcAft>
              <a:buClr>
                <a:srgbClr val="F9B715"/>
              </a:buClr>
              <a:buSzPct val="90000"/>
              <a:buFont typeface="Webdings" panose="05030102010509060703" pitchFamily="18" charset="2"/>
              <a:buChar char="&lt;"/>
            </a:pPr>
            <a:r>
              <a:rPr lang="en-US" sz="1600" dirty="0">
                <a:solidFill>
                  <a:schemeClr val="tx1">
                    <a:lumMod val="65000"/>
                    <a:lumOff val="35000"/>
                  </a:schemeClr>
                </a:solidFill>
                <a:latin typeface="+mj-lt"/>
                <a:ea typeface="Open Sans Light" panose="020B0306030504020204" pitchFamily="34" charset="0"/>
                <a:cs typeface="Open Sans Light" panose="020B0306030504020204" pitchFamily="34" charset="0"/>
              </a:rPr>
              <a:t>Switch payment types on a specific date</a:t>
            </a:r>
          </a:p>
          <a:p>
            <a:pPr marL="323251" indent="-323251">
              <a:spcAft>
                <a:spcPts val="1351"/>
              </a:spcAft>
              <a:buClr>
                <a:srgbClr val="F9B715"/>
              </a:buClr>
              <a:buSzPct val="90000"/>
              <a:buFont typeface="Webdings" panose="05030102010509060703" pitchFamily="18" charset="2"/>
              <a:buChar char="&lt;"/>
            </a:pPr>
            <a:r>
              <a:rPr lang="en-US" sz="1600" dirty="0">
                <a:solidFill>
                  <a:schemeClr val="tx1">
                    <a:lumMod val="65000"/>
                    <a:lumOff val="35000"/>
                  </a:schemeClr>
                </a:solidFill>
                <a:latin typeface="+mj-lt"/>
                <a:ea typeface="Open Sans Light" panose="020B0306030504020204" pitchFamily="34" charset="0"/>
                <a:cs typeface="Open Sans Light" panose="020B0306030504020204" pitchFamily="34" charset="0"/>
              </a:rPr>
              <a:t>Different currency types can require different payment methods (e.g., CAD requires Wire)</a:t>
            </a:r>
          </a:p>
          <a:p>
            <a:pPr marL="323251" indent="-323251">
              <a:spcAft>
                <a:spcPts val="1351"/>
              </a:spcAft>
              <a:buClr>
                <a:srgbClr val="F9B715"/>
              </a:buClr>
              <a:buSzPct val="90000"/>
              <a:buFont typeface="Webdings" panose="05030102010509060703" pitchFamily="18" charset="2"/>
              <a:buChar char="&lt;"/>
            </a:pPr>
            <a:r>
              <a:rPr lang="en-US" sz="1600" dirty="0">
                <a:solidFill>
                  <a:schemeClr val="tx1">
                    <a:lumMod val="65000"/>
                    <a:lumOff val="35000"/>
                  </a:schemeClr>
                </a:solidFill>
                <a:latin typeface="+mj-lt"/>
                <a:ea typeface="Open Sans Light" panose="020B0306030504020204" pitchFamily="34" charset="0"/>
                <a:cs typeface="Open Sans Light" panose="020B0306030504020204" pitchFamily="34" charset="0"/>
              </a:rPr>
              <a:t>Requests for payment types based on supplier type (MCC or MCCG)</a:t>
            </a:r>
          </a:p>
          <a:p>
            <a:pPr marL="323251" indent="-323251">
              <a:spcAft>
                <a:spcPts val="1351"/>
              </a:spcAft>
              <a:buClr>
                <a:srgbClr val="F9B715"/>
              </a:buClr>
              <a:buSzPct val="90000"/>
              <a:buFont typeface="Webdings" panose="05030102010509060703" pitchFamily="18" charset="2"/>
              <a:buChar char="&lt;"/>
            </a:pPr>
            <a:r>
              <a:rPr lang="en-US" sz="1600" dirty="0">
                <a:solidFill>
                  <a:schemeClr val="tx1">
                    <a:lumMod val="65000"/>
                    <a:lumOff val="35000"/>
                  </a:schemeClr>
                </a:solidFill>
                <a:latin typeface="+mj-lt"/>
                <a:ea typeface="Open Sans Light" panose="020B0306030504020204" pitchFamily="34" charset="0"/>
                <a:cs typeface="Open Sans Light" panose="020B0306030504020204" pitchFamily="34" charset="0"/>
              </a:rPr>
              <a:t>Manual Payment Overrides:</a:t>
            </a:r>
          </a:p>
          <a:p>
            <a:pPr marL="666146" lvl="1" indent="-323251">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Wire transfer for taxes and late supplier payments</a:t>
            </a:r>
          </a:p>
          <a:p>
            <a:pPr marL="666146" lvl="1" indent="-323251">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Check payment for refunds, personal payments, refunds/error reversals</a:t>
            </a:r>
          </a:p>
          <a:p>
            <a:pPr marL="666146" lvl="1" indent="-323251">
              <a:spcAft>
                <a:spcPts val="1351"/>
              </a:spcAft>
              <a:buClr>
                <a:srgbClr val="F9B715"/>
              </a:buClr>
              <a:buSzPct val="90000"/>
              <a:buFont typeface="Wingdings 3" panose="05040102010807070707" pitchFamily="18" charset="2"/>
              <a:buChar char=""/>
            </a:pPr>
            <a:r>
              <a:rPr lang="en-US" sz="1400" dirty="0">
                <a:solidFill>
                  <a:schemeClr val="tx1">
                    <a:lumMod val="65000"/>
                    <a:lumOff val="35000"/>
                  </a:schemeClr>
                </a:solidFill>
                <a:latin typeface="+mj-lt"/>
                <a:ea typeface="Open Sans Light" panose="020B0306030504020204" pitchFamily="34" charset="0"/>
                <a:cs typeface="Open Sans Light" panose="020B0306030504020204" pitchFamily="34" charset="0"/>
              </a:rPr>
              <a:t>Card for one-time purchases on supplier-hosted websites</a:t>
            </a:r>
          </a:p>
          <a:p>
            <a:pPr>
              <a:spcAft>
                <a:spcPts val="1351"/>
              </a:spcAft>
              <a:buClr>
                <a:srgbClr val="F9B715"/>
              </a:buClr>
              <a:buSzPct val="90000"/>
            </a:pPr>
            <a:endParaRPr lang="en-US" dirty="0">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CA8CA06C-CF3A-413B-ABA2-C0904038B02B}"/>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31895BA4-3C66-4266-AEAD-126B2141F759}"/>
              </a:ext>
            </a:extLst>
          </p:cNvPr>
          <p:cNvSpPr>
            <a:spLocks noGrp="1"/>
          </p:cNvSpPr>
          <p:nvPr>
            <p:ph type="sldNum" sz="quarter" idx="10"/>
          </p:nvPr>
        </p:nvSpPr>
        <p:spPr/>
        <p:txBody>
          <a:bodyPr/>
          <a:lstStyle/>
          <a:p>
            <a:fld id="{B7C84B4B-5107-4B3D-9287-2237ACB8EFFC}" type="slidenum">
              <a:rPr lang="uk-UA" smtClean="0"/>
              <a:pPr/>
              <a:t>7</a:t>
            </a:fld>
            <a:endParaRPr lang="uk-UA" dirty="0"/>
          </a:p>
        </p:txBody>
      </p:sp>
    </p:spTree>
    <p:extLst>
      <p:ext uri="{BB962C8B-B14F-4D97-AF65-F5344CB8AC3E}">
        <p14:creationId xmlns:p14="http://schemas.microsoft.com/office/powerpoint/2010/main" val="348104641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31253" y="216408"/>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712472" y="216408"/>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60" y="1073703"/>
            <a:ext cx="8320805" cy="3120303"/>
          </a:xfrm>
          <a:prstGeom prst="rect">
            <a:avLst/>
          </a:prstGeom>
        </p:spPr>
      </p:pic>
      <p:pic>
        <p:nvPicPr>
          <p:cNvPr id="2" name="Picture 1" descr="Regions logo with white 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971" y="2321726"/>
            <a:ext cx="852855" cy="151139"/>
          </a:xfrm>
          <a:prstGeom prst="rect">
            <a:avLst/>
          </a:prstGeom>
        </p:spPr>
      </p:pic>
      <p:sp>
        <p:nvSpPr>
          <p:cNvPr id="3" name="Rectangle 2"/>
          <p:cNvSpPr/>
          <p:nvPr/>
        </p:nvSpPr>
        <p:spPr>
          <a:xfrm>
            <a:off x="3266077" y="2274175"/>
            <a:ext cx="906971" cy="593156"/>
          </a:xfrm>
          <a:prstGeom prst="rect">
            <a:avLst/>
          </a:prstGeom>
          <a:noFill/>
          <a:ln w="117475" cap="rnd">
            <a:solidFill>
              <a:srgbClr val="4B7310"/>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552874" y="1882895"/>
            <a:ext cx="2301985" cy="1375716"/>
          </a:xfrm>
          <a:prstGeom prst="ellipse">
            <a:avLst/>
          </a:prstGeom>
          <a:solidFill>
            <a:srgbClr val="F9B715">
              <a:alpha val="3000"/>
            </a:srgbClr>
          </a:solidFill>
          <a:ln w="180975">
            <a:solidFill>
              <a:srgbClr val="F9B715">
                <a:alpha val="84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8BA8C4F-D45A-4DA5-AE1C-9A2A7EA34680}"/>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357EADB1-7FEB-463E-AF68-0A243CF5CA54}"/>
              </a:ext>
            </a:extLst>
          </p:cNvPr>
          <p:cNvSpPr>
            <a:spLocks noGrp="1"/>
          </p:cNvSpPr>
          <p:nvPr>
            <p:ph type="sldNum" sz="quarter" idx="10"/>
          </p:nvPr>
        </p:nvSpPr>
        <p:spPr/>
        <p:txBody>
          <a:bodyPr/>
          <a:lstStyle/>
          <a:p>
            <a:fld id="{B7C84B4B-5107-4B3D-9287-2237ACB8EFFC}" type="slidenum">
              <a:rPr lang="uk-UA" smtClean="0"/>
              <a:pPr/>
              <a:t>8</a:t>
            </a:fld>
            <a:endParaRPr lang="uk-UA" dirty="0"/>
          </a:p>
        </p:txBody>
      </p:sp>
    </p:spTree>
    <p:extLst>
      <p:ext uri="{BB962C8B-B14F-4D97-AF65-F5344CB8AC3E}">
        <p14:creationId xmlns:p14="http://schemas.microsoft.com/office/powerpoint/2010/main" val="18650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631253" y="216408"/>
            <a:ext cx="7083591" cy="361847"/>
            <a:chOff x="2" y="921026"/>
            <a:chExt cx="18889574" cy="964924"/>
          </a:xfrm>
        </p:grpSpPr>
        <p:sp>
          <p:nvSpPr>
            <p:cNvPr id="30" name="Rectangle 29"/>
            <p:cNvSpPr/>
            <p:nvPr/>
          </p:nvSpPr>
          <p:spPr>
            <a:xfrm>
              <a:off x="18585715" y="921026"/>
              <a:ext cx="303861" cy="964924"/>
            </a:xfrm>
            <a:prstGeom prst="rect">
              <a:avLst/>
            </a:prstGeom>
            <a:solidFill>
              <a:srgbClr val="164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 y="921026"/>
              <a:ext cx="18591807" cy="964924"/>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712472" y="216408"/>
            <a:ext cx="6776763" cy="346377"/>
          </a:xfrm>
          <a:prstGeom prst="rect">
            <a:avLst/>
          </a:prstGeom>
          <a:noFill/>
        </p:spPr>
        <p:txBody>
          <a:bodyPr wrap="square" rtlCol="0">
            <a:spAutoFit/>
          </a:bodyPr>
          <a:lstStyle/>
          <a:p>
            <a:r>
              <a:rPr lang="en-US" sz="1651" dirty="0">
                <a:solidFill>
                  <a:schemeClr val="bg1"/>
                </a:solidFill>
                <a:latin typeface="Calibri" panose="020F0502020204030204" pitchFamily="34" charset="0"/>
                <a:ea typeface="Open Sans" panose="020B0606030504020204" pitchFamily="34" charset="0"/>
                <a:cs typeface="Open Sans" panose="020B0606030504020204" pitchFamily="34" charset="0"/>
              </a:rPr>
              <a:t>Intersect - One File with Dynamic Payments</a:t>
            </a:r>
          </a:p>
        </p:txBody>
      </p:sp>
      <p:pic>
        <p:nvPicPr>
          <p:cNvPr id="2" name="Picture 1"/>
          <p:cNvPicPr>
            <a:picLocks noChangeAspect="1"/>
          </p:cNvPicPr>
          <p:nvPr/>
        </p:nvPicPr>
        <p:blipFill>
          <a:blip r:embed="rId2"/>
          <a:stretch>
            <a:fillRect/>
          </a:stretch>
        </p:blipFill>
        <p:spPr>
          <a:xfrm>
            <a:off x="318911" y="971550"/>
            <a:ext cx="8204072" cy="3200400"/>
          </a:xfrm>
          <a:prstGeom prst="rect">
            <a:avLst/>
          </a:prstGeom>
          <a:ln>
            <a:solidFill>
              <a:schemeClr val="tx1"/>
            </a:solidFill>
          </a:ln>
        </p:spPr>
      </p:pic>
      <p:sp>
        <p:nvSpPr>
          <p:cNvPr id="11" name="Oval 10"/>
          <p:cNvSpPr/>
          <p:nvPr/>
        </p:nvSpPr>
        <p:spPr>
          <a:xfrm>
            <a:off x="1524000" y="1941581"/>
            <a:ext cx="2286000" cy="323328"/>
          </a:xfrm>
          <a:prstGeom prst="ellipse">
            <a:avLst/>
          </a:prstGeom>
          <a:noFill/>
          <a:ln w="76200">
            <a:solidFill>
              <a:srgbClr val="1548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676400" y="2419350"/>
            <a:ext cx="832339" cy="1219200"/>
          </a:xfrm>
          <a:prstGeom prst="ellipse">
            <a:avLst/>
          </a:prstGeom>
          <a:noFill/>
          <a:ln w="76200">
            <a:solidFill>
              <a:srgbClr val="1548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054778D-306E-4802-AA01-78794916172F}"/>
              </a:ext>
            </a:extLst>
          </p:cNvPr>
          <p:cNvSpPr txBox="1"/>
          <p:nvPr/>
        </p:nvSpPr>
        <p:spPr>
          <a:xfrm>
            <a:off x="3614903" y="4778377"/>
            <a:ext cx="1947703" cy="369332"/>
          </a:xfrm>
          <a:prstGeom prst="rect">
            <a:avLst/>
          </a:prstGeom>
          <a:solidFill>
            <a:schemeClr val="bg1"/>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07F85E4D-2209-476E-91B8-DA51F33D65F3}"/>
              </a:ext>
            </a:extLst>
          </p:cNvPr>
          <p:cNvSpPr>
            <a:spLocks noGrp="1"/>
          </p:cNvSpPr>
          <p:nvPr>
            <p:ph type="sldNum" sz="quarter" idx="10"/>
          </p:nvPr>
        </p:nvSpPr>
        <p:spPr/>
        <p:txBody>
          <a:bodyPr/>
          <a:lstStyle/>
          <a:p>
            <a:fld id="{B7C84B4B-5107-4B3D-9287-2237ACB8EFFC}" type="slidenum">
              <a:rPr lang="uk-UA" smtClean="0"/>
              <a:pPr/>
              <a:t>9</a:t>
            </a:fld>
            <a:endParaRPr lang="uk-UA" dirty="0"/>
          </a:p>
        </p:txBody>
      </p:sp>
    </p:spTree>
    <p:extLst>
      <p:ext uri="{BB962C8B-B14F-4D97-AF65-F5344CB8AC3E}">
        <p14:creationId xmlns:p14="http://schemas.microsoft.com/office/powerpoint/2010/main" val="18667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3.28509999999999990905E+00&quot;&gt;&lt;m_msothmcolidx val=&quot;0&quot;/&gt;&lt;m_rgb r=&quot;CC&quot; g=&quot;02&quot; b=&quot;02&quot;/&gt;&lt;m_nBrightness val=&quot;0&quot;/&gt;&lt;/elem&gt;&lt;elem m_fUsage=&quot;8.10000000000000053291E-01&quot;&gt;&lt;m_msothmcolidx val=&quot;0&quot;/&gt;&lt;m_rgb r=&quot;D3&quot; g=&quot;D3&quot; b=&quot;D3&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WEX">
      <a:dk1>
        <a:srgbClr val="000000"/>
      </a:dk1>
      <a:lt1>
        <a:srgbClr val="FFFFFF"/>
      </a:lt1>
      <a:dk2>
        <a:srgbClr val="3E3D2D"/>
      </a:dk2>
      <a:lt2>
        <a:srgbClr val="FEFFFF"/>
      </a:lt2>
      <a:accent1>
        <a:srgbClr val="FEFFFF"/>
      </a:accent1>
      <a:accent2>
        <a:srgbClr val="EC3246"/>
      </a:accent2>
      <a:accent3>
        <a:srgbClr val="99CC00"/>
      </a:accent3>
      <a:accent4>
        <a:srgbClr val="007DBA"/>
      </a:accent4>
      <a:accent5>
        <a:srgbClr val="FEC524"/>
      </a:accent5>
      <a:accent6>
        <a:srgbClr val="444444"/>
      </a:accent6>
      <a:hlink>
        <a:srgbClr val="007DBA"/>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XTemplate_16X9-6_19_17-1.potx" id="{9106C1AD-2009-4336-89DE-B8C5A200332D}" vid="{C7B65FEF-BF2C-4E6A-B668-52F044543BBD}"/>
    </a:ext>
  </a:extLst>
</a:theme>
</file>

<file path=ppt/theme/theme2.xml><?xml version="1.0" encoding="utf-8"?>
<a:theme xmlns:a="http://schemas.openxmlformats.org/drawingml/2006/main" name="1_Office Theme">
  <a:themeElements>
    <a:clrScheme name="WEX">
      <a:dk1>
        <a:srgbClr val="000000"/>
      </a:dk1>
      <a:lt1>
        <a:srgbClr val="FFFFFF"/>
      </a:lt1>
      <a:dk2>
        <a:srgbClr val="3E3D2D"/>
      </a:dk2>
      <a:lt2>
        <a:srgbClr val="FEFFFF"/>
      </a:lt2>
      <a:accent1>
        <a:srgbClr val="FEFFFF"/>
      </a:accent1>
      <a:accent2>
        <a:srgbClr val="EC3246"/>
      </a:accent2>
      <a:accent3>
        <a:srgbClr val="99CC00"/>
      </a:accent3>
      <a:accent4>
        <a:srgbClr val="007DBA"/>
      </a:accent4>
      <a:accent5>
        <a:srgbClr val="FEC524"/>
      </a:accent5>
      <a:accent6>
        <a:srgbClr val="444444"/>
      </a:accent6>
      <a:hlink>
        <a:srgbClr val="007DBA"/>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XTemplate_16X9-6_19_17-1.potx" id="{9106C1AD-2009-4336-89DE-B8C5A200332D}" vid="{C7B65FEF-BF2C-4E6A-B668-52F044543BBD}"/>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DC012A"/>
      </a:dk2>
      <a:lt2>
        <a:srgbClr val="D0D0D1"/>
      </a:lt2>
      <a:accent1>
        <a:srgbClr val="9B0D23"/>
      </a:accent1>
      <a:accent2>
        <a:srgbClr val="4E1D25"/>
      </a:accent2>
      <a:accent3>
        <a:srgbClr val="85B639"/>
      </a:accent3>
      <a:accent4>
        <a:srgbClr val="44622C"/>
      </a:accent4>
      <a:accent5>
        <a:srgbClr val="2C6F89"/>
      </a:accent5>
      <a:accent6>
        <a:srgbClr val="699EB2"/>
      </a:accent6>
      <a:hlink>
        <a:srgbClr val="27596E"/>
      </a:hlink>
      <a:folHlink>
        <a:srgbClr val="D49E3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30824</TotalTime>
  <Words>757</Words>
  <Application>Microsoft Office PowerPoint</Application>
  <PresentationFormat>On-screen Show (16:9)</PresentationFormat>
  <Paragraphs>148</Paragraphs>
  <Slides>21</Slides>
  <Notes>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6" baseType="lpstr">
      <vt:lpstr>ＭＳ Ｐゴシック</vt:lpstr>
      <vt:lpstr>Arial</vt:lpstr>
      <vt:lpstr>Arial Narrow</vt:lpstr>
      <vt:lpstr>Calibri</vt:lpstr>
      <vt:lpstr>Calibri Light</vt:lpstr>
      <vt:lpstr>Myriad Pro Cond</vt:lpstr>
      <vt:lpstr>Open Sans</vt:lpstr>
      <vt:lpstr>Open Sans Light</vt:lpstr>
      <vt:lpstr>Webdings</vt:lpstr>
      <vt:lpstr>Wingdings 3</vt:lpstr>
      <vt:lpstr>Office Theme</vt:lpstr>
      <vt:lpstr>1_Office Theme</vt:lpstr>
      <vt:lpstr>2_Office Theme</vt:lpstr>
      <vt:lpstr>3_Office Theme</vt:lpstr>
      <vt:lpstr>think-cell Slide</vt:lpstr>
      <vt:lpstr>Integrated Payables     Powered by Regions Intersect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Vendor Engagement Strategy</vt:lpstr>
      <vt:lpstr>PowerPoint Presentation</vt:lpstr>
      <vt:lpstr>PowerPoint Presentation</vt:lpstr>
      <vt:lpstr>PowerPoint Presentation</vt:lpstr>
      <vt:lpstr>PowerPoint Presentation</vt:lpstr>
      <vt:lpstr>PowerPoint Presentation</vt:lpstr>
      <vt:lpstr>A Supplier’s Perspective of Virtual Accounts</vt:lpstr>
      <vt:lpstr>Optimize your Accounts Payables Integrated Payables                   Powered by Regions Intersect </vt:lpstr>
    </vt:vector>
  </TitlesOfParts>
  <Manager>dylan.jones@wexinc.com</Manager>
  <Company>WEX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 Business Review</dc:title>
  <dc:creator>Jones, Dylan</dc:creator>
  <cp:lastModifiedBy>Melissa Andriuli</cp:lastModifiedBy>
  <cp:revision>561</cp:revision>
  <cp:lastPrinted>2018-01-16T15:31:33Z</cp:lastPrinted>
  <dcterms:created xsi:type="dcterms:W3CDTF">2017-11-30T14:00:12Z</dcterms:created>
  <dcterms:modified xsi:type="dcterms:W3CDTF">2018-05-07T12:39:55Z</dcterms:modified>
</cp:coreProperties>
</file>